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7" r:id="rId2"/>
    <p:sldId id="300" r:id="rId3"/>
    <p:sldId id="301" r:id="rId4"/>
    <p:sldId id="261" r:id="rId5"/>
    <p:sldId id="268" r:id="rId6"/>
    <p:sldId id="269" r:id="rId7"/>
    <p:sldId id="304" r:id="rId8"/>
    <p:sldId id="305" r:id="rId9"/>
    <p:sldId id="295" r:id="rId10"/>
    <p:sldId id="270" r:id="rId11"/>
    <p:sldId id="271" r:id="rId12"/>
    <p:sldId id="272" r:id="rId13"/>
    <p:sldId id="30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43"/>
    <p:restoredTop sz="94689"/>
  </p:normalViewPr>
  <p:slideViewPr>
    <p:cSldViewPr snapToGrid="0" snapToObjects="1">
      <p:cViewPr varScale="1">
        <p:scale>
          <a:sx n="108" d="100"/>
          <a:sy n="108" d="100"/>
        </p:scale>
        <p:origin x="108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80E969-0721-0544-8FF7-9264C326E802}" type="datetimeFigureOut">
              <a:rPr lang="it-IT" smtClean="0"/>
              <a:t>13/12/2021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35DC02-4034-4D47-8086-C964904AE206}" type="slidenum">
              <a:rPr lang="it-IT" smtClean="0"/>
              <a:t>‹N›</a:t>
            </a:fld>
            <a:endParaRPr lang="it-IT"/>
          </a:p>
        </p:txBody>
      </p:sp>
    </p:spTree>
    <p:extLst>
      <p:ext uri="{BB962C8B-B14F-4D97-AF65-F5344CB8AC3E}">
        <p14:creationId xmlns:p14="http://schemas.microsoft.com/office/powerpoint/2010/main" val="980069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it-IT"/>
              <a:t>Fare clic per modificare stile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12/13/2021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it-IT"/>
              <a:t>Fare clic per modificare stile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it-IT"/>
              <a:t>Fare clic per modificare stile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12/13/2021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it-IT"/>
              <a:t>Fare clic per modificare stile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it-IT"/>
              <a:t>Fare clic per modificare stile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12/13/2021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it-IT"/>
              <a:t>Fare clic per modificare stile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12/13/2021</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it-IT"/>
              <a:t>Fare clic per modificare stile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125305" y="1488985"/>
            <a:ext cx="6264350" cy="169685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118447" y="4351687"/>
            <a:ext cx="6265588" cy="17040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12/13/2021</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it-IT"/>
              <a:t>Fare clic per modificare stile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12/13/2021</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it-IT"/>
              <a:t>Fare clic per modificare stile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it-IT"/>
              <a:t>Fare clic per modificare stile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12/13/2021</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it-IT"/>
              <a:t>Fare clic per modificare stile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12/13/2021</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59237" y="2157537"/>
            <a:ext cx="8679915" cy="1748729"/>
          </a:xfrm>
        </p:spPr>
        <p:txBody>
          <a:bodyPr/>
          <a:lstStyle/>
          <a:p>
            <a:r>
              <a:rPr lang="it-IT" dirty="0"/>
              <a:t>Regime giuridico pesca nella </a:t>
            </a:r>
            <a:r>
              <a:rPr lang="it-IT" dirty="0" err="1"/>
              <a:t>zee</a:t>
            </a:r>
            <a:r>
              <a:rPr lang="it-IT" dirty="0"/>
              <a:t> e in alto mare</a:t>
            </a:r>
          </a:p>
        </p:txBody>
      </p:sp>
      <p:sp>
        <p:nvSpPr>
          <p:cNvPr id="3" name="Sottotitolo 2"/>
          <p:cNvSpPr>
            <a:spLocks noGrp="1"/>
          </p:cNvSpPr>
          <p:nvPr>
            <p:ph type="subTitle" idx="1"/>
          </p:nvPr>
        </p:nvSpPr>
        <p:spPr/>
        <p:txBody>
          <a:bodyPr/>
          <a:lstStyle/>
          <a:p>
            <a:r>
              <a:rPr lang="it-IT" dirty="0"/>
              <a:t>Roberto </a:t>
            </a:r>
            <a:r>
              <a:rPr lang="it-IT" dirty="0" err="1"/>
              <a:t>Virzo</a:t>
            </a:r>
            <a:endParaRPr lang="it-IT" dirty="0"/>
          </a:p>
          <a:p>
            <a:pPr>
              <a:spcBef>
                <a:spcPts val="0"/>
              </a:spcBef>
            </a:pPr>
            <a:r>
              <a:rPr lang="it-IT" sz="1200" dirty="0"/>
              <a:t>Professore associato</a:t>
            </a:r>
          </a:p>
          <a:p>
            <a:pPr>
              <a:spcBef>
                <a:spcPts val="0"/>
              </a:spcBef>
            </a:pPr>
            <a:r>
              <a:rPr lang="it-IT" sz="1200" dirty="0"/>
              <a:t>Università degli Studi del Sannio</a:t>
            </a:r>
          </a:p>
          <a:p>
            <a:pPr>
              <a:spcBef>
                <a:spcPts val="0"/>
              </a:spcBef>
            </a:pPr>
            <a:r>
              <a:rPr lang="it-IT" sz="1200" dirty="0" err="1"/>
              <a:t>roberto.virzo@unisannio.it</a:t>
            </a:r>
            <a:endParaRPr lang="it-IT" sz="1200" dirty="0"/>
          </a:p>
        </p:txBody>
      </p:sp>
    </p:spTree>
    <p:extLst>
      <p:ext uri="{BB962C8B-B14F-4D97-AF65-F5344CB8AC3E}">
        <p14:creationId xmlns:p14="http://schemas.microsoft.com/office/powerpoint/2010/main" val="192278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Zona economica esclusiva </a:t>
            </a:r>
          </a:p>
        </p:txBody>
      </p:sp>
      <p:sp>
        <p:nvSpPr>
          <p:cNvPr id="3" name="Segnaposto contenuto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dirty="0"/>
              <a:t>Attività di pesca condizionata alla </a:t>
            </a:r>
            <a:r>
              <a:rPr lang="it-IT" b="1" dirty="0"/>
              <a:t>conservazione</a:t>
            </a:r>
            <a:r>
              <a:rPr lang="it-IT" dirty="0"/>
              <a:t> delle risorse biologiche viventi: </a:t>
            </a:r>
          </a:p>
          <a:p>
            <a:pPr marL="0" marR="0" lvl="0" indent="0" defTabSz="914400" eaLnBrk="1" fontAlgn="auto" latinLnBrk="0" hangingPunct="1">
              <a:lnSpc>
                <a:spcPct val="100000"/>
              </a:lnSpc>
              <a:spcBef>
                <a:spcPts val="0"/>
              </a:spcBef>
              <a:spcAft>
                <a:spcPts val="0"/>
              </a:spcAft>
              <a:buClrTx/>
              <a:buSzTx/>
              <a:buFontTx/>
              <a:buNone/>
              <a:tabLst/>
              <a:defRPr/>
            </a:pPr>
            <a:endParaRPr lang="it-IT" dirty="0"/>
          </a:p>
          <a:p>
            <a:pPr marL="0" marR="0" lvl="0" indent="0" defTabSz="914400" eaLnBrk="1" fontAlgn="auto" latinLnBrk="0" hangingPunct="1">
              <a:lnSpc>
                <a:spcPct val="100000"/>
              </a:lnSpc>
              <a:spcBef>
                <a:spcPts val="0"/>
              </a:spcBef>
              <a:spcAft>
                <a:spcPts val="0"/>
              </a:spcAft>
              <a:buClrTx/>
              <a:buSzTx/>
              <a:buFontTx/>
              <a:buNone/>
              <a:tabLst/>
              <a:defRPr/>
            </a:pPr>
            <a:r>
              <a:rPr lang="it-IT" sz="2800" b="1" dirty="0"/>
              <a:t>Quota massima di cattura,</a:t>
            </a:r>
            <a:r>
              <a:rPr lang="it-IT" dirty="0"/>
              <a:t> stabilità annualmente per ogni specie ittica non a rischio di estinzione</a:t>
            </a:r>
          </a:p>
          <a:p>
            <a:pPr marL="0" marR="0" lvl="0" indent="0" defTabSz="914400" eaLnBrk="1" fontAlgn="auto" latinLnBrk="0" hangingPunct="1">
              <a:lnSpc>
                <a:spcPct val="100000"/>
              </a:lnSpc>
              <a:spcBef>
                <a:spcPts val="0"/>
              </a:spcBef>
              <a:spcAft>
                <a:spcPts val="0"/>
              </a:spcAft>
              <a:buClrTx/>
              <a:buSzTx/>
              <a:buFontTx/>
              <a:buNone/>
              <a:tabLst/>
              <a:defRPr/>
            </a:pPr>
            <a:endParaRPr lang="it-IT" dirty="0"/>
          </a:p>
          <a:p>
            <a:pPr marL="0" marR="0" lvl="0" indent="0" defTabSz="914400" eaLnBrk="1" fontAlgn="auto" latinLnBrk="0" hangingPunct="1">
              <a:lnSpc>
                <a:spcPct val="100000"/>
              </a:lnSpc>
              <a:spcBef>
                <a:spcPts val="0"/>
              </a:spcBef>
              <a:spcAft>
                <a:spcPts val="0"/>
              </a:spcAft>
              <a:buClrTx/>
              <a:buSzTx/>
              <a:buFontTx/>
              <a:buNone/>
              <a:tabLst/>
              <a:defRPr/>
            </a:pPr>
            <a:r>
              <a:rPr lang="it-IT" dirty="0"/>
              <a:t>Licenze di pesca  </a:t>
            </a:r>
          </a:p>
          <a:p>
            <a:pPr marL="0" marR="0" lvl="0" indent="0" defTabSz="914400" eaLnBrk="1" fontAlgn="auto" latinLnBrk="0" hangingPunct="1">
              <a:lnSpc>
                <a:spcPct val="100000"/>
              </a:lnSpc>
              <a:spcBef>
                <a:spcPts val="0"/>
              </a:spcBef>
              <a:spcAft>
                <a:spcPts val="0"/>
              </a:spcAft>
              <a:buClrTx/>
              <a:buSzTx/>
              <a:buFontTx/>
              <a:buNone/>
              <a:tabLst/>
              <a:defRPr/>
            </a:pPr>
            <a:endParaRPr lang="it-IT" dirty="0"/>
          </a:p>
          <a:p>
            <a:pPr marL="0" lvl="0" indent="0">
              <a:lnSpc>
                <a:spcPct val="100000"/>
              </a:lnSpc>
              <a:spcBef>
                <a:spcPts val="0"/>
              </a:spcBef>
              <a:buClrTx/>
              <a:buSzTx/>
              <a:buNone/>
            </a:pPr>
            <a:r>
              <a:rPr lang="en-US" sz="2800" b="1" dirty="0">
                <a:solidFill>
                  <a:srgbClr val="FF0000"/>
                </a:solidFill>
                <a:effectLst>
                  <a:outerShdw blurRad="38100" dist="38100" dir="2700000" algn="tl">
                    <a:srgbClr val="000000">
                      <a:alpha val="43137"/>
                    </a:srgbClr>
                  </a:outerShdw>
                </a:effectLst>
              </a:rPr>
              <a:t>IUU= illegal, unreported and unregulated fishing activities</a:t>
            </a:r>
          </a:p>
          <a:p>
            <a:pPr marL="0" lvl="0" indent="0">
              <a:lnSpc>
                <a:spcPct val="100000"/>
              </a:lnSpc>
              <a:spcBef>
                <a:spcPts val="0"/>
              </a:spcBef>
              <a:buClrTx/>
              <a:buSzTx/>
              <a:buNone/>
            </a:pPr>
            <a:endParaRPr lang="it-IT" dirty="0">
              <a:solidFill>
                <a:srgbClr val="FF0000"/>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it-IT" sz="2800" b="1" dirty="0"/>
              <a:t>Bandiere di convenienza</a:t>
            </a:r>
          </a:p>
        </p:txBody>
      </p:sp>
    </p:spTree>
    <p:extLst>
      <p:ext uri="{BB962C8B-B14F-4D97-AF65-F5344CB8AC3E}">
        <p14:creationId xmlns:p14="http://schemas.microsoft.com/office/powerpoint/2010/main" val="939824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Zona economica esclusiva</a:t>
            </a:r>
          </a:p>
        </p:txBody>
      </p:sp>
      <p:sp>
        <p:nvSpPr>
          <p:cNvPr id="3" name="Segnaposto contenuto 2"/>
          <p:cNvSpPr>
            <a:spLocks noGrp="1"/>
          </p:cNvSpPr>
          <p:nvPr>
            <p:ph idx="1"/>
          </p:nvPr>
        </p:nvSpPr>
        <p:spPr/>
        <p:txBody>
          <a:bodyPr>
            <a:normAutofit/>
          </a:bodyPr>
          <a:lstStyle/>
          <a:p>
            <a:pPr>
              <a:buFontTx/>
              <a:buNone/>
            </a:pPr>
            <a:r>
              <a:rPr lang="en-US" dirty="0" err="1"/>
              <a:t>Tribunale</a:t>
            </a:r>
            <a:r>
              <a:rPr lang="en-US" dirty="0"/>
              <a:t> </a:t>
            </a:r>
            <a:r>
              <a:rPr lang="en-US" dirty="0" err="1"/>
              <a:t>internazione</a:t>
            </a:r>
            <a:r>
              <a:rPr lang="en-US" dirty="0"/>
              <a:t> del </a:t>
            </a:r>
            <a:r>
              <a:rPr lang="en-US" dirty="0" err="1"/>
              <a:t>diritto</a:t>
            </a:r>
            <a:r>
              <a:rPr lang="en-US" dirty="0"/>
              <a:t> del mare, 23 </a:t>
            </a:r>
            <a:r>
              <a:rPr lang="en-US" dirty="0" err="1"/>
              <a:t>dicembre</a:t>
            </a:r>
            <a:r>
              <a:rPr lang="en-US" dirty="0"/>
              <a:t> 2002</a:t>
            </a:r>
            <a:r>
              <a:rPr lang="en-US" i="1" dirty="0"/>
              <a:t>, “Volga” Case </a:t>
            </a:r>
            <a:r>
              <a:rPr lang="en-US" dirty="0"/>
              <a:t>(</a:t>
            </a:r>
            <a:r>
              <a:rPr lang="en-US" i="1" dirty="0"/>
              <a:t>Russian Federation </a:t>
            </a:r>
            <a:r>
              <a:rPr lang="en-US" dirty="0"/>
              <a:t>v.</a:t>
            </a:r>
            <a:r>
              <a:rPr lang="en-US" i="1" dirty="0"/>
              <a:t> Australia</a:t>
            </a:r>
            <a:r>
              <a:rPr lang="en-US" dirty="0"/>
              <a:t>)</a:t>
            </a:r>
          </a:p>
          <a:p>
            <a:pPr>
              <a:buFontTx/>
              <a:buNone/>
            </a:pPr>
            <a:r>
              <a:rPr lang="en-US" dirty="0"/>
              <a:t>Separate Opinion of Judge Cot</a:t>
            </a:r>
          </a:p>
          <a:p>
            <a:pPr>
              <a:buFontTx/>
              <a:buNone/>
            </a:pPr>
            <a:r>
              <a:rPr lang="en-US" dirty="0"/>
              <a:t>“7. It should be added that there is a tidy profit to be made from illegal fishing. Thus the </a:t>
            </a:r>
            <a:r>
              <a:rPr lang="en-US" i="1" dirty="0"/>
              <a:t>Volga </a:t>
            </a:r>
            <a:r>
              <a:rPr lang="en-US" dirty="0"/>
              <a:t>achieved an illegal catch of 100 </a:t>
            </a:r>
            <a:r>
              <a:rPr lang="en-US" dirty="0" err="1"/>
              <a:t>tonnes</a:t>
            </a:r>
            <a:r>
              <a:rPr lang="en-US" dirty="0"/>
              <a:t> of Patagonian </a:t>
            </a:r>
            <a:r>
              <a:rPr lang="en-US" dirty="0" err="1"/>
              <a:t>toothfish</a:t>
            </a:r>
            <a:r>
              <a:rPr lang="en-US" dirty="0"/>
              <a:t> in nine weeks, which was sold by the Australian authorities for the sum of AU$ 1,932,579, while the vessel, its fuel oil and its fishing gear were estimated at AU$ 1,920,000, an estimate not disputed by the Applicant. With a full hold, the fish caught illegally in the course of a fishing season are worth more than twice the price of the vessel. This is a fine return on investment.”</a:t>
            </a:r>
          </a:p>
          <a:p>
            <a:pPr marL="0" marR="0" lvl="0" indent="0" defTabSz="914400" eaLnBrk="1" fontAlgn="auto" latinLnBrk="0" hangingPunct="1">
              <a:lnSpc>
                <a:spcPct val="100000"/>
              </a:lnSpc>
              <a:spcBef>
                <a:spcPts val="0"/>
              </a:spcBef>
              <a:spcAft>
                <a:spcPts val="0"/>
              </a:spcAft>
              <a:buClrTx/>
              <a:buSzTx/>
              <a:buFontTx/>
              <a:buNone/>
              <a:tabLst/>
              <a:defRPr/>
            </a:pPr>
            <a:endParaRPr lang="it-IT" dirty="0"/>
          </a:p>
        </p:txBody>
      </p:sp>
    </p:spTree>
    <p:extLst>
      <p:ext uri="{BB962C8B-B14F-4D97-AF65-F5344CB8AC3E}">
        <p14:creationId xmlns:p14="http://schemas.microsoft.com/office/powerpoint/2010/main" val="889189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“Libertà” di pesca in alto mare</a:t>
            </a:r>
          </a:p>
        </p:txBody>
      </p:sp>
      <p:sp>
        <p:nvSpPr>
          <p:cNvPr id="3" name="Segnaposto contenuto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dirty="0">
                <a:solidFill>
                  <a:srgbClr val="FF0000"/>
                </a:solidFill>
              </a:rPr>
              <a:t>Obblighi di cooperazione e conservazione </a:t>
            </a:r>
          </a:p>
          <a:p>
            <a:pPr marL="0" marR="0" lvl="0" indent="0" defTabSz="914400" eaLnBrk="1" fontAlgn="auto" latinLnBrk="0" hangingPunct="1">
              <a:lnSpc>
                <a:spcPct val="100000"/>
              </a:lnSpc>
              <a:spcBef>
                <a:spcPts val="0"/>
              </a:spcBef>
              <a:spcAft>
                <a:spcPts val="0"/>
              </a:spcAft>
              <a:buClrTx/>
              <a:buSzTx/>
              <a:buFontTx/>
              <a:buNone/>
              <a:tabLst/>
              <a:defRPr/>
            </a:pPr>
            <a:endParaRPr lang="it-IT" dirty="0"/>
          </a:p>
          <a:p>
            <a:pPr marL="0" marR="0" lvl="0" indent="0" defTabSz="914400" eaLnBrk="1" fontAlgn="auto" latinLnBrk="0" hangingPunct="1">
              <a:lnSpc>
                <a:spcPct val="100000"/>
              </a:lnSpc>
              <a:spcBef>
                <a:spcPts val="0"/>
              </a:spcBef>
              <a:spcAft>
                <a:spcPts val="0"/>
              </a:spcAft>
              <a:buClrTx/>
              <a:buSzTx/>
              <a:buFontTx/>
              <a:buNone/>
              <a:tabLst/>
              <a:defRPr/>
            </a:pPr>
            <a:r>
              <a:rPr lang="it-IT" dirty="0"/>
              <a:t>1995 Corte internazionale di giustizia, Caso </a:t>
            </a:r>
            <a:r>
              <a:rPr lang="it-IT" dirty="0" err="1"/>
              <a:t>Estai</a:t>
            </a:r>
            <a:r>
              <a:rPr lang="it-IT" dirty="0"/>
              <a:t> (Spagna c. Canada)</a:t>
            </a:r>
          </a:p>
          <a:p>
            <a:pPr marL="0" marR="0" lvl="0" indent="0" defTabSz="914400" eaLnBrk="1" fontAlgn="auto" latinLnBrk="0" hangingPunct="1">
              <a:lnSpc>
                <a:spcPct val="100000"/>
              </a:lnSpc>
              <a:spcBef>
                <a:spcPts val="0"/>
              </a:spcBef>
              <a:spcAft>
                <a:spcPts val="0"/>
              </a:spcAft>
              <a:buClrTx/>
              <a:buSzTx/>
              <a:buFontTx/>
              <a:buNone/>
              <a:tabLst/>
              <a:defRPr/>
            </a:pPr>
            <a:endParaRPr lang="it-IT" dirty="0"/>
          </a:p>
          <a:p>
            <a:pPr marL="0" marR="0" lvl="0" indent="0" defTabSz="914400" eaLnBrk="1" fontAlgn="auto" latinLnBrk="0" hangingPunct="1">
              <a:lnSpc>
                <a:spcPct val="100000"/>
              </a:lnSpc>
              <a:spcBef>
                <a:spcPts val="0"/>
              </a:spcBef>
              <a:spcAft>
                <a:spcPts val="0"/>
              </a:spcAft>
              <a:buClrTx/>
              <a:buSzTx/>
              <a:buFontTx/>
              <a:buNone/>
              <a:tabLst/>
              <a:defRPr/>
            </a:pPr>
            <a:r>
              <a:rPr lang="it-IT" dirty="0"/>
              <a:t>1995 Mare presenziale (Cile)</a:t>
            </a:r>
          </a:p>
          <a:p>
            <a:pPr marL="0" marR="0" lvl="0" indent="0" defTabSz="914400" eaLnBrk="1" fontAlgn="auto" latinLnBrk="0" hangingPunct="1">
              <a:lnSpc>
                <a:spcPct val="100000"/>
              </a:lnSpc>
              <a:spcBef>
                <a:spcPts val="0"/>
              </a:spcBef>
              <a:spcAft>
                <a:spcPts val="0"/>
              </a:spcAft>
              <a:buClrTx/>
              <a:buSzTx/>
              <a:buFontTx/>
              <a:buNone/>
              <a:tabLst/>
              <a:defRPr/>
            </a:pPr>
            <a:endParaRPr lang="it-IT" dirty="0"/>
          </a:p>
          <a:p>
            <a:pPr marL="0" marR="0" lvl="0" indent="0" defTabSz="914400" eaLnBrk="1" fontAlgn="auto" latinLnBrk="0" hangingPunct="1">
              <a:lnSpc>
                <a:spcPct val="100000"/>
              </a:lnSpc>
              <a:spcBef>
                <a:spcPts val="0"/>
              </a:spcBef>
              <a:spcAft>
                <a:spcPts val="0"/>
              </a:spcAft>
              <a:buClrTx/>
              <a:buSzTx/>
              <a:buFontTx/>
              <a:buNone/>
              <a:tabLst/>
              <a:defRPr/>
            </a:pPr>
            <a:r>
              <a:rPr lang="it-IT" dirty="0">
                <a:solidFill>
                  <a:srgbClr val="FF0000"/>
                </a:solidFill>
              </a:rPr>
              <a:t>1995 Accordo delle Nazioni Unite sulle specie ittiche altamente migratorie e </a:t>
            </a:r>
            <a:r>
              <a:rPr lang="it-IT" dirty="0" err="1">
                <a:solidFill>
                  <a:srgbClr val="FF0000"/>
                </a:solidFill>
              </a:rPr>
              <a:t>transzonali</a:t>
            </a:r>
            <a:r>
              <a:rPr lang="it-IT" dirty="0">
                <a:solidFill>
                  <a:srgbClr val="FF0000"/>
                </a:solidFill>
              </a:rPr>
              <a:t> : </a:t>
            </a:r>
          </a:p>
          <a:p>
            <a:pPr marL="0" marR="0" lvl="0" indent="0" defTabSz="914400" eaLnBrk="1" fontAlgn="auto" latinLnBrk="0" hangingPunct="1">
              <a:lnSpc>
                <a:spcPct val="100000"/>
              </a:lnSpc>
              <a:spcBef>
                <a:spcPts val="0"/>
              </a:spcBef>
              <a:spcAft>
                <a:spcPts val="0"/>
              </a:spcAft>
              <a:buClrTx/>
              <a:buSzTx/>
              <a:buFontTx/>
              <a:buNone/>
              <a:tabLst/>
              <a:defRPr/>
            </a:pPr>
            <a:endParaRPr lang="it-IT" dirty="0"/>
          </a:p>
          <a:p>
            <a:pPr marL="0" marR="0" lvl="0" indent="0" defTabSz="914400" eaLnBrk="1" fontAlgn="auto" latinLnBrk="0" hangingPunct="1">
              <a:lnSpc>
                <a:spcPct val="100000"/>
              </a:lnSpc>
              <a:spcBef>
                <a:spcPts val="0"/>
              </a:spcBef>
              <a:spcAft>
                <a:spcPts val="0"/>
              </a:spcAft>
              <a:buClrTx/>
              <a:buSzTx/>
              <a:buFontTx/>
              <a:buNone/>
              <a:tabLst/>
              <a:defRPr/>
            </a:pPr>
            <a:r>
              <a:rPr lang="it-IT" dirty="0"/>
              <a:t>Organizzazioni regionali di pesca (es NAFO)</a:t>
            </a:r>
          </a:p>
          <a:p>
            <a:pPr marL="0" marR="0" lvl="0" indent="0" defTabSz="914400" eaLnBrk="1" fontAlgn="auto" latinLnBrk="0" hangingPunct="1">
              <a:lnSpc>
                <a:spcPct val="100000"/>
              </a:lnSpc>
              <a:spcBef>
                <a:spcPts val="0"/>
              </a:spcBef>
              <a:spcAft>
                <a:spcPts val="0"/>
              </a:spcAft>
              <a:buClrTx/>
              <a:buSzTx/>
              <a:buFontTx/>
              <a:buNone/>
              <a:tabLst/>
              <a:defRPr/>
            </a:pPr>
            <a:endParaRPr lang="it-IT" dirty="0"/>
          </a:p>
          <a:p>
            <a:pPr marL="0" marR="0" lvl="0" indent="0" defTabSz="914400" eaLnBrk="1" fontAlgn="auto" latinLnBrk="0" hangingPunct="1">
              <a:lnSpc>
                <a:spcPct val="100000"/>
              </a:lnSpc>
              <a:spcBef>
                <a:spcPts val="0"/>
              </a:spcBef>
              <a:spcAft>
                <a:spcPts val="0"/>
              </a:spcAft>
              <a:buClrTx/>
              <a:buSzTx/>
              <a:buFontTx/>
              <a:buNone/>
              <a:tabLst/>
              <a:defRPr/>
            </a:pPr>
            <a:r>
              <a:rPr lang="it-IT" dirty="0"/>
              <a:t>Quota massima di cattura</a:t>
            </a:r>
          </a:p>
          <a:p>
            <a:pPr marL="0" marR="0" lvl="0" indent="0" defTabSz="914400" eaLnBrk="1" fontAlgn="auto" latinLnBrk="0" hangingPunct="1">
              <a:lnSpc>
                <a:spcPct val="100000"/>
              </a:lnSpc>
              <a:spcBef>
                <a:spcPts val="0"/>
              </a:spcBef>
              <a:spcAft>
                <a:spcPts val="0"/>
              </a:spcAft>
              <a:buClrTx/>
              <a:buSzTx/>
              <a:buFontTx/>
              <a:buNone/>
              <a:tabLst/>
              <a:defRPr/>
            </a:pPr>
            <a:endParaRPr lang="it-IT" dirty="0"/>
          </a:p>
          <a:p>
            <a:pPr marL="0" marR="0" lvl="0" indent="0" defTabSz="914400" eaLnBrk="1" fontAlgn="auto" latinLnBrk="0" hangingPunct="1">
              <a:lnSpc>
                <a:spcPct val="100000"/>
              </a:lnSpc>
              <a:spcBef>
                <a:spcPts val="0"/>
              </a:spcBef>
              <a:spcAft>
                <a:spcPts val="0"/>
              </a:spcAft>
              <a:buClrTx/>
              <a:buSzTx/>
              <a:buFontTx/>
              <a:buNone/>
              <a:tabLst/>
              <a:defRPr/>
            </a:pPr>
            <a:endParaRPr lang="it-IT" dirty="0"/>
          </a:p>
        </p:txBody>
      </p:sp>
    </p:spTree>
    <p:extLst>
      <p:ext uri="{BB962C8B-B14F-4D97-AF65-F5344CB8AC3E}">
        <p14:creationId xmlns:p14="http://schemas.microsoft.com/office/powerpoint/2010/main" val="275092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3800" cap="all" dirty="0"/>
              <a:t>Top 20 Flag States (2017)</a:t>
            </a:r>
          </a:p>
        </p:txBody>
      </p:sp>
      <p:sp>
        <p:nvSpPr>
          <p:cNvPr id="11267" name="Rectangle 3"/>
          <p:cNvSpPr>
            <a:spLocks noGrp="1" noChangeArrowheads="1"/>
          </p:cNvSpPr>
          <p:nvPr>
            <p:ph type="body" idx="1"/>
          </p:nvPr>
        </p:nvSpPr>
        <p:spPr>
          <a:noFill/>
          <a:ln w="76200">
            <a:solidFill>
              <a:srgbClr val="C00000"/>
            </a:solidFill>
          </a:ln>
        </p:spPr>
        <p:style>
          <a:lnRef idx="1">
            <a:schemeClr val="accent2"/>
          </a:lnRef>
          <a:fillRef idx="3">
            <a:schemeClr val="accent2"/>
          </a:fillRef>
          <a:effectRef idx="2">
            <a:schemeClr val="accent2"/>
          </a:effectRef>
          <a:fontRef idx="minor">
            <a:schemeClr val="lt1"/>
          </a:fontRef>
        </p:style>
        <p:txBody>
          <a:bodyPr/>
          <a:lstStyle/>
          <a:p>
            <a:endParaRPr lang="en-US" dirty="0"/>
          </a:p>
        </p:txBody>
      </p:sp>
      <p:sp>
        <p:nvSpPr>
          <p:cNvPr id="7" name="Slide Number Placeholder 6"/>
          <p:cNvSpPr>
            <a:spLocks noGrp="1"/>
          </p:cNvSpPr>
          <p:nvPr>
            <p:ph type="sldNum" sz="quarter" idx="12"/>
          </p:nvPr>
        </p:nvSpPr>
        <p:spPr/>
        <p:txBody>
          <a:bodyPr/>
          <a:lstStyle/>
          <a:p>
            <a:fld id="{A7B387AA-AA28-4D7C-AA5B-9E0A09201AC8}" type="slidenum">
              <a:rPr lang="it-IT" smtClean="0"/>
              <a:pPr/>
              <a:t>13</a:t>
            </a:fld>
            <a:endParaRPr lang="it-IT"/>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42280" y="1765880"/>
            <a:ext cx="5842000" cy="2832100"/>
          </a:xfrm>
          <a:prstGeom prst="rect">
            <a:avLst/>
          </a:prstGeom>
          <a:noFill/>
        </p:spPr>
      </p:pic>
    </p:spTree>
    <p:extLst>
      <p:ext uri="{BB962C8B-B14F-4D97-AF65-F5344CB8AC3E}">
        <p14:creationId xmlns:p14="http://schemas.microsoft.com/office/powerpoint/2010/main" val="147530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Evoluzione</a:t>
            </a:r>
          </a:p>
        </p:txBody>
      </p:sp>
      <p:sp>
        <p:nvSpPr>
          <p:cNvPr id="3" name="Segnaposto contenuto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dirty="0"/>
              <a:t>29 aprile 1958 Convenzioni di Ginevra sul diritto del mare:</a:t>
            </a:r>
          </a:p>
          <a:p>
            <a:pPr marL="0" marR="0" lvl="0" indent="0" defTabSz="914400" eaLnBrk="1" fontAlgn="auto" latinLnBrk="0" hangingPunct="1">
              <a:lnSpc>
                <a:spcPct val="100000"/>
              </a:lnSpc>
              <a:spcBef>
                <a:spcPts val="0"/>
              </a:spcBef>
              <a:spcAft>
                <a:spcPts val="0"/>
              </a:spcAft>
              <a:buClrTx/>
              <a:buSzTx/>
              <a:buFontTx/>
              <a:buNone/>
              <a:tabLst/>
              <a:defRPr/>
            </a:pPr>
            <a:endParaRPr lang="it-IT" dirty="0"/>
          </a:p>
          <a:p>
            <a:pPr>
              <a:lnSpc>
                <a:spcPct val="100000"/>
              </a:lnSpc>
              <a:spcBef>
                <a:spcPts val="0"/>
              </a:spcBef>
              <a:buClrTx/>
              <a:buSzTx/>
            </a:pPr>
            <a:r>
              <a:rPr lang="it-IT" dirty="0"/>
              <a:t>Convenzione sul mare territoriale e la zona contigua</a:t>
            </a:r>
          </a:p>
          <a:p>
            <a:pPr>
              <a:lnSpc>
                <a:spcPct val="100000"/>
              </a:lnSpc>
              <a:spcBef>
                <a:spcPts val="0"/>
              </a:spcBef>
              <a:buClrTx/>
              <a:buSzTx/>
            </a:pPr>
            <a:r>
              <a:rPr lang="it-IT" dirty="0"/>
              <a:t>Convenzione sulla piattaforma continentale</a:t>
            </a:r>
          </a:p>
          <a:p>
            <a:pPr>
              <a:lnSpc>
                <a:spcPct val="100000"/>
              </a:lnSpc>
              <a:spcBef>
                <a:spcPts val="0"/>
              </a:spcBef>
              <a:buClrTx/>
              <a:buSzTx/>
            </a:pPr>
            <a:r>
              <a:rPr lang="it-IT" dirty="0"/>
              <a:t>Convenzione sull’alto mare</a:t>
            </a:r>
          </a:p>
          <a:p>
            <a:pPr>
              <a:lnSpc>
                <a:spcPct val="100000"/>
              </a:lnSpc>
              <a:spcBef>
                <a:spcPts val="0"/>
              </a:spcBef>
              <a:buClrTx/>
              <a:buSzTx/>
            </a:pPr>
            <a:r>
              <a:rPr lang="it-IT" dirty="0"/>
              <a:t>Convenzione concernente la pesca e la conservazione delle risorse biologiche dell’alto mare</a:t>
            </a:r>
          </a:p>
          <a:p>
            <a:pPr>
              <a:lnSpc>
                <a:spcPct val="100000"/>
              </a:lnSpc>
              <a:spcBef>
                <a:spcPts val="0"/>
              </a:spcBef>
              <a:buClrTx/>
              <a:buSzTx/>
            </a:pPr>
            <a:r>
              <a:rPr lang="it-IT" dirty="0"/>
              <a:t>Protocollo facoltativo sul regolamento delle controversie </a:t>
            </a:r>
          </a:p>
          <a:p>
            <a:pPr>
              <a:lnSpc>
                <a:spcPct val="100000"/>
              </a:lnSpc>
              <a:spcBef>
                <a:spcPts val="0"/>
              </a:spcBef>
              <a:buClrTx/>
              <a:buSzTx/>
            </a:pPr>
            <a:endParaRPr lang="it-IT" dirty="0"/>
          </a:p>
          <a:p>
            <a:pPr marL="0" indent="0">
              <a:lnSpc>
                <a:spcPct val="100000"/>
              </a:lnSpc>
              <a:spcBef>
                <a:spcPts val="0"/>
              </a:spcBef>
              <a:buClrTx/>
              <a:buSzTx/>
              <a:buNone/>
            </a:pPr>
            <a:r>
              <a:rPr lang="it-IT" dirty="0"/>
              <a:t>1960: II Conferenza di codificazione del diritto del mare</a:t>
            </a:r>
          </a:p>
        </p:txBody>
      </p:sp>
    </p:spTree>
    <p:extLst>
      <p:ext uri="{BB962C8B-B14F-4D97-AF65-F5344CB8AC3E}">
        <p14:creationId xmlns:p14="http://schemas.microsoft.com/office/powerpoint/2010/main" val="1288527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Evoluzione </a:t>
            </a:r>
          </a:p>
        </p:txBody>
      </p:sp>
      <p:sp>
        <p:nvSpPr>
          <p:cNvPr id="3" name="Segnaposto contenuto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dirty="0"/>
              <a:t>1974: III Conferenza delle Nazioni Unite sul diritto del mare</a:t>
            </a:r>
          </a:p>
          <a:p>
            <a:pPr marL="0" marR="0" lvl="0" indent="0" defTabSz="914400" eaLnBrk="1" fontAlgn="auto" latinLnBrk="0" hangingPunct="1">
              <a:lnSpc>
                <a:spcPct val="100000"/>
              </a:lnSpc>
              <a:spcBef>
                <a:spcPts val="0"/>
              </a:spcBef>
              <a:spcAft>
                <a:spcPts val="0"/>
              </a:spcAft>
              <a:buClrTx/>
              <a:buSzTx/>
              <a:buFontTx/>
              <a:buNone/>
              <a:tabLst/>
              <a:defRPr/>
            </a:pPr>
            <a:r>
              <a:rPr lang="it-IT" dirty="0"/>
              <a:t>▼</a:t>
            </a:r>
          </a:p>
          <a:p>
            <a:pPr marL="0" marR="0" lvl="0" indent="0" defTabSz="914400" eaLnBrk="1" fontAlgn="auto" latinLnBrk="0" hangingPunct="1">
              <a:lnSpc>
                <a:spcPct val="100000"/>
              </a:lnSpc>
              <a:spcBef>
                <a:spcPts val="0"/>
              </a:spcBef>
              <a:spcAft>
                <a:spcPts val="0"/>
              </a:spcAft>
              <a:buClrTx/>
              <a:buSzTx/>
              <a:buFontTx/>
              <a:buNone/>
              <a:tabLst/>
              <a:defRPr/>
            </a:pPr>
            <a:r>
              <a:rPr lang="it-IT" dirty="0"/>
              <a:t>Montego </a:t>
            </a:r>
            <a:r>
              <a:rPr lang="it-IT" dirty="0" err="1"/>
              <a:t>Bay</a:t>
            </a:r>
            <a:r>
              <a:rPr lang="it-IT" dirty="0"/>
              <a:t>, 10 dicembre 1982: </a:t>
            </a:r>
            <a:r>
              <a:rPr lang="it-IT" b="1" dirty="0"/>
              <a:t>Convenzione delle Nazioni Unite sul diritto del mare </a:t>
            </a:r>
            <a:r>
              <a:rPr lang="it-IT" dirty="0"/>
              <a:t>(UNCLOS)</a:t>
            </a:r>
          </a:p>
          <a:p>
            <a:pPr marL="0" marR="0" lvl="0" indent="0" defTabSz="914400" eaLnBrk="1" fontAlgn="auto" latinLnBrk="0" hangingPunct="1">
              <a:lnSpc>
                <a:spcPct val="100000"/>
              </a:lnSpc>
              <a:spcBef>
                <a:spcPts val="0"/>
              </a:spcBef>
              <a:spcAft>
                <a:spcPts val="0"/>
              </a:spcAft>
              <a:buClrTx/>
              <a:buSzTx/>
              <a:buFontTx/>
              <a:buNone/>
              <a:tabLst/>
              <a:defRPr/>
            </a:pPr>
            <a:r>
              <a:rPr lang="it-IT" dirty="0"/>
              <a:t>“</a:t>
            </a:r>
            <a:r>
              <a:rPr lang="it-IT" b="1" dirty="0">
                <a:solidFill>
                  <a:schemeClr val="accent1"/>
                </a:solidFill>
              </a:rPr>
              <a:t>Costituzione degli oceani</a:t>
            </a:r>
            <a:r>
              <a:rPr lang="it-IT" dirty="0">
                <a:solidFill>
                  <a:schemeClr val="accent1"/>
                </a:solidFill>
              </a:rPr>
              <a:t>”</a:t>
            </a:r>
            <a:r>
              <a:rPr lang="it-IT" dirty="0"/>
              <a:t> (320 articoli e 9 Allegati)</a:t>
            </a:r>
          </a:p>
          <a:p>
            <a:pPr marL="0" marR="0" lvl="0" indent="0" defTabSz="914400" eaLnBrk="1" fontAlgn="auto" latinLnBrk="0" hangingPunct="1">
              <a:lnSpc>
                <a:spcPct val="100000"/>
              </a:lnSpc>
              <a:spcBef>
                <a:spcPts val="0"/>
              </a:spcBef>
              <a:spcAft>
                <a:spcPts val="0"/>
              </a:spcAft>
              <a:buClrTx/>
              <a:buSzTx/>
              <a:buFontTx/>
              <a:buNone/>
              <a:tabLst/>
              <a:defRPr/>
            </a:pPr>
            <a:r>
              <a:rPr lang="it-IT" dirty="0"/>
              <a:t>▼</a:t>
            </a:r>
          </a:p>
          <a:p>
            <a:pPr marL="0" marR="0" lvl="0" indent="0" defTabSz="914400" eaLnBrk="1" fontAlgn="auto" latinLnBrk="0" hangingPunct="1">
              <a:lnSpc>
                <a:spcPct val="100000"/>
              </a:lnSpc>
              <a:spcBef>
                <a:spcPts val="0"/>
              </a:spcBef>
              <a:spcAft>
                <a:spcPts val="0"/>
              </a:spcAft>
              <a:buClrTx/>
              <a:buSzTx/>
              <a:buFontTx/>
              <a:buNone/>
              <a:tabLst/>
              <a:defRPr/>
            </a:pPr>
            <a:r>
              <a:rPr lang="it-IT" dirty="0"/>
              <a:t>26 novembre 1994: Entrata in vigore internazionale della UNCLOS </a:t>
            </a:r>
          </a:p>
        </p:txBody>
      </p:sp>
    </p:spTree>
    <p:extLst>
      <p:ext uri="{BB962C8B-B14F-4D97-AF65-F5344CB8AC3E}">
        <p14:creationId xmlns:p14="http://schemas.microsoft.com/office/powerpoint/2010/main" val="1030455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88631" y="2349925"/>
            <a:ext cx="1225919" cy="2456442"/>
          </a:xfrm>
        </p:spPr>
        <p:txBody>
          <a:bodyPr/>
          <a:lstStyle/>
          <a:p>
            <a:endParaRPr lang="it-IT"/>
          </a:p>
        </p:txBody>
      </p:sp>
      <p:pic>
        <p:nvPicPr>
          <p:cNvPr id="4"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09953" y="588962"/>
            <a:ext cx="8133997" cy="5248275"/>
          </a:xfrm>
        </p:spPr>
      </p:pic>
    </p:spTree>
    <p:extLst>
      <p:ext uri="{BB962C8B-B14F-4D97-AF65-F5344CB8AC3E}">
        <p14:creationId xmlns:p14="http://schemas.microsoft.com/office/powerpoint/2010/main" val="1724727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Libertà dell’alto mare</a:t>
            </a:r>
          </a:p>
        </p:txBody>
      </p:sp>
      <p:sp>
        <p:nvSpPr>
          <p:cNvPr id="3" name="Segnaposto contenuto 2"/>
          <p:cNvSpPr>
            <a:spLocks noGrp="1"/>
          </p:cNvSpPr>
          <p:nvPr>
            <p:ph idx="1"/>
          </p:nvPr>
        </p:nvSpPr>
        <p:spPr/>
        <p:txBody>
          <a:bodyPr/>
          <a:lstStyle/>
          <a:p>
            <a:pPr>
              <a:lnSpc>
                <a:spcPct val="100000"/>
              </a:lnSpc>
              <a:spcBef>
                <a:spcPts val="0"/>
              </a:spcBef>
              <a:buClrTx/>
              <a:buSzTx/>
            </a:pPr>
            <a:r>
              <a:rPr lang="it-IT" dirty="0"/>
              <a:t>Libertà di navigazione</a:t>
            </a:r>
          </a:p>
          <a:p>
            <a:pPr>
              <a:lnSpc>
                <a:spcPct val="100000"/>
              </a:lnSpc>
              <a:spcBef>
                <a:spcPts val="0"/>
              </a:spcBef>
              <a:buClrTx/>
              <a:buSzTx/>
            </a:pPr>
            <a:r>
              <a:rPr lang="it-IT" dirty="0"/>
              <a:t>Libertà di sorvolo</a:t>
            </a:r>
          </a:p>
          <a:p>
            <a:pPr>
              <a:lnSpc>
                <a:spcPct val="100000"/>
              </a:lnSpc>
              <a:spcBef>
                <a:spcPts val="0"/>
              </a:spcBef>
              <a:buClrTx/>
              <a:buSzTx/>
            </a:pPr>
            <a:r>
              <a:rPr lang="it-IT" dirty="0"/>
              <a:t>Libertà di pesca</a:t>
            </a:r>
          </a:p>
          <a:p>
            <a:pPr>
              <a:lnSpc>
                <a:spcPct val="100000"/>
              </a:lnSpc>
              <a:spcBef>
                <a:spcPts val="0"/>
              </a:spcBef>
              <a:buClrTx/>
              <a:buSzTx/>
            </a:pPr>
            <a:r>
              <a:rPr lang="it-IT" dirty="0"/>
              <a:t>Liberta di ricerca scientifica</a:t>
            </a:r>
          </a:p>
          <a:p>
            <a:pPr>
              <a:lnSpc>
                <a:spcPct val="100000"/>
              </a:lnSpc>
              <a:spcBef>
                <a:spcPts val="0"/>
              </a:spcBef>
              <a:buClrTx/>
              <a:buSzTx/>
            </a:pPr>
            <a:r>
              <a:rPr lang="it-IT" dirty="0"/>
              <a:t>Libertà di posa di cavi e </a:t>
            </a:r>
            <a:r>
              <a:rPr lang="it-IT" dirty="0" err="1"/>
              <a:t>pipe-lines</a:t>
            </a:r>
            <a:endParaRPr lang="it-IT" dirty="0"/>
          </a:p>
          <a:p>
            <a:pPr>
              <a:lnSpc>
                <a:spcPct val="100000"/>
              </a:lnSpc>
              <a:spcBef>
                <a:spcPts val="0"/>
              </a:spcBef>
              <a:buClrTx/>
              <a:buSzTx/>
            </a:pPr>
            <a:r>
              <a:rPr lang="it-IT" dirty="0"/>
              <a:t>Diritto di installare isole e impianti artificiali</a:t>
            </a:r>
          </a:p>
          <a:p>
            <a:pPr marL="0" marR="0" lvl="0" indent="0" defTabSz="914400" eaLnBrk="1" fontAlgn="auto" latinLnBrk="0" hangingPunct="1">
              <a:lnSpc>
                <a:spcPct val="100000"/>
              </a:lnSpc>
              <a:spcBef>
                <a:spcPts val="0"/>
              </a:spcBef>
              <a:spcAft>
                <a:spcPts val="0"/>
              </a:spcAft>
              <a:buClrTx/>
              <a:buSzTx/>
              <a:buFontTx/>
              <a:buNone/>
              <a:tabLst/>
              <a:defRPr/>
            </a:pPr>
            <a:endParaRPr lang="it-IT" dirty="0"/>
          </a:p>
        </p:txBody>
      </p:sp>
    </p:spTree>
    <p:extLst>
      <p:ext uri="{BB962C8B-B14F-4D97-AF65-F5344CB8AC3E}">
        <p14:creationId xmlns:p14="http://schemas.microsoft.com/office/powerpoint/2010/main" val="760819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Zona economica esclusiva</a:t>
            </a:r>
            <a:br>
              <a:rPr lang="it-IT" dirty="0"/>
            </a:br>
            <a:r>
              <a:rPr lang="it-IT" dirty="0"/>
              <a:t>(200 </a:t>
            </a:r>
            <a:r>
              <a:rPr lang="it-IT" dirty="0" err="1"/>
              <a:t>m.n</a:t>
            </a:r>
            <a:r>
              <a:rPr lang="it-IT" dirty="0"/>
              <a:t>.)</a:t>
            </a:r>
          </a:p>
        </p:txBody>
      </p:sp>
      <p:sp>
        <p:nvSpPr>
          <p:cNvPr id="3" name="Segnaposto contenuto 2"/>
          <p:cNvSpPr>
            <a:spLocks noGrp="1"/>
          </p:cNvSpPr>
          <p:nvPr>
            <p:ph idx="1"/>
          </p:nvPr>
        </p:nvSpPr>
        <p:spPr/>
        <p:txBody>
          <a:bodyPr>
            <a:normAutofit fontScale="92500" lnSpcReduction="20000"/>
          </a:bodyPr>
          <a:lstStyle/>
          <a:p>
            <a:pPr>
              <a:buFontTx/>
              <a:buNone/>
            </a:pPr>
            <a:r>
              <a:rPr lang="en-US" dirty="0"/>
              <a:t>Article 56 UNCLOS</a:t>
            </a:r>
          </a:p>
          <a:p>
            <a:pPr>
              <a:buFontTx/>
              <a:buNone/>
            </a:pPr>
            <a:r>
              <a:rPr lang="en-US" dirty="0"/>
              <a:t>1 “In the exclusive economic zone, the </a:t>
            </a:r>
            <a:r>
              <a:rPr lang="en-US" dirty="0">
                <a:solidFill>
                  <a:srgbClr val="FF0000"/>
                </a:solidFill>
              </a:rPr>
              <a:t>coastal State</a:t>
            </a:r>
            <a:r>
              <a:rPr lang="en-US" dirty="0"/>
              <a:t> has: </a:t>
            </a:r>
          </a:p>
          <a:p>
            <a:pPr>
              <a:buFontTx/>
              <a:buNone/>
            </a:pPr>
            <a:r>
              <a:rPr lang="en-US" dirty="0"/>
              <a:t> a) </a:t>
            </a:r>
            <a:r>
              <a:rPr lang="en-US" dirty="0">
                <a:solidFill>
                  <a:srgbClr val="990000"/>
                </a:solidFill>
              </a:rPr>
              <a:t>sovereign rights </a:t>
            </a:r>
            <a:r>
              <a:rPr lang="en-US" dirty="0"/>
              <a:t>for the purpose of exploring and exploiting, conserving and managing  the </a:t>
            </a:r>
            <a:r>
              <a:rPr lang="en-US" u="sng" dirty="0"/>
              <a:t>natural resources, whether living or non non-living</a:t>
            </a:r>
            <a:r>
              <a:rPr lang="en-US" dirty="0"/>
              <a:t>, of the waters superjacent to the sea-bed and of the sea-bed and its subsoil, and with regard to other activities for  </a:t>
            </a:r>
            <a:r>
              <a:rPr lang="en-US" u="sng" dirty="0"/>
              <a:t>economic exploitation and exploration</a:t>
            </a:r>
            <a:r>
              <a:rPr lang="en-US" dirty="0"/>
              <a:t> of the zone, such as the production of energy </a:t>
            </a:r>
            <a:r>
              <a:rPr lang="en-US" dirty="0" err="1"/>
              <a:t>nfrom</a:t>
            </a:r>
            <a:r>
              <a:rPr lang="en-US" dirty="0"/>
              <a:t> the water, currents and winds; </a:t>
            </a:r>
          </a:p>
          <a:p>
            <a:pPr>
              <a:buFontTx/>
              <a:buNone/>
            </a:pPr>
            <a:r>
              <a:rPr lang="en-US" dirty="0"/>
              <a:t>b) </a:t>
            </a:r>
            <a:r>
              <a:rPr lang="en-US" dirty="0">
                <a:solidFill>
                  <a:srgbClr val="990000"/>
                </a:solidFill>
              </a:rPr>
              <a:t>Jurisdiction </a:t>
            </a:r>
            <a:r>
              <a:rPr lang="en-US" dirty="0"/>
              <a:t>(…) with regard to:</a:t>
            </a:r>
          </a:p>
          <a:p>
            <a:r>
              <a:rPr lang="en-US" dirty="0"/>
              <a:t>the establishment and use of </a:t>
            </a:r>
            <a:r>
              <a:rPr lang="en-US" u="sng" dirty="0"/>
              <a:t>artificial islands, installations and structures</a:t>
            </a:r>
            <a:r>
              <a:rPr lang="en-US" dirty="0"/>
              <a:t>;</a:t>
            </a:r>
          </a:p>
          <a:p>
            <a:r>
              <a:rPr lang="en-US" u="sng" dirty="0"/>
              <a:t>marine scientific research</a:t>
            </a:r>
            <a:r>
              <a:rPr lang="en-US" dirty="0"/>
              <a:t>; </a:t>
            </a:r>
          </a:p>
          <a:p>
            <a:r>
              <a:rPr lang="en-US" dirty="0"/>
              <a:t>the </a:t>
            </a:r>
            <a:r>
              <a:rPr lang="en-US" u="sng" dirty="0"/>
              <a:t>protection and preservation of the marine environment.</a:t>
            </a:r>
          </a:p>
          <a:p>
            <a:pPr>
              <a:buFontTx/>
              <a:buNone/>
            </a:pPr>
            <a:r>
              <a:rPr lang="en-US" dirty="0"/>
              <a:t>c) Other rights and duties provided for in this Convention</a:t>
            </a:r>
            <a:endParaRPr lang="it-IT" dirty="0"/>
          </a:p>
        </p:txBody>
      </p:sp>
    </p:spTree>
    <p:extLst>
      <p:ext uri="{BB962C8B-B14F-4D97-AF65-F5344CB8AC3E}">
        <p14:creationId xmlns:p14="http://schemas.microsoft.com/office/powerpoint/2010/main" val="977903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Legge 91/2021</a:t>
            </a:r>
          </a:p>
        </p:txBody>
      </p:sp>
      <p:sp>
        <p:nvSpPr>
          <p:cNvPr id="3" name="Segnaposto contenuto 2"/>
          <p:cNvSpPr>
            <a:spLocks noGrp="1"/>
          </p:cNvSpPr>
          <p:nvPr>
            <p:ph idx="1"/>
          </p:nvPr>
        </p:nvSpPr>
        <p:spPr/>
        <p:txBody>
          <a:bodyPr>
            <a:normAutofit fontScale="85000" lnSpcReduction="10000"/>
          </a:bodyPr>
          <a:lstStyle/>
          <a:p>
            <a:pPr marL="0" lvl="0" indent="0">
              <a:lnSpc>
                <a:spcPct val="100000"/>
              </a:lnSpc>
              <a:spcBef>
                <a:spcPts val="0"/>
              </a:spcBef>
              <a:buClrTx/>
              <a:buSzTx/>
              <a:buNone/>
            </a:pPr>
            <a:r>
              <a:rPr lang="it-IT" dirty="0"/>
              <a:t>Art. 1 Istituzione di una zona economica esclusiva oltre il limite esterno del mare territoriale </a:t>
            </a:r>
          </a:p>
          <a:p>
            <a:pPr marL="342900" lvl="0" indent="-342900">
              <a:lnSpc>
                <a:spcPct val="100000"/>
              </a:lnSpc>
              <a:spcBef>
                <a:spcPts val="0"/>
              </a:spcBef>
              <a:buClrTx/>
              <a:buSzTx/>
              <a:buAutoNum type="arabicPeriod"/>
            </a:pPr>
            <a:r>
              <a:rPr lang="it-IT" dirty="0"/>
              <a:t>In conformità a quanto previsto dalla Convenzione delle Nazioni Unite sul diritto del mare, fatta a Montego </a:t>
            </a:r>
            <a:r>
              <a:rPr lang="it-IT" dirty="0" err="1"/>
              <a:t>Bay</a:t>
            </a:r>
            <a:r>
              <a:rPr lang="it-IT" dirty="0"/>
              <a:t> il 10 dicembre 1982, resa esecutiva ai sensi della legge 2 dicembre 1994, n. 689, è autorizzata l'istituzione di una zona economica esclusiva a partire dal limite esterno del mare territoriale italiano e fino ai limiti determinati ai sensi del comma 3 del presente articolo.</a:t>
            </a:r>
          </a:p>
          <a:p>
            <a:pPr marL="342900" lvl="0" indent="-342900">
              <a:lnSpc>
                <a:spcPct val="100000"/>
              </a:lnSpc>
              <a:spcBef>
                <a:spcPts val="0"/>
              </a:spcBef>
              <a:buClrTx/>
              <a:buSzTx/>
              <a:buAutoNum type="arabicPeriod"/>
            </a:pPr>
            <a:r>
              <a:rPr lang="it-IT" dirty="0"/>
              <a:t> All'istituzione della zona economica esclusiva, che comprende tutte le acque circostanti il mare territoriale o parte di esse, si provvede con decreto del Presidente della Repubblica, previa deliberazione del Consiglio dei ministri, su proposta del Ministro degli affari esteri e della cooperazione internazionale, da notificare agli Stati il cui territorio è adiacente al territorio dell'Italia o lo fronteggia. </a:t>
            </a:r>
          </a:p>
          <a:p>
            <a:pPr marL="342900" lvl="0" indent="-342900">
              <a:lnSpc>
                <a:spcPct val="100000"/>
              </a:lnSpc>
              <a:spcBef>
                <a:spcPts val="0"/>
              </a:spcBef>
              <a:buClrTx/>
              <a:buSzTx/>
              <a:buAutoNum type="arabicPeriod"/>
            </a:pPr>
            <a:r>
              <a:rPr lang="it-IT" dirty="0"/>
              <a:t> </a:t>
            </a:r>
            <a:r>
              <a:rPr lang="it-IT" b="1" dirty="0"/>
              <a:t>I limiti esterni della zona economica esclusiva sono determinati sulla base di accordi con gli Stati di cui al comma 2, soggetti alla procedura di autorizzazione alla ratifica prevista dall'articolo 80 della Costituzione</a:t>
            </a:r>
            <a:r>
              <a:rPr lang="it-IT" dirty="0"/>
              <a:t>. Fino alla data di entrata in vigore di tali accordi, i limiti esterni della zona economica esclusiva sono stabiliti in modo da non compromettere od ostacolare l'accordo finale. </a:t>
            </a:r>
          </a:p>
        </p:txBody>
      </p:sp>
    </p:spTree>
    <p:extLst>
      <p:ext uri="{BB962C8B-B14F-4D97-AF65-F5344CB8AC3E}">
        <p14:creationId xmlns:p14="http://schemas.microsoft.com/office/powerpoint/2010/main" val="8822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Legge 91/2021</a:t>
            </a:r>
          </a:p>
        </p:txBody>
      </p:sp>
      <p:sp>
        <p:nvSpPr>
          <p:cNvPr id="3" name="Segnaposto contenuto 2"/>
          <p:cNvSpPr>
            <a:spLocks noGrp="1"/>
          </p:cNvSpPr>
          <p:nvPr>
            <p:ph idx="1"/>
          </p:nvPr>
        </p:nvSpPr>
        <p:spPr/>
        <p:txBody>
          <a:bodyPr/>
          <a:lstStyle/>
          <a:p>
            <a:r>
              <a:rPr lang="it-IT" dirty="0"/>
              <a:t>Art. 2 Applicazione della normativa all'interno della zona economica esclusiva 1. All'interno della zona economica esclusiva istituita ai sensi dell'articolo 1 l'Italia esercita i diritti sovrani attribuiti dalle norme internazionali vigenti. </a:t>
            </a:r>
            <a:r>
              <a:rPr lang="it-IT" b="1" dirty="0"/>
              <a:t> </a:t>
            </a:r>
            <a:br>
              <a:rPr lang="it-IT" dirty="0"/>
            </a:br>
            <a:endParaRPr lang="it-IT" dirty="0"/>
          </a:p>
          <a:p>
            <a:pPr marL="0" marR="0" lvl="0" indent="0" defTabSz="914400" eaLnBrk="1" fontAlgn="auto" latinLnBrk="0" hangingPunct="1">
              <a:lnSpc>
                <a:spcPct val="100000"/>
              </a:lnSpc>
              <a:spcBef>
                <a:spcPts val="0"/>
              </a:spcBef>
              <a:spcAft>
                <a:spcPts val="0"/>
              </a:spcAft>
              <a:buClrTx/>
              <a:buSzTx/>
              <a:buFontTx/>
              <a:buNone/>
              <a:tabLst/>
              <a:defRPr/>
            </a:pPr>
            <a:endParaRPr lang="it-IT" dirty="0"/>
          </a:p>
        </p:txBody>
      </p:sp>
    </p:spTree>
    <p:extLst>
      <p:ext uri="{BB962C8B-B14F-4D97-AF65-F5344CB8AC3E}">
        <p14:creationId xmlns:p14="http://schemas.microsoft.com/office/powerpoint/2010/main" val="107923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a:t>Possibile applicazione allo Stato costiero della teoria del  1932</a:t>
            </a:r>
            <a:br>
              <a:rPr lang="it-IT" sz="2000" dirty="0"/>
            </a:br>
            <a:r>
              <a:rPr lang="it-IT" sz="2000" dirty="0"/>
              <a:t>di George </a:t>
            </a:r>
            <a:r>
              <a:rPr lang="it-IT" sz="2000" dirty="0" err="1"/>
              <a:t>Scelle</a:t>
            </a:r>
            <a:br>
              <a:rPr lang="it-IT" sz="2000" dirty="0"/>
            </a:br>
            <a:r>
              <a:rPr lang="fr-FR" sz="2000" i="1" dirty="0"/>
              <a:t>Dédoublement </a:t>
            </a:r>
            <a:br>
              <a:rPr lang="fr-FR" sz="2000" i="1" dirty="0"/>
            </a:br>
            <a:r>
              <a:rPr lang="fr-FR" sz="2000" i="1" dirty="0"/>
              <a:t>fonctionnel </a:t>
            </a:r>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88969" y="1522412"/>
            <a:ext cx="2540000" cy="3810000"/>
          </a:xfrm>
        </p:spPr>
      </p:pic>
    </p:spTree>
    <p:extLst>
      <p:ext uri="{BB962C8B-B14F-4D97-AF65-F5344CB8AC3E}">
        <p14:creationId xmlns:p14="http://schemas.microsoft.com/office/powerpoint/2010/main" val="1993272444"/>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TotalTime>
  <Words>830</Words>
  <Application>Microsoft Office PowerPoint</Application>
  <PresentationFormat>Widescreen</PresentationFormat>
  <Paragraphs>74</Paragraphs>
  <Slides>13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13</vt:i4>
      </vt:variant>
    </vt:vector>
  </HeadingPairs>
  <TitlesOfParts>
    <vt:vector size="18" baseType="lpstr">
      <vt:lpstr>Calibri</vt:lpstr>
      <vt:lpstr>Calibri Light</vt:lpstr>
      <vt:lpstr>Rockwell</vt:lpstr>
      <vt:lpstr>Wingdings</vt:lpstr>
      <vt:lpstr>Atlas</vt:lpstr>
      <vt:lpstr>Regime giuridico pesca nella zee e in alto mare</vt:lpstr>
      <vt:lpstr>Evoluzione</vt:lpstr>
      <vt:lpstr>Evoluzione </vt:lpstr>
      <vt:lpstr>Presentazione standard di PowerPoint</vt:lpstr>
      <vt:lpstr>Libertà dell’alto mare</vt:lpstr>
      <vt:lpstr>Zona economica esclusiva (200 m.n.)</vt:lpstr>
      <vt:lpstr>Legge 91/2021</vt:lpstr>
      <vt:lpstr>Legge 91/2021</vt:lpstr>
      <vt:lpstr>Possibile applicazione allo Stato costiero della teoria del  1932 di George Scelle Dédoublement  fonctionnel </vt:lpstr>
      <vt:lpstr>Zona economica esclusiva </vt:lpstr>
      <vt:lpstr>Zona economica esclusiva</vt:lpstr>
      <vt:lpstr>“Libertà” di pesca in alto mare</vt:lpstr>
      <vt:lpstr>Top 20 Flag States (2017)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internazionale del mare</dc:title>
  <dc:creator>Utente di Microsoft Office</dc:creator>
  <cp:lastModifiedBy>Guido Gentile</cp:lastModifiedBy>
  <cp:revision>11</cp:revision>
  <dcterms:created xsi:type="dcterms:W3CDTF">2019-10-27T21:19:14Z</dcterms:created>
  <dcterms:modified xsi:type="dcterms:W3CDTF">2021-12-13T09:45:26Z</dcterms:modified>
</cp:coreProperties>
</file>