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8" r:id="rId2"/>
    <p:sldId id="259" r:id="rId3"/>
    <p:sldId id="261" r:id="rId4"/>
    <p:sldId id="306" r:id="rId5"/>
    <p:sldId id="305" r:id="rId6"/>
    <p:sldId id="304" r:id="rId7"/>
    <p:sldId id="303" r:id="rId8"/>
    <p:sldId id="302" r:id="rId9"/>
    <p:sldId id="301" r:id="rId10"/>
    <p:sldId id="300" r:id="rId11"/>
    <p:sldId id="293" r:id="rId12"/>
    <p:sldId id="292" r:id="rId13"/>
    <p:sldId id="289" r:id="rId14"/>
    <p:sldId id="288" r:id="rId15"/>
    <p:sldId id="286" r:id="rId16"/>
    <p:sldId id="285" r:id="rId17"/>
    <p:sldId id="284" r:id="rId18"/>
    <p:sldId id="282" r:id="rId19"/>
    <p:sldId id="280" r:id="rId20"/>
    <p:sldId id="278" r:id="rId21"/>
    <p:sldId id="277" r:id="rId22"/>
    <p:sldId id="272" r:id="rId23"/>
    <p:sldId id="268" r:id="rId24"/>
    <p:sldId id="307" r:id="rId25"/>
    <p:sldId id="316" r:id="rId26"/>
    <p:sldId id="329" r:id="rId27"/>
    <p:sldId id="330" r:id="rId28"/>
    <p:sldId id="331" r:id="rId29"/>
    <p:sldId id="332" r:id="rId30"/>
    <p:sldId id="333" r:id="rId31"/>
    <p:sldId id="334" r:id="rId32"/>
    <p:sldId id="335" r:id="rId33"/>
    <p:sldId id="339" r:id="rId34"/>
    <p:sldId id="340" r:id="rId35"/>
    <p:sldId id="342" r:id="rId36"/>
    <p:sldId id="343" r:id="rId37"/>
    <p:sldId id="344" r:id="rId38"/>
    <p:sldId id="34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51"/>
    <p:restoredTop sz="95878"/>
  </p:normalViewPr>
  <p:slideViewPr>
    <p:cSldViewPr snapToGrid="0">
      <p:cViewPr varScale="1">
        <p:scale>
          <a:sx n="63" d="100"/>
          <a:sy n="63" d="100"/>
        </p:scale>
        <p:origin x="4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03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99716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00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019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85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08933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31507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5531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55952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3602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52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3/6/2025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804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7/06/relationships/model3d" Target="../media/model3d1.glb"/><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F03F0E-EA32-1511-9E7D-43007C2DDD20}"/>
              </a:ext>
            </a:extLst>
          </p:cNvPr>
          <p:cNvSpPr>
            <a:spLocks noGrp="1"/>
          </p:cNvSpPr>
          <p:nvPr>
            <p:ph type="ctrTitle"/>
          </p:nvPr>
        </p:nvSpPr>
        <p:spPr>
          <a:xfrm>
            <a:off x="457200" y="4960137"/>
            <a:ext cx="6815138" cy="1463040"/>
          </a:xfrm>
        </p:spPr>
        <p:txBody>
          <a:bodyPr>
            <a:normAutofit/>
          </a:bodyPr>
          <a:lstStyle/>
          <a:p>
            <a:r>
              <a:rPr lang="it-IT" sz="2800" b="1" dirty="0">
                <a:solidFill>
                  <a:schemeClr val="accent6"/>
                </a:solidFill>
                <a:latin typeface="Trebuchet MS" panose="020B0703020202090204" pitchFamily="34" charset="0"/>
              </a:rPr>
              <a:t>CAPITOLO 5 </a:t>
            </a:r>
            <a:br>
              <a:rPr lang="it-IT" sz="2800" b="1" dirty="0">
                <a:solidFill>
                  <a:schemeClr val="accent6"/>
                </a:solidFill>
                <a:latin typeface="Trebuchet MS" panose="020B0703020202090204" pitchFamily="34" charset="0"/>
              </a:rPr>
            </a:br>
            <a:br>
              <a:rPr lang="it-IT" sz="2800" b="1" dirty="0">
                <a:solidFill>
                  <a:schemeClr val="accent6"/>
                </a:solidFill>
                <a:latin typeface="Trebuchet MS" panose="020B0703020202090204" pitchFamily="34" charset="0"/>
              </a:rPr>
            </a:br>
            <a:r>
              <a:rPr lang="it-IT" sz="2800" b="1" dirty="0">
                <a:solidFill>
                  <a:schemeClr val="tx1"/>
                </a:solidFill>
                <a:latin typeface="Trebuchet MS" panose="020B0703020202090204" pitchFamily="34" charset="0"/>
              </a:rPr>
              <a:t>PORTAFOGLIO, GERARCHIA E ARCHITETTURA DI MARCA</a:t>
            </a:r>
          </a:p>
        </p:txBody>
      </p:sp>
      <p:sp>
        <p:nvSpPr>
          <p:cNvPr id="3" name="Sottotitolo 2">
            <a:extLst>
              <a:ext uri="{FF2B5EF4-FFF2-40B4-BE49-F238E27FC236}">
                <a16:creationId xmlns:a16="http://schemas.microsoft.com/office/drawing/2014/main" id="{F64C1BAC-BE05-610F-AB38-2F4DEC067060}"/>
              </a:ext>
            </a:extLst>
          </p:cNvPr>
          <p:cNvSpPr>
            <a:spLocks noGrp="1"/>
          </p:cNvSpPr>
          <p:nvPr>
            <p:ph type="subTitle" idx="1"/>
          </p:nvPr>
        </p:nvSpPr>
        <p:spPr/>
        <p:txBody>
          <a:bodyPr/>
          <a:lstStyle/>
          <a:p>
            <a:endParaRPr lang="it-IT" dirty="0"/>
          </a:p>
        </p:txBody>
      </p:sp>
      <p:pic>
        <p:nvPicPr>
          <p:cNvPr id="4" name="Immagine 3">
            <a:extLst>
              <a:ext uri="{FF2B5EF4-FFF2-40B4-BE49-F238E27FC236}">
                <a16:creationId xmlns:a16="http://schemas.microsoft.com/office/drawing/2014/main" id="{8EF07F00-1517-223A-696E-5DE828542958}"/>
              </a:ext>
            </a:extLst>
          </p:cNvPr>
          <p:cNvPicPr>
            <a:picLocks noChangeAspect="1"/>
          </p:cNvPicPr>
          <p:nvPr/>
        </p:nvPicPr>
        <p:blipFill>
          <a:blip r:embed="rId2"/>
          <a:stretch>
            <a:fillRect/>
          </a:stretch>
        </p:blipFill>
        <p:spPr>
          <a:xfrm>
            <a:off x="7832725" y="4624479"/>
            <a:ext cx="3978275" cy="2134355"/>
          </a:xfrm>
          <a:prstGeom prst="rect">
            <a:avLst/>
          </a:prstGeom>
        </p:spPr>
      </p:pic>
    </p:spTree>
    <p:extLst>
      <p:ext uri="{BB962C8B-B14F-4D97-AF65-F5344CB8AC3E}">
        <p14:creationId xmlns:p14="http://schemas.microsoft.com/office/powerpoint/2010/main" val="301422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F85D7E2-E79A-2362-C8B8-73B1C14F6C40}"/>
              </a:ext>
            </a:extLst>
          </p:cNvPr>
          <p:cNvSpPr txBox="1"/>
          <p:nvPr/>
        </p:nvSpPr>
        <p:spPr>
          <a:xfrm>
            <a:off x="4293263" y="910291"/>
            <a:ext cx="3605474" cy="800219"/>
          </a:xfrm>
          <a:prstGeom prst="rect">
            <a:avLst/>
          </a:prstGeom>
          <a:noFill/>
        </p:spPr>
        <p:txBody>
          <a:bodyPr wrap="none" rtlCol="0">
            <a:spAutoFit/>
          </a:bodyPr>
          <a:lstStyle/>
          <a:p>
            <a:r>
              <a:rPr lang="it-IT" sz="2800" b="1" dirty="0">
                <a:solidFill>
                  <a:srgbClr val="92D050"/>
                </a:solidFill>
                <a:latin typeface="Trebuchet MS" panose="020B0703020202090204" pitchFamily="34" charset="0"/>
              </a:rPr>
              <a:t>I</a:t>
            </a:r>
            <a:r>
              <a:rPr lang="it-IT" sz="2800" b="1" dirty="0">
                <a:solidFill>
                  <a:srgbClr val="92D050"/>
                </a:solidFill>
                <a:effectLst/>
                <a:latin typeface="Trebuchet MS" panose="020B0703020202090204" pitchFamily="34" charset="0"/>
              </a:rPr>
              <a:t> ruoli nel brand mix</a:t>
            </a:r>
          </a:p>
          <a:p>
            <a:endParaRPr lang="it-IT" dirty="0"/>
          </a:p>
        </p:txBody>
      </p:sp>
      <p:sp>
        <p:nvSpPr>
          <p:cNvPr id="4" name="CasellaDiTesto 3">
            <a:extLst>
              <a:ext uri="{FF2B5EF4-FFF2-40B4-BE49-F238E27FC236}">
                <a16:creationId xmlns:a16="http://schemas.microsoft.com/office/drawing/2014/main" id="{30B8332E-4975-A4E6-4636-64B78B1355DC}"/>
              </a:ext>
            </a:extLst>
          </p:cNvPr>
          <p:cNvSpPr txBox="1"/>
          <p:nvPr/>
        </p:nvSpPr>
        <p:spPr>
          <a:xfrm>
            <a:off x="659606" y="1900417"/>
            <a:ext cx="10872788" cy="4247317"/>
          </a:xfrm>
          <a:prstGeom prst="rect">
            <a:avLst/>
          </a:prstGeom>
          <a:noFill/>
        </p:spPr>
        <p:txBody>
          <a:bodyPr wrap="square" rtlCol="0">
            <a:spAutoFit/>
          </a:bodyPr>
          <a:lstStyle/>
          <a:p>
            <a:pPr algn="ctr"/>
            <a:r>
              <a:rPr lang="it-IT" sz="2800" dirty="0">
                <a:effectLst/>
                <a:latin typeface="Trebuchet MS" panose="020B0703020202090204" pitchFamily="34" charset="0"/>
              </a:rPr>
              <a:t>L'efficace gestione dell'insieme di marche che fanno capo all'azienda implica normalmente che a ognuna di esse sia attribuito un ruolo specifico. Tale ruolo è definito analizzando non tanto l'aspetto dato dal naming del prodotto, quanto piuttosto il posizionamento scelto per la marca. Il </a:t>
            </a:r>
            <a:r>
              <a:rPr lang="it-IT" sz="2800" b="1" dirty="0">
                <a:solidFill>
                  <a:srgbClr val="92D050"/>
                </a:solidFill>
                <a:effectLst/>
                <a:latin typeface="Trebuchet MS" panose="020B0703020202090204" pitchFamily="34" charset="0"/>
              </a:rPr>
              <a:t>posizionamento</a:t>
            </a:r>
            <a:r>
              <a:rPr lang="it-IT" sz="2800" dirty="0">
                <a:effectLst/>
                <a:latin typeface="Trebuchet MS" panose="020B0703020202090204" pitchFamily="34" charset="0"/>
              </a:rPr>
              <a:t> può essere analizzato in prospettiva esterna, ossia con riferimento alle altre marche presenti sul mercato, oppure in prospettiva interna, cioè con riferimento al posizionamento degli altri brand che fanno parte del mix aziendale.</a:t>
            </a:r>
          </a:p>
          <a:p>
            <a:pPr algn="ctr"/>
            <a:endParaRPr lang="it-IT" dirty="0"/>
          </a:p>
        </p:txBody>
      </p:sp>
    </p:spTree>
    <p:extLst>
      <p:ext uri="{BB962C8B-B14F-4D97-AF65-F5344CB8AC3E}">
        <p14:creationId xmlns:p14="http://schemas.microsoft.com/office/powerpoint/2010/main" val="274341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E128090-1968-6FE6-E39E-94CF469C0BC8}"/>
              </a:ext>
            </a:extLst>
          </p:cNvPr>
          <p:cNvSpPr txBox="1"/>
          <p:nvPr/>
        </p:nvSpPr>
        <p:spPr>
          <a:xfrm>
            <a:off x="3817170" y="807482"/>
            <a:ext cx="4557658" cy="800219"/>
          </a:xfrm>
          <a:prstGeom prst="rect">
            <a:avLst/>
          </a:prstGeom>
          <a:noFill/>
        </p:spPr>
        <p:txBody>
          <a:bodyPr wrap="none" rtlCol="0">
            <a:spAutoFit/>
          </a:bodyPr>
          <a:lstStyle/>
          <a:p>
            <a:r>
              <a:rPr lang="it-IT" sz="2800" b="1" dirty="0">
                <a:solidFill>
                  <a:srgbClr val="92D050"/>
                </a:solidFill>
                <a:effectLst/>
                <a:latin typeface="Trebuchet MS" panose="020B0703020202090204" pitchFamily="34" charset="0"/>
              </a:rPr>
              <a:t>La gerarchia delle marche</a:t>
            </a:r>
          </a:p>
          <a:p>
            <a:endParaRPr lang="it-IT" dirty="0"/>
          </a:p>
        </p:txBody>
      </p:sp>
      <p:sp>
        <p:nvSpPr>
          <p:cNvPr id="3" name="CasellaDiTesto 2">
            <a:extLst>
              <a:ext uri="{FF2B5EF4-FFF2-40B4-BE49-F238E27FC236}">
                <a16:creationId xmlns:a16="http://schemas.microsoft.com/office/drawing/2014/main" id="{68410D03-C9E7-8CA9-68A2-F61EAE81504D}"/>
              </a:ext>
            </a:extLst>
          </p:cNvPr>
          <p:cNvSpPr txBox="1"/>
          <p:nvPr/>
        </p:nvSpPr>
        <p:spPr>
          <a:xfrm>
            <a:off x="709612" y="1607701"/>
            <a:ext cx="10772775" cy="4678204"/>
          </a:xfrm>
          <a:prstGeom prst="rect">
            <a:avLst/>
          </a:prstGeom>
          <a:noFill/>
        </p:spPr>
        <p:txBody>
          <a:bodyPr wrap="square" rtlCol="0">
            <a:spAutoFit/>
          </a:bodyPr>
          <a:lstStyle/>
          <a:p>
            <a:r>
              <a:rPr lang="it-IT" sz="2800" dirty="0">
                <a:latin typeface="Trebuchet MS" panose="020B0703020202090204" pitchFamily="34" charset="0"/>
              </a:rPr>
              <a:t>L</a:t>
            </a:r>
            <a:r>
              <a:rPr lang="it-IT" sz="2800" dirty="0">
                <a:effectLst/>
                <a:latin typeface="Trebuchet MS" panose="020B0703020202090204" pitchFamily="34" charset="0"/>
              </a:rPr>
              <a:t>a gerarchia di marca è uno strumento di sintesi della strategia di branding. Evidenziando le relazioni fra i vari prodotti dell'azienda, la gerarchia consente di fotografare la strategia di gestione della marca. In termini più precisi, la gerarchia si fonda sull'assunto che un prodotto possa essere contraddistinto in modo diverso a seconda del numero di segni di riconoscimento impiegati - nuovi o esistenti che siano - e del modo in cui essi vengono combinati. Dato che alcuni elementi contribuiscono alla creazione di più marche, la gerarchia può rendere evidenti eventuali rapporti di filiazione fra un prodotto e l'altro.</a:t>
            </a:r>
          </a:p>
          <a:p>
            <a:endParaRPr lang="it-IT" dirty="0"/>
          </a:p>
        </p:txBody>
      </p:sp>
    </p:spTree>
    <p:extLst>
      <p:ext uri="{BB962C8B-B14F-4D97-AF65-F5344CB8AC3E}">
        <p14:creationId xmlns:p14="http://schemas.microsoft.com/office/powerpoint/2010/main" val="379052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5FAE2D2-FA1B-90CF-9CE0-4ACEA34E1E29}"/>
              </a:ext>
            </a:extLst>
          </p:cNvPr>
          <p:cNvSpPr txBox="1"/>
          <p:nvPr/>
        </p:nvSpPr>
        <p:spPr>
          <a:xfrm>
            <a:off x="4135367" y="237067"/>
            <a:ext cx="3921266" cy="800219"/>
          </a:xfrm>
          <a:prstGeom prst="rect">
            <a:avLst/>
          </a:prstGeom>
          <a:noFill/>
        </p:spPr>
        <p:txBody>
          <a:bodyPr wrap="none" rtlCol="0">
            <a:spAutoFit/>
          </a:bodyPr>
          <a:lstStyle/>
          <a:p>
            <a:r>
              <a:rPr lang="it-IT" sz="2800" b="1" dirty="0">
                <a:solidFill>
                  <a:srgbClr val="92D050"/>
                </a:solidFill>
                <a:effectLst/>
                <a:latin typeface="Trebuchet MS" panose="020B0703020202090204" pitchFamily="34" charset="0"/>
              </a:rPr>
              <a:t>I livelli della gerarchia</a:t>
            </a:r>
          </a:p>
          <a:p>
            <a:endParaRPr lang="it-IT" dirty="0"/>
          </a:p>
        </p:txBody>
      </p:sp>
      <p:sp>
        <p:nvSpPr>
          <p:cNvPr id="3" name="CasellaDiTesto 2">
            <a:extLst>
              <a:ext uri="{FF2B5EF4-FFF2-40B4-BE49-F238E27FC236}">
                <a16:creationId xmlns:a16="http://schemas.microsoft.com/office/drawing/2014/main" id="{A4AA2C62-F721-AE63-F40B-22F878C5195D}"/>
              </a:ext>
            </a:extLst>
          </p:cNvPr>
          <p:cNvSpPr txBox="1"/>
          <p:nvPr/>
        </p:nvSpPr>
        <p:spPr>
          <a:xfrm>
            <a:off x="321474" y="924224"/>
            <a:ext cx="11549052" cy="6401753"/>
          </a:xfrm>
          <a:prstGeom prst="rect">
            <a:avLst/>
          </a:prstGeom>
          <a:noFill/>
        </p:spPr>
        <p:txBody>
          <a:bodyPr wrap="square" rtlCol="0">
            <a:spAutoFit/>
          </a:bodyPr>
          <a:lstStyle/>
          <a:p>
            <a:pPr algn="ctr"/>
            <a:r>
              <a:rPr lang="it-IT" sz="2800" dirty="0">
                <a:effectLst/>
                <a:latin typeface="Trebuchet MS" panose="020B0703020202090204" pitchFamily="34" charset="0"/>
              </a:rPr>
              <a:t>Per indicare i livelli della gerarchia di marca, è stata proposta una pluralità di denominazioni, il che peraltro concorre non poco ad accrescere la confusione. I termini «</a:t>
            </a:r>
            <a:r>
              <a:rPr lang="it-IT" sz="2800" b="1" dirty="0">
                <a:solidFill>
                  <a:srgbClr val="92D050"/>
                </a:solidFill>
                <a:effectLst/>
                <a:latin typeface="Trebuchet MS" panose="020B0703020202090204" pitchFamily="34" charset="0"/>
              </a:rPr>
              <a:t>gerarchia</a:t>
            </a:r>
            <a:r>
              <a:rPr lang="it-IT" sz="2800" dirty="0">
                <a:effectLst/>
                <a:latin typeface="Trebuchet MS" panose="020B0703020202090204" pitchFamily="34" charset="0"/>
              </a:rPr>
              <a:t>» e «</a:t>
            </a:r>
            <a:r>
              <a:rPr lang="it-IT" sz="2800" b="1" dirty="0">
                <a:solidFill>
                  <a:srgbClr val="92D050"/>
                </a:solidFill>
                <a:effectLst/>
                <a:latin typeface="Trebuchet MS" panose="020B0703020202090204" pitchFamily="34" charset="0"/>
              </a:rPr>
              <a:t>livelli</a:t>
            </a:r>
            <a:r>
              <a:rPr lang="it-IT" sz="2800" dirty="0">
                <a:effectLst/>
                <a:latin typeface="Trebuchet MS" panose="020B0703020202090204" pitchFamily="34" charset="0"/>
              </a:rPr>
              <a:t>», dunque, non stanno a indicare necessariamente l'importanza della marca considerata, quanto piuttosto la sua portata: questa è </a:t>
            </a:r>
            <a:r>
              <a:rPr lang="it-IT" sz="2800" b="1" dirty="0">
                <a:effectLst/>
                <a:latin typeface="Trebuchet MS" panose="020B0703020202090204" pitchFamily="34" charset="0"/>
              </a:rPr>
              <a:t>massima</a:t>
            </a:r>
            <a:r>
              <a:rPr lang="it-IT" sz="2800" dirty="0">
                <a:effectLst/>
                <a:latin typeface="Trebuchet MS" panose="020B0703020202090204" pitchFamily="34" charset="0"/>
              </a:rPr>
              <a:t> nel caso in cui sia l'intera azienda a essere considerata; è invece </a:t>
            </a:r>
            <a:r>
              <a:rPr lang="it-IT" sz="2800" b="1" dirty="0">
                <a:effectLst/>
                <a:latin typeface="Trebuchet MS" panose="020B0703020202090204" pitchFamily="34" charset="0"/>
              </a:rPr>
              <a:t>minima</a:t>
            </a:r>
            <a:r>
              <a:rPr lang="it-IT" sz="2800" dirty="0">
                <a:effectLst/>
                <a:latin typeface="Trebuchet MS" panose="020B0703020202090204" pitchFamily="34" charset="0"/>
              </a:rPr>
              <a:t> qualora la marca contraddistingua uno specifico modello di prodotto. Il livello più alto è dato dal corporate brand, cioè da quella marca che segnala tutti i prodotti abbinati al medesimo gruppo aziendale e che spesso coincide con la ragione sociale. Per motivi legali, è spesso indicata sulla confezione del prodotto, sebbene talvolta possa comparire il nome di una società affiliata o lo stabilimento di produzione.</a:t>
            </a:r>
          </a:p>
          <a:p>
            <a:endParaRPr lang="it-IT" sz="2800" dirty="0">
              <a:effectLst/>
              <a:latin typeface="Trebuchet MS" panose="020B0703020202090204" pitchFamily="34" charset="0"/>
            </a:endParaRPr>
          </a:p>
          <a:p>
            <a:endParaRPr lang="it-IT" dirty="0"/>
          </a:p>
        </p:txBody>
      </p:sp>
    </p:spTree>
    <p:extLst>
      <p:ext uri="{BB962C8B-B14F-4D97-AF65-F5344CB8AC3E}">
        <p14:creationId xmlns:p14="http://schemas.microsoft.com/office/powerpoint/2010/main" val="1057980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A628F95-3E2C-694C-769D-CDCF0AC940B0}"/>
              </a:ext>
            </a:extLst>
          </p:cNvPr>
          <p:cNvSpPr txBox="1"/>
          <p:nvPr/>
        </p:nvSpPr>
        <p:spPr>
          <a:xfrm>
            <a:off x="2790447" y="488730"/>
            <a:ext cx="6611105" cy="800219"/>
          </a:xfrm>
          <a:prstGeom prst="rect">
            <a:avLst/>
          </a:prstGeom>
          <a:noFill/>
        </p:spPr>
        <p:txBody>
          <a:bodyPr wrap="none" rtlCol="0">
            <a:spAutoFit/>
          </a:bodyPr>
          <a:lstStyle/>
          <a:p>
            <a:r>
              <a:rPr lang="it-IT" sz="2800" b="1" dirty="0">
                <a:solidFill>
                  <a:srgbClr val="92D050"/>
                </a:solidFill>
                <a:effectLst/>
                <a:latin typeface="Trebuchet MS" panose="020B0703020202090204" pitchFamily="34" charset="0"/>
              </a:rPr>
              <a:t>Le caratteristiche dei livelli gerarchici</a:t>
            </a:r>
          </a:p>
          <a:p>
            <a:endParaRPr lang="it-IT" dirty="0"/>
          </a:p>
        </p:txBody>
      </p:sp>
      <p:sp>
        <p:nvSpPr>
          <p:cNvPr id="3" name="CasellaDiTesto 2">
            <a:extLst>
              <a:ext uri="{FF2B5EF4-FFF2-40B4-BE49-F238E27FC236}">
                <a16:creationId xmlns:a16="http://schemas.microsoft.com/office/drawing/2014/main" id="{3A6C3DD2-0ADA-A204-A38D-2763352A04F9}"/>
              </a:ext>
            </a:extLst>
          </p:cNvPr>
          <p:cNvSpPr txBox="1"/>
          <p:nvPr/>
        </p:nvSpPr>
        <p:spPr>
          <a:xfrm>
            <a:off x="522888" y="1288949"/>
            <a:ext cx="11146221" cy="5970865"/>
          </a:xfrm>
          <a:prstGeom prst="rect">
            <a:avLst/>
          </a:prstGeom>
          <a:noFill/>
        </p:spPr>
        <p:txBody>
          <a:bodyPr wrap="square" rtlCol="0">
            <a:spAutoFit/>
          </a:bodyPr>
          <a:lstStyle/>
          <a:p>
            <a:pPr algn="ctr"/>
            <a:r>
              <a:rPr lang="it-IT" sz="2800" dirty="0">
                <a:effectLst/>
                <a:latin typeface="Trebuchet MS" panose="020B0703020202090204" pitchFamily="34" charset="0"/>
              </a:rPr>
              <a:t>Avviando l'analisi dalla sommità della gerarchia, per semplicità utilizziamo la denominazione «marca corporate» per riferirci indifferentemente alla marca del gruppo e a quella aziendale, sul presupposto che sono ben pochi i consumatori che distinguono i due o che sono al corrente delle imprese o divisioni che fanno parte di un gruppo. La rilevanza della marca corporate discende dal fatto che un fattore che svolge un ruolo rilevante nelle decisioni d'acquisto dei consumatori è costituito dalla reputazione aziendale, intesa come insieme di associazioni mentali concernenti l'impresa produttrice del bene o servizio presenti nella memoria dei vari stakeholder.</a:t>
            </a:r>
          </a:p>
          <a:p>
            <a:pPr algn="ctr"/>
            <a:endParaRPr lang="it-IT" sz="2800" dirty="0">
              <a:effectLst/>
              <a:latin typeface="Trebuchet MS" panose="020B0703020202090204" pitchFamily="34" charset="0"/>
            </a:endParaRPr>
          </a:p>
          <a:p>
            <a:pPr algn="ctr"/>
            <a:endParaRPr lang="it-IT" sz="2800" dirty="0">
              <a:effectLst/>
              <a:latin typeface="Trebuchet MS" panose="020B0703020202090204" pitchFamily="34" charset="0"/>
            </a:endParaRPr>
          </a:p>
          <a:p>
            <a:pPr algn="ctr"/>
            <a:endParaRPr lang="it-IT" dirty="0"/>
          </a:p>
        </p:txBody>
      </p:sp>
    </p:spTree>
    <p:extLst>
      <p:ext uri="{BB962C8B-B14F-4D97-AF65-F5344CB8AC3E}">
        <p14:creationId xmlns:p14="http://schemas.microsoft.com/office/powerpoint/2010/main" val="74755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B4AB2E8-9E47-A4A8-14DF-6CACD22A9562}"/>
              </a:ext>
            </a:extLst>
          </p:cNvPr>
          <p:cNvSpPr txBox="1"/>
          <p:nvPr/>
        </p:nvSpPr>
        <p:spPr>
          <a:xfrm>
            <a:off x="2426752" y="1305341"/>
            <a:ext cx="7338496" cy="4247317"/>
          </a:xfrm>
          <a:prstGeom prst="rect">
            <a:avLst/>
          </a:prstGeom>
          <a:noFill/>
        </p:spPr>
        <p:txBody>
          <a:bodyPr wrap="square" rtlCol="0">
            <a:spAutoFit/>
          </a:bodyPr>
          <a:lstStyle/>
          <a:p>
            <a:pPr algn="ctr"/>
            <a:r>
              <a:rPr lang="it-IT" sz="2800" b="1" dirty="0">
                <a:solidFill>
                  <a:srgbClr val="92D050"/>
                </a:solidFill>
                <a:effectLst/>
                <a:latin typeface="Trebuchet MS" panose="020B0703020202090204" pitchFamily="34" charset="0"/>
              </a:rPr>
              <a:t>La marca corporate </a:t>
            </a:r>
            <a:r>
              <a:rPr lang="it-IT" sz="2800" dirty="0">
                <a:effectLst/>
                <a:latin typeface="Trebuchet MS" panose="020B0703020202090204" pitchFamily="34" charset="0"/>
              </a:rPr>
              <a:t>ha valore quando l'interlocutore conserva nella propria memoria associazioni forti, favorevoli e uniche. In questo caso, viene a determinarsi una corporate brand equity, nel senso che tale interlocutore reagisce a un'attività dell'azienda in modo più favorevole di quanto non farebbe se la stessa fosse svolta da un'azienda sconosciuta.</a:t>
            </a:r>
          </a:p>
          <a:p>
            <a:endParaRPr lang="it-IT" dirty="0"/>
          </a:p>
        </p:txBody>
      </p:sp>
    </p:spTree>
    <p:extLst>
      <p:ext uri="{BB962C8B-B14F-4D97-AF65-F5344CB8AC3E}">
        <p14:creationId xmlns:p14="http://schemas.microsoft.com/office/powerpoint/2010/main" val="285808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ECBB9C9-08A9-FA89-ACB0-5C92B3F720C1}"/>
              </a:ext>
            </a:extLst>
          </p:cNvPr>
          <p:cNvSpPr txBox="1"/>
          <p:nvPr/>
        </p:nvSpPr>
        <p:spPr>
          <a:xfrm>
            <a:off x="1476186" y="1951672"/>
            <a:ext cx="9239627" cy="2954655"/>
          </a:xfrm>
          <a:prstGeom prst="rect">
            <a:avLst/>
          </a:prstGeom>
          <a:noFill/>
        </p:spPr>
        <p:txBody>
          <a:bodyPr wrap="square" rtlCol="0">
            <a:spAutoFit/>
          </a:bodyPr>
          <a:lstStyle/>
          <a:p>
            <a:pPr algn="ctr"/>
            <a:r>
              <a:rPr lang="it-IT" sz="2800" b="1" dirty="0">
                <a:solidFill>
                  <a:srgbClr val="92D050"/>
                </a:solidFill>
                <a:effectLst/>
                <a:latin typeface="Trebuchet MS" panose="020B0703020202090204" pitchFamily="34" charset="0"/>
              </a:rPr>
              <a:t>I family brand </a:t>
            </a:r>
            <a:r>
              <a:rPr lang="it-IT" sz="2800" dirty="0">
                <a:effectLst/>
                <a:latin typeface="Trebuchet MS" panose="020B0703020202090204" pitchFamily="34" charset="0"/>
              </a:rPr>
              <a:t>possono dunque rappresentare un efficace strumento per collegare associazioni comuni a più prodotti distinti, ma fra loro in qualche modo correlati, il che contribuisce a ridurre i costi connessi all'introduzione di un nuovo prodotto, incrementandone anche la probabilità di accettazione.</a:t>
            </a:r>
          </a:p>
          <a:p>
            <a:pPr algn="ctr"/>
            <a:endParaRPr lang="it-IT" dirty="0"/>
          </a:p>
        </p:txBody>
      </p:sp>
    </p:spTree>
    <p:extLst>
      <p:ext uri="{BB962C8B-B14F-4D97-AF65-F5344CB8AC3E}">
        <p14:creationId xmlns:p14="http://schemas.microsoft.com/office/powerpoint/2010/main" val="676818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DFEE2B7-9B55-1B9F-799E-242195C06143}"/>
              </a:ext>
            </a:extLst>
          </p:cNvPr>
          <p:cNvSpPr txBox="1"/>
          <p:nvPr/>
        </p:nvSpPr>
        <p:spPr>
          <a:xfrm>
            <a:off x="1438698" y="1245476"/>
            <a:ext cx="9314603" cy="4678204"/>
          </a:xfrm>
          <a:prstGeom prst="rect">
            <a:avLst/>
          </a:prstGeom>
          <a:noFill/>
        </p:spPr>
        <p:txBody>
          <a:bodyPr wrap="square" rtlCol="0">
            <a:spAutoFit/>
          </a:bodyPr>
          <a:lstStyle/>
          <a:p>
            <a:pPr algn="ctr"/>
            <a:r>
              <a:rPr lang="it-IT" sz="2800" b="1" dirty="0">
                <a:solidFill>
                  <a:srgbClr val="92D050"/>
                </a:solidFill>
                <a:effectLst/>
                <a:latin typeface="Trebuchet MS" panose="020B0703020202090204" pitchFamily="34" charset="0"/>
              </a:rPr>
              <a:t>La marca singola </a:t>
            </a:r>
            <a:r>
              <a:rPr lang="it-IT" sz="2800" dirty="0">
                <a:effectLst/>
                <a:latin typeface="Trebuchet MS" panose="020B0703020202090204" pitchFamily="34" charset="0"/>
              </a:rPr>
              <a:t>(product brand) è applicata a uno specifico prodotto, sebbene questo possa essere offerto in numerose varianti. Il fondamentale vantaggio del product brand è rappresentato dalla possibilità di personalizzare sia la marca sia il programma di marketing in risposta alle specifiche esigenze del target di clientela al quale si indirizza. Inoltre, si minimizza il rischio che eventuali vicissitudini negative concernenti il prodotto si riverberino sull'azienda e sulle altre marche da essa commercializzate.</a:t>
            </a:r>
          </a:p>
          <a:p>
            <a:pPr algn="ctr"/>
            <a:endParaRPr lang="it-IT" dirty="0"/>
          </a:p>
        </p:txBody>
      </p:sp>
    </p:spTree>
    <p:extLst>
      <p:ext uri="{BB962C8B-B14F-4D97-AF65-F5344CB8AC3E}">
        <p14:creationId xmlns:p14="http://schemas.microsoft.com/office/powerpoint/2010/main" val="209164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F3C2899-7E8C-F934-446D-FDA556F81BA0}"/>
              </a:ext>
            </a:extLst>
          </p:cNvPr>
          <p:cNvSpPr txBox="1"/>
          <p:nvPr/>
        </p:nvSpPr>
        <p:spPr>
          <a:xfrm>
            <a:off x="2103993" y="1268592"/>
            <a:ext cx="7984013" cy="4678204"/>
          </a:xfrm>
          <a:prstGeom prst="rect">
            <a:avLst/>
          </a:prstGeom>
          <a:noFill/>
        </p:spPr>
        <p:txBody>
          <a:bodyPr wrap="square" rtlCol="0">
            <a:spAutoFit/>
          </a:bodyPr>
          <a:lstStyle/>
          <a:p>
            <a:pPr algn="ctr"/>
            <a:r>
              <a:rPr lang="it-IT" sz="2800" b="1" dirty="0">
                <a:solidFill>
                  <a:srgbClr val="92D050"/>
                </a:solidFill>
                <a:effectLst/>
                <a:latin typeface="Trebuchet MS" panose="020B0703020202090204" pitchFamily="34" charset="0"/>
              </a:rPr>
              <a:t>Il modificatore della marca </a:t>
            </a:r>
            <a:r>
              <a:rPr lang="it-IT" sz="2800" dirty="0">
                <a:effectLst/>
                <a:latin typeface="Trebuchet MS" panose="020B0703020202090204" pitchFamily="34" charset="0"/>
              </a:rPr>
              <a:t>serve a comunicare differenze reputate significative riguardo agli attributi e/o ai benefici di prodotti appartenenti alla stessa categoria e commercializzati con la medesima marca. La funzione tipica dei modificatori è quella di rendere evidenti le varianti in cui si presentano i prodotti contraddistinti dalla marca, in modo da soddisfare esigenze a livello micro e facilitare la copertura del mercato.</a:t>
            </a:r>
          </a:p>
          <a:p>
            <a:pPr algn="ctr"/>
            <a:endParaRPr lang="it-IT" dirty="0"/>
          </a:p>
        </p:txBody>
      </p:sp>
    </p:spTree>
    <p:extLst>
      <p:ext uri="{BB962C8B-B14F-4D97-AF65-F5344CB8AC3E}">
        <p14:creationId xmlns:p14="http://schemas.microsoft.com/office/powerpoint/2010/main" val="3064583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46043B4-AAE9-77F9-F8B7-61DA53F454D8}"/>
              </a:ext>
            </a:extLst>
          </p:cNvPr>
          <p:cNvSpPr txBox="1"/>
          <p:nvPr/>
        </p:nvSpPr>
        <p:spPr>
          <a:xfrm>
            <a:off x="3249827" y="25360"/>
            <a:ext cx="8178114" cy="6555641"/>
          </a:xfrm>
          <a:prstGeom prst="rect">
            <a:avLst/>
          </a:prstGeom>
          <a:noFill/>
        </p:spPr>
        <p:txBody>
          <a:bodyPr wrap="square" numCol="2" spcCol="504000" rtlCol="0">
            <a:spAutoFit/>
          </a:bodyPr>
          <a:lstStyle/>
          <a:p>
            <a:r>
              <a:rPr lang="it-IT" sz="2800" dirty="0">
                <a:effectLst/>
                <a:latin typeface="Trebuchet MS" panose="020B0703020202090204" pitchFamily="34" charset="0"/>
              </a:rPr>
              <a:t>Il grado di sinergia tra il corporate brand e gli altri livelli della gerarchia, tra cui in particolare la marca individuale e i suoi modificatori, dipende dall' «architettura di marca» adottata dal gruppo aziendale o dall'impresa. Con questa espressione - che volutamente richiama l'idea di un edificio costruito secondo determinati criteri progettuali - ci si riferisce alla struttura organizzativa del brand mix, tramite la quale si specifica quale ruolo è svolto da ciascun brand, quali rapporti vi sono fra le diverse marche e come queste si distribuiscono a seconda dei contesti di prodotto/mercato.</a:t>
            </a:r>
          </a:p>
          <a:p>
            <a:endParaRPr lang="it-IT" sz="2800" dirty="0">
              <a:effectLst/>
              <a:latin typeface="Trebuchet MS" panose="020B0703020202090204" pitchFamily="34" charset="0"/>
            </a:endParaRPr>
          </a:p>
          <a:p>
            <a:endParaRPr lang="it-IT" dirty="0"/>
          </a:p>
        </p:txBody>
      </p:sp>
      <p:sp>
        <p:nvSpPr>
          <p:cNvPr id="3" name="CasellaDiTesto 2">
            <a:extLst>
              <a:ext uri="{FF2B5EF4-FFF2-40B4-BE49-F238E27FC236}">
                <a16:creationId xmlns:a16="http://schemas.microsoft.com/office/drawing/2014/main" id="{80D649E3-4B30-F8FF-16D2-58ADFF8893D9}"/>
              </a:ext>
            </a:extLst>
          </p:cNvPr>
          <p:cNvSpPr txBox="1"/>
          <p:nvPr/>
        </p:nvSpPr>
        <p:spPr>
          <a:xfrm>
            <a:off x="353907" y="280997"/>
            <a:ext cx="2673499" cy="1231106"/>
          </a:xfrm>
          <a:prstGeom prst="rect">
            <a:avLst/>
          </a:prstGeom>
          <a:noFill/>
        </p:spPr>
        <p:txBody>
          <a:bodyPr wrap="square" rtlCol="0">
            <a:spAutoFit/>
          </a:bodyPr>
          <a:lstStyle/>
          <a:p>
            <a:r>
              <a:rPr lang="it-IT" sz="2800" b="1" dirty="0">
                <a:solidFill>
                  <a:srgbClr val="92D050"/>
                </a:solidFill>
                <a:effectLst/>
                <a:latin typeface="Trebuchet MS" panose="020B0703020202090204" pitchFamily="34" charset="0"/>
              </a:rPr>
              <a:t>L'architettura di marca</a:t>
            </a:r>
          </a:p>
          <a:p>
            <a:endParaRPr lang="it-IT" dirty="0"/>
          </a:p>
        </p:txBody>
      </p:sp>
    </p:spTree>
    <p:extLst>
      <p:ext uri="{BB962C8B-B14F-4D97-AF65-F5344CB8AC3E}">
        <p14:creationId xmlns:p14="http://schemas.microsoft.com/office/powerpoint/2010/main" val="117458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525ADEA-9F0F-5479-D4E1-86A7E1E38C7B}"/>
              </a:ext>
            </a:extLst>
          </p:cNvPr>
          <p:cNvSpPr txBox="1"/>
          <p:nvPr/>
        </p:nvSpPr>
        <p:spPr>
          <a:xfrm>
            <a:off x="794951" y="560157"/>
            <a:ext cx="10602098" cy="5970865"/>
          </a:xfrm>
          <a:prstGeom prst="rect">
            <a:avLst/>
          </a:prstGeom>
          <a:noFill/>
        </p:spPr>
        <p:txBody>
          <a:bodyPr wrap="square" rtlCol="0">
            <a:spAutoFit/>
          </a:bodyPr>
          <a:lstStyle/>
          <a:p>
            <a:r>
              <a:rPr lang="it-IT" sz="2800" dirty="0">
                <a:effectLst/>
                <a:latin typeface="Trebuchet MS" panose="020B0703020202090204" pitchFamily="34" charset="0"/>
              </a:rPr>
              <a:t>Un'efficace </a:t>
            </a:r>
            <a:r>
              <a:rPr lang="it-IT" sz="2800" b="1" dirty="0">
                <a:solidFill>
                  <a:srgbClr val="92D050"/>
                </a:solidFill>
                <a:effectLst/>
                <a:latin typeface="Trebuchet MS" panose="020B0703020202090204" pitchFamily="34" charset="0"/>
              </a:rPr>
              <a:t>architettura di marca</a:t>
            </a:r>
            <a:r>
              <a:rPr lang="it-IT" sz="2800" dirty="0">
                <a:effectLst/>
                <a:latin typeface="Trebuchet MS" panose="020B0703020202090204" pitchFamily="34" charset="0"/>
              </a:rPr>
              <a:t> consente il perseguimento di numerosi obiettivi. </a:t>
            </a:r>
          </a:p>
          <a:p>
            <a:r>
              <a:rPr lang="it-IT" sz="2800" dirty="0">
                <a:effectLst/>
                <a:latin typeface="Trebuchet MS" panose="020B0703020202090204" pitchFamily="34" charset="0"/>
              </a:rPr>
              <a:t>In primo luogo, </a:t>
            </a:r>
            <a:r>
              <a:rPr lang="it-IT" sz="2800" dirty="0">
                <a:effectLst/>
                <a:highlight>
                  <a:srgbClr val="008000"/>
                </a:highlight>
                <a:latin typeface="Trebuchet MS" panose="020B0703020202090204" pitchFamily="34" charset="0"/>
              </a:rPr>
              <a:t>aiuta</a:t>
            </a:r>
            <a:r>
              <a:rPr lang="it-IT" sz="2800" dirty="0">
                <a:effectLst/>
                <a:latin typeface="Trebuchet MS" panose="020B0703020202090204" pitchFamily="34" charset="0"/>
              </a:rPr>
              <a:t> l'impresa a disporre di marche forti, ossia dotate di elementi che le differenziano dalle altre, in grado di stimolare l'interesse della domanda e di ottenere risonanza presso i clienti.</a:t>
            </a:r>
          </a:p>
          <a:p>
            <a:r>
              <a:rPr lang="it-IT" sz="2800" dirty="0">
                <a:effectLst/>
                <a:latin typeface="Trebuchet MS" panose="020B0703020202090204" pitchFamily="34" charset="0"/>
              </a:rPr>
              <a:t>In secondo luogo, l'architettura di marca </a:t>
            </a:r>
            <a:r>
              <a:rPr lang="it-IT" sz="2800" dirty="0">
                <a:effectLst/>
                <a:highlight>
                  <a:srgbClr val="008000"/>
                </a:highlight>
                <a:latin typeface="Trebuchet MS" panose="020B0703020202090204" pitchFamily="34" charset="0"/>
              </a:rPr>
              <a:t>aiuta</a:t>
            </a:r>
            <a:r>
              <a:rPr lang="it-IT" sz="2800" dirty="0">
                <a:effectLst/>
                <a:latin typeface="Trebuchet MS" panose="020B0703020202090204" pitchFamily="34" charset="0"/>
              </a:rPr>
              <a:t> a distribuire in modo corretto le risorse disponibili.</a:t>
            </a:r>
          </a:p>
          <a:p>
            <a:r>
              <a:rPr lang="it-IT" sz="2800" dirty="0">
                <a:effectLst/>
                <a:latin typeface="Trebuchet MS" panose="020B0703020202090204" pitchFamily="34" charset="0"/>
              </a:rPr>
              <a:t>In terzo luogo, un'architettura di marca ben progettata dovrebbe </a:t>
            </a:r>
            <a:r>
              <a:rPr lang="it-IT" sz="2800" dirty="0">
                <a:effectLst/>
                <a:highlight>
                  <a:srgbClr val="008000"/>
                </a:highlight>
                <a:latin typeface="Trebuchet MS" panose="020B0703020202090204" pitchFamily="34" charset="0"/>
              </a:rPr>
              <a:t>consentire</a:t>
            </a:r>
            <a:r>
              <a:rPr lang="it-IT" sz="2800" dirty="0">
                <a:effectLst/>
                <a:latin typeface="Trebuchet MS" panose="020B0703020202090204" pitchFamily="34" charset="0"/>
              </a:rPr>
              <a:t> di creare sinergie.</a:t>
            </a:r>
          </a:p>
          <a:p>
            <a:r>
              <a:rPr lang="it-IT" sz="2800" dirty="0">
                <a:effectLst/>
                <a:latin typeface="Trebuchet MS" panose="020B0703020202090204" pitchFamily="34" charset="0"/>
              </a:rPr>
              <a:t>L'architettura di marca dovrebbe poi rendere </a:t>
            </a:r>
            <a:r>
              <a:rPr lang="it-IT" sz="2800" dirty="0">
                <a:effectLst/>
                <a:highlight>
                  <a:srgbClr val="008000"/>
                </a:highlight>
                <a:latin typeface="Trebuchet MS" panose="020B0703020202090204" pitchFamily="34" charset="0"/>
              </a:rPr>
              <a:t>nitida</a:t>
            </a:r>
            <a:r>
              <a:rPr lang="it-IT" sz="2800" dirty="0">
                <a:effectLst/>
                <a:latin typeface="Trebuchet MS" panose="020B0703020202090204" pitchFamily="34" charset="0"/>
              </a:rPr>
              <a:t> la gamma dei prodotti offerti non solo ai clienti, ma anche ai dipendenti, ai distributori e ai vari partner con cui l'impresa interagisce.</a:t>
            </a:r>
          </a:p>
          <a:p>
            <a:endParaRPr lang="it-IT" dirty="0"/>
          </a:p>
        </p:txBody>
      </p:sp>
    </p:spTree>
    <p:extLst>
      <p:ext uri="{BB962C8B-B14F-4D97-AF65-F5344CB8AC3E}">
        <p14:creationId xmlns:p14="http://schemas.microsoft.com/office/powerpoint/2010/main" val="14429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84D129CF-2803-5A75-9649-ED881978C6C3}"/>
              </a:ext>
            </a:extLst>
          </p:cNvPr>
          <p:cNvSpPr/>
          <p:nvPr/>
        </p:nvSpPr>
        <p:spPr>
          <a:xfrm>
            <a:off x="357188" y="704895"/>
            <a:ext cx="1776411" cy="999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2">
                  <a:lumMod val="75000"/>
                </a:schemeClr>
              </a:solidFill>
            </a:endParaRPr>
          </a:p>
        </p:txBody>
      </p:sp>
      <p:sp>
        <p:nvSpPr>
          <p:cNvPr id="4" name="CasellaDiTesto 3">
            <a:extLst>
              <a:ext uri="{FF2B5EF4-FFF2-40B4-BE49-F238E27FC236}">
                <a16:creationId xmlns:a16="http://schemas.microsoft.com/office/drawing/2014/main" id="{317B0474-84A0-3B29-0153-46A2229E5E74}"/>
              </a:ext>
            </a:extLst>
          </p:cNvPr>
          <p:cNvSpPr txBox="1"/>
          <p:nvPr/>
        </p:nvSpPr>
        <p:spPr>
          <a:xfrm>
            <a:off x="357188" y="784386"/>
            <a:ext cx="3086100" cy="830997"/>
          </a:xfrm>
          <a:prstGeom prst="rect">
            <a:avLst/>
          </a:prstGeom>
          <a:noFill/>
        </p:spPr>
        <p:txBody>
          <a:bodyPr wrap="square" rtlCol="0">
            <a:spAutoFit/>
          </a:bodyPr>
          <a:lstStyle/>
          <a:p>
            <a:r>
              <a:rPr lang="it-IT" sz="2400" dirty="0">
                <a:latin typeface="Trebuchet MS" panose="020B0703020202090204" pitchFamily="34" charset="0"/>
              </a:rPr>
              <a:t>ARGOMENTI TRATTATI</a:t>
            </a:r>
          </a:p>
        </p:txBody>
      </p:sp>
      <p:cxnSp>
        <p:nvCxnSpPr>
          <p:cNvPr id="8" name="Connettore 1 7">
            <a:extLst>
              <a:ext uri="{FF2B5EF4-FFF2-40B4-BE49-F238E27FC236}">
                <a16:creationId xmlns:a16="http://schemas.microsoft.com/office/drawing/2014/main" id="{26EE64C3-F538-DBF8-AF40-46039064470F}"/>
              </a:ext>
            </a:extLst>
          </p:cNvPr>
          <p:cNvCxnSpPr>
            <a:cxnSpLocks/>
          </p:cNvCxnSpPr>
          <p:nvPr/>
        </p:nvCxnSpPr>
        <p:spPr>
          <a:xfrm>
            <a:off x="2272915" y="1614372"/>
            <a:ext cx="924401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Connettore 1 10">
            <a:extLst>
              <a:ext uri="{FF2B5EF4-FFF2-40B4-BE49-F238E27FC236}">
                <a16:creationId xmlns:a16="http://schemas.microsoft.com/office/drawing/2014/main" id="{9C764F65-76D7-E6A1-6EA5-9B9283BEE4CB}"/>
              </a:ext>
            </a:extLst>
          </p:cNvPr>
          <p:cNvCxnSpPr>
            <a:cxnSpLocks/>
          </p:cNvCxnSpPr>
          <p:nvPr/>
        </p:nvCxnSpPr>
        <p:spPr>
          <a:xfrm>
            <a:off x="2272915" y="2651226"/>
            <a:ext cx="924401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Connettore 1 12">
            <a:extLst>
              <a:ext uri="{FF2B5EF4-FFF2-40B4-BE49-F238E27FC236}">
                <a16:creationId xmlns:a16="http://schemas.microsoft.com/office/drawing/2014/main" id="{9D564032-BAFC-D1C8-B38D-162EF19C2055}"/>
              </a:ext>
            </a:extLst>
          </p:cNvPr>
          <p:cNvCxnSpPr>
            <a:cxnSpLocks/>
          </p:cNvCxnSpPr>
          <p:nvPr/>
        </p:nvCxnSpPr>
        <p:spPr>
          <a:xfrm>
            <a:off x="2272915" y="3819496"/>
            <a:ext cx="924401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Connettore 1 19">
            <a:extLst>
              <a:ext uri="{FF2B5EF4-FFF2-40B4-BE49-F238E27FC236}">
                <a16:creationId xmlns:a16="http://schemas.microsoft.com/office/drawing/2014/main" id="{E35BF0A7-B8C7-625F-6056-61B79B9904A3}"/>
              </a:ext>
            </a:extLst>
          </p:cNvPr>
          <p:cNvCxnSpPr>
            <a:cxnSpLocks/>
          </p:cNvCxnSpPr>
          <p:nvPr/>
        </p:nvCxnSpPr>
        <p:spPr>
          <a:xfrm>
            <a:off x="2242733" y="4914900"/>
            <a:ext cx="9244012" cy="0"/>
          </a:xfrm>
          <a:prstGeom prst="line">
            <a:avLst/>
          </a:prstGeom>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5" name="Modello 3D 4" descr="Libri">
                <a:extLst>
                  <a:ext uri="{FF2B5EF4-FFF2-40B4-BE49-F238E27FC236}">
                    <a16:creationId xmlns:a16="http://schemas.microsoft.com/office/drawing/2014/main" id="{5558457E-3FBF-F6AA-325D-7441D22F1B96}"/>
                  </a:ext>
                </a:extLst>
              </p:cNvPr>
              <p:cNvGraphicFramePr>
                <a:graphicFrameLocks noChangeAspect="1"/>
              </p:cNvGraphicFramePr>
              <p:nvPr/>
            </p:nvGraphicFramePr>
            <p:xfrm>
              <a:off x="-99998" y="4205258"/>
              <a:ext cx="2558341" cy="2533011"/>
            </p:xfrm>
            <a:graphic>
              <a:graphicData uri="http://schemas.microsoft.com/office/drawing/2017/model3d">
                <am3d:model3d r:embed="rId2">
                  <am3d:spPr>
                    <a:xfrm>
                      <a:off x="0" y="0"/>
                      <a:ext cx="2558341" cy="2533011"/>
                    </a:xfrm>
                    <a:prstGeom prst="rect">
                      <a:avLst/>
                    </a:prstGeom>
                  </am3d:spPr>
                  <am3d:camera>
                    <am3d:pos x="0" y="0" z="69236153"/>
                    <am3d:up dx="0" dy="36000000" dz="0"/>
                    <am3d:lookAt x="0" y="0" z="0"/>
                    <am3d:perspective fov="2700000"/>
                  </am3d:camera>
                  <am3d:trans>
                    <am3d:meterPerModelUnit n="2964344" d="1000000"/>
                    <am3d:preTrans dx="0" dy="-8821788" dz="0"/>
                    <am3d:scale>
                      <am3d:sx n="1000000" d="1000000"/>
                      <am3d:sy n="1000000" d="1000000"/>
                      <am3d:sz n="1000000" d="1000000"/>
                    </am3d:scale>
                    <am3d:rot ax="1339664" ay="1316814" az="523574"/>
                    <am3d:postTrans dx="0" dy="0" dz="0"/>
                  </am3d:trans>
                  <am3d:raster rName="Office3DRenderer" rVer="16.0.8326">
                    <am3d:blip r:embed="rId3"/>
                  </am3d:raster>
                  <am3d:objViewport viewportSz="382484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Modello 3D 4" descr="Libri">
                <a:extLst>
                  <a:ext uri="{FF2B5EF4-FFF2-40B4-BE49-F238E27FC236}">
                    <a16:creationId xmlns:a16="http://schemas.microsoft.com/office/drawing/2014/main" id="{5558457E-3FBF-F6AA-325D-7441D22F1B96}"/>
                  </a:ext>
                </a:extLst>
              </p:cNvPr>
              <p:cNvPicPr>
                <a:picLocks noGrp="1" noRot="1" noChangeAspect="1" noMove="1" noResize="1" noEditPoints="1" noAdjustHandles="1" noChangeArrowheads="1" noChangeShapeType="1" noCrop="1"/>
              </p:cNvPicPr>
              <p:nvPr/>
            </p:nvPicPr>
            <p:blipFill>
              <a:blip r:embed="rId3"/>
              <a:stretch>
                <a:fillRect/>
              </a:stretch>
            </p:blipFill>
            <p:spPr>
              <a:xfrm>
                <a:off x="-99998" y="4205258"/>
                <a:ext cx="2558341" cy="2533011"/>
              </a:xfrm>
              <a:prstGeom prst="rect">
                <a:avLst/>
              </a:prstGeom>
            </p:spPr>
          </p:pic>
        </mc:Fallback>
      </mc:AlternateContent>
      <p:sp>
        <p:nvSpPr>
          <p:cNvPr id="2" name="CasellaDiTesto 1">
            <a:extLst>
              <a:ext uri="{FF2B5EF4-FFF2-40B4-BE49-F238E27FC236}">
                <a16:creationId xmlns:a16="http://schemas.microsoft.com/office/drawing/2014/main" id="{93ADAE93-4358-DE53-D055-8DF4DF000D4D}"/>
              </a:ext>
            </a:extLst>
          </p:cNvPr>
          <p:cNvSpPr txBox="1"/>
          <p:nvPr/>
        </p:nvSpPr>
        <p:spPr>
          <a:xfrm>
            <a:off x="2986088" y="941866"/>
            <a:ext cx="5449633" cy="523220"/>
          </a:xfrm>
          <a:prstGeom prst="rect">
            <a:avLst/>
          </a:prstGeom>
          <a:noFill/>
        </p:spPr>
        <p:txBody>
          <a:bodyPr wrap="none" rtlCol="0">
            <a:spAutoFit/>
          </a:bodyPr>
          <a:lstStyle/>
          <a:p>
            <a:r>
              <a:rPr lang="it-IT" sz="2800" b="1" dirty="0">
                <a:latin typeface="Trebuchet MS" panose="020B0703020202090204" pitchFamily="34" charset="0"/>
              </a:rPr>
              <a:t>LA MATRICE MARCHE-PRODOTTI</a:t>
            </a:r>
          </a:p>
        </p:txBody>
      </p:sp>
      <p:sp>
        <p:nvSpPr>
          <p:cNvPr id="6" name="CasellaDiTesto 5">
            <a:extLst>
              <a:ext uri="{FF2B5EF4-FFF2-40B4-BE49-F238E27FC236}">
                <a16:creationId xmlns:a16="http://schemas.microsoft.com/office/drawing/2014/main" id="{00EFA846-B5BC-4B26-21AE-D6B188609FB7}"/>
              </a:ext>
            </a:extLst>
          </p:cNvPr>
          <p:cNvSpPr txBox="1"/>
          <p:nvPr/>
        </p:nvSpPr>
        <p:spPr>
          <a:xfrm>
            <a:off x="2986088" y="1899899"/>
            <a:ext cx="4073038" cy="523220"/>
          </a:xfrm>
          <a:prstGeom prst="rect">
            <a:avLst/>
          </a:prstGeom>
          <a:noFill/>
        </p:spPr>
        <p:txBody>
          <a:bodyPr wrap="none" rtlCol="0">
            <a:spAutoFit/>
          </a:bodyPr>
          <a:lstStyle/>
          <a:p>
            <a:r>
              <a:rPr lang="it-IT" sz="2800" b="1" dirty="0">
                <a:latin typeface="Trebuchet MS" panose="020B0703020202090204" pitchFamily="34" charset="0"/>
              </a:rPr>
              <a:t>I RUOLI NEL BRAND MIX</a:t>
            </a:r>
          </a:p>
        </p:txBody>
      </p:sp>
      <p:sp>
        <p:nvSpPr>
          <p:cNvPr id="7" name="CasellaDiTesto 6">
            <a:extLst>
              <a:ext uri="{FF2B5EF4-FFF2-40B4-BE49-F238E27FC236}">
                <a16:creationId xmlns:a16="http://schemas.microsoft.com/office/drawing/2014/main" id="{FFC06730-6AB1-4B69-639D-5B599069ED6F}"/>
              </a:ext>
            </a:extLst>
          </p:cNvPr>
          <p:cNvSpPr txBox="1"/>
          <p:nvPr/>
        </p:nvSpPr>
        <p:spPr>
          <a:xfrm>
            <a:off x="2986088" y="2999557"/>
            <a:ext cx="4929042" cy="523220"/>
          </a:xfrm>
          <a:prstGeom prst="rect">
            <a:avLst/>
          </a:prstGeom>
          <a:noFill/>
        </p:spPr>
        <p:txBody>
          <a:bodyPr wrap="none" rtlCol="0">
            <a:spAutoFit/>
          </a:bodyPr>
          <a:lstStyle/>
          <a:p>
            <a:r>
              <a:rPr lang="it-IT" sz="2800" b="1" dirty="0"/>
              <a:t>LA GERARCHIA DELLE MARCHE</a:t>
            </a:r>
          </a:p>
        </p:txBody>
      </p:sp>
      <p:sp>
        <p:nvSpPr>
          <p:cNvPr id="9" name="CasellaDiTesto 8">
            <a:extLst>
              <a:ext uri="{FF2B5EF4-FFF2-40B4-BE49-F238E27FC236}">
                <a16:creationId xmlns:a16="http://schemas.microsoft.com/office/drawing/2014/main" id="{06CDFABC-75DD-2362-9DC3-FCF29EE86DB6}"/>
              </a:ext>
            </a:extLst>
          </p:cNvPr>
          <p:cNvSpPr txBox="1"/>
          <p:nvPr/>
        </p:nvSpPr>
        <p:spPr>
          <a:xfrm>
            <a:off x="2986088" y="4121122"/>
            <a:ext cx="4863254" cy="523220"/>
          </a:xfrm>
          <a:prstGeom prst="rect">
            <a:avLst/>
          </a:prstGeom>
          <a:noFill/>
        </p:spPr>
        <p:txBody>
          <a:bodyPr wrap="none" rtlCol="0">
            <a:spAutoFit/>
          </a:bodyPr>
          <a:lstStyle/>
          <a:p>
            <a:r>
              <a:rPr lang="it-IT" sz="2800" b="1" dirty="0">
                <a:latin typeface="Trebuchet MS" panose="020B0703020202090204" pitchFamily="34" charset="0"/>
              </a:rPr>
              <a:t>L’ARCHITETTURA</a:t>
            </a:r>
            <a:r>
              <a:rPr lang="it-IT" sz="2800" dirty="0">
                <a:latin typeface="Trebuchet MS" panose="020B0703020202090204" pitchFamily="34" charset="0"/>
              </a:rPr>
              <a:t> </a:t>
            </a:r>
            <a:r>
              <a:rPr lang="it-IT" sz="2800" b="1" dirty="0">
                <a:latin typeface="Trebuchet MS" panose="020B0703020202090204" pitchFamily="34" charset="0"/>
              </a:rPr>
              <a:t>DI</a:t>
            </a:r>
            <a:r>
              <a:rPr lang="it-IT" sz="2800" dirty="0">
                <a:latin typeface="Trebuchet MS" panose="020B0703020202090204" pitchFamily="34" charset="0"/>
              </a:rPr>
              <a:t> </a:t>
            </a:r>
            <a:r>
              <a:rPr lang="it-IT" sz="2800" b="1" dirty="0">
                <a:latin typeface="Trebuchet MS" panose="020B0703020202090204" pitchFamily="34" charset="0"/>
              </a:rPr>
              <a:t>MARCA</a:t>
            </a:r>
            <a:r>
              <a:rPr lang="it-IT" sz="2800" dirty="0">
                <a:latin typeface="Trebuchet MS" panose="020B0703020202090204" pitchFamily="34" charset="0"/>
              </a:rPr>
              <a:t> </a:t>
            </a:r>
          </a:p>
        </p:txBody>
      </p:sp>
      <p:sp>
        <p:nvSpPr>
          <p:cNvPr id="10" name="CasellaDiTesto 9">
            <a:extLst>
              <a:ext uri="{FF2B5EF4-FFF2-40B4-BE49-F238E27FC236}">
                <a16:creationId xmlns:a16="http://schemas.microsoft.com/office/drawing/2014/main" id="{645DED50-289E-7093-13A5-3182B0827E02}"/>
              </a:ext>
            </a:extLst>
          </p:cNvPr>
          <p:cNvSpPr txBox="1"/>
          <p:nvPr/>
        </p:nvSpPr>
        <p:spPr>
          <a:xfrm>
            <a:off x="2986088" y="5191465"/>
            <a:ext cx="7686675" cy="954107"/>
          </a:xfrm>
          <a:prstGeom prst="rect">
            <a:avLst/>
          </a:prstGeom>
          <a:noFill/>
        </p:spPr>
        <p:txBody>
          <a:bodyPr wrap="square" rtlCol="0">
            <a:spAutoFit/>
          </a:bodyPr>
          <a:lstStyle/>
          <a:p>
            <a:r>
              <a:rPr lang="it-IT" sz="2800" b="1" dirty="0"/>
              <a:t>ORGANIZZAZIONE E SISTEMA DI GESTIONE DELLA MARCA </a:t>
            </a:r>
          </a:p>
        </p:txBody>
      </p:sp>
    </p:spTree>
    <p:extLst>
      <p:ext uri="{BB962C8B-B14F-4D97-AF65-F5344CB8AC3E}">
        <p14:creationId xmlns:p14="http://schemas.microsoft.com/office/powerpoint/2010/main" val="374399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magine 2" descr="Immagine che contiene diagramma, testo&#10;&#10;Descrizione generata automaticamente">
            <a:extLst>
              <a:ext uri="{FF2B5EF4-FFF2-40B4-BE49-F238E27FC236}">
                <a16:creationId xmlns:a16="http://schemas.microsoft.com/office/drawing/2014/main" id="{26C06951-6EFE-9BBF-15A5-4D5798AEDF89}"/>
              </a:ext>
            </a:extLst>
          </p:cNvPr>
          <p:cNvPicPr>
            <a:picLocks noChangeAspect="1"/>
          </p:cNvPicPr>
          <p:nvPr/>
        </p:nvPicPr>
        <p:blipFill>
          <a:blip r:embed="rId2"/>
          <a:stretch>
            <a:fillRect/>
          </a:stretch>
        </p:blipFill>
        <p:spPr>
          <a:xfrm>
            <a:off x="421341" y="240060"/>
            <a:ext cx="11349318" cy="6617940"/>
          </a:xfrm>
          <a:prstGeom prst="rect">
            <a:avLst/>
          </a:prstGeom>
        </p:spPr>
      </p:pic>
    </p:spTree>
    <p:extLst>
      <p:ext uri="{BB962C8B-B14F-4D97-AF65-F5344CB8AC3E}">
        <p14:creationId xmlns:p14="http://schemas.microsoft.com/office/powerpoint/2010/main" val="222547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DB70DCB-BADB-213D-9EDE-600FE8ECE8AB}"/>
              </a:ext>
            </a:extLst>
          </p:cNvPr>
          <p:cNvSpPr txBox="1"/>
          <p:nvPr/>
        </p:nvSpPr>
        <p:spPr>
          <a:xfrm>
            <a:off x="937054" y="659011"/>
            <a:ext cx="10317891" cy="5539978"/>
          </a:xfrm>
          <a:prstGeom prst="rect">
            <a:avLst/>
          </a:prstGeom>
          <a:noFill/>
        </p:spPr>
        <p:txBody>
          <a:bodyPr wrap="square" rtlCol="0">
            <a:spAutoFit/>
          </a:bodyPr>
          <a:lstStyle/>
          <a:p>
            <a:r>
              <a:rPr lang="it-IT" sz="2800" b="1" dirty="0">
                <a:solidFill>
                  <a:srgbClr val="92D050"/>
                </a:solidFill>
                <a:effectLst/>
                <a:latin typeface="Trebuchet MS" panose="020B0703020202090204" pitchFamily="34" charset="0"/>
              </a:rPr>
              <a:t>La </a:t>
            </a:r>
            <a:r>
              <a:rPr lang="it-IT" sz="2800" b="1" dirty="0" err="1">
                <a:solidFill>
                  <a:srgbClr val="92D050"/>
                </a:solidFill>
                <a:effectLst/>
                <a:latin typeface="Trebuchet MS" panose="020B0703020202090204" pitchFamily="34" charset="0"/>
              </a:rPr>
              <a:t>branded</a:t>
            </a:r>
            <a:r>
              <a:rPr lang="it-IT" sz="2800" b="1" dirty="0">
                <a:solidFill>
                  <a:srgbClr val="92D050"/>
                </a:solidFill>
                <a:effectLst/>
                <a:latin typeface="Trebuchet MS" panose="020B0703020202090204" pitchFamily="34" charset="0"/>
              </a:rPr>
              <a:t> house</a:t>
            </a:r>
          </a:p>
          <a:p>
            <a:r>
              <a:rPr lang="it-IT" sz="2800" dirty="0">
                <a:latin typeface="Trebuchet MS" panose="020B0703020202090204" pitchFamily="34" charset="0"/>
              </a:rPr>
              <a:t>L</a:t>
            </a:r>
            <a:r>
              <a:rPr lang="it-IT" sz="2800" dirty="0">
                <a:effectLst/>
                <a:latin typeface="Trebuchet MS" panose="020B0703020202090204" pitchFamily="34" charset="0"/>
              </a:rPr>
              <a:t>a </a:t>
            </a:r>
            <a:r>
              <a:rPr lang="it-IT" sz="2800" dirty="0" err="1">
                <a:effectLst/>
                <a:latin typeface="Trebuchet MS" panose="020B0703020202090204" pitchFamily="34" charset="0"/>
              </a:rPr>
              <a:t>branded</a:t>
            </a:r>
            <a:r>
              <a:rPr lang="it-IT" sz="2800" dirty="0">
                <a:effectLst/>
                <a:latin typeface="Trebuchet MS" panose="020B0703020202090204" pitchFamily="34" charset="0"/>
              </a:rPr>
              <a:t> house prevede l'applicazione di un'unica marca, normalmente quella corporate, a tutti i prodotti offerti dall'impresa. Poiché la marca aziendale, in questo caso, ricopre ogni prodotto dell'impresa, essa viene anche denominata «</a:t>
            </a:r>
            <a:r>
              <a:rPr lang="it-IT" sz="2800" dirty="0">
                <a:solidFill>
                  <a:srgbClr val="92D050"/>
                </a:solidFill>
                <a:effectLst/>
                <a:latin typeface="Trebuchet MS" panose="020B0703020202090204" pitchFamily="34" charset="0"/>
              </a:rPr>
              <a:t>marca ombrello</a:t>
            </a:r>
            <a:r>
              <a:rPr lang="it-IT" sz="2800" dirty="0">
                <a:effectLst/>
                <a:latin typeface="Trebuchet MS" panose="020B0703020202090204" pitchFamily="34" charset="0"/>
              </a:rPr>
              <a:t>».</a:t>
            </a:r>
          </a:p>
          <a:p>
            <a:r>
              <a:rPr lang="it-IT" sz="2800" dirty="0">
                <a:effectLst/>
                <a:latin typeface="Trebuchet MS" panose="020B0703020202090204" pitchFamily="34" charset="0"/>
              </a:rPr>
              <a:t>Si tratta di un'opzione adottata con frequenza nel caso di realtà aziendali che dispongono di una gamma produttiva non particolarmente ampia e focalizzata su una o poche categorie merceologiche. Questo si verifica sia nel caso di realtà di dimensione medio-piccola, sia in quello di imprese di grande dimensione.</a:t>
            </a:r>
          </a:p>
          <a:p>
            <a:endParaRPr lang="it-IT" dirty="0"/>
          </a:p>
        </p:txBody>
      </p:sp>
    </p:spTree>
    <p:extLst>
      <p:ext uri="{BB962C8B-B14F-4D97-AF65-F5344CB8AC3E}">
        <p14:creationId xmlns:p14="http://schemas.microsoft.com/office/powerpoint/2010/main" val="373966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CD30EFE-32C4-A167-3331-107F5725499A}"/>
              </a:ext>
            </a:extLst>
          </p:cNvPr>
          <p:cNvSpPr txBox="1"/>
          <p:nvPr/>
        </p:nvSpPr>
        <p:spPr>
          <a:xfrm>
            <a:off x="547542" y="790832"/>
            <a:ext cx="11096916" cy="5970865"/>
          </a:xfrm>
          <a:prstGeom prst="rect">
            <a:avLst/>
          </a:prstGeom>
          <a:noFill/>
        </p:spPr>
        <p:txBody>
          <a:bodyPr wrap="square" rtlCol="0">
            <a:spAutoFit/>
          </a:bodyPr>
          <a:lstStyle/>
          <a:p>
            <a:r>
              <a:rPr lang="it-IT" sz="2800" b="1" dirty="0">
                <a:solidFill>
                  <a:srgbClr val="92D050"/>
                </a:solidFill>
                <a:effectLst/>
                <a:latin typeface="Trebuchet MS" panose="020B0703020202090204" pitchFamily="34" charset="0"/>
              </a:rPr>
              <a:t>La house of brands</a:t>
            </a:r>
          </a:p>
          <a:p>
            <a:r>
              <a:rPr lang="it-IT" sz="2800" dirty="0">
                <a:effectLst/>
                <a:latin typeface="Trebuchet MS" panose="020B0703020202090204" pitchFamily="34" charset="0"/>
              </a:rPr>
              <a:t>Come abbiamo visto, la house of brands si colloca all'estrema destra del brand </a:t>
            </a:r>
            <a:r>
              <a:rPr lang="it-IT" sz="2800" b="1" dirty="0" err="1">
                <a:effectLst/>
                <a:latin typeface="Trebuchet MS" panose="020B0703020202090204" pitchFamily="34" charset="0"/>
              </a:rPr>
              <a:t>relationship</a:t>
            </a:r>
            <a:r>
              <a:rPr lang="it-IT" sz="2800" b="1" dirty="0">
                <a:effectLst/>
                <a:latin typeface="Trebuchet MS" panose="020B0703020202090204" pitchFamily="34" charset="0"/>
              </a:rPr>
              <a:t> </a:t>
            </a:r>
            <a:r>
              <a:rPr lang="it-IT" sz="2800" b="1" dirty="0" err="1">
                <a:effectLst/>
                <a:latin typeface="Trebuchet MS" panose="020B0703020202090204" pitchFamily="34" charset="0"/>
              </a:rPr>
              <a:t>spectrum</a:t>
            </a:r>
            <a:r>
              <a:rPr lang="it-IT" sz="2800" dirty="0">
                <a:effectLst/>
                <a:latin typeface="Trebuchet MS" panose="020B0703020202090204" pitchFamily="34" charset="0"/>
              </a:rPr>
              <a:t>. Questa consiste nell'abbinare al portafoglio prodotti aziendale una molteplicità di marche non riconducibili al corporate o al company brand. Come appare evidente dalla denominazione, con questa opzione l'impresa diviene il contenitore - la casa, per l'appunto - di un'estrema varietà di marche.</a:t>
            </a:r>
          </a:p>
          <a:p>
            <a:r>
              <a:rPr lang="it-IT" sz="2800" dirty="0">
                <a:latin typeface="Trebuchet MS" panose="020B0703020202090204" pitchFamily="34" charset="0"/>
              </a:rPr>
              <a:t>Si</a:t>
            </a:r>
            <a:r>
              <a:rPr lang="it-IT" sz="2800" dirty="0">
                <a:effectLst/>
                <a:latin typeface="Trebuchet MS" panose="020B0703020202090204" pitchFamily="34" charset="0"/>
              </a:rPr>
              <a:t> noti che la pluralità di marche non è dovuta solo al fatto di competere in categorie i prodotto diverse, stante che anche all'interno della medesima categoria si riscontra-o casi di aziende che operano con più brand.</a:t>
            </a:r>
          </a:p>
          <a:p>
            <a:endParaRPr lang="it-IT" sz="2800" dirty="0">
              <a:effectLst/>
              <a:latin typeface="Trebuchet MS" panose="020B0703020202090204" pitchFamily="34" charset="0"/>
            </a:endParaRPr>
          </a:p>
          <a:p>
            <a:endParaRPr lang="it-IT" dirty="0"/>
          </a:p>
        </p:txBody>
      </p:sp>
    </p:spTree>
    <p:extLst>
      <p:ext uri="{BB962C8B-B14F-4D97-AF65-F5344CB8AC3E}">
        <p14:creationId xmlns:p14="http://schemas.microsoft.com/office/powerpoint/2010/main" val="2871637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78D9E68-CB19-6C09-5E54-BF36F6EF9F0D}"/>
              </a:ext>
            </a:extLst>
          </p:cNvPr>
          <p:cNvSpPr txBox="1"/>
          <p:nvPr/>
        </p:nvSpPr>
        <p:spPr>
          <a:xfrm>
            <a:off x="801130" y="604528"/>
            <a:ext cx="10589740" cy="5970865"/>
          </a:xfrm>
          <a:prstGeom prst="rect">
            <a:avLst/>
          </a:prstGeom>
          <a:noFill/>
        </p:spPr>
        <p:txBody>
          <a:bodyPr wrap="square" rtlCol="0">
            <a:spAutoFit/>
          </a:bodyPr>
          <a:lstStyle/>
          <a:p>
            <a:r>
              <a:rPr lang="it-IT" sz="2800" b="1" dirty="0">
                <a:solidFill>
                  <a:srgbClr val="92D050"/>
                </a:solidFill>
                <a:effectLst/>
                <a:latin typeface="Trebuchet MS" panose="020B0703020202090204" pitchFamily="34" charset="0"/>
              </a:rPr>
              <a:t>Le sottomarche</a:t>
            </a:r>
          </a:p>
          <a:p>
            <a:r>
              <a:rPr lang="it-IT" sz="2800" dirty="0">
                <a:effectLst/>
                <a:latin typeface="Trebuchet MS" panose="020B0703020202090204" pitchFamily="34" charset="0"/>
              </a:rPr>
              <a:t>Quelle esaminate nelle </a:t>
            </a:r>
            <a:r>
              <a:rPr lang="it-IT" sz="2800" dirty="0">
                <a:latin typeface="Trebuchet MS" panose="020B0703020202090204" pitchFamily="34" charset="0"/>
              </a:rPr>
              <a:t>diapositive</a:t>
            </a:r>
            <a:r>
              <a:rPr lang="it-IT" sz="2800" dirty="0">
                <a:effectLst/>
                <a:latin typeface="Trebuchet MS" panose="020B0703020202090204" pitchFamily="34" charset="0"/>
              </a:rPr>
              <a:t> precedenti sono le due opzioni che si collocano agli estremi del continuum rappresentato dal brand </a:t>
            </a:r>
            <a:r>
              <a:rPr lang="it-IT" sz="2800" i="1" dirty="0" err="1">
                <a:effectLst/>
                <a:latin typeface="Trebuchet MS" panose="020B0703020202090204" pitchFamily="34" charset="0"/>
              </a:rPr>
              <a:t>relationship</a:t>
            </a:r>
            <a:r>
              <a:rPr lang="it-IT" sz="2800" i="1" dirty="0">
                <a:effectLst/>
                <a:latin typeface="Trebuchet MS" panose="020B0703020202090204" pitchFamily="34" charset="0"/>
              </a:rPr>
              <a:t> </a:t>
            </a:r>
            <a:r>
              <a:rPr lang="it-IT" sz="2800" i="1" dirty="0" err="1">
                <a:effectLst/>
                <a:latin typeface="Trebuchet MS" panose="020B0703020202090204" pitchFamily="34" charset="0"/>
              </a:rPr>
              <a:t>spectrum</a:t>
            </a:r>
            <a:r>
              <a:rPr lang="it-IT" sz="2800" dirty="0">
                <a:effectLst/>
                <a:latin typeface="Trebuchet MS" panose="020B0703020202090204" pitchFamily="34" charset="0"/>
              </a:rPr>
              <a:t>. Come si è anticipato, esistono soluzioni intermedie che permettono di contemperare il vantaggio di un positivo trasferimento di valore da una marca già affermata a un nuovo prodotto aziendale e l'immagine distintiva di tale prodotto.</a:t>
            </a:r>
          </a:p>
          <a:p>
            <a:r>
              <a:rPr lang="it-IT" sz="2800" b="1" dirty="0">
                <a:effectLst/>
                <a:latin typeface="Trebuchet MS" panose="020B0703020202090204" pitchFamily="34" charset="0"/>
              </a:rPr>
              <a:t>Una prima forma di compromesso </a:t>
            </a:r>
            <a:r>
              <a:rPr lang="it-IT" sz="2800" dirty="0">
                <a:effectLst/>
                <a:latin typeface="Trebuchet MS" panose="020B0703020202090204" pitchFamily="34" charset="0"/>
              </a:rPr>
              <a:t>può essere raggiunta mediante le sottomarche (sub-brand). Nel linguaggio comune, questo termine è sovente utilizzato per indicare marche che connotano prodotti di livello qualitativamente inferiore rispetto alla media e commercializzate a un prezzo aggressivo.</a:t>
            </a:r>
          </a:p>
          <a:p>
            <a:endParaRPr lang="it-IT" dirty="0"/>
          </a:p>
        </p:txBody>
      </p:sp>
    </p:spTree>
    <p:extLst>
      <p:ext uri="{BB962C8B-B14F-4D97-AF65-F5344CB8AC3E}">
        <p14:creationId xmlns:p14="http://schemas.microsoft.com/office/powerpoint/2010/main" val="273743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37B48F9-4BE7-044E-7C9F-FB260567DF6A}"/>
              </a:ext>
            </a:extLst>
          </p:cNvPr>
          <p:cNvSpPr txBox="1"/>
          <p:nvPr/>
        </p:nvSpPr>
        <p:spPr>
          <a:xfrm>
            <a:off x="677562" y="1089898"/>
            <a:ext cx="10836875" cy="4678204"/>
          </a:xfrm>
          <a:prstGeom prst="rect">
            <a:avLst/>
          </a:prstGeom>
          <a:noFill/>
        </p:spPr>
        <p:txBody>
          <a:bodyPr wrap="square" rtlCol="0">
            <a:spAutoFit/>
          </a:bodyPr>
          <a:lstStyle/>
          <a:p>
            <a:r>
              <a:rPr lang="it-IT" sz="2800" b="1" dirty="0">
                <a:solidFill>
                  <a:srgbClr val="92D050"/>
                </a:solidFill>
                <a:effectLst/>
                <a:latin typeface="Trebuchet MS" panose="020B0703020202090204" pitchFamily="34" charset="0"/>
              </a:rPr>
              <a:t>Le marche garantite</a:t>
            </a:r>
          </a:p>
          <a:p>
            <a:endParaRPr lang="it-IT" sz="2800" dirty="0">
              <a:effectLst/>
              <a:latin typeface="Trebuchet MS" panose="020B0703020202090204" pitchFamily="34" charset="0"/>
            </a:endParaRPr>
          </a:p>
          <a:p>
            <a:r>
              <a:rPr lang="it-IT" sz="2800" dirty="0">
                <a:effectLst/>
                <a:latin typeface="Trebuchet MS" panose="020B0703020202090204" pitchFamily="34" charset="0"/>
              </a:rPr>
              <a:t>Dopo quella delle sottomarche, la seconda opzione di compromesso, che si colloca invece più vicina alla house of brands, è quella delle marche garantite (</a:t>
            </a:r>
            <a:r>
              <a:rPr lang="it-IT" sz="2800" dirty="0" err="1">
                <a:effectLst/>
                <a:latin typeface="Trebuchet MS" panose="020B0703020202090204" pitchFamily="34" charset="0"/>
              </a:rPr>
              <a:t>endorsed</a:t>
            </a:r>
            <a:r>
              <a:rPr lang="it-IT" sz="2800" dirty="0">
                <a:effectLst/>
                <a:latin typeface="Trebuchet MS" panose="020B0703020202090204" pitchFamily="34" charset="0"/>
              </a:rPr>
              <a:t> brand). In questo caso, il prodotto è identificato da un nome specifico, al quale però viene affiancata un'altra marca (corporate o company) che lo sostiene. Il nuovo prodotto è autonomo, ma l'azienda intende mettere in evidenza che dietro di esso vi è una marca che lo garantisce.</a:t>
            </a:r>
          </a:p>
          <a:p>
            <a:endParaRPr lang="it-IT" dirty="0"/>
          </a:p>
        </p:txBody>
      </p:sp>
    </p:spTree>
    <p:extLst>
      <p:ext uri="{BB962C8B-B14F-4D97-AF65-F5344CB8AC3E}">
        <p14:creationId xmlns:p14="http://schemas.microsoft.com/office/powerpoint/2010/main" val="4181021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7792EC8-8980-A023-0A86-BD9F77CBCEAC}"/>
              </a:ext>
            </a:extLst>
          </p:cNvPr>
          <p:cNvSpPr txBox="1"/>
          <p:nvPr/>
        </p:nvSpPr>
        <p:spPr>
          <a:xfrm>
            <a:off x="869092" y="1282227"/>
            <a:ext cx="10453816" cy="4678204"/>
          </a:xfrm>
          <a:prstGeom prst="rect">
            <a:avLst/>
          </a:prstGeom>
          <a:noFill/>
        </p:spPr>
        <p:txBody>
          <a:bodyPr wrap="square" rtlCol="0">
            <a:spAutoFit/>
          </a:bodyPr>
          <a:lstStyle/>
          <a:p>
            <a:r>
              <a:rPr lang="it-IT" sz="2800" b="1" dirty="0">
                <a:solidFill>
                  <a:srgbClr val="92D050"/>
                </a:solidFill>
                <a:effectLst/>
                <a:latin typeface="Trebuchet MS" panose="020B0703020202090204" pitchFamily="34" charset="0"/>
              </a:rPr>
              <a:t>Le strutture organizzative di brand management</a:t>
            </a:r>
          </a:p>
          <a:p>
            <a:endParaRPr lang="it-IT" sz="2800" b="1" dirty="0">
              <a:solidFill>
                <a:srgbClr val="92D050"/>
              </a:solidFill>
              <a:effectLst/>
              <a:latin typeface="Trebuchet MS" panose="020B0703020202090204" pitchFamily="34" charset="0"/>
            </a:endParaRPr>
          </a:p>
          <a:p>
            <a:r>
              <a:rPr lang="it-IT" sz="2800" dirty="0">
                <a:effectLst/>
                <a:latin typeface="Trebuchet MS" panose="020B0703020202090204" pitchFamily="34" charset="0"/>
              </a:rPr>
              <a:t>Nell'organizzazione sono molti i membri responsabili di decisioni in grado di influire sul valore della marca: </a:t>
            </a:r>
            <a:r>
              <a:rPr lang="it-IT" sz="2800" b="1" dirty="0">
                <a:effectLst/>
                <a:latin typeface="Trebuchet MS" panose="020B0703020202090204" pitchFamily="34" charset="0"/>
              </a:rPr>
              <a:t>brand manager, product manager, direttore marketing, responsabile commerciale, amministratore delegato e direttore generale</a:t>
            </a:r>
            <a:r>
              <a:rPr lang="it-IT" sz="2800" b="1" dirty="0">
                <a:latin typeface="Trebuchet MS" panose="020B0703020202090204" pitchFamily="34" charset="0"/>
              </a:rPr>
              <a:t>. </a:t>
            </a:r>
            <a:r>
              <a:rPr lang="it-IT" sz="2800" dirty="0">
                <a:effectLst/>
                <a:latin typeface="Trebuchet MS" panose="020B0703020202090204" pitchFamily="34" charset="0"/>
              </a:rPr>
              <a:t>A questi, nei rispettivi ruoli e con specifiche mansioni organizzative, compete incanalare le decisioni e metterle a sistema, in una serie di processi organizzativi volti alla gestione della marca all'interno dell'impresa.</a:t>
            </a:r>
          </a:p>
          <a:p>
            <a:endParaRPr lang="it-IT" dirty="0"/>
          </a:p>
        </p:txBody>
      </p:sp>
    </p:spTree>
    <p:extLst>
      <p:ext uri="{BB962C8B-B14F-4D97-AF65-F5344CB8AC3E}">
        <p14:creationId xmlns:p14="http://schemas.microsoft.com/office/powerpoint/2010/main" val="1719011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301A057-35D1-3D47-B1FF-664573AB7479}"/>
              </a:ext>
            </a:extLst>
          </p:cNvPr>
          <p:cNvSpPr txBox="1"/>
          <p:nvPr/>
        </p:nvSpPr>
        <p:spPr>
          <a:xfrm>
            <a:off x="1474573" y="1089898"/>
            <a:ext cx="9242854" cy="4678204"/>
          </a:xfrm>
          <a:prstGeom prst="rect">
            <a:avLst/>
          </a:prstGeom>
          <a:noFill/>
        </p:spPr>
        <p:txBody>
          <a:bodyPr wrap="square" rtlCol="0">
            <a:spAutoFit/>
          </a:bodyPr>
          <a:lstStyle/>
          <a:p>
            <a:r>
              <a:rPr lang="it-IT" sz="2800" b="1" dirty="0">
                <a:latin typeface="Trebuchet MS" panose="020B0703020202090204" pitchFamily="34" charset="0"/>
              </a:rPr>
              <a:t>N</a:t>
            </a:r>
            <a:r>
              <a:rPr lang="it-IT" sz="2800" b="1" dirty="0">
                <a:effectLst/>
                <a:latin typeface="Trebuchet MS" panose="020B0703020202090204" pitchFamily="34" charset="0"/>
              </a:rPr>
              <a:t>ella nuova era</a:t>
            </a:r>
            <a:r>
              <a:rPr lang="it-IT" sz="2800" dirty="0">
                <a:effectLst/>
                <a:latin typeface="Trebuchet MS" panose="020B0703020202090204" pitchFamily="34" charset="0"/>
              </a:rPr>
              <a:t> digitale il brand manager dovrebbe rivestire un ruolo chiave di (orchestratore»", teso al coordinamento di compiti e mansioni molto più sfaccettate per il complesso processo di integrazione tra </a:t>
            </a:r>
            <a:r>
              <a:rPr lang="it-IT" sz="2800" b="1" dirty="0">
                <a:solidFill>
                  <a:srgbClr val="92D050"/>
                </a:solidFill>
                <a:effectLst/>
                <a:latin typeface="Trebuchet MS" panose="020B0703020202090204" pitchFamily="34" charset="0"/>
              </a:rPr>
              <a:t>ecosistemi</a:t>
            </a:r>
            <a:r>
              <a:rPr lang="it-IT" sz="2800" dirty="0">
                <a:effectLst/>
                <a:latin typeface="Trebuchet MS" panose="020B0703020202090204" pitchFamily="34" charset="0"/>
              </a:rPr>
              <a:t> e </a:t>
            </a:r>
            <a:r>
              <a:rPr lang="it-IT" sz="2800" b="1" dirty="0" err="1">
                <a:solidFill>
                  <a:srgbClr val="92D050"/>
                </a:solidFill>
                <a:effectLst/>
                <a:latin typeface="Trebuchet MS" panose="020B0703020202090204" pitchFamily="34" charset="0"/>
              </a:rPr>
              <a:t>touchpoint</a:t>
            </a:r>
            <a:r>
              <a:rPr lang="it-IT" sz="2800" dirty="0">
                <a:effectLst/>
                <a:latin typeface="Trebuchet MS" panose="020B0703020202090204" pitchFamily="34" charset="0"/>
              </a:rPr>
              <a:t> nella gestione del </a:t>
            </a:r>
            <a:r>
              <a:rPr lang="it-IT" sz="2800" b="1" dirty="0">
                <a:effectLst/>
                <a:latin typeface="Trebuchet MS" panose="020B0703020202090204" pitchFamily="34" charset="0"/>
              </a:rPr>
              <a:t>customer </a:t>
            </a:r>
            <a:r>
              <a:rPr lang="it-IT" sz="2800" b="1" dirty="0" err="1">
                <a:effectLst/>
                <a:latin typeface="Trebuchet MS" panose="020B0703020202090204" pitchFamily="34" charset="0"/>
              </a:rPr>
              <a:t>journey</a:t>
            </a:r>
            <a:r>
              <a:rPr lang="it-IT" sz="2800" dirty="0">
                <a:latin typeface="Trebuchet MS" panose="020B0703020202090204" pitchFamily="34" charset="0"/>
              </a:rPr>
              <a:t>, </a:t>
            </a:r>
            <a:r>
              <a:rPr lang="it-IT" sz="2800" dirty="0">
                <a:effectLst/>
                <a:latin typeface="Trebuchet MS" panose="020B0703020202090204" pitchFamily="34" charset="0"/>
              </a:rPr>
              <a:t>«combinando le intuizioni derivanti da capacità interpretativa delle ricerche e pensiero creativo, approccio imprenditoriale e orientamento all'implementazione»", in un contesto sempre più globale.</a:t>
            </a:r>
          </a:p>
          <a:p>
            <a:endParaRPr lang="it-IT" dirty="0"/>
          </a:p>
        </p:txBody>
      </p:sp>
    </p:spTree>
    <p:extLst>
      <p:ext uri="{BB962C8B-B14F-4D97-AF65-F5344CB8AC3E}">
        <p14:creationId xmlns:p14="http://schemas.microsoft.com/office/powerpoint/2010/main" val="180726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5428FAB-0611-AFED-DE7B-5044D2025599}"/>
              </a:ext>
            </a:extLst>
          </p:cNvPr>
          <p:cNvSpPr txBox="1"/>
          <p:nvPr/>
        </p:nvSpPr>
        <p:spPr>
          <a:xfrm>
            <a:off x="951469" y="840259"/>
            <a:ext cx="10725665" cy="5262979"/>
          </a:xfrm>
          <a:prstGeom prst="rect">
            <a:avLst/>
          </a:prstGeom>
          <a:noFill/>
        </p:spPr>
        <p:txBody>
          <a:bodyPr wrap="square" rtlCol="0">
            <a:spAutoFit/>
          </a:bodyPr>
          <a:lstStyle/>
          <a:p>
            <a:r>
              <a:rPr lang="it-IT" sz="2800" dirty="0">
                <a:effectLst/>
                <a:latin typeface="Trebuchet MS" panose="020B0703020202090204" pitchFamily="34" charset="0"/>
              </a:rPr>
              <a:t>A questo riguardo, l'empowerment da parte del top management svolge un ruolo cruciale perché il branding richiede:</a:t>
            </a:r>
          </a:p>
          <a:p>
            <a:endParaRPr lang="it-IT" sz="2800" dirty="0">
              <a:effectLst/>
              <a:latin typeface="Trebuchet MS" panose="020B0703020202090204" pitchFamily="34" charset="0"/>
            </a:endParaRP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un coordinamento</a:t>
            </a:r>
            <a:r>
              <a:rPr lang="it-IT" sz="2800" dirty="0">
                <a:effectLst/>
                <a:latin typeface="Trebuchet MS" panose="020B0703020202090204" pitchFamily="34" charset="0"/>
              </a:rPr>
              <a:t> di alto livello forgiato da stretti rapporti con il vertice aziendale;</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un processo di verifica </a:t>
            </a:r>
            <a:r>
              <a:rPr lang="it-IT" sz="2800" dirty="0">
                <a:effectLst/>
                <a:latin typeface="Trebuchet MS" panose="020B0703020202090204" pitchFamily="34" charset="0"/>
              </a:rPr>
              <a:t>e </a:t>
            </a:r>
            <a:r>
              <a:rPr lang="it-IT" sz="2800" b="1" dirty="0">
                <a:solidFill>
                  <a:srgbClr val="92D050"/>
                </a:solidFill>
                <a:effectLst/>
                <a:latin typeface="Trebuchet MS" panose="020B0703020202090204" pitchFamily="34" charset="0"/>
              </a:rPr>
              <a:t>allineamento</a:t>
            </a:r>
            <a:r>
              <a:rPr lang="it-IT" sz="2800" dirty="0">
                <a:effectLst/>
                <a:latin typeface="Trebuchet MS" panose="020B0703020202090204" pitchFamily="34" charset="0"/>
              </a:rPr>
              <a:t> continui con gli obiettivi di marketing, affinché siano in linea e supportino gli obiettivi aziendali e di business;</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un'integrazione dei silos</a:t>
            </a:r>
            <a:r>
              <a:rPr lang="it-IT" sz="2800" dirty="0">
                <a:effectLst/>
                <a:latin typeface="Trebuchet MS" panose="020B0703020202090204" pitchFamily="34" charset="0"/>
              </a:rPr>
              <a:t> organizzativi di marketing e degli altri dipartimenti;</a:t>
            </a:r>
          </a:p>
          <a:p>
            <a:pPr>
              <a:buFont typeface="Arial" panose="020B0604020202020204" pitchFamily="34" charset="0"/>
              <a:buChar char="•"/>
            </a:pPr>
            <a:r>
              <a:rPr lang="it-IT" sz="2800" dirty="0">
                <a:effectLst/>
                <a:latin typeface="Trebuchet MS" panose="020B0703020202090204" pitchFamily="34" charset="0"/>
              </a:rPr>
              <a:t>﻿﻿ l'</a:t>
            </a:r>
            <a:r>
              <a:rPr lang="it-IT" sz="2800" b="1" dirty="0">
                <a:solidFill>
                  <a:srgbClr val="92D050"/>
                </a:solidFill>
                <a:effectLst/>
                <a:latin typeface="Trebuchet MS" panose="020B0703020202090204" pitchFamily="34" charset="0"/>
              </a:rPr>
              <a:t>interdipendenza</a:t>
            </a:r>
            <a:r>
              <a:rPr lang="it-IT" sz="2800" dirty="0">
                <a:effectLst/>
                <a:latin typeface="Trebuchet MS" panose="020B0703020202090204" pitchFamily="34" charset="0"/>
              </a:rPr>
              <a:t> tra i team dedicati al brand a livello globale, regionale e locale.</a:t>
            </a:r>
          </a:p>
        </p:txBody>
      </p:sp>
    </p:spTree>
    <p:extLst>
      <p:ext uri="{BB962C8B-B14F-4D97-AF65-F5344CB8AC3E}">
        <p14:creationId xmlns:p14="http://schemas.microsoft.com/office/powerpoint/2010/main" val="4082125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A3A4438-CE55-39A9-DE9F-D2D96D54D5A4}"/>
              </a:ext>
            </a:extLst>
          </p:cNvPr>
          <p:cNvSpPr txBox="1"/>
          <p:nvPr/>
        </p:nvSpPr>
        <p:spPr>
          <a:xfrm>
            <a:off x="1539246" y="1248032"/>
            <a:ext cx="9113508" cy="4678204"/>
          </a:xfrm>
          <a:prstGeom prst="rect">
            <a:avLst/>
          </a:prstGeom>
          <a:noFill/>
        </p:spPr>
        <p:txBody>
          <a:bodyPr wrap="square" rtlCol="0">
            <a:spAutoFit/>
          </a:bodyPr>
          <a:lstStyle/>
          <a:p>
            <a:r>
              <a:rPr lang="it-IT" sz="2800" b="1" dirty="0">
                <a:solidFill>
                  <a:srgbClr val="92D050"/>
                </a:solidFill>
                <a:effectLst/>
                <a:latin typeface="Trebuchet MS" panose="020B0703020202090204" pitchFamily="34" charset="0"/>
              </a:rPr>
              <a:t>Il brand manager: ruolo, competenze e attività</a:t>
            </a:r>
          </a:p>
          <a:p>
            <a:endParaRPr lang="it-IT" sz="2800" b="1" dirty="0">
              <a:solidFill>
                <a:srgbClr val="92D050"/>
              </a:solidFill>
              <a:effectLst/>
              <a:latin typeface="Trebuchet MS" panose="020B0703020202090204" pitchFamily="34" charset="0"/>
            </a:endParaRPr>
          </a:p>
          <a:p>
            <a:r>
              <a:rPr lang="it-IT" sz="2800" dirty="0">
                <a:effectLst/>
                <a:latin typeface="Trebuchet MS" panose="020B0703020202090204" pitchFamily="34" charset="0"/>
              </a:rPr>
              <a:t>Le quattro </a:t>
            </a:r>
            <a:r>
              <a:rPr lang="it-IT" sz="2800" dirty="0" err="1">
                <a:effectLst/>
                <a:latin typeface="Trebuchet MS" panose="020B0703020202090204" pitchFamily="34" charset="0"/>
              </a:rPr>
              <a:t>wave</a:t>
            </a:r>
            <a:r>
              <a:rPr lang="it-IT" sz="2800" dirty="0">
                <a:effectLst/>
                <a:latin typeface="Trebuchet MS" panose="020B0703020202090204" pitchFamily="34" charset="0"/>
              </a:rPr>
              <a:t> sintetizzate nelle diapositive precedenti illustrano come nella progettazione e nelle strutture organizzative si rifletta la crescente consapevolezza dell'importanza della marca e di una corretta gestione del suo valore. Molte aziende, in un numero crescente di settori, abbracciando il concetto di gestione della marca hanno inserito un brand manager nell'organigramma aziendale.</a:t>
            </a:r>
          </a:p>
          <a:p>
            <a:endParaRPr lang="it-IT" dirty="0"/>
          </a:p>
        </p:txBody>
      </p:sp>
    </p:spTree>
    <p:extLst>
      <p:ext uri="{BB962C8B-B14F-4D97-AF65-F5344CB8AC3E}">
        <p14:creationId xmlns:p14="http://schemas.microsoft.com/office/powerpoint/2010/main" val="3223935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19B638C-D836-D2C5-34EE-766D86A330B5}"/>
              </a:ext>
            </a:extLst>
          </p:cNvPr>
          <p:cNvSpPr txBox="1"/>
          <p:nvPr/>
        </p:nvSpPr>
        <p:spPr>
          <a:xfrm>
            <a:off x="1075060" y="333633"/>
            <a:ext cx="10041880" cy="6678751"/>
          </a:xfrm>
          <a:prstGeom prst="rect">
            <a:avLst/>
          </a:prstGeom>
          <a:noFill/>
        </p:spPr>
        <p:txBody>
          <a:bodyPr wrap="square" rtlCol="0">
            <a:spAutoFit/>
          </a:bodyPr>
          <a:lstStyle/>
          <a:p>
            <a:r>
              <a:rPr lang="it-IT" sz="2800" b="1" dirty="0">
                <a:solidFill>
                  <a:srgbClr val="92D050"/>
                </a:solidFill>
                <a:latin typeface="Helvetica" pitchFamily="2" charset="0"/>
              </a:rPr>
              <a:t>L</a:t>
            </a:r>
            <a:r>
              <a:rPr lang="it-IT" sz="2800" b="1" dirty="0">
                <a:solidFill>
                  <a:srgbClr val="92D050"/>
                </a:solidFill>
                <a:effectLst/>
                <a:latin typeface="Trebuchet MS" panose="020B0703020202090204" pitchFamily="34" charset="0"/>
              </a:rPr>
              <a:t>a seconda </a:t>
            </a:r>
            <a:r>
              <a:rPr lang="it-IT" sz="2800" b="1" dirty="0" err="1">
                <a:solidFill>
                  <a:srgbClr val="92D050"/>
                </a:solidFill>
                <a:effectLst/>
                <a:latin typeface="Trebuchet MS" panose="020B0703020202090204" pitchFamily="34" charset="0"/>
              </a:rPr>
              <a:t>wave</a:t>
            </a:r>
            <a:r>
              <a:rPr lang="it-IT" sz="2800" dirty="0">
                <a:effectLst/>
                <a:latin typeface="Trebuchet MS" panose="020B0703020202090204" pitchFamily="34" charset="0"/>
              </a:rPr>
              <a:t> può infatti essere considerata il suo periodo d'oro. </a:t>
            </a:r>
            <a:r>
              <a:rPr lang="it-IT" sz="2800" b="1" dirty="0">
                <a:solidFill>
                  <a:srgbClr val="92D050"/>
                </a:solidFill>
                <a:effectLst/>
                <a:latin typeface="Trebuchet MS" panose="020B0703020202090204" pitchFamily="34" charset="0"/>
              </a:rPr>
              <a:t>La terza </a:t>
            </a:r>
            <a:r>
              <a:rPr lang="it-IT" sz="2800" b="1" dirty="0" err="1">
                <a:solidFill>
                  <a:srgbClr val="92D050"/>
                </a:solidFill>
                <a:effectLst/>
                <a:latin typeface="Trebuchet MS" panose="020B0703020202090204" pitchFamily="34" charset="0"/>
              </a:rPr>
              <a:t>wave</a:t>
            </a:r>
            <a:r>
              <a:rPr lang="it-IT" sz="2800" dirty="0">
                <a:effectLst/>
                <a:latin typeface="Trebuchet MS" panose="020B0703020202090204" pitchFamily="34" charset="0"/>
              </a:rPr>
              <a:t>, nella quale emerge la necessità di un utilizzo più sistematico dei dati provenienti dal mercato, porta con sé il rischio di una riconversione del ruolo: da esperti di marketing a data </a:t>
            </a:r>
            <a:r>
              <a:rPr lang="it-IT" sz="2800" dirty="0" err="1">
                <a:effectLst/>
                <a:latin typeface="Trebuchet MS" panose="020B0703020202090204" pitchFamily="34" charset="0"/>
              </a:rPr>
              <a:t>analyst</a:t>
            </a:r>
            <a:r>
              <a:rPr lang="it-IT" sz="2800" dirty="0">
                <a:effectLst/>
                <a:latin typeface="Trebuchet MS" panose="020B0703020202090204" pitchFamily="34" charset="0"/>
              </a:rPr>
              <a:t>. Attualmente, poi, volume, velocità e varietà dei dati rappresentano la vera sfida per tutti brand manager. I big data provenienti dai più diversi </a:t>
            </a:r>
            <a:r>
              <a:rPr lang="it-IT" sz="2800" dirty="0" err="1">
                <a:effectLst/>
                <a:latin typeface="Trebuchet MS" panose="020B0703020202090204" pitchFamily="34" charset="0"/>
              </a:rPr>
              <a:t>touchpoint</a:t>
            </a:r>
            <a:r>
              <a:rPr lang="it-IT" sz="2800" dirty="0">
                <a:effectLst/>
                <a:latin typeface="Trebuchet MS" panose="020B0703020202090204" pitchFamily="34" charset="0"/>
              </a:rPr>
              <a:t> richiedono certamente nuove competenze tecniche e analitiche, ma non possono far perdere di vista al brand manager il quadro generale connesso al valore della marca, confinando tale ruolo a quello di un semplice analista anche in questa quarta </a:t>
            </a:r>
            <a:r>
              <a:rPr lang="it-IT" sz="2800" dirty="0" err="1">
                <a:effectLst/>
                <a:latin typeface="Trebuchet MS" panose="020B0703020202090204" pitchFamily="34" charset="0"/>
              </a:rPr>
              <a:t>wave</a:t>
            </a:r>
            <a:r>
              <a:rPr lang="it-IT" sz="2800" dirty="0">
                <a:effectLst/>
                <a:latin typeface="Trebuchet MS" panose="020B0703020202090204" pitchFamily="34" charset="0"/>
              </a:rPr>
              <a:t>, come accaduto nel periodo precedente, sebbene i dati da analizzare siano diversi da quelli dei periodi passati.</a:t>
            </a:r>
          </a:p>
          <a:p>
            <a:endParaRPr lang="it-IT" dirty="0">
              <a:effectLst/>
              <a:latin typeface="Helvetica" pitchFamily="2" charset="0"/>
            </a:endParaRPr>
          </a:p>
          <a:p>
            <a:endParaRPr lang="it-IT" dirty="0"/>
          </a:p>
        </p:txBody>
      </p:sp>
    </p:spTree>
    <p:extLst>
      <p:ext uri="{BB962C8B-B14F-4D97-AF65-F5344CB8AC3E}">
        <p14:creationId xmlns:p14="http://schemas.microsoft.com/office/powerpoint/2010/main" val="341881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DBC3D43-BD33-D574-380B-615832838E42}"/>
              </a:ext>
            </a:extLst>
          </p:cNvPr>
          <p:cNvSpPr txBox="1"/>
          <p:nvPr/>
        </p:nvSpPr>
        <p:spPr>
          <a:xfrm>
            <a:off x="542926" y="659011"/>
            <a:ext cx="4757738" cy="5539978"/>
          </a:xfrm>
          <a:prstGeom prst="rect">
            <a:avLst/>
          </a:prstGeom>
          <a:noFill/>
        </p:spPr>
        <p:txBody>
          <a:bodyPr wrap="square" rtlCol="0">
            <a:spAutoFit/>
          </a:bodyPr>
          <a:lstStyle/>
          <a:p>
            <a:r>
              <a:rPr lang="it-IT" sz="2800" dirty="0">
                <a:effectLst/>
                <a:latin typeface="Trebuchet MS" panose="020B0703020202090204" pitchFamily="34" charset="0"/>
              </a:rPr>
              <a:t>Al fine di comprendere l'organizzazione del brand mix aziendale, è utile premettere un inquadramento del tema delle relazioni fra marche e prodotti mediante la matrice rappresentata, che propone in un'unica raffigurazione le marche di cui l'impresa si avvale e i prodotti da essa offerti.</a:t>
            </a:r>
          </a:p>
          <a:p>
            <a:endParaRPr lang="it-IT" dirty="0"/>
          </a:p>
        </p:txBody>
      </p:sp>
      <p:pic>
        <p:nvPicPr>
          <p:cNvPr id="6" name="Immagine 5">
            <a:extLst>
              <a:ext uri="{FF2B5EF4-FFF2-40B4-BE49-F238E27FC236}">
                <a16:creationId xmlns:a16="http://schemas.microsoft.com/office/drawing/2014/main" id="{96326359-CAC3-946E-20FD-D840A1D1CBDB}"/>
              </a:ext>
            </a:extLst>
          </p:cNvPr>
          <p:cNvPicPr>
            <a:picLocks noChangeAspect="1"/>
          </p:cNvPicPr>
          <p:nvPr/>
        </p:nvPicPr>
        <p:blipFill>
          <a:blip r:embed="rId2"/>
          <a:stretch>
            <a:fillRect/>
          </a:stretch>
        </p:blipFill>
        <p:spPr>
          <a:xfrm>
            <a:off x="5677574" y="1314451"/>
            <a:ext cx="5971500" cy="4005262"/>
          </a:xfrm>
          <a:prstGeom prst="rect">
            <a:avLst/>
          </a:prstGeom>
        </p:spPr>
      </p:pic>
      <p:sp>
        <p:nvSpPr>
          <p:cNvPr id="4" name="CasellaDiTesto 3">
            <a:extLst>
              <a:ext uri="{FF2B5EF4-FFF2-40B4-BE49-F238E27FC236}">
                <a16:creationId xmlns:a16="http://schemas.microsoft.com/office/drawing/2014/main" id="{E7AA228F-3FFD-D3C7-2ADD-A5CE7062A169}"/>
              </a:ext>
            </a:extLst>
          </p:cNvPr>
          <p:cNvSpPr txBox="1"/>
          <p:nvPr/>
        </p:nvSpPr>
        <p:spPr>
          <a:xfrm>
            <a:off x="3048000" y="165854"/>
            <a:ext cx="6096000" cy="461665"/>
          </a:xfrm>
          <a:prstGeom prst="rect">
            <a:avLst/>
          </a:prstGeom>
          <a:noFill/>
        </p:spPr>
        <p:txBody>
          <a:bodyPr wrap="square">
            <a:spAutoFit/>
          </a:bodyPr>
          <a:lstStyle/>
          <a:p>
            <a:r>
              <a:rPr lang="it-IT" sz="2400" b="1" dirty="0">
                <a:solidFill>
                  <a:srgbClr val="92D050"/>
                </a:solidFill>
                <a:latin typeface="Trebuchet MS" panose="020B0703020202090204" pitchFamily="34" charset="0"/>
              </a:rPr>
              <a:t>LA MATRICE MARCHE-PRODOTTI</a:t>
            </a:r>
          </a:p>
        </p:txBody>
      </p:sp>
    </p:spTree>
    <p:extLst>
      <p:ext uri="{BB962C8B-B14F-4D97-AF65-F5344CB8AC3E}">
        <p14:creationId xmlns:p14="http://schemas.microsoft.com/office/powerpoint/2010/main" val="3636368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FE2C0E2-4028-CC65-CAD1-315B41B9DD4B}"/>
              </a:ext>
            </a:extLst>
          </p:cNvPr>
          <p:cNvSpPr txBox="1"/>
          <p:nvPr/>
        </p:nvSpPr>
        <p:spPr>
          <a:xfrm>
            <a:off x="1895941" y="1089898"/>
            <a:ext cx="8400118" cy="4678204"/>
          </a:xfrm>
          <a:prstGeom prst="rect">
            <a:avLst/>
          </a:prstGeom>
          <a:noFill/>
        </p:spPr>
        <p:txBody>
          <a:bodyPr wrap="square" rtlCol="0">
            <a:spAutoFit/>
          </a:bodyPr>
          <a:lstStyle/>
          <a:p>
            <a:r>
              <a:rPr lang="it-IT" sz="2800" dirty="0">
                <a:effectLst/>
                <a:latin typeface="Trebuchet MS" panose="020B0703020202090204" pitchFamily="34" charset="0"/>
              </a:rPr>
              <a:t>Evoluzione e rivoluzione del BMS e del brand management, solo ultimamente pro. vocate dalla trasformazione digitale, hanno evidenziato come non sia la prima volta che il sistema organizzativo delegato alla gestione di marca si trovi ad affrontare grandi mutamenti, anche di natura fortemente trasformativa; a essi il brand manager si è sempre adattato, rinnovando e rinnovandosi in termini di conoscenze, capacità, abilità e attitudini.</a:t>
            </a:r>
          </a:p>
          <a:p>
            <a:endParaRPr lang="it-IT" dirty="0"/>
          </a:p>
        </p:txBody>
      </p:sp>
    </p:spTree>
    <p:extLst>
      <p:ext uri="{BB962C8B-B14F-4D97-AF65-F5344CB8AC3E}">
        <p14:creationId xmlns:p14="http://schemas.microsoft.com/office/powerpoint/2010/main" val="834591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D58F98B-B59B-53B6-C036-A5FCAFD4643C}"/>
              </a:ext>
            </a:extLst>
          </p:cNvPr>
          <p:cNvSpPr txBox="1"/>
          <p:nvPr/>
        </p:nvSpPr>
        <p:spPr>
          <a:xfrm>
            <a:off x="1512912" y="700447"/>
            <a:ext cx="9166176" cy="5816977"/>
          </a:xfrm>
          <a:prstGeom prst="rect">
            <a:avLst/>
          </a:prstGeom>
          <a:noFill/>
        </p:spPr>
        <p:txBody>
          <a:bodyPr wrap="square" rtlCol="0">
            <a:spAutoFit/>
          </a:bodyPr>
          <a:lstStyle/>
          <a:p>
            <a:r>
              <a:rPr lang="it-IT" sz="2800" dirty="0">
                <a:effectLst/>
                <a:latin typeface="Trebuchet MS" panose="020B0703020202090204" pitchFamily="34" charset="0"/>
              </a:rPr>
              <a:t>Il </a:t>
            </a:r>
            <a:r>
              <a:rPr lang="it-IT" sz="2800" b="1" dirty="0">
                <a:solidFill>
                  <a:srgbClr val="92D050"/>
                </a:solidFill>
                <a:effectLst/>
                <a:latin typeface="Trebuchet MS" panose="020B0703020202090204" pitchFamily="34" charset="0"/>
              </a:rPr>
              <a:t>brand manager </a:t>
            </a:r>
            <a:r>
              <a:rPr lang="it-IT" sz="2800" dirty="0">
                <a:effectLst/>
                <a:latin typeface="Trebuchet MS" panose="020B0703020202090204" pitchFamily="34" charset="0"/>
              </a:rPr>
              <a:t>contemporaneo dev'essere in grado di lavorare in modo efficiente ed efficace all'interno di team </a:t>
            </a:r>
            <a:r>
              <a:rPr lang="it-IT" sz="2800" dirty="0" err="1">
                <a:effectLst/>
                <a:latin typeface="Trebuchet MS" panose="020B0703020202090204" pitchFamily="34" charset="0"/>
              </a:rPr>
              <a:t>interfunzionali</a:t>
            </a:r>
            <a:r>
              <a:rPr lang="it-IT" sz="2800" dirty="0">
                <a:effectLst/>
                <a:latin typeface="Trebuchet MS" panose="020B0703020202090204" pitchFamily="34" charset="0"/>
              </a:rPr>
              <a:t>, affinando la capacità di testare varie ipotesi decisionali attraverso gli esperimenti, sempre più essenziali per un brand management performante nell'economia digitale".</a:t>
            </a:r>
          </a:p>
          <a:p>
            <a:r>
              <a:rPr lang="it-IT" sz="2800" dirty="0">
                <a:effectLst/>
                <a:latin typeface="Trebuchet MS" panose="020B0703020202090204" pitchFamily="34" charset="0"/>
              </a:rPr>
              <a:t>I </a:t>
            </a:r>
            <a:r>
              <a:rPr lang="it-IT" sz="2800" b="1" dirty="0">
                <a:solidFill>
                  <a:srgbClr val="92D050"/>
                </a:solidFill>
                <a:effectLst/>
                <a:latin typeface="Trebuchet MS" panose="020B0703020202090204" pitchFamily="34" charset="0"/>
              </a:rPr>
              <a:t>brand manager </a:t>
            </a:r>
            <a:r>
              <a:rPr lang="it-IT" sz="2800" dirty="0">
                <a:effectLst/>
                <a:latin typeface="Trebuchet MS" panose="020B0703020202090204" pitchFamily="34" charset="0"/>
              </a:rPr>
              <a:t>dovranno dunque svolgere il ruolo loro assegnato, coordinando persone e risorse - all'interno e all'esterno dell'impresa - attorno a obiettivi di marca e aspirazioni personali e, al contempo, fungendo da esperti del territorio di marca all'interno del quale amplificarne il valore.</a:t>
            </a:r>
          </a:p>
          <a:p>
            <a:endParaRPr lang="it-IT" dirty="0">
              <a:effectLst/>
              <a:latin typeface="Helvetica" pitchFamily="2" charset="0"/>
            </a:endParaRPr>
          </a:p>
          <a:p>
            <a:endParaRPr lang="it-IT" dirty="0"/>
          </a:p>
        </p:txBody>
      </p:sp>
    </p:spTree>
    <p:extLst>
      <p:ext uri="{BB962C8B-B14F-4D97-AF65-F5344CB8AC3E}">
        <p14:creationId xmlns:p14="http://schemas.microsoft.com/office/powerpoint/2010/main" val="3556921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36BE997-2798-167C-CB15-C05C7CCF84BE}"/>
              </a:ext>
            </a:extLst>
          </p:cNvPr>
          <p:cNvSpPr txBox="1"/>
          <p:nvPr/>
        </p:nvSpPr>
        <p:spPr>
          <a:xfrm>
            <a:off x="1249249" y="1171977"/>
            <a:ext cx="10161431" cy="5232202"/>
          </a:xfrm>
          <a:prstGeom prst="rect">
            <a:avLst/>
          </a:prstGeom>
          <a:noFill/>
        </p:spPr>
        <p:txBody>
          <a:bodyPr wrap="square" rtlCol="0">
            <a:spAutoFit/>
          </a:bodyPr>
          <a:lstStyle/>
          <a:p>
            <a:r>
              <a:rPr lang="it-IT" sz="2800" b="1" dirty="0">
                <a:effectLst/>
                <a:latin typeface="Trebuchet MS" panose="020B0703020202090204" pitchFamily="34" charset="0"/>
              </a:rPr>
              <a:t>In conclusione</a:t>
            </a:r>
            <a:r>
              <a:rPr lang="it-IT" sz="2800" dirty="0">
                <a:effectLst/>
                <a:latin typeface="Trebuchet MS" panose="020B0703020202090204" pitchFamily="34" charset="0"/>
              </a:rPr>
              <a:t>, l'ampio spettro di interfacce organizzative, la varietà delle dimensioni di valutazione delle performance, le competenze presenti e future delineano cambiamenti significativi in atto nel ruolo del brand manager.</a:t>
            </a:r>
          </a:p>
          <a:p>
            <a:r>
              <a:rPr lang="it-IT" sz="2800" dirty="0">
                <a:latin typeface="Trebuchet MS" panose="020B0703020202090204" pitchFamily="34" charset="0"/>
              </a:rPr>
              <a:t>P</a:t>
            </a:r>
            <a:r>
              <a:rPr lang="it-IT" sz="2800" dirty="0">
                <a:effectLst/>
                <a:latin typeface="Trebuchet MS" panose="020B0703020202090204" pitchFamily="34" charset="0"/>
              </a:rPr>
              <a:t>er il brand manager rimarrà essenziale la capacità di comprendere le esigenze della domanda e i driver della soddisfazione del cliente, che direttamente possono incidere sull'offerta identificata dalla marca gestita, grazie anche a un progressivo affinamento delle tecniche di segmentazione basare su </a:t>
            </a:r>
            <a:r>
              <a:rPr lang="it-IT" sz="2800" dirty="0" err="1">
                <a:effectLst/>
                <a:latin typeface="Trebuchet MS" panose="020B0703020202090204" pitchFamily="34" charset="0"/>
              </a:rPr>
              <a:t>natural</a:t>
            </a:r>
            <a:r>
              <a:rPr lang="it-IT" sz="2800" dirty="0">
                <a:effectLst/>
                <a:latin typeface="Trebuchet MS" panose="020B0703020202090204" pitchFamily="34" charset="0"/>
              </a:rPr>
              <a:t> </a:t>
            </a:r>
            <a:r>
              <a:rPr lang="it-IT" sz="2800" dirty="0" err="1">
                <a:effectLst/>
                <a:latin typeface="Trebuchet MS" panose="020B0703020202090204" pitchFamily="34" charset="0"/>
              </a:rPr>
              <a:t>language</a:t>
            </a:r>
            <a:r>
              <a:rPr lang="it-IT" sz="2800" dirty="0">
                <a:effectLst/>
                <a:latin typeface="Trebuchet MS" panose="020B0703020202090204" pitchFamily="34" charset="0"/>
              </a:rPr>
              <a:t> processing e computer vision.</a:t>
            </a:r>
          </a:p>
          <a:p>
            <a:endParaRPr lang="it-IT" dirty="0">
              <a:effectLst/>
              <a:latin typeface="Helvetica" pitchFamily="2" charset="0"/>
            </a:endParaRPr>
          </a:p>
          <a:p>
            <a:endParaRPr lang="it-IT" dirty="0">
              <a:effectLst/>
              <a:latin typeface="Helvetica" pitchFamily="2" charset="0"/>
            </a:endParaRPr>
          </a:p>
          <a:p>
            <a:endParaRPr lang="it-IT" dirty="0"/>
          </a:p>
        </p:txBody>
      </p:sp>
    </p:spTree>
    <p:extLst>
      <p:ext uri="{BB962C8B-B14F-4D97-AF65-F5344CB8AC3E}">
        <p14:creationId xmlns:p14="http://schemas.microsoft.com/office/powerpoint/2010/main" val="317976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magine 2" descr="Immagine che contiene diagramma&#10;&#10;Descrizione generata automaticamente">
            <a:extLst>
              <a:ext uri="{FF2B5EF4-FFF2-40B4-BE49-F238E27FC236}">
                <a16:creationId xmlns:a16="http://schemas.microsoft.com/office/drawing/2014/main" id="{CEDE325F-AE9B-E464-4EAB-138EB7DD5419}"/>
              </a:ext>
            </a:extLst>
          </p:cNvPr>
          <p:cNvPicPr>
            <a:picLocks noChangeAspect="1"/>
          </p:cNvPicPr>
          <p:nvPr/>
        </p:nvPicPr>
        <p:blipFill>
          <a:blip r:embed="rId2"/>
          <a:stretch>
            <a:fillRect/>
          </a:stretch>
        </p:blipFill>
        <p:spPr>
          <a:xfrm>
            <a:off x="578868" y="342900"/>
            <a:ext cx="11282574" cy="6311096"/>
          </a:xfrm>
          <a:prstGeom prst="rect">
            <a:avLst/>
          </a:prstGeom>
        </p:spPr>
      </p:pic>
    </p:spTree>
    <p:extLst>
      <p:ext uri="{BB962C8B-B14F-4D97-AF65-F5344CB8AC3E}">
        <p14:creationId xmlns:p14="http://schemas.microsoft.com/office/powerpoint/2010/main" val="709539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211DA76-8084-29E7-B442-74CFC48628CC}"/>
              </a:ext>
            </a:extLst>
          </p:cNvPr>
          <p:cNvSpPr txBox="1"/>
          <p:nvPr/>
        </p:nvSpPr>
        <p:spPr>
          <a:xfrm>
            <a:off x="345583" y="1305341"/>
            <a:ext cx="11500833" cy="4247317"/>
          </a:xfrm>
          <a:prstGeom prst="rect">
            <a:avLst/>
          </a:prstGeom>
          <a:noFill/>
        </p:spPr>
        <p:txBody>
          <a:bodyPr wrap="square" rtlCol="0">
            <a:spAutoFit/>
          </a:bodyPr>
          <a:lstStyle/>
          <a:p>
            <a:r>
              <a:rPr lang="it-IT" sz="2800" b="1" dirty="0">
                <a:solidFill>
                  <a:srgbClr val="92D050"/>
                </a:solidFill>
                <a:effectLst/>
                <a:latin typeface="Trebuchet MS" panose="020B0703020202090204" pitchFamily="34" charset="0"/>
              </a:rPr>
              <a:t>Il brand book</a:t>
            </a:r>
          </a:p>
          <a:p>
            <a:endParaRPr lang="it-IT" sz="2800" b="1" dirty="0">
              <a:solidFill>
                <a:srgbClr val="92D050"/>
              </a:solidFill>
              <a:effectLst/>
              <a:latin typeface="Trebuchet MS" panose="020B0703020202090204" pitchFamily="34" charset="0"/>
            </a:endParaRPr>
          </a:p>
          <a:p>
            <a:r>
              <a:rPr lang="it-IT" sz="2800" dirty="0">
                <a:effectLst/>
                <a:latin typeface="Trebuchet MS" panose="020B0703020202090204" pitchFamily="34" charset="0"/>
              </a:rPr>
              <a:t>Per la creazione di un sistema di gestione del valore del brand è necessario formalizzare la visione aziendale della marca all'interno di un brand book contenente le linee guida per l'organizzazione (ossia le funzioni o i ruoli cui è delegato il compito di gestire, difendere e sviluppare la brand equity) e per i principali partner commerciali esterni (per esempio, le agenzie di comunicazione, i distributori, i marketplace ecc.).</a:t>
            </a:r>
          </a:p>
          <a:p>
            <a:endParaRPr lang="it-IT" dirty="0"/>
          </a:p>
        </p:txBody>
      </p:sp>
    </p:spTree>
    <p:extLst>
      <p:ext uri="{BB962C8B-B14F-4D97-AF65-F5344CB8AC3E}">
        <p14:creationId xmlns:p14="http://schemas.microsoft.com/office/powerpoint/2010/main" val="1228575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446B8AD-578D-2EF8-BFE2-7C28DA241780}"/>
              </a:ext>
            </a:extLst>
          </p:cNvPr>
          <p:cNvSpPr txBox="1"/>
          <p:nvPr/>
        </p:nvSpPr>
        <p:spPr>
          <a:xfrm>
            <a:off x="628918" y="360608"/>
            <a:ext cx="10934163" cy="6401753"/>
          </a:xfrm>
          <a:prstGeom prst="rect">
            <a:avLst/>
          </a:prstGeom>
          <a:noFill/>
        </p:spPr>
        <p:txBody>
          <a:bodyPr wrap="square" rtlCol="0">
            <a:spAutoFit/>
          </a:bodyPr>
          <a:lstStyle/>
          <a:p>
            <a:r>
              <a:rPr lang="it-IT" sz="2800" dirty="0">
                <a:effectLst/>
                <a:latin typeface="Trebuchet MS" panose="020B0703020202090204" pitchFamily="34" charset="0"/>
              </a:rPr>
              <a:t>Il documento persegue l'intento di realizzare quanto segue:</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definire</a:t>
            </a:r>
            <a:r>
              <a:rPr lang="it-IT" sz="2800" dirty="0">
                <a:effectLst/>
                <a:latin typeface="Trebuchet MS" panose="020B0703020202090204" pitchFamily="34" charset="0"/>
              </a:rPr>
              <a:t> la visione aziendale del concetto di valore della marca e spiegare perché è importante;</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descrivere</a:t>
            </a:r>
            <a:r>
              <a:rPr lang="it-IT" sz="2800" dirty="0">
                <a:effectLst/>
                <a:latin typeface="Trebuchet MS" panose="020B0703020202090204" pitchFamily="34" charset="0"/>
              </a:rPr>
              <a:t> i tratti di fondo delle marche che fanno capo all'azienda, con riferimento ai prodotti da esse contraddistinti e alle modalità con cui sono stati identificati e commercializzati (in base a quanto emerge dall'archivio storico dell'impresa oltre che dagli inventari più recenti);</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specificare il valore effettivo</a:t>
            </a:r>
            <a:r>
              <a:rPr lang="it-IT" sz="2800" dirty="0">
                <a:effectLst/>
                <a:latin typeface="Trebuchet MS" panose="020B0703020202090204" pitchFamily="34" charset="0"/>
              </a:rPr>
              <a:t> e </a:t>
            </a:r>
            <a:r>
              <a:rPr lang="it-IT" sz="2800" b="1" dirty="0">
                <a:solidFill>
                  <a:srgbClr val="92D050"/>
                </a:solidFill>
                <a:effectLst/>
                <a:latin typeface="Trebuchet MS" panose="020B0703020202090204" pitchFamily="34" charset="0"/>
              </a:rPr>
              <a:t>quello desiderato</a:t>
            </a:r>
            <a:r>
              <a:rPr lang="it-IT" sz="2800" dirty="0">
                <a:effectLst/>
                <a:latin typeface="Trebuchet MS" panose="020B0703020202090204" pitchFamily="34" charset="0"/>
              </a:rPr>
              <a:t> in relazione a tutti i livelli della gerarchia di marca;</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definire le associazioni mentali rilevanti</a:t>
            </a:r>
            <a:r>
              <a:rPr lang="it-IT" sz="2800" dirty="0">
                <a:effectLst/>
                <a:latin typeface="Trebuchet MS" panose="020B0703020202090204" pitchFamily="34" charset="0"/>
              </a:rPr>
              <a:t>, comprese quelle che costituiscono elementi di parità e di differenza con i concorrenti, nonché i principali valori e il mantra, ossia la promessa fondamentale della marca;</a:t>
            </a:r>
          </a:p>
          <a:p>
            <a:endParaRPr lang="it-IT" dirty="0"/>
          </a:p>
        </p:txBody>
      </p:sp>
    </p:spTree>
    <p:extLst>
      <p:ext uri="{BB962C8B-B14F-4D97-AF65-F5344CB8AC3E}">
        <p14:creationId xmlns:p14="http://schemas.microsoft.com/office/powerpoint/2010/main" val="1402209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EA20243-F41F-C790-724E-AEAE6D96291F}"/>
              </a:ext>
            </a:extLst>
          </p:cNvPr>
          <p:cNvSpPr txBox="1"/>
          <p:nvPr/>
        </p:nvSpPr>
        <p:spPr>
          <a:xfrm>
            <a:off x="652703" y="829933"/>
            <a:ext cx="10886593" cy="5539978"/>
          </a:xfrm>
          <a:prstGeom prst="rect">
            <a:avLst/>
          </a:prstGeom>
          <a:noFill/>
        </p:spPr>
        <p:txBody>
          <a:bodyPr wrap="square" rtlCol="0">
            <a:spAutoFit/>
          </a:bodyPr>
          <a:lstStyle/>
          <a:p>
            <a:pPr>
              <a:buFont typeface="Arial" panose="020B0604020202020204" pitchFamily="34" charset="0"/>
              <a:buChar char="•"/>
            </a:pPr>
            <a:r>
              <a:rPr lang="it-IT" dirty="0">
                <a:effectLst/>
                <a:latin typeface="Helvetica" pitchFamily="2" charset="0"/>
              </a:rPr>
              <a:t>﻿﻿ </a:t>
            </a:r>
            <a:r>
              <a:rPr lang="it-IT" sz="2800" b="1" dirty="0">
                <a:solidFill>
                  <a:srgbClr val="92D050"/>
                </a:solidFill>
                <a:effectLst/>
                <a:latin typeface="Trebuchet MS" panose="020B0703020202090204" pitchFamily="34" charset="0"/>
              </a:rPr>
              <a:t>spiegare</a:t>
            </a:r>
            <a:r>
              <a:rPr lang="it-IT" sz="2800" dirty="0">
                <a:effectLst/>
                <a:latin typeface="Trebuchet MS" panose="020B0703020202090204" pitchFamily="34" charset="0"/>
              </a:rPr>
              <a:t> come viene misurato il valore della marca attraverso gli studi di tracking e le relative relazioni;</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suggerire</a:t>
            </a:r>
            <a:r>
              <a:rPr lang="it-IT" sz="2800" dirty="0">
                <a:effectLst/>
                <a:latin typeface="Trebuchet MS" panose="020B0703020202090204" pitchFamily="34" charset="0"/>
              </a:rPr>
              <a:t> come si dovrebbe gestire il valore della marca fornendo linee guida strategiche generali (per esempio, sottolineando la rilevanza dei moltiplicatori all'interno della brand </a:t>
            </a:r>
            <a:r>
              <a:rPr lang="it-IT" sz="2800" dirty="0" err="1">
                <a:effectLst/>
                <a:latin typeface="Trebuchet MS" panose="020B0703020202090204" pitchFamily="34" charset="0"/>
              </a:rPr>
              <a:t>value</a:t>
            </a:r>
            <a:r>
              <a:rPr lang="it-IT" sz="2800" dirty="0">
                <a:effectLst/>
                <a:latin typeface="Trebuchet MS" panose="020B0703020202090204" pitchFamily="34" charset="0"/>
              </a:rPr>
              <a:t> chain, di cui si tratterà nel Capitolo 8);</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proporre</a:t>
            </a:r>
            <a:r>
              <a:rPr lang="it-IT" sz="2800" dirty="0">
                <a:effectLst/>
                <a:latin typeface="Trebuchet MS" panose="020B0703020202090204" pitchFamily="34" charset="0"/>
              </a:rPr>
              <a:t> possibili definizioni del programma di marketing fornendo le specifiche linee guida tattiche (per esempio, to do e to </a:t>
            </a:r>
            <a:r>
              <a:rPr lang="it-IT" sz="2800" dirty="0" err="1">
                <a:effectLst/>
                <a:latin typeface="Trebuchet MS" panose="020B0703020202090204" pitchFamily="34" charset="0"/>
              </a:rPr>
              <a:t>don't</a:t>
            </a:r>
            <a:r>
              <a:rPr lang="it-IT" sz="2800" dirty="0">
                <a:effectLst/>
                <a:latin typeface="Trebuchet MS" panose="020B0703020202090204" pitchFamily="34" charset="0"/>
              </a:rPr>
              <a:t>, griglie all'interno delle quali inserire i segni di riconoscimento, collocazioni suggerite o non ammesse ecc.);</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specificare</a:t>
            </a:r>
            <a:r>
              <a:rPr lang="it-IT" sz="2800" dirty="0">
                <a:effectLst/>
                <a:latin typeface="Trebuchet MS" panose="020B0703020202090204" pitchFamily="34" charset="0"/>
              </a:rPr>
              <a:t> il corretto trattamento della marca con riferimento alla confezione e alle comunicazioni tradizionali e digitali.</a:t>
            </a:r>
          </a:p>
          <a:p>
            <a:endParaRPr lang="it-IT" dirty="0"/>
          </a:p>
        </p:txBody>
      </p:sp>
    </p:spTree>
    <p:extLst>
      <p:ext uri="{BB962C8B-B14F-4D97-AF65-F5344CB8AC3E}">
        <p14:creationId xmlns:p14="http://schemas.microsoft.com/office/powerpoint/2010/main" val="3308297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E69157D-5FFF-57EF-181F-31790DCE3E7B}"/>
              </a:ext>
            </a:extLst>
          </p:cNvPr>
          <p:cNvSpPr txBox="1"/>
          <p:nvPr/>
        </p:nvSpPr>
        <p:spPr>
          <a:xfrm>
            <a:off x="577403" y="579550"/>
            <a:ext cx="11037194" cy="5970865"/>
          </a:xfrm>
          <a:prstGeom prst="rect">
            <a:avLst/>
          </a:prstGeom>
          <a:noFill/>
        </p:spPr>
        <p:txBody>
          <a:bodyPr wrap="square" rtlCol="0">
            <a:spAutoFit/>
          </a:bodyPr>
          <a:lstStyle/>
          <a:p>
            <a:r>
              <a:rPr lang="it-IT" sz="2800" dirty="0">
                <a:effectLst/>
                <a:latin typeface="Trebuchet MS" panose="020B0703020202090204" pitchFamily="34" charset="0"/>
              </a:rPr>
              <a:t>Il </a:t>
            </a:r>
            <a:r>
              <a:rPr lang="it-IT" sz="2800" b="1" dirty="0">
                <a:solidFill>
                  <a:srgbClr val="92D050"/>
                </a:solidFill>
                <a:effectLst/>
                <a:latin typeface="Trebuchet MS" panose="020B0703020202090204" pitchFamily="34" charset="0"/>
              </a:rPr>
              <a:t>brand book</a:t>
            </a:r>
            <a:r>
              <a:rPr lang="it-IT" sz="2800" dirty="0">
                <a:effectLst/>
                <a:latin typeface="Trebuchet MS" panose="020B0703020202090204" pitchFamily="34" charset="0"/>
              </a:rPr>
              <a:t> può risultare più o meno corposo, in funzione della quantità di contenuti messi a disposizione. Al di là delle dimensioni, ciò che più conta è che esso contenga tutto quanto è considerato essenziale per il valore della marca, e per supportare le molteplici tipologie di utenti nella comprensione e nell'adozione delle linee guida proposte. Queste possono essere rese disponibili online, su siti web o social impiegati dalla marca. Indipendentemente dalle dimensioni o da dove venga collocato, il brand book deve contenere quattro parti fondamentali che attengono a:</a:t>
            </a:r>
          </a:p>
          <a:p>
            <a:endParaRPr lang="it-IT" sz="2800" dirty="0">
              <a:effectLst/>
              <a:latin typeface="Trebuchet MS" panose="020B0703020202090204" pitchFamily="34" charset="0"/>
            </a:endParaRP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logo</a:t>
            </a:r>
            <a:r>
              <a:rPr lang="it-IT" sz="2800" dirty="0">
                <a:effectLst/>
                <a:latin typeface="Trebuchet MS" panose="020B0703020202090204" pitchFamily="34" charset="0"/>
              </a:rPr>
              <a:t> (simboli e logotipo);</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colore</a:t>
            </a:r>
            <a:r>
              <a:rPr lang="it-IT" sz="2800" dirty="0">
                <a:effectLst/>
                <a:latin typeface="Trebuchet MS" panose="020B0703020202090204" pitchFamily="34" charset="0"/>
              </a:rPr>
              <a:t> (con riferimento ai codici pantone);</a:t>
            </a:r>
          </a:p>
          <a:p>
            <a:endParaRPr lang="it-IT" dirty="0"/>
          </a:p>
        </p:txBody>
      </p:sp>
    </p:spTree>
    <p:extLst>
      <p:ext uri="{BB962C8B-B14F-4D97-AF65-F5344CB8AC3E}">
        <p14:creationId xmlns:p14="http://schemas.microsoft.com/office/powerpoint/2010/main" val="3250545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5C2882D-D07D-A350-CC64-D4008F8D4A4E}"/>
              </a:ext>
            </a:extLst>
          </p:cNvPr>
          <p:cNvSpPr txBox="1"/>
          <p:nvPr/>
        </p:nvSpPr>
        <p:spPr>
          <a:xfrm>
            <a:off x="1017431" y="785612"/>
            <a:ext cx="10463184" cy="2092881"/>
          </a:xfrm>
          <a:prstGeom prst="rect">
            <a:avLst/>
          </a:prstGeom>
          <a:noFill/>
        </p:spPr>
        <p:txBody>
          <a:bodyPr wrap="square" rtlCol="0">
            <a:spAutoFit/>
          </a:bodyPr>
          <a:lstStyle/>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aspetti tipografici </a:t>
            </a:r>
            <a:r>
              <a:rPr lang="it-IT" sz="2800" dirty="0">
                <a:effectLst/>
                <a:latin typeface="Trebuchet MS" panose="020B0703020202090204" pitchFamily="34" charset="0"/>
              </a:rPr>
              <a:t>(caratteri, formato, peso, interlinea, spaziatura delle lettere fondamentali per il tracciamento e le attività di </a:t>
            </a:r>
            <a:r>
              <a:rPr lang="it-IT" sz="2800" dirty="0" err="1">
                <a:effectLst/>
                <a:latin typeface="Trebuchet MS" panose="020B0703020202090204" pitchFamily="34" charset="0"/>
              </a:rPr>
              <a:t>search</a:t>
            </a:r>
            <a:r>
              <a:rPr lang="it-IT" sz="2800" dirty="0">
                <a:effectLst/>
                <a:latin typeface="Trebuchet MS" panose="020B0703020202090204" pitchFamily="34" charset="0"/>
              </a:rPr>
              <a:t> </a:t>
            </a:r>
            <a:r>
              <a:rPr lang="it-IT" sz="2800" dirty="0" err="1">
                <a:effectLst/>
                <a:latin typeface="Trebuchet MS" panose="020B0703020202090204" pitchFamily="34" charset="0"/>
              </a:rPr>
              <a:t>engine</a:t>
            </a:r>
            <a:r>
              <a:rPr lang="it-IT" sz="2800" dirty="0">
                <a:effectLst/>
                <a:latin typeface="Trebuchet MS" panose="020B0703020202090204" pitchFamily="34" charset="0"/>
              </a:rPr>
              <a:t> </a:t>
            </a:r>
            <a:r>
              <a:rPr lang="it-IT" sz="2800" dirty="0" err="1">
                <a:effectLst/>
                <a:latin typeface="Trebuchet MS" panose="020B0703020202090204" pitchFamily="34" charset="0"/>
              </a:rPr>
              <a:t>optimization</a:t>
            </a:r>
            <a:r>
              <a:rPr lang="it-IT" sz="2800" dirty="0">
                <a:effectLst/>
                <a:latin typeface="Trebuchet MS" panose="020B0703020202090204" pitchFamily="34" charset="0"/>
              </a:rPr>
              <a:t>);</a:t>
            </a: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immagini</a:t>
            </a:r>
            <a:r>
              <a:rPr lang="it-IT" sz="2800" dirty="0">
                <a:effectLst/>
                <a:latin typeface="Trebuchet MS" panose="020B0703020202090204" pitchFamily="34" charset="0"/>
              </a:rPr>
              <a:t> (in termini di tipo, composizione e qualità).</a:t>
            </a:r>
          </a:p>
          <a:p>
            <a:endParaRPr lang="it-IT" dirty="0"/>
          </a:p>
        </p:txBody>
      </p:sp>
      <p:sp>
        <p:nvSpPr>
          <p:cNvPr id="3" name="CasellaDiTesto 2">
            <a:extLst>
              <a:ext uri="{FF2B5EF4-FFF2-40B4-BE49-F238E27FC236}">
                <a16:creationId xmlns:a16="http://schemas.microsoft.com/office/drawing/2014/main" id="{02CE090B-3406-F90F-45F2-ED568602FBD5}"/>
              </a:ext>
            </a:extLst>
          </p:cNvPr>
          <p:cNvSpPr txBox="1"/>
          <p:nvPr/>
        </p:nvSpPr>
        <p:spPr>
          <a:xfrm>
            <a:off x="261871" y="3003616"/>
            <a:ext cx="11668258" cy="3385542"/>
          </a:xfrm>
          <a:prstGeom prst="rect">
            <a:avLst/>
          </a:prstGeom>
          <a:noFill/>
        </p:spPr>
        <p:txBody>
          <a:bodyPr wrap="square" rtlCol="0">
            <a:spAutoFit/>
          </a:bodyPr>
          <a:lstStyle/>
          <a:p>
            <a:r>
              <a:rPr lang="it-IT" sz="2800" dirty="0">
                <a:effectLst/>
                <a:latin typeface="Trebuchet MS" panose="020B0703020202090204" pitchFamily="34" charset="0"/>
              </a:rPr>
              <a:t>Anche se il documento potrebbe rimanere in parte invariato di anno in anno, è opportuno aggiornarlo con sistematicità al fine di fornire il profilo attuale o attualizzato della marca, della relativa identità e degli elementi dell'identità visiva su cui puntare, in modo da chiarirne eventuali opportunità e potenziali rischi. Modifiche nell'architettura di marca, introduzione di nuovi prodotti e di altre iniziative di marketing dovrebbero essere adeguatamente riportate dal brand book.</a:t>
            </a:r>
          </a:p>
          <a:p>
            <a:endParaRPr lang="it-IT" dirty="0"/>
          </a:p>
        </p:txBody>
      </p:sp>
    </p:spTree>
    <p:extLst>
      <p:ext uri="{BB962C8B-B14F-4D97-AF65-F5344CB8AC3E}">
        <p14:creationId xmlns:p14="http://schemas.microsoft.com/office/powerpoint/2010/main" val="38696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96E054D-776E-1AD4-37C5-5E6448FB879A}"/>
              </a:ext>
            </a:extLst>
          </p:cNvPr>
          <p:cNvSpPr txBox="1"/>
          <p:nvPr/>
        </p:nvSpPr>
        <p:spPr>
          <a:xfrm>
            <a:off x="1795462" y="1089898"/>
            <a:ext cx="8601075" cy="4678204"/>
          </a:xfrm>
          <a:prstGeom prst="rect">
            <a:avLst/>
          </a:prstGeom>
          <a:noFill/>
        </p:spPr>
        <p:txBody>
          <a:bodyPr wrap="square" rtlCol="0">
            <a:spAutoFit/>
          </a:bodyPr>
          <a:lstStyle/>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nelle righe </a:t>
            </a:r>
            <a:r>
              <a:rPr lang="it-IT" sz="2800" dirty="0">
                <a:effectLst/>
                <a:latin typeface="Trebuchet MS" panose="020B0703020202090204" pitchFamily="34" charset="0"/>
              </a:rPr>
              <a:t>si leggono i prodotti commercializzati con la medesima marca</a:t>
            </a:r>
          </a:p>
          <a:p>
            <a:pPr>
              <a:buFont typeface="Arial" panose="020B0604020202020204" pitchFamily="34" charset="0"/>
              <a:buChar char="•"/>
            </a:pPr>
            <a:endParaRPr lang="it-IT" sz="2800" dirty="0">
              <a:latin typeface="Trebuchet MS" panose="020B0703020202090204" pitchFamily="34" charset="0"/>
            </a:endParaRP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nelle colonne</a:t>
            </a:r>
            <a:r>
              <a:rPr lang="it-IT" sz="2800" dirty="0">
                <a:solidFill>
                  <a:srgbClr val="92D050"/>
                </a:solidFill>
                <a:effectLst/>
                <a:latin typeface="Trebuchet MS" panose="020B0703020202090204" pitchFamily="34" charset="0"/>
              </a:rPr>
              <a:t> </a:t>
            </a:r>
            <a:r>
              <a:rPr lang="it-IT" sz="2800" dirty="0">
                <a:effectLst/>
                <a:latin typeface="Trebuchet MS" panose="020B0703020202090204" pitchFamily="34" charset="0"/>
              </a:rPr>
              <a:t>si leggono, invece, le marche utilizzate per competere in ogni linea di prodotti</a:t>
            </a:r>
          </a:p>
          <a:p>
            <a:pPr>
              <a:buFont typeface="Arial" panose="020B0604020202020204" pitchFamily="34" charset="0"/>
              <a:buChar char="•"/>
            </a:pPr>
            <a:endParaRPr lang="it-IT" sz="2800" dirty="0">
              <a:latin typeface="Trebuchet MS" panose="020B0703020202090204" pitchFamily="34" charset="0"/>
            </a:endParaRPr>
          </a:p>
          <a:p>
            <a:pPr>
              <a:buFont typeface="Arial" panose="020B0604020202020204" pitchFamily="34" charset="0"/>
              <a:buChar char="•"/>
            </a:pPr>
            <a:r>
              <a:rPr lang="it-IT" sz="2800" dirty="0">
                <a:effectLst/>
                <a:latin typeface="Trebuchet MS" panose="020B0703020202090204" pitchFamily="34" charset="0"/>
              </a:rPr>
              <a:t> </a:t>
            </a:r>
            <a:r>
              <a:rPr lang="it-IT" sz="2800" b="1" dirty="0">
                <a:solidFill>
                  <a:srgbClr val="92D050"/>
                </a:solidFill>
                <a:effectLst/>
                <a:latin typeface="Trebuchet MS" panose="020B0703020202090204" pitchFamily="34" charset="0"/>
              </a:rPr>
              <a:t>la diagonale </a:t>
            </a:r>
            <a:r>
              <a:rPr lang="it-IT" sz="2800" dirty="0">
                <a:effectLst/>
                <a:latin typeface="Trebuchet MS" panose="020B0703020202090204" pitchFamily="34" charset="0"/>
              </a:rPr>
              <a:t>dello schema rappresentato nella figura evidenzia, infine, l'attuazione di strategie di crescita fondate sulla creazione di nuove marche per ampliare il portafoglio di business.</a:t>
            </a:r>
          </a:p>
          <a:p>
            <a:pPr>
              <a:buFont typeface="Arial" panose="020B0604020202020204" pitchFamily="34" charset="0"/>
              <a:buChar char="•"/>
            </a:pPr>
            <a:endParaRPr lang="it-IT" dirty="0"/>
          </a:p>
        </p:txBody>
      </p:sp>
    </p:spTree>
    <p:extLst>
      <p:ext uri="{BB962C8B-B14F-4D97-AF65-F5344CB8AC3E}">
        <p14:creationId xmlns:p14="http://schemas.microsoft.com/office/powerpoint/2010/main" val="257027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9D93E6C-8762-FFD7-0AF6-CB7FE38499E0}"/>
              </a:ext>
            </a:extLst>
          </p:cNvPr>
          <p:cNvSpPr txBox="1"/>
          <p:nvPr/>
        </p:nvSpPr>
        <p:spPr>
          <a:xfrm>
            <a:off x="173831" y="453212"/>
            <a:ext cx="10227469" cy="2954655"/>
          </a:xfrm>
          <a:prstGeom prst="rect">
            <a:avLst/>
          </a:prstGeom>
          <a:noFill/>
        </p:spPr>
        <p:txBody>
          <a:bodyPr wrap="square" rtlCol="0">
            <a:spAutoFit/>
          </a:bodyPr>
          <a:lstStyle/>
          <a:p>
            <a:r>
              <a:rPr lang="it-IT" sz="2800" dirty="0">
                <a:latin typeface="Trebuchet MS" panose="020B0703020202090204" pitchFamily="34" charset="0"/>
              </a:rPr>
              <a:t>N</a:t>
            </a:r>
            <a:r>
              <a:rPr lang="it-IT" sz="2800" dirty="0">
                <a:effectLst/>
                <a:latin typeface="Trebuchet MS" panose="020B0703020202090204" pitchFamily="34" charset="0"/>
              </a:rPr>
              <a:t>ell'analisi delle strategie di branding è utile fare riferimento a due dimensioni: l'</a:t>
            </a:r>
            <a:r>
              <a:rPr lang="it-IT" sz="2800" b="1" dirty="0">
                <a:solidFill>
                  <a:srgbClr val="92D050"/>
                </a:solidFill>
                <a:effectLst/>
                <a:latin typeface="Trebuchet MS" panose="020B0703020202090204" pitchFamily="34" charset="0"/>
              </a:rPr>
              <a:t>ampiezza</a:t>
            </a:r>
            <a:r>
              <a:rPr lang="it-IT" sz="2800" dirty="0">
                <a:effectLst/>
                <a:latin typeface="Trebuchet MS" panose="020B0703020202090204" pitchFamily="34" charset="0"/>
              </a:rPr>
              <a:t> e la </a:t>
            </a:r>
            <a:r>
              <a:rPr lang="it-IT" sz="2800" b="1" dirty="0">
                <a:solidFill>
                  <a:srgbClr val="92D050"/>
                </a:solidFill>
                <a:effectLst/>
                <a:latin typeface="Trebuchet MS" panose="020B0703020202090204" pitchFamily="34" charset="0"/>
              </a:rPr>
              <a:t>profondità</a:t>
            </a:r>
            <a:r>
              <a:rPr lang="it-IT" sz="2800" dirty="0">
                <a:effectLst/>
                <a:latin typeface="Trebuchet MS" panose="020B0703020202090204" pitchFamily="34" charset="0"/>
              </a:rPr>
              <a:t>. La strategia di branding è ampia allorché la medesima marca è applicata a diverse linee di prodotti, mentre è profonda nel caso in cui i vari prodotti offerti dall'impresa nella medesima linea sono contraddistinti da marche diverse.</a:t>
            </a:r>
          </a:p>
          <a:p>
            <a:pPr algn="ctr"/>
            <a:endParaRPr lang="it-IT" dirty="0"/>
          </a:p>
        </p:txBody>
      </p:sp>
      <p:sp>
        <p:nvSpPr>
          <p:cNvPr id="3" name="CasellaDiTesto 2">
            <a:extLst>
              <a:ext uri="{FF2B5EF4-FFF2-40B4-BE49-F238E27FC236}">
                <a16:creationId xmlns:a16="http://schemas.microsoft.com/office/drawing/2014/main" id="{3014C60C-67D3-14C0-489D-A08692D9D259}"/>
              </a:ext>
            </a:extLst>
          </p:cNvPr>
          <p:cNvSpPr txBox="1"/>
          <p:nvPr/>
        </p:nvSpPr>
        <p:spPr>
          <a:xfrm>
            <a:off x="2419350" y="3610153"/>
            <a:ext cx="9598819" cy="2954655"/>
          </a:xfrm>
          <a:prstGeom prst="rect">
            <a:avLst/>
          </a:prstGeom>
          <a:noFill/>
        </p:spPr>
        <p:txBody>
          <a:bodyPr wrap="square" rtlCol="0">
            <a:spAutoFit/>
          </a:bodyPr>
          <a:lstStyle/>
          <a:p>
            <a:pPr algn="r"/>
            <a:r>
              <a:rPr lang="it-IT" sz="2800" dirty="0">
                <a:effectLst/>
                <a:latin typeface="Trebuchet MS" panose="020B0703020202090204" pitchFamily="34" charset="0"/>
              </a:rPr>
              <a:t>Un </a:t>
            </a:r>
            <a:r>
              <a:rPr lang="it-IT" sz="2800" b="1" dirty="0">
                <a:solidFill>
                  <a:srgbClr val="92D050"/>
                </a:solidFill>
                <a:effectLst/>
                <a:latin typeface="Trebuchet MS" panose="020B0703020202090204" pitchFamily="34" charset="0"/>
              </a:rPr>
              <a:t>brand mix</a:t>
            </a:r>
            <a:r>
              <a:rPr lang="it-IT" sz="2800" dirty="0">
                <a:effectLst/>
                <a:latin typeface="Trebuchet MS" panose="020B0703020202090204" pitchFamily="34" charset="0"/>
              </a:rPr>
              <a:t> dev'essere valutato in base alla sua capacità di massimizzare la brand equity complessiva, nel senso che nessuna marca che ne fa parte dovrebbe danneggiare le altre. In buona sostanza: il brand mix ottimale è quello in cui ogni marca, in combinazione con le altre, massimizza il valore collettivo.</a:t>
            </a:r>
          </a:p>
          <a:p>
            <a:pPr algn="r"/>
            <a:endParaRPr lang="it-IT" dirty="0"/>
          </a:p>
        </p:txBody>
      </p:sp>
    </p:spTree>
    <p:extLst>
      <p:ext uri="{BB962C8B-B14F-4D97-AF65-F5344CB8AC3E}">
        <p14:creationId xmlns:p14="http://schemas.microsoft.com/office/powerpoint/2010/main" val="306145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38BB858-CCC7-74D8-911B-9C32E90783D0}"/>
              </a:ext>
            </a:extLst>
          </p:cNvPr>
          <p:cNvSpPr txBox="1"/>
          <p:nvPr/>
        </p:nvSpPr>
        <p:spPr>
          <a:xfrm>
            <a:off x="3042920" y="485776"/>
            <a:ext cx="6106159" cy="523220"/>
          </a:xfrm>
          <a:prstGeom prst="rect">
            <a:avLst/>
          </a:prstGeom>
          <a:noFill/>
        </p:spPr>
        <p:txBody>
          <a:bodyPr wrap="none" rtlCol="0">
            <a:spAutoFit/>
          </a:bodyPr>
          <a:lstStyle/>
          <a:p>
            <a:r>
              <a:rPr lang="it-IT" sz="2800" b="1" dirty="0">
                <a:solidFill>
                  <a:srgbClr val="92D050"/>
                </a:solidFill>
                <a:effectLst/>
                <a:latin typeface="Trebuchet MS" panose="020B0703020202090204" pitchFamily="34" charset="0"/>
              </a:rPr>
              <a:t>L'ampiezza della strategia di marca</a:t>
            </a:r>
          </a:p>
        </p:txBody>
      </p:sp>
      <p:sp>
        <p:nvSpPr>
          <p:cNvPr id="3" name="CasellaDiTesto 2">
            <a:extLst>
              <a:ext uri="{FF2B5EF4-FFF2-40B4-BE49-F238E27FC236}">
                <a16:creationId xmlns:a16="http://schemas.microsoft.com/office/drawing/2014/main" id="{89F559E2-1FAF-50D9-DFA6-C56E539DD7A5}"/>
              </a:ext>
            </a:extLst>
          </p:cNvPr>
          <p:cNvSpPr txBox="1"/>
          <p:nvPr/>
        </p:nvSpPr>
        <p:spPr>
          <a:xfrm>
            <a:off x="1934433" y="1305341"/>
            <a:ext cx="8323132" cy="5109091"/>
          </a:xfrm>
          <a:prstGeom prst="rect">
            <a:avLst/>
          </a:prstGeom>
          <a:noFill/>
        </p:spPr>
        <p:txBody>
          <a:bodyPr wrap="square" rtlCol="0">
            <a:spAutoFit/>
          </a:bodyPr>
          <a:lstStyle/>
          <a:p>
            <a:pPr algn="ctr"/>
            <a:r>
              <a:rPr lang="it-IT" sz="2800" dirty="0">
                <a:effectLst/>
                <a:latin typeface="Trebuchet MS" panose="020B0703020202090204" pitchFamily="34" charset="0"/>
              </a:rPr>
              <a:t>l'ampiezza della strategia di branding fa riferimento al numero e alla natura dei diversi prodotti associati alla marca o alle marche offerte da un'azienda. Sotto questo profilo, le decisioni che il management è chiamato ad assumere attengono a:</a:t>
            </a:r>
          </a:p>
          <a:p>
            <a:pPr algn="ctr"/>
            <a:endParaRPr lang="it-IT" sz="2800" dirty="0">
              <a:effectLst/>
              <a:latin typeface="Trebuchet MS" panose="020B0703020202090204" pitchFamily="34" charset="0"/>
            </a:endParaRPr>
          </a:p>
          <a:p>
            <a:pPr algn="ctr"/>
            <a:r>
              <a:rPr lang="it-IT" sz="2800" dirty="0">
                <a:effectLst/>
                <a:latin typeface="Trebuchet MS" panose="020B0703020202090204" pitchFamily="34" charset="0"/>
              </a:rPr>
              <a:t>•    </a:t>
            </a:r>
            <a:r>
              <a:rPr lang="it-IT" sz="2800" b="1" dirty="0">
                <a:effectLst/>
                <a:latin typeface="Trebuchet MS" panose="020B0703020202090204" pitchFamily="34" charset="0"/>
              </a:rPr>
              <a:t>le linee di prodotti in cui articolare la gamma aziendale </a:t>
            </a:r>
          </a:p>
          <a:p>
            <a:pPr algn="ctr"/>
            <a:endParaRPr lang="it-IT" sz="2800" b="1" dirty="0">
              <a:effectLst/>
              <a:latin typeface="Trebuchet MS" panose="020B0703020202090204" pitchFamily="34" charset="0"/>
            </a:endParaRPr>
          </a:p>
          <a:p>
            <a:pPr marL="285750" indent="-285750" algn="ctr">
              <a:buFont typeface="Arial" panose="020B0604020202020204" pitchFamily="34" charset="0"/>
              <a:buChar char="•"/>
            </a:pPr>
            <a:r>
              <a:rPr lang="it-IT" sz="2800" b="1" dirty="0">
                <a:latin typeface="Trebuchet MS" panose="020B0703020202090204" pitchFamily="34" charset="0"/>
              </a:rPr>
              <a:t> </a:t>
            </a:r>
            <a:r>
              <a:rPr lang="it-IT" sz="2800" b="1" dirty="0">
                <a:effectLst/>
                <a:latin typeface="Trebuchet MS" panose="020B0703020202090204" pitchFamily="34" charset="0"/>
              </a:rPr>
              <a:t>le varianti nell'ambito di ciascuna linea.</a:t>
            </a:r>
          </a:p>
          <a:p>
            <a:pPr algn="ctr"/>
            <a:endParaRPr lang="it-IT" dirty="0"/>
          </a:p>
        </p:txBody>
      </p:sp>
    </p:spTree>
    <p:extLst>
      <p:ext uri="{BB962C8B-B14F-4D97-AF65-F5344CB8AC3E}">
        <p14:creationId xmlns:p14="http://schemas.microsoft.com/office/powerpoint/2010/main" val="126828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ECEC2D4-DA36-9E3F-ECA0-952C82E4B874}"/>
              </a:ext>
            </a:extLst>
          </p:cNvPr>
          <p:cNvSpPr txBox="1"/>
          <p:nvPr/>
        </p:nvSpPr>
        <p:spPr>
          <a:xfrm>
            <a:off x="423863" y="714376"/>
            <a:ext cx="11344274" cy="5970865"/>
          </a:xfrm>
          <a:prstGeom prst="rect">
            <a:avLst/>
          </a:prstGeom>
          <a:noFill/>
        </p:spPr>
        <p:txBody>
          <a:bodyPr wrap="square" rtlCol="0">
            <a:spAutoFit/>
          </a:bodyPr>
          <a:lstStyle/>
          <a:p>
            <a:r>
              <a:rPr lang="it-IT" sz="2800" dirty="0">
                <a:effectLst/>
                <a:latin typeface="Trebuchet MS" panose="020B0703020202090204" pitchFamily="34" charset="0"/>
              </a:rPr>
              <a:t>In ordine alla prima decisione, che si traduce nell'ampiezza del product mix, le valutazioni aziendali sono influenzate da molteplici fattori. Sintetizzando al massimo, tali fattori sono riconducibili:</a:t>
            </a:r>
          </a:p>
          <a:p>
            <a:endParaRPr lang="it-IT" sz="2800" dirty="0">
              <a:effectLst/>
              <a:latin typeface="Trebuchet MS" panose="020B0703020202090204" pitchFamily="34" charset="0"/>
            </a:endParaRPr>
          </a:p>
          <a:p>
            <a:pPr marL="457200" indent="-457200">
              <a:buFont typeface="Arial" panose="020B0604020202020204" pitchFamily="34" charset="0"/>
              <a:buChar char="•"/>
            </a:pPr>
            <a:r>
              <a:rPr lang="it-IT" sz="2800" b="1" dirty="0">
                <a:solidFill>
                  <a:srgbClr val="92D050"/>
                </a:solidFill>
                <a:effectLst/>
                <a:latin typeface="Trebuchet MS" panose="020B0703020202090204" pitchFamily="34" charset="0"/>
              </a:rPr>
              <a:t>all'attrattività</a:t>
            </a:r>
            <a:r>
              <a:rPr lang="it-IT" sz="2800" dirty="0">
                <a:effectLst/>
                <a:latin typeface="Trebuchet MS" panose="020B0703020202090204" pitchFamily="34" charset="0"/>
              </a:rPr>
              <a:t> della categoria merceologica con riferimento alla dinamica della domanda primaria che la caratterizza</a:t>
            </a:r>
          </a:p>
          <a:p>
            <a:pPr marL="457200" indent="-457200">
              <a:buFont typeface="Arial" panose="020B0604020202020204" pitchFamily="34" charset="0"/>
              <a:buChar char="•"/>
            </a:pPr>
            <a:r>
              <a:rPr lang="it-IT" sz="2800" b="1" dirty="0">
                <a:solidFill>
                  <a:srgbClr val="92D050"/>
                </a:solidFill>
                <a:effectLst/>
                <a:latin typeface="Trebuchet MS" panose="020B0703020202090204" pitchFamily="34" charset="0"/>
              </a:rPr>
              <a:t>al livello di rivalità</a:t>
            </a:r>
            <a:r>
              <a:rPr lang="it-IT" sz="2800" dirty="0">
                <a:effectLst/>
                <a:latin typeface="Trebuchet MS" panose="020B0703020202090204" pitchFamily="34" charset="0"/>
              </a:rPr>
              <a:t> fra le marche già presenti</a:t>
            </a:r>
          </a:p>
          <a:p>
            <a:pPr marL="457200" indent="-457200">
              <a:buFont typeface="Arial" panose="020B0604020202020204" pitchFamily="34" charset="0"/>
              <a:buChar char="•"/>
            </a:pPr>
            <a:r>
              <a:rPr lang="it-IT" sz="2800" dirty="0">
                <a:effectLst/>
                <a:latin typeface="Trebuchet MS" panose="020B0703020202090204" pitchFamily="34" charset="0"/>
              </a:rPr>
              <a:t>﻿</a:t>
            </a:r>
            <a:r>
              <a:rPr lang="it-IT" sz="2800" b="1" dirty="0">
                <a:solidFill>
                  <a:srgbClr val="92D050"/>
                </a:solidFill>
                <a:effectLst/>
                <a:latin typeface="Trebuchet MS" panose="020B0703020202090204" pitchFamily="34" charset="0"/>
              </a:rPr>
              <a:t>al potere contrattuale </a:t>
            </a:r>
            <a:r>
              <a:rPr lang="it-IT" sz="2800" dirty="0">
                <a:effectLst/>
                <a:latin typeface="Trebuchet MS" panose="020B0703020202090204" pitchFamily="34" charset="0"/>
              </a:rPr>
              <a:t>esercitabile dall'impresa nei confronti di fornitori e acquirenti</a:t>
            </a:r>
          </a:p>
          <a:p>
            <a:pPr marL="457200" indent="-457200">
              <a:buFont typeface="Arial" panose="020B0604020202020204" pitchFamily="34" charset="0"/>
              <a:buChar char="•"/>
            </a:pPr>
            <a:r>
              <a:rPr lang="it-IT" sz="2800" dirty="0">
                <a:effectLst/>
                <a:latin typeface="Trebuchet MS" panose="020B0703020202090204" pitchFamily="34" charset="0"/>
              </a:rPr>
              <a:t>alla presenza di eventuali </a:t>
            </a:r>
            <a:r>
              <a:rPr lang="it-IT" sz="2800" b="1" dirty="0">
                <a:solidFill>
                  <a:srgbClr val="92D050"/>
                </a:solidFill>
                <a:effectLst/>
                <a:latin typeface="Trebuchet MS" panose="020B0703020202090204" pitchFamily="34" charset="0"/>
              </a:rPr>
              <a:t>prodotti sostitutivi</a:t>
            </a:r>
          </a:p>
          <a:p>
            <a:pPr marL="457200" indent="-457200">
              <a:buFont typeface="Arial" panose="020B0604020202020204" pitchFamily="34" charset="0"/>
              <a:buChar char="•"/>
            </a:pPr>
            <a:r>
              <a:rPr lang="it-IT" sz="2800" b="1" dirty="0">
                <a:solidFill>
                  <a:srgbClr val="92D050"/>
                </a:solidFill>
                <a:effectLst/>
                <a:latin typeface="Trebuchet MS" panose="020B0703020202090204" pitchFamily="34" charset="0"/>
              </a:rPr>
              <a:t>all'altezza delle barriere </a:t>
            </a:r>
            <a:r>
              <a:rPr lang="it-IT" sz="2800" dirty="0">
                <a:effectLst/>
                <a:latin typeface="Trebuchet MS" panose="020B0703020202090204" pitchFamily="34" charset="0"/>
              </a:rPr>
              <a:t>all'entrata</a:t>
            </a:r>
          </a:p>
          <a:p>
            <a:pPr marL="457200" indent="-457200">
              <a:buFont typeface="Arial" panose="020B0604020202020204" pitchFamily="34" charset="0"/>
              <a:buChar char="•"/>
            </a:pPr>
            <a:r>
              <a:rPr lang="it-IT" sz="2800" b="1" dirty="0">
                <a:solidFill>
                  <a:srgbClr val="92D050"/>
                </a:solidFill>
                <a:effectLst/>
                <a:latin typeface="Trebuchet MS" panose="020B0703020202090204" pitchFamily="34" charset="0"/>
              </a:rPr>
              <a:t>alla dinamica dei fattori ambientali</a:t>
            </a:r>
          </a:p>
          <a:p>
            <a:endParaRPr lang="it-IT" sz="2800" b="1" dirty="0">
              <a:solidFill>
                <a:srgbClr val="92D050"/>
              </a:solidFill>
              <a:effectLst/>
              <a:latin typeface="Trebuchet MS" panose="020B0703020202090204" pitchFamily="34" charset="0"/>
            </a:endParaRPr>
          </a:p>
          <a:p>
            <a:endParaRPr lang="it-IT" dirty="0"/>
          </a:p>
        </p:txBody>
      </p:sp>
    </p:spTree>
    <p:extLst>
      <p:ext uri="{BB962C8B-B14F-4D97-AF65-F5344CB8AC3E}">
        <p14:creationId xmlns:p14="http://schemas.microsoft.com/office/powerpoint/2010/main" val="287248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73F94E-CE35-A1CC-F696-3AA44CC47BFB}"/>
              </a:ext>
            </a:extLst>
          </p:cNvPr>
          <p:cNvSpPr txBox="1"/>
          <p:nvPr/>
        </p:nvSpPr>
        <p:spPr>
          <a:xfrm>
            <a:off x="2848957" y="385763"/>
            <a:ext cx="6494085" cy="800219"/>
          </a:xfrm>
          <a:prstGeom prst="rect">
            <a:avLst/>
          </a:prstGeom>
          <a:noFill/>
        </p:spPr>
        <p:txBody>
          <a:bodyPr wrap="none" rtlCol="0">
            <a:spAutoFit/>
          </a:bodyPr>
          <a:lstStyle/>
          <a:p>
            <a:r>
              <a:rPr lang="it-IT" sz="2800" b="1" dirty="0">
                <a:solidFill>
                  <a:srgbClr val="92D050"/>
                </a:solidFill>
                <a:effectLst/>
                <a:latin typeface="Trebuchet MS" panose="020B0703020202090204" pitchFamily="34" charset="0"/>
              </a:rPr>
              <a:t>La profondità della strategia di marca</a:t>
            </a:r>
          </a:p>
          <a:p>
            <a:endParaRPr lang="it-IT" dirty="0"/>
          </a:p>
        </p:txBody>
      </p:sp>
      <p:sp>
        <p:nvSpPr>
          <p:cNvPr id="3" name="CasellaDiTesto 2">
            <a:extLst>
              <a:ext uri="{FF2B5EF4-FFF2-40B4-BE49-F238E27FC236}">
                <a16:creationId xmlns:a16="http://schemas.microsoft.com/office/drawing/2014/main" id="{0162891C-B7A4-1D0A-8D1D-5DDB3A09EA7B}"/>
              </a:ext>
            </a:extLst>
          </p:cNvPr>
          <p:cNvSpPr txBox="1"/>
          <p:nvPr/>
        </p:nvSpPr>
        <p:spPr>
          <a:xfrm>
            <a:off x="1200151" y="915829"/>
            <a:ext cx="10131310" cy="5970865"/>
          </a:xfrm>
          <a:prstGeom prst="rect">
            <a:avLst/>
          </a:prstGeom>
          <a:noFill/>
        </p:spPr>
        <p:txBody>
          <a:bodyPr wrap="square" rtlCol="0">
            <a:spAutoFit/>
          </a:bodyPr>
          <a:lstStyle/>
          <a:p>
            <a:pPr algn="ctr"/>
            <a:r>
              <a:rPr lang="it-IT" sz="2800" dirty="0">
                <a:effectLst/>
                <a:latin typeface="Trebuchet MS" panose="020B0703020202090204" pitchFamily="34" charset="0"/>
              </a:rPr>
              <a:t>Le imprese che sviluppano la dimensione della profondità vengono dunque a operare con una pluralità di marche nell'ambito della medesima linea di prodotti. Tali marche compongono quello che è denominato portafoglio di marche, mentre la strategia che ne è alla base è anche denominata «multiple branding».</a:t>
            </a:r>
          </a:p>
          <a:p>
            <a:pPr algn="ctr"/>
            <a:r>
              <a:rPr lang="it-IT" sz="2800" dirty="0">
                <a:effectLst/>
                <a:latin typeface="Trebuchet MS" panose="020B0703020202090204" pitchFamily="34" charset="0"/>
              </a:rPr>
              <a:t>La letteratura propone varie argomentazioni riguardo ai vantaggi connessi a una maggiore o minore profondità della strategia di marca.</a:t>
            </a:r>
          </a:p>
          <a:p>
            <a:pPr algn="ctr"/>
            <a:r>
              <a:rPr lang="it-IT" sz="2800" dirty="0">
                <a:effectLst/>
                <a:latin typeface="Trebuchet MS" panose="020B0703020202090204" pitchFamily="34" charset="0"/>
              </a:rPr>
              <a:t>Queste divergenze si riflettono anche nella pratica aziendale, dove imprese relativamente simili e che competono nella medesima categoria non di rado assumono decisioni radicalmente diverse.</a:t>
            </a:r>
          </a:p>
          <a:p>
            <a:endParaRPr lang="it-IT" dirty="0"/>
          </a:p>
        </p:txBody>
      </p:sp>
    </p:spTree>
    <p:extLst>
      <p:ext uri="{BB962C8B-B14F-4D97-AF65-F5344CB8AC3E}">
        <p14:creationId xmlns:p14="http://schemas.microsoft.com/office/powerpoint/2010/main" val="386357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1D07146-D1F4-D82B-D693-81799A1E9B12}"/>
              </a:ext>
            </a:extLst>
          </p:cNvPr>
          <p:cNvSpPr txBox="1"/>
          <p:nvPr/>
        </p:nvSpPr>
        <p:spPr>
          <a:xfrm>
            <a:off x="1203721" y="874454"/>
            <a:ext cx="9784557" cy="5109091"/>
          </a:xfrm>
          <a:prstGeom prst="rect">
            <a:avLst/>
          </a:prstGeom>
          <a:noFill/>
        </p:spPr>
        <p:txBody>
          <a:bodyPr wrap="square" rtlCol="0">
            <a:spAutoFit/>
          </a:bodyPr>
          <a:lstStyle/>
          <a:p>
            <a:r>
              <a:rPr lang="it-IT" sz="2800" dirty="0">
                <a:effectLst/>
                <a:latin typeface="Trebuchet MS" panose="020B0703020202090204" pitchFamily="34" charset="0"/>
              </a:rPr>
              <a:t>Volendo individuare le variabili da porre a base della decisione sulla profondità, è possibile ricondurle alle seguenti: </a:t>
            </a:r>
          </a:p>
          <a:p>
            <a:endParaRPr lang="it-IT" sz="2800" dirty="0">
              <a:effectLst/>
              <a:latin typeface="Trebuchet MS" panose="020B0703020202090204" pitchFamily="34" charset="0"/>
            </a:endParaRPr>
          </a:p>
          <a:p>
            <a:pPr marL="285750" indent="-285750">
              <a:buFont typeface="Arial" panose="020B0604020202020204" pitchFamily="34" charset="0"/>
              <a:buChar char="•"/>
            </a:pPr>
            <a:r>
              <a:rPr lang="it-IT" sz="2800" b="1" dirty="0">
                <a:solidFill>
                  <a:srgbClr val="92D050"/>
                </a:solidFill>
                <a:effectLst/>
                <a:latin typeface="Trebuchet MS" panose="020B0703020202090204" pitchFamily="34" charset="0"/>
              </a:rPr>
              <a:t>i segmenti di domanda e/o le aree geografiche </a:t>
            </a:r>
            <a:r>
              <a:rPr lang="it-IT" sz="2800" dirty="0">
                <a:effectLst/>
                <a:latin typeface="Trebuchet MS" panose="020B0703020202090204" pitchFamily="34" charset="0"/>
              </a:rPr>
              <a:t>a cui l'impresa intende indirizzare la propria offerta;</a:t>
            </a:r>
          </a:p>
          <a:p>
            <a:pPr marL="285750" indent="-285750">
              <a:buFont typeface="Arial" panose="020B0604020202020204" pitchFamily="34" charset="0"/>
              <a:buChar char="•"/>
            </a:pPr>
            <a:r>
              <a:rPr lang="it-IT" sz="2800" b="1" dirty="0">
                <a:solidFill>
                  <a:srgbClr val="92D050"/>
                </a:solidFill>
                <a:effectLst/>
                <a:latin typeface="Trebuchet MS" panose="020B0703020202090204" pitchFamily="34" charset="0"/>
              </a:rPr>
              <a:t>la concorrenza </a:t>
            </a:r>
            <a:r>
              <a:rPr lang="it-IT" sz="2800" b="1" dirty="0" err="1">
                <a:solidFill>
                  <a:srgbClr val="92D050"/>
                </a:solidFill>
                <a:effectLst/>
                <a:latin typeface="Trebuchet MS" panose="020B0703020202090204" pitchFamily="34" charset="0"/>
              </a:rPr>
              <a:t>interbrand</a:t>
            </a:r>
            <a:r>
              <a:rPr lang="it-IT" sz="2800" dirty="0">
                <a:effectLst/>
                <a:latin typeface="Trebuchet MS" panose="020B0703020202090204" pitchFamily="34" charset="0"/>
              </a:rPr>
              <a:t>, con riferimento alla misura in cui le marche in portafoglio competono tra loro;</a:t>
            </a:r>
          </a:p>
          <a:p>
            <a:pPr marL="285750" indent="-285750">
              <a:buFont typeface="Arial" panose="020B0604020202020204" pitchFamily="34" charset="0"/>
              <a:buChar char="•"/>
            </a:pPr>
            <a:r>
              <a:rPr lang="it-IT" sz="2800" b="1" dirty="0">
                <a:solidFill>
                  <a:srgbClr val="92D050"/>
                </a:solidFill>
                <a:effectLst/>
                <a:latin typeface="Trebuchet MS" panose="020B0703020202090204" pitchFamily="34" charset="0"/>
              </a:rPr>
              <a:t>il posizionamento</a:t>
            </a:r>
            <a:r>
              <a:rPr lang="it-IT" sz="2800" dirty="0">
                <a:effectLst/>
                <a:latin typeface="Trebuchet MS" panose="020B0703020202090204" pitchFamily="34" charset="0"/>
              </a:rPr>
              <a:t>, avendo riguardo soprattutto alle percezioni riferite alla qualità e al prezzo di ciascuna marca e alla relativa influenza reciproca.</a:t>
            </a:r>
          </a:p>
          <a:p>
            <a:endParaRPr lang="it-IT" dirty="0"/>
          </a:p>
        </p:txBody>
      </p:sp>
    </p:spTree>
    <p:extLst>
      <p:ext uri="{BB962C8B-B14F-4D97-AF65-F5344CB8AC3E}">
        <p14:creationId xmlns:p14="http://schemas.microsoft.com/office/powerpoint/2010/main" val="2526302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{CD46270D-758E-B641-8D33-F0388FBDA082}tf10001061</Template>
  <TotalTime>214</TotalTime>
  <Words>3146</Words>
  <Application>Microsoft Office PowerPoint</Application>
  <PresentationFormat>Widescreen</PresentationFormat>
  <Paragraphs>110</Paragraphs>
  <Slides>38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38</vt:i4>
      </vt:variant>
    </vt:vector>
  </HeadingPairs>
  <TitlesOfParts>
    <vt:vector size="45" baseType="lpstr">
      <vt:lpstr>Arial</vt:lpstr>
      <vt:lpstr>Helvetica</vt:lpstr>
      <vt:lpstr>Trebuchet MS</vt:lpstr>
      <vt:lpstr>Tw Cen MT</vt:lpstr>
      <vt:lpstr>Tw Cen MT Condensed</vt:lpstr>
      <vt:lpstr>Wingdings 3</vt:lpstr>
      <vt:lpstr>Integrale</vt:lpstr>
      <vt:lpstr>CAPITOLO 5   PORTAFOGLIO, GERARCHIA E ARCHITETTURA DI MARCA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GIANFRANCO SKOWRONEK</dc:creator>
  <cp:lastModifiedBy>Rossana Piccolo</cp:lastModifiedBy>
  <cp:revision>5</cp:revision>
  <dcterms:created xsi:type="dcterms:W3CDTF">2023-04-21T19:04:09Z</dcterms:created>
  <dcterms:modified xsi:type="dcterms:W3CDTF">2025-03-06T14:09:37Z</dcterms:modified>
</cp:coreProperties>
</file>