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08" r:id="rId3"/>
    <p:sldId id="329" r:id="rId4"/>
    <p:sldId id="339" r:id="rId5"/>
    <p:sldId id="340" r:id="rId6"/>
    <p:sldId id="315" r:id="rId7"/>
    <p:sldId id="337" r:id="rId8"/>
    <p:sldId id="336" r:id="rId9"/>
    <p:sldId id="325" r:id="rId10"/>
    <p:sldId id="347" r:id="rId11"/>
    <p:sldId id="346" r:id="rId12"/>
    <p:sldId id="343" r:id="rId13"/>
    <p:sldId id="341" r:id="rId14"/>
    <p:sldId id="314" r:id="rId15"/>
    <p:sldId id="322" r:id="rId16"/>
    <p:sldId id="359" r:id="rId17"/>
    <p:sldId id="360" r:id="rId18"/>
    <p:sldId id="36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000"/>
    <a:srgbClr val="8A0000"/>
    <a:srgbClr val="FF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41" autoAdjust="0"/>
    <p:restoredTop sz="94660"/>
  </p:normalViewPr>
  <p:slideViewPr>
    <p:cSldViewPr snapToGrid="0">
      <p:cViewPr varScale="1">
        <p:scale>
          <a:sx n="63" d="100"/>
          <a:sy n="63" d="100"/>
        </p:scale>
        <p:origin x="69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FFD4FA-5D6E-46C8-A68E-8C0327BEB568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4EFBF1-DEBD-465E-9A3F-C610C23EA53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it-IT" sz="2300" dirty="0"/>
            <a:t>﻿﻿</a:t>
          </a:r>
          <a:r>
            <a:rPr lang="it-IT" sz="2300" b="1" dirty="0"/>
            <a:t>Personalizzazione</a:t>
          </a:r>
          <a:r>
            <a:rPr lang="it-IT" sz="2300" dirty="0"/>
            <a:t>. </a:t>
          </a:r>
        </a:p>
        <a:p>
          <a:pPr>
            <a:lnSpc>
              <a:spcPct val="100000"/>
            </a:lnSpc>
          </a:pPr>
          <a:r>
            <a:rPr lang="it-IT" sz="2300" dirty="0"/>
            <a:t>I marketer dovrebbero utilizzare 3-4 elementi di personalizzazione.</a:t>
          </a:r>
        </a:p>
        <a:p>
          <a:pPr>
            <a:lnSpc>
              <a:spcPct val="100000"/>
            </a:lnSpc>
          </a:pPr>
          <a:r>
            <a:rPr lang="it-IT" sz="2300" dirty="0"/>
            <a:t>In questo modo, i tassi di risposta possono migliorare fino al 60%. </a:t>
          </a:r>
          <a:endParaRPr lang="en-US" sz="2300" dirty="0"/>
        </a:p>
      </dgm:t>
    </dgm:pt>
    <dgm:pt modelId="{E1EC4839-3180-487D-A049-7C21A88CD6FB}" type="parTrans" cxnId="{0205AE34-ED5E-4360-8480-22821D6B8961}">
      <dgm:prSet/>
      <dgm:spPr/>
      <dgm:t>
        <a:bodyPr/>
        <a:lstStyle/>
        <a:p>
          <a:endParaRPr lang="en-US"/>
        </a:p>
      </dgm:t>
    </dgm:pt>
    <dgm:pt modelId="{5013C458-3095-4FD0-83FA-425FD4AEB80C}" type="sibTrans" cxnId="{0205AE34-ED5E-4360-8480-22821D6B8961}">
      <dgm:prSet/>
      <dgm:spPr/>
      <dgm:t>
        <a:bodyPr/>
        <a:lstStyle/>
        <a:p>
          <a:endParaRPr lang="en-US"/>
        </a:p>
      </dgm:t>
    </dgm:pt>
    <dgm:pt modelId="{C317492E-56FA-4819-8230-7B6E269AE037}">
      <dgm:prSet/>
      <dgm:spPr/>
      <dgm:t>
        <a:bodyPr/>
        <a:lstStyle/>
        <a:p>
          <a:pPr>
            <a:lnSpc>
              <a:spcPct val="100000"/>
            </a:lnSpc>
          </a:pPr>
          <a:r>
            <a:rPr lang="it-IT"/>
            <a:t>Tali elementi dovrebbero andare oltre il solo nome, e far leva sulla conoscenza di chi si è iscritto al servizio.</a:t>
          </a:r>
          <a:endParaRPr lang="en-US"/>
        </a:p>
      </dgm:t>
    </dgm:pt>
    <dgm:pt modelId="{A681F51D-D400-4FF1-90D4-AC55F0C23D38}" type="parTrans" cxnId="{712E5009-CD9F-4402-BAA3-1C544572533A}">
      <dgm:prSet/>
      <dgm:spPr/>
      <dgm:t>
        <a:bodyPr/>
        <a:lstStyle/>
        <a:p>
          <a:endParaRPr lang="en-US"/>
        </a:p>
      </dgm:t>
    </dgm:pt>
    <dgm:pt modelId="{8E45886A-39CF-4ED2-9612-C06FE7EAF953}" type="sibTrans" cxnId="{712E5009-CD9F-4402-BAA3-1C544572533A}">
      <dgm:prSet/>
      <dgm:spPr/>
      <dgm:t>
        <a:bodyPr/>
        <a:lstStyle/>
        <a:p>
          <a:endParaRPr lang="en-US"/>
        </a:p>
      </dgm:t>
    </dgm:pt>
    <dgm:pt modelId="{C680D1AF-F8FD-4F1A-AF54-0963FCC261F6}" type="pres">
      <dgm:prSet presAssocID="{A8FFD4FA-5D6E-46C8-A68E-8C0327BEB568}" presName="root" presStyleCnt="0">
        <dgm:presLayoutVars>
          <dgm:dir/>
          <dgm:resizeHandles val="exact"/>
        </dgm:presLayoutVars>
      </dgm:prSet>
      <dgm:spPr/>
    </dgm:pt>
    <dgm:pt modelId="{2BC7001D-EBAA-4C5A-A70E-D3930A4E3117}" type="pres">
      <dgm:prSet presAssocID="{294EFBF1-DEBD-465E-9A3F-C610C23EA530}" presName="compNode" presStyleCnt="0"/>
      <dgm:spPr/>
    </dgm:pt>
    <dgm:pt modelId="{23EAB3BE-E576-4E1C-BE29-B623E4BE451F}" type="pres">
      <dgm:prSet presAssocID="{294EFBF1-DEBD-465E-9A3F-C610C23EA53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granaggi"/>
        </a:ext>
      </dgm:extLst>
    </dgm:pt>
    <dgm:pt modelId="{871BA925-19B0-4EF2-843B-5B7D3656D9E1}" type="pres">
      <dgm:prSet presAssocID="{294EFBF1-DEBD-465E-9A3F-C610C23EA530}" presName="spaceRect" presStyleCnt="0"/>
      <dgm:spPr/>
    </dgm:pt>
    <dgm:pt modelId="{AF0B5F19-FE5D-4525-8468-D5A62DC6EA0E}" type="pres">
      <dgm:prSet presAssocID="{294EFBF1-DEBD-465E-9A3F-C610C23EA530}" presName="textRect" presStyleLbl="revTx" presStyleIdx="0" presStyleCnt="2">
        <dgm:presLayoutVars>
          <dgm:chMax val="1"/>
          <dgm:chPref val="1"/>
        </dgm:presLayoutVars>
      </dgm:prSet>
      <dgm:spPr/>
    </dgm:pt>
    <dgm:pt modelId="{ACB964DE-E37F-4CAC-8CC6-072923FED517}" type="pres">
      <dgm:prSet presAssocID="{5013C458-3095-4FD0-83FA-425FD4AEB80C}" presName="sibTrans" presStyleCnt="0"/>
      <dgm:spPr/>
    </dgm:pt>
    <dgm:pt modelId="{3E9D1273-C9BB-4860-B51A-A18609A83F82}" type="pres">
      <dgm:prSet presAssocID="{C317492E-56FA-4819-8230-7B6E269AE037}" presName="compNode" presStyleCnt="0"/>
      <dgm:spPr/>
    </dgm:pt>
    <dgm:pt modelId="{74F4B7B2-B99A-4EC8-A386-A6F4BB533DCF}" type="pres">
      <dgm:prSet presAssocID="{C317492E-56FA-4819-8230-7B6E269AE03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pitano"/>
        </a:ext>
      </dgm:extLst>
    </dgm:pt>
    <dgm:pt modelId="{08BB0123-5B82-4685-B534-6E70F5BB8536}" type="pres">
      <dgm:prSet presAssocID="{C317492E-56FA-4819-8230-7B6E269AE037}" presName="spaceRect" presStyleCnt="0"/>
      <dgm:spPr/>
    </dgm:pt>
    <dgm:pt modelId="{CFF7538A-4A48-4A22-A67F-0A872CFC8A43}" type="pres">
      <dgm:prSet presAssocID="{C317492E-56FA-4819-8230-7B6E269AE037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712E5009-CD9F-4402-BAA3-1C544572533A}" srcId="{A8FFD4FA-5D6E-46C8-A68E-8C0327BEB568}" destId="{C317492E-56FA-4819-8230-7B6E269AE037}" srcOrd="1" destOrd="0" parTransId="{A681F51D-D400-4FF1-90D4-AC55F0C23D38}" sibTransId="{8E45886A-39CF-4ED2-9612-C06FE7EAF953}"/>
    <dgm:cxn modelId="{930B9D26-C08F-4919-980C-A9E8EFB58F96}" type="presOf" srcId="{C317492E-56FA-4819-8230-7B6E269AE037}" destId="{CFF7538A-4A48-4A22-A67F-0A872CFC8A43}" srcOrd="0" destOrd="0" presId="urn:microsoft.com/office/officeart/2018/2/layout/IconLabelList"/>
    <dgm:cxn modelId="{0205AE34-ED5E-4360-8480-22821D6B8961}" srcId="{A8FFD4FA-5D6E-46C8-A68E-8C0327BEB568}" destId="{294EFBF1-DEBD-465E-9A3F-C610C23EA530}" srcOrd="0" destOrd="0" parTransId="{E1EC4839-3180-487D-A049-7C21A88CD6FB}" sibTransId="{5013C458-3095-4FD0-83FA-425FD4AEB80C}"/>
    <dgm:cxn modelId="{D7389D5E-3925-4C4C-B32B-E1FB84658AB7}" type="presOf" srcId="{294EFBF1-DEBD-465E-9A3F-C610C23EA530}" destId="{AF0B5F19-FE5D-4525-8468-D5A62DC6EA0E}" srcOrd="0" destOrd="0" presId="urn:microsoft.com/office/officeart/2018/2/layout/IconLabelList"/>
    <dgm:cxn modelId="{83EC2CD4-1146-464E-A2F6-11E12A51E264}" type="presOf" srcId="{A8FFD4FA-5D6E-46C8-A68E-8C0327BEB568}" destId="{C680D1AF-F8FD-4F1A-AF54-0963FCC261F6}" srcOrd="0" destOrd="0" presId="urn:microsoft.com/office/officeart/2018/2/layout/IconLabelList"/>
    <dgm:cxn modelId="{B5355CE4-6806-4578-9CC2-4EB191A2544A}" type="presParOf" srcId="{C680D1AF-F8FD-4F1A-AF54-0963FCC261F6}" destId="{2BC7001D-EBAA-4C5A-A70E-D3930A4E3117}" srcOrd="0" destOrd="0" presId="urn:microsoft.com/office/officeart/2018/2/layout/IconLabelList"/>
    <dgm:cxn modelId="{CDB6B991-943E-428D-B753-C651D86DDE3D}" type="presParOf" srcId="{2BC7001D-EBAA-4C5A-A70E-D3930A4E3117}" destId="{23EAB3BE-E576-4E1C-BE29-B623E4BE451F}" srcOrd="0" destOrd="0" presId="urn:microsoft.com/office/officeart/2018/2/layout/IconLabelList"/>
    <dgm:cxn modelId="{39EF5DE8-8BBB-406A-9BDF-EE53B2DAB9D3}" type="presParOf" srcId="{2BC7001D-EBAA-4C5A-A70E-D3930A4E3117}" destId="{871BA925-19B0-4EF2-843B-5B7D3656D9E1}" srcOrd="1" destOrd="0" presId="urn:microsoft.com/office/officeart/2018/2/layout/IconLabelList"/>
    <dgm:cxn modelId="{5CA63B83-7F81-48D3-A56C-13D0F4412BAA}" type="presParOf" srcId="{2BC7001D-EBAA-4C5A-A70E-D3930A4E3117}" destId="{AF0B5F19-FE5D-4525-8468-D5A62DC6EA0E}" srcOrd="2" destOrd="0" presId="urn:microsoft.com/office/officeart/2018/2/layout/IconLabelList"/>
    <dgm:cxn modelId="{7EED976E-0222-45C3-B447-B6C5FCD6CFAA}" type="presParOf" srcId="{C680D1AF-F8FD-4F1A-AF54-0963FCC261F6}" destId="{ACB964DE-E37F-4CAC-8CC6-072923FED517}" srcOrd="1" destOrd="0" presId="urn:microsoft.com/office/officeart/2018/2/layout/IconLabelList"/>
    <dgm:cxn modelId="{13881A2E-33BD-44B8-A72A-E301C376A17C}" type="presParOf" srcId="{C680D1AF-F8FD-4F1A-AF54-0963FCC261F6}" destId="{3E9D1273-C9BB-4860-B51A-A18609A83F82}" srcOrd="2" destOrd="0" presId="urn:microsoft.com/office/officeart/2018/2/layout/IconLabelList"/>
    <dgm:cxn modelId="{6D504B11-2FEA-4AE9-80EA-208DA33BB6AB}" type="presParOf" srcId="{3E9D1273-C9BB-4860-B51A-A18609A83F82}" destId="{74F4B7B2-B99A-4EC8-A386-A6F4BB533DCF}" srcOrd="0" destOrd="0" presId="urn:microsoft.com/office/officeart/2018/2/layout/IconLabelList"/>
    <dgm:cxn modelId="{B0224AEE-B526-471E-9BBF-472774484416}" type="presParOf" srcId="{3E9D1273-C9BB-4860-B51A-A18609A83F82}" destId="{08BB0123-5B82-4685-B534-6E70F5BB8536}" srcOrd="1" destOrd="0" presId="urn:microsoft.com/office/officeart/2018/2/layout/IconLabelList"/>
    <dgm:cxn modelId="{47202629-1ACD-4359-A911-A76733858A70}" type="presParOf" srcId="{3E9D1273-C9BB-4860-B51A-A18609A83F82}" destId="{CFF7538A-4A48-4A22-A67F-0A872CFC8A4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A7B107-F02C-4A9D-9EBF-AE620EAC016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F5DF3EA-817E-4490-B992-14ED76A3A1C3}">
      <dgm:prSet custT="1"/>
      <dgm:spPr/>
      <dgm:t>
        <a:bodyPr/>
        <a:lstStyle/>
        <a:p>
          <a:pPr algn="ctr"/>
          <a:r>
            <a:rPr lang="it-IT" sz="2700" b="1" dirty="0"/>
            <a:t>Collegamento al sito web aziendale</a:t>
          </a:r>
          <a:r>
            <a:rPr lang="it-IT" sz="2700" dirty="0"/>
            <a:t>. </a:t>
          </a:r>
          <a:endParaRPr lang="en-US" sz="2700" dirty="0"/>
        </a:p>
      </dgm:t>
    </dgm:pt>
    <dgm:pt modelId="{0704503B-5424-4F16-BAF1-20414452C48D}" type="parTrans" cxnId="{D902AF97-5E05-4880-A460-284B319000EB}">
      <dgm:prSet/>
      <dgm:spPr/>
      <dgm:t>
        <a:bodyPr/>
        <a:lstStyle/>
        <a:p>
          <a:endParaRPr lang="en-US"/>
        </a:p>
      </dgm:t>
    </dgm:pt>
    <dgm:pt modelId="{FF9B91FB-170D-4201-B315-FFF20DAF8B34}" type="sibTrans" cxnId="{D902AF97-5E05-4880-A460-284B319000EB}">
      <dgm:prSet/>
      <dgm:spPr/>
      <dgm:t>
        <a:bodyPr/>
        <a:lstStyle/>
        <a:p>
          <a:endParaRPr lang="en-US"/>
        </a:p>
      </dgm:t>
    </dgm:pt>
    <dgm:pt modelId="{F9272FC2-3169-478A-ABFB-0BE0B7F3070F}">
      <dgm:prSet/>
      <dgm:spPr/>
      <dgm:t>
        <a:bodyPr/>
        <a:lstStyle/>
        <a:p>
          <a:r>
            <a:rPr lang="it-IT" dirty="0">
              <a:highlight>
                <a:srgbClr val="FFFF00"/>
              </a:highlight>
            </a:rPr>
            <a:t>È qui che si trova la ricchezza dei contenuti e l'interattività vera. </a:t>
          </a:r>
          <a:endParaRPr lang="en-US" dirty="0">
            <a:highlight>
              <a:srgbClr val="FFFF00"/>
            </a:highlight>
          </a:endParaRPr>
        </a:p>
      </dgm:t>
    </dgm:pt>
    <dgm:pt modelId="{0B72AB29-919F-4002-9794-A5F1D44FFC9A}" type="parTrans" cxnId="{12ACD648-91A6-4E8E-BDD3-8F6B6FFC2981}">
      <dgm:prSet/>
      <dgm:spPr/>
      <dgm:t>
        <a:bodyPr/>
        <a:lstStyle/>
        <a:p>
          <a:endParaRPr lang="en-US"/>
        </a:p>
      </dgm:t>
    </dgm:pt>
    <dgm:pt modelId="{FCF569C2-573C-49F9-9B96-345FA049006E}" type="sibTrans" cxnId="{12ACD648-91A6-4E8E-BDD3-8F6B6FFC2981}">
      <dgm:prSet/>
      <dgm:spPr/>
      <dgm:t>
        <a:bodyPr/>
        <a:lstStyle/>
        <a:p>
          <a:endParaRPr lang="en-US"/>
        </a:p>
      </dgm:t>
    </dgm:pt>
    <dgm:pt modelId="{D7281A7F-A982-42C9-B2AF-F8F52EF5D176}">
      <dgm:prSet/>
      <dgm:spPr/>
      <dgm:t>
        <a:bodyPr/>
        <a:lstStyle/>
        <a:p>
          <a:r>
            <a:rPr lang="it-IT"/>
            <a:t>I marketer dovrebbero stimolare chi legge le email a collegarsi al sito web aziendale. </a:t>
          </a:r>
          <a:endParaRPr lang="en-US"/>
        </a:p>
      </dgm:t>
    </dgm:pt>
    <dgm:pt modelId="{75CE56B1-55C7-4D02-A866-1BE8D20BC460}" type="parTrans" cxnId="{6FC1ACD4-CE08-4798-B1BF-E9416B322347}">
      <dgm:prSet/>
      <dgm:spPr/>
      <dgm:t>
        <a:bodyPr/>
        <a:lstStyle/>
        <a:p>
          <a:endParaRPr lang="en-US"/>
        </a:p>
      </dgm:t>
    </dgm:pt>
    <dgm:pt modelId="{438ECFB4-CF24-4EA1-869E-5ED66E49F1BE}" type="sibTrans" cxnId="{6FC1ACD4-CE08-4798-B1BF-E9416B322347}">
      <dgm:prSet/>
      <dgm:spPr/>
      <dgm:t>
        <a:bodyPr/>
        <a:lstStyle/>
        <a:p>
          <a:endParaRPr lang="en-US"/>
        </a:p>
      </dgm:t>
    </dgm:pt>
    <dgm:pt modelId="{4CD9B67B-ABB5-41B6-BB67-E41827AE0EB3}">
      <dgm:prSet/>
      <dgm:spPr/>
      <dgm:t>
        <a:bodyPr/>
        <a:lstStyle/>
        <a:p>
          <a:r>
            <a:rPr lang="it-IT"/>
            <a:t>Si può anche inserire pubblicità con lo stesso ruolo dell'email iniziale: creare nel pubblico il desiderio di avere più informazioni.</a:t>
          </a:r>
          <a:endParaRPr lang="en-US"/>
        </a:p>
      </dgm:t>
    </dgm:pt>
    <dgm:pt modelId="{7828311D-56E7-4B98-9558-C3001AAC5418}" type="parTrans" cxnId="{AD629696-3595-4C64-869D-9C98168A884A}">
      <dgm:prSet/>
      <dgm:spPr/>
      <dgm:t>
        <a:bodyPr/>
        <a:lstStyle/>
        <a:p>
          <a:endParaRPr lang="en-US"/>
        </a:p>
      </dgm:t>
    </dgm:pt>
    <dgm:pt modelId="{9DEFF415-5592-4F79-9889-3033CE4D47B8}" type="sibTrans" cxnId="{AD629696-3595-4C64-869D-9C98168A884A}">
      <dgm:prSet/>
      <dgm:spPr/>
      <dgm:t>
        <a:bodyPr/>
        <a:lstStyle/>
        <a:p>
          <a:endParaRPr lang="en-US"/>
        </a:p>
      </dgm:t>
    </dgm:pt>
    <dgm:pt modelId="{878ECA09-C3C8-468E-8064-C325D9A7D29D}" type="pres">
      <dgm:prSet presAssocID="{C7A7B107-F02C-4A9D-9EBF-AE620EAC0165}" presName="vert0" presStyleCnt="0">
        <dgm:presLayoutVars>
          <dgm:dir/>
          <dgm:animOne val="branch"/>
          <dgm:animLvl val="lvl"/>
        </dgm:presLayoutVars>
      </dgm:prSet>
      <dgm:spPr/>
    </dgm:pt>
    <dgm:pt modelId="{1EAD8F38-D840-4354-B3AE-92F67904574D}" type="pres">
      <dgm:prSet presAssocID="{3F5DF3EA-817E-4490-B992-14ED76A3A1C3}" presName="thickLine" presStyleLbl="alignNode1" presStyleIdx="0" presStyleCnt="4"/>
      <dgm:spPr/>
    </dgm:pt>
    <dgm:pt modelId="{B4367850-C6CC-4B33-A855-15772FA375D5}" type="pres">
      <dgm:prSet presAssocID="{3F5DF3EA-817E-4490-B992-14ED76A3A1C3}" presName="horz1" presStyleCnt="0"/>
      <dgm:spPr/>
    </dgm:pt>
    <dgm:pt modelId="{50B278DD-FB67-4C61-8219-EE7D4A1DD98B}" type="pres">
      <dgm:prSet presAssocID="{3F5DF3EA-817E-4490-B992-14ED76A3A1C3}" presName="tx1" presStyleLbl="revTx" presStyleIdx="0" presStyleCnt="4"/>
      <dgm:spPr/>
    </dgm:pt>
    <dgm:pt modelId="{C9FF7F79-7D47-44A9-AD11-09C359CC3634}" type="pres">
      <dgm:prSet presAssocID="{3F5DF3EA-817E-4490-B992-14ED76A3A1C3}" presName="vert1" presStyleCnt="0"/>
      <dgm:spPr/>
    </dgm:pt>
    <dgm:pt modelId="{9B2CA564-4351-4ECE-940D-B45D7C57A539}" type="pres">
      <dgm:prSet presAssocID="{F9272FC2-3169-478A-ABFB-0BE0B7F3070F}" presName="thickLine" presStyleLbl="alignNode1" presStyleIdx="1" presStyleCnt="4"/>
      <dgm:spPr/>
    </dgm:pt>
    <dgm:pt modelId="{FC562F40-0ED7-45AE-A61A-9669EAAD64CC}" type="pres">
      <dgm:prSet presAssocID="{F9272FC2-3169-478A-ABFB-0BE0B7F3070F}" presName="horz1" presStyleCnt="0"/>
      <dgm:spPr/>
    </dgm:pt>
    <dgm:pt modelId="{87637DBD-81D9-4B79-8730-5D201A8923D7}" type="pres">
      <dgm:prSet presAssocID="{F9272FC2-3169-478A-ABFB-0BE0B7F3070F}" presName="tx1" presStyleLbl="revTx" presStyleIdx="1" presStyleCnt="4"/>
      <dgm:spPr/>
    </dgm:pt>
    <dgm:pt modelId="{4FB01591-FB94-4CD8-8F49-B196274ABB0C}" type="pres">
      <dgm:prSet presAssocID="{F9272FC2-3169-478A-ABFB-0BE0B7F3070F}" presName="vert1" presStyleCnt="0"/>
      <dgm:spPr/>
    </dgm:pt>
    <dgm:pt modelId="{F8E895B9-EBBA-42CE-A425-64E3DCDBBA02}" type="pres">
      <dgm:prSet presAssocID="{D7281A7F-A982-42C9-B2AF-F8F52EF5D176}" presName="thickLine" presStyleLbl="alignNode1" presStyleIdx="2" presStyleCnt="4"/>
      <dgm:spPr/>
    </dgm:pt>
    <dgm:pt modelId="{D468610F-CEDF-49C6-B12B-4B48649C4A96}" type="pres">
      <dgm:prSet presAssocID="{D7281A7F-A982-42C9-B2AF-F8F52EF5D176}" presName="horz1" presStyleCnt="0"/>
      <dgm:spPr/>
    </dgm:pt>
    <dgm:pt modelId="{C9CF096C-E658-417B-A8EB-0007AC1FA5DF}" type="pres">
      <dgm:prSet presAssocID="{D7281A7F-A982-42C9-B2AF-F8F52EF5D176}" presName="tx1" presStyleLbl="revTx" presStyleIdx="2" presStyleCnt="4"/>
      <dgm:spPr/>
    </dgm:pt>
    <dgm:pt modelId="{FE874E2C-8C9B-462F-99E6-E150EA01BE6D}" type="pres">
      <dgm:prSet presAssocID="{D7281A7F-A982-42C9-B2AF-F8F52EF5D176}" presName="vert1" presStyleCnt="0"/>
      <dgm:spPr/>
    </dgm:pt>
    <dgm:pt modelId="{87927D27-0C91-4B07-AB5B-403328BC1BC3}" type="pres">
      <dgm:prSet presAssocID="{4CD9B67B-ABB5-41B6-BB67-E41827AE0EB3}" presName="thickLine" presStyleLbl="alignNode1" presStyleIdx="3" presStyleCnt="4"/>
      <dgm:spPr/>
    </dgm:pt>
    <dgm:pt modelId="{720F9CBB-15D3-4C43-B0CD-68A3696E5BB7}" type="pres">
      <dgm:prSet presAssocID="{4CD9B67B-ABB5-41B6-BB67-E41827AE0EB3}" presName="horz1" presStyleCnt="0"/>
      <dgm:spPr/>
    </dgm:pt>
    <dgm:pt modelId="{01DACD22-A6FF-4EEF-A14C-D654C7BEF9FF}" type="pres">
      <dgm:prSet presAssocID="{4CD9B67B-ABB5-41B6-BB67-E41827AE0EB3}" presName="tx1" presStyleLbl="revTx" presStyleIdx="3" presStyleCnt="4"/>
      <dgm:spPr/>
    </dgm:pt>
    <dgm:pt modelId="{C570C496-A6AE-43F2-82E8-297486E3157C}" type="pres">
      <dgm:prSet presAssocID="{4CD9B67B-ABB5-41B6-BB67-E41827AE0EB3}" presName="vert1" presStyleCnt="0"/>
      <dgm:spPr/>
    </dgm:pt>
  </dgm:ptLst>
  <dgm:cxnLst>
    <dgm:cxn modelId="{801D2503-F9B1-4057-8181-E25F44A47016}" type="presOf" srcId="{C7A7B107-F02C-4A9D-9EBF-AE620EAC0165}" destId="{878ECA09-C3C8-468E-8064-C325D9A7D29D}" srcOrd="0" destOrd="0" presId="urn:microsoft.com/office/officeart/2008/layout/LinedList"/>
    <dgm:cxn modelId="{8A9ACF04-6616-4BE4-B52D-9F1DF59D181D}" type="presOf" srcId="{4CD9B67B-ABB5-41B6-BB67-E41827AE0EB3}" destId="{01DACD22-A6FF-4EEF-A14C-D654C7BEF9FF}" srcOrd="0" destOrd="0" presId="urn:microsoft.com/office/officeart/2008/layout/LinedList"/>
    <dgm:cxn modelId="{12ACD648-91A6-4E8E-BDD3-8F6B6FFC2981}" srcId="{C7A7B107-F02C-4A9D-9EBF-AE620EAC0165}" destId="{F9272FC2-3169-478A-ABFB-0BE0B7F3070F}" srcOrd="1" destOrd="0" parTransId="{0B72AB29-919F-4002-9794-A5F1D44FFC9A}" sibTransId="{FCF569C2-573C-49F9-9B96-345FA049006E}"/>
    <dgm:cxn modelId="{3F13AC86-F84A-429D-BD7E-6A5C6A2142DA}" type="presOf" srcId="{F9272FC2-3169-478A-ABFB-0BE0B7F3070F}" destId="{87637DBD-81D9-4B79-8730-5D201A8923D7}" srcOrd="0" destOrd="0" presId="urn:microsoft.com/office/officeart/2008/layout/LinedList"/>
    <dgm:cxn modelId="{AD629696-3595-4C64-869D-9C98168A884A}" srcId="{C7A7B107-F02C-4A9D-9EBF-AE620EAC0165}" destId="{4CD9B67B-ABB5-41B6-BB67-E41827AE0EB3}" srcOrd="3" destOrd="0" parTransId="{7828311D-56E7-4B98-9558-C3001AAC5418}" sibTransId="{9DEFF415-5592-4F79-9889-3033CE4D47B8}"/>
    <dgm:cxn modelId="{D902AF97-5E05-4880-A460-284B319000EB}" srcId="{C7A7B107-F02C-4A9D-9EBF-AE620EAC0165}" destId="{3F5DF3EA-817E-4490-B992-14ED76A3A1C3}" srcOrd="0" destOrd="0" parTransId="{0704503B-5424-4F16-BAF1-20414452C48D}" sibTransId="{FF9B91FB-170D-4201-B315-FFF20DAF8B34}"/>
    <dgm:cxn modelId="{888811A2-05E2-409F-8520-8D1D3FE202BB}" type="presOf" srcId="{D7281A7F-A982-42C9-B2AF-F8F52EF5D176}" destId="{C9CF096C-E658-417B-A8EB-0007AC1FA5DF}" srcOrd="0" destOrd="0" presId="urn:microsoft.com/office/officeart/2008/layout/LinedList"/>
    <dgm:cxn modelId="{6FC1ACD4-CE08-4798-B1BF-E9416B322347}" srcId="{C7A7B107-F02C-4A9D-9EBF-AE620EAC0165}" destId="{D7281A7F-A982-42C9-B2AF-F8F52EF5D176}" srcOrd="2" destOrd="0" parTransId="{75CE56B1-55C7-4D02-A866-1BE8D20BC460}" sibTransId="{438ECFB4-CF24-4EA1-869E-5ED66E49F1BE}"/>
    <dgm:cxn modelId="{37CCF4FB-3D3C-4D40-9A9C-80ACCF2513B6}" type="presOf" srcId="{3F5DF3EA-817E-4490-B992-14ED76A3A1C3}" destId="{50B278DD-FB67-4C61-8219-EE7D4A1DD98B}" srcOrd="0" destOrd="0" presId="urn:microsoft.com/office/officeart/2008/layout/LinedList"/>
    <dgm:cxn modelId="{CA34BB5A-5964-4A00-AA23-D790FB9546BE}" type="presParOf" srcId="{878ECA09-C3C8-468E-8064-C325D9A7D29D}" destId="{1EAD8F38-D840-4354-B3AE-92F67904574D}" srcOrd="0" destOrd="0" presId="urn:microsoft.com/office/officeart/2008/layout/LinedList"/>
    <dgm:cxn modelId="{A70EF479-24DC-4868-B790-3A694E93B91D}" type="presParOf" srcId="{878ECA09-C3C8-468E-8064-C325D9A7D29D}" destId="{B4367850-C6CC-4B33-A855-15772FA375D5}" srcOrd="1" destOrd="0" presId="urn:microsoft.com/office/officeart/2008/layout/LinedList"/>
    <dgm:cxn modelId="{20D29FF6-D3C4-4579-B7CB-68726AB6B315}" type="presParOf" srcId="{B4367850-C6CC-4B33-A855-15772FA375D5}" destId="{50B278DD-FB67-4C61-8219-EE7D4A1DD98B}" srcOrd="0" destOrd="0" presId="urn:microsoft.com/office/officeart/2008/layout/LinedList"/>
    <dgm:cxn modelId="{4382DB1C-AA92-4767-9356-AC2F2675F4A9}" type="presParOf" srcId="{B4367850-C6CC-4B33-A855-15772FA375D5}" destId="{C9FF7F79-7D47-44A9-AD11-09C359CC3634}" srcOrd="1" destOrd="0" presId="urn:microsoft.com/office/officeart/2008/layout/LinedList"/>
    <dgm:cxn modelId="{53037C62-F908-4492-B24D-F7520E35EE03}" type="presParOf" srcId="{878ECA09-C3C8-468E-8064-C325D9A7D29D}" destId="{9B2CA564-4351-4ECE-940D-B45D7C57A539}" srcOrd="2" destOrd="0" presId="urn:microsoft.com/office/officeart/2008/layout/LinedList"/>
    <dgm:cxn modelId="{F291B852-9556-40F1-A8FE-438198F85EFD}" type="presParOf" srcId="{878ECA09-C3C8-468E-8064-C325D9A7D29D}" destId="{FC562F40-0ED7-45AE-A61A-9669EAAD64CC}" srcOrd="3" destOrd="0" presId="urn:microsoft.com/office/officeart/2008/layout/LinedList"/>
    <dgm:cxn modelId="{94686622-9E04-4EB5-BF99-D9C45A97C0AE}" type="presParOf" srcId="{FC562F40-0ED7-45AE-A61A-9669EAAD64CC}" destId="{87637DBD-81D9-4B79-8730-5D201A8923D7}" srcOrd="0" destOrd="0" presId="urn:microsoft.com/office/officeart/2008/layout/LinedList"/>
    <dgm:cxn modelId="{319B82A5-2FAA-4818-8E7A-E9E64F6D72E1}" type="presParOf" srcId="{FC562F40-0ED7-45AE-A61A-9669EAAD64CC}" destId="{4FB01591-FB94-4CD8-8F49-B196274ABB0C}" srcOrd="1" destOrd="0" presId="urn:microsoft.com/office/officeart/2008/layout/LinedList"/>
    <dgm:cxn modelId="{2741ACE6-C51C-4C98-8901-D489DB9651EA}" type="presParOf" srcId="{878ECA09-C3C8-468E-8064-C325D9A7D29D}" destId="{F8E895B9-EBBA-42CE-A425-64E3DCDBBA02}" srcOrd="4" destOrd="0" presId="urn:microsoft.com/office/officeart/2008/layout/LinedList"/>
    <dgm:cxn modelId="{1595C915-2CA2-4D41-B5BC-EEB4B164BD69}" type="presParOf" srcId="{878ECA09-C3C8-468E-8064-C325D9A7D29D}" destId="{D468610F-CEDF-49C6-B12B-4B48649C4A96}" srcOrd="5" destOrd="0" presId="urn:microsoft.com/office/officeart/2008/layout/LinedList"/>
    <dgm:cxn modelId="{880F011F-0C9E-4AAE-8856-1FAFE179C998}" type="presParOf" srcId="{D468610F-CEDF-49C6-B12B-4B48649C4A96}" destId="{C9CF096C-E658-417B-A8EB-0007AC1FA5DF}" srcOrd="0" destOrd="0" presId="urn:microsoft.com/office/officeart/2008/layout/LinedList"/>
    <dgm:cxn modelId="{CEB67098-F5C2-4F7E-8654-DB4452F0E695}" type="presParOf" srcId="{D468610F-CEDF-49C6-B12B-4B48649C4A96}" destId="{FE874E2C-8C9B-462F-99E6-E150EA01BE6D}" srcOrd="1" destOrd="0" presId="urn:microsoft.com/office/officeart/2008/layout/LinedList"/>
    <dgm:cxn modelId="{A44965DC-07C1-4CF1-8D69-400C6AE4993E}" type="presParOf" srcId="{878ECA09-C3C8-468E-8064-C325D9A7D29D}" destId="{87927D27-0C91-4B07-AB5B-403328BC1BC3}" srcOrd="6" destOrd="0" presId="urn:microsoft.com/office/officeart/2008/layout/LinedList"/>
    <dgm:cxn modelId="{F063780C-0599-4B6F-96E4-0958E6BBFE3E}" type="presParOf" srcId="{878ECA09-C3C8-468E-8064-C325D9A7D29D}" destId="{720F9CBB-15D3-4C43-B0CD-68A3696E5BB7}" srcOrd="7" destOrd="0" presId="urn:microsoft.com/office/officeart/2008/layout/LinedList"/>
    <dgm:cxn modelId="{42ED56DD-9A9C-4020-A75F-ECDC42D5B53F}" type="presParOf" srcId="{720F9CBB-15D3-4C43-B0CD-68A3696E5BB7}" destId="{01DACD22-A6FF-4EEF-A14C-D654C7BEF9FF}" srcOrd="0" destOrd="0" presId="urn:microsoft.com/office/officeart/2008/layout/LinedList"/>
    <dgm:cxn modelId="{32D7AE77-504C-46F9-83A5-DDE7632DAB95}" type="presParOf" srcId="{720F9CBB-15D3-4C43-B0CD-68A3696E5BB7}" destId="{C570C496-A6AE-43F2-82E8-297486E3157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EAB3BE-E576-4E1C-BE29-B623E4BE451F}">
      <dsp:nvSpPr>
        <dsp:cNvPr id="0" name=""/>
        <dsp:cNvSpPr/>
      </dsp:nvSpPr>
      <dsp:spPr>
        <a:xfrm>
          <a:off x="1478378" y="789461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0B5F19-FE5D-4525-8468-D5A62DC6EA0E}">
      <dsp:nvSpPr>
        <dsp:cNvPr id="0" name=""/>
        <dsp:cNvSpPr/>
      </dsp:nvSpPr>
      <dsp:spPr>
        <a:xfrm>
          <a:off x="290378" y="3410358"/>
          <a:ext cx="4320000" cy="18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﻿﻿</a:t>
          </a:r>
          <a:r>
            <a:rPr lang="it-IT" sz="2300" b="1" kern="1200" dirty="0"/>
            <a:t>Personalizzazione</a:t>
          </a:r>
          <a:r>
            <a:rPr lang="it-IT" sz="2300" kern="1200" dirty="0"/>
            <a:t>. </a:t>
          </a:r>
        </a:p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I marketer dovrebbero utilizzare 3-4 elementi di personalizzazione.</a:t>
          </a:r>
        </a:p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In questo modo, i tassi di risposta possono migliorare fino al 60%. </a:t>
          </a:r>
          <a:endParaRPr lang="en-US" sz="2300" kern="1200" dirty="0"/>
        </a:p>
      </dsp:txBody>
      <dsp:txXfrm>
        <a:off x="290378" y="3410358"/>
        <a:ext cx="4320000" cy="1890000"/>
      </dsp:txXfrm>
    </dsp:sp>
    <dsp:sp modelId="{74F4B7B2-B99A-4EC8-A386-A6F4BB533DCF}">
      <dsp:nvSpPr>
        <dsp:cNvPr id="0" name=""/>
        <dsp:cNvSpPr/>
      </dsp:nvSpPr>
      <dsp:spPr>
        <a:xfrm>
          <a:off x="6554378" y="789461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F7538A-4A48-4A22-A67F-0A872CFC8A43}">
      <dsp:nvSpPr>
        <dsp:cNvPr id="0" name=""/>
        <dsp:cNvSpPr/>
      </dsp:nvSpPr>
      <dsp:spPr>
        <a:xfrm>
          <a:off x="5366378" y="3410358"/>
          <a:ext cx="4320000" cy="18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/>
            <a:t>Tali elementi dovrebbero andare oltre il solo nome, e far leva sulla conoscenza di chi si è iscritto al servizio.</a:t>
          </a:r>
          <a:endParaRPr lang="en-US" sz="3000" kern="1200"/>
        </a:p>
      </dsp:txBody>
      <dsp:txXfrm>
        <a:off x="5366378" y="3410358"/>
        <a:ext cx="4320000" cy="189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AD8F38-D840-4354-B3AE-92F67904574D}">
      <dsp:nvSpPr>
        <dsp:cNvPr id="0" name=""/>
        <dsp:cNvSpPr/>
      </dsp:nvSpPr>
      <dsp:spPr>
        <a:xfrm>
          <a:off x="0" y="0"/>
          <a:ext cx="41878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278DD-FB67-4C61-8219-EE7D4A1DD98B}">
      <dsp:nvSpPr>
        <dsp:cNvPr id="0" name=""/>
        <dsp:cNvSpPr/>
      </dsp:nvSpPr>
      <dsp:spPr>
        <a:xfrm>
          <a:off x="0" y="0"/>
          <a:ext cx="4187806" cy="1228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b="1" kern="1200" dirty="0"/>
            <a:t>Collegamento al sito web aziendale</a:t>
          </a:r>
          <a:r>
            <a:rPr lang="it-IT" sz="2700" kern="1200" dirty="0"/>
            <a:t>. </a:t>
          </a:r>
          <a:endParaRPr lang="en-US" sz="2700" kern="1200" dirty="0"/>
        </a:p>
      </dsp:txBody>
      <dsp:txXfrm>
        <a:off x="0" y="0"/>
        <a:ext cx="4187806" cy="1228381"/>
      </dsp:txXfrm>
    </dsp:sp>
    <dsp:sp modelId="{9B2CA564-4351-4ECE-940D-B45D7C57A539}">
      <dsp:nvSpPr>
        <dsp:cNvPr id="0" name=""/>
        <dsp:cNvSpPr/>
      </dsp:nvSpPr>
      <dsp:spPr>
        <a:xfrm>
          <a:off x="0" y="1228381"/>
          <a:ext cx="41878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637DBD-81D9-4B79-8730-5D201A8923D7}">
      <dsp:nvSpPr>
        <dsp:cNvPr id="0" name=""/>
        <dsp:cNvSpPr/>
      </dsp:nvSpPr>
      <dsp:spPr>
        <a:xfrm>
          <a:off x="0" y="1228381"/>
          <a:ext cx="4187806" cy="1228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>
              <a:highlight>
                <a:srgbClr val="FFFF00"/>
              </a:highlight>
            </a:rPr>
            <a:t>È qui che si trova la ricchezza dei contenuti e l'interattività vera. </a:t>
          </a:r>
          <a:endParaRPr lang="en-US" sz="2100" kern="1200" dirty="0">
            <a:highlight>
              <a:srgbClr val="FFFF00"/>
            </a:highlight>
          </a:endParaRPr>
        </a:p>
      </dsp:txBody>
      <dsp:txXfrm>
        <a:off x="0" y="1228381"/>
        <a:ext cx="4187806" cy="1228381"/>
      </dsp:txXfrm>
    </dsp:sp>
    <dsp:sp modelId="{F8E895B9-EBBA-42CE-A425-64E3DCDBBA02}">
      <dsp:nvSpPr>
        <dsp:cNvPr id="0" name=""/>
        <dsp:cNvSpPr/>
      </dsp:nvSpPr>
      <dsp:spPr>
        <a:xfrm>
          <a:off x="0" y="2456762"/>
          <a:ext cx="41878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CF096C-E658-417B-A8EB-0007AC1FA5DF}">
      <dsp:nvSpPr>
        <dsp:cNvPr id="0" name=""/>
        <dsp:cNvSpPr/>
      </dsp:nvSpPr>
      <dsp:spPr>
        <a:xfrm>
          <a:off x="0" y="2456762"/>
          <a:ext cx="4187806" cy="1228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I marketer dovrebbero stimolare chi legge le email a collegarsi al sito web aziendale. </a:t>
          </a:r>
          <a:endParaRPr lang="en-US" sz="2100" kern="1200"/>
        </a:p>
      </dsp:txBody>
      <dsp:txXfrm>
        <a:off x="0" y="2456762"/>
        <a:ext cx="4187806" cy="1228381"/>
      </dsp:txXfrm>
    </dsp:sp>
    <dsp:sp modelId="{87927D27-0C91-4B07-AB5B-403328BC1BC3}">
      <dsp:nvSpPr>
        <dsp:cNvPr id="0" name=""/>
        <dsp:cNvSpPr/>
      </dsp:nvSpPr>
      <dsp:spPr>
        <a:xfrm>
          <a:off x="0" y="3685143"/>
          <a:ext cx="41878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DACD22-A6FF-4EEF-A14C-D654C7BEF9FF}">
      <dsp:nvSpPr>
        <dsp:cNvPr id="0" name=""/>
        <dsp:cNvSpPr/>
      </dsp:nvSpPr>
      <dsp:spPr>
        <a:xfrm>
          <a:off x="0" y="3685143"/>
          <a:ext cx="4187806" cy="1228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Si può anche inserire pubblicità con lo stesso ruolo dell'email iniziale: creare nel pubblico il desiderio di avere più informazioni.</a:t>
          </a:r>
          <a:endParaRPr lang="en-US" sz="2100" kern="1200"/>
        </a:p>
      </dsp:txBody>
      <dsp:txXfrm>
        <a:off x="0" y="3685143"/>
        <a:ext cx="4187806" cy="12283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5/23/2023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5/23/2023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5/23/2023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5/23/2023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5/23/2023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5/23/2023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olo 1">
            <a:extLst>
              <a:ext uri="{FF2B5EF4-FFF2-40B4-BE49-F238E27FC236}">
                <a16:creationId xmlns:a16="http://schemas.microsoft.com/office/drawing/2014/main" id="{BA021E18-4BC2-9D9F-36E6-8BE91CE283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787900"/>
            <a:ext cx="7772400" cy="1635277"/>
          </a:xfrm>
        </p:spPr>
        <p:txBody>
          <a:bodyPr>
            <a:noAutofit/>
          </a:bodyPr>
          <a:lstStyle/>
          <a:p>
            <a:r>
              <a:rPr lang="it-IT" sz="4400" b="1" dirty="0">
                <a:solidFill>
                  <a:srgbClr val="8A0000"/>
                </a:solidFill>
              </a:rPr>
              <a:t>Lezione 6</a:t>
            </a:r>
            <a:br>
              <a:rPr lang="it-IT" sz="2800" b="1" dirty="0">
                <a:solidFill>
                  <a:schemeClr val="accent1"/>
                </a:solidFill>
              </a:rPr>
            </a:br>
            <a:br>
              <a:rPr lang="it-IT" sz="2800" b="1" dirty="0">
                <a:solidFill>
                  <a:schemeClr val="accent1"/>
                </a:solidFill>
              </a:rPr>
            </a:br>
            <a:r>
              <a:rPr lang="it-IT" sz="2800" b="1" dirty="0">
                <a:solidFill>
                  <a:srgbClr val="C00000"/>
                </a:solidFill>
              </a:rPr>
              <a:t>I FONDAMENTALI DEL SOCIAL MEDIA MARKETING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3F351BD-1031-8248-7097-8991799E0B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06" r="806"/>
          <a:stretch/>
        </p:blipFill>
        <p:spPr>
          <a:xfrm>
            <a:off x="8765797" y="4882829"/>
            <a:ext cx="2868990" cy="1540348"/>
          </a:xfrm>
          <a:prstGeom prst="rect">
            <a:avLst/>
          </a:prstGeom>
          <a:gradFill>
            <a:gsLst>
              <a:gs pos="0">
                <a:schemeClr val="accent1">
                  <a:lumMod val="67000"/>
                </a:schemeClr>
              </a:gs>
              <a:gs pos="15000">
                <a:srgbClr val="EA6B47"/>
              </a:gs>
              <a:gs pos="25000">
                <a:srgbClr val="E66743"/>
              </a:gs>
              <a:gs pos="9000">
                <a:srgbClr val="DE603C"/>
              </a:gs>
              <a:gs pos="0">
                <a:srgbClr val="CE512D"/>
              </a:gs>
              <a:gs pos="0">
                <a:schemeClr val="accent1">
                  <a:lumMod val="97000"/>
                  <a:lumOff val="3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</p:spPr>
      </p:pic>
    </p:spTree>
    <p:extLst>
      <p:ext uri="{BB962C8B-B14F-4D97-AF65-F5344CB8AC3E}">
        <p14:creationId xmlns:p14="http://schemas.microsoft.com/office/powerpoint/2010/main" val="3014579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2AE8E50-35D4-4D5A-A4BB-168CBB027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4D87A0-BA55-4A8B-9FD6-6109543D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20720"/>
            <a:ext cx="3366054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26E892-1320-40AA-9CA1-246721C18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224" y="1105351"/>
            <a:ext cx="6353967" cy="302398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2600" b="1" spc="200" dirty="0" err="1">
                <a:solidFill>
                  <a:srgbClr val="FFFFFF"/>
                </a:solidFill>
                <a:effectLst/>
              </a:rPr>
              <a:t>Misurare</a:t>
            </a:r>
            <a:r>
              <a:rPr lang="en-US" sz="2600" b="1" spc="200" dirty="0">
                <a:solidFill>
                  <a:srgbClr val="FFFFFF"/>
                </a:solidFill>
                <a:effectLst/>
              </a:rPr>
              <a:t> e </a:t>
            </a:r>
            <a:r>
              <a:rPr lang="en-US" sz="2600" b="1" spc="200" dirty="0" err="1">
                <a:solidFill>
                  <a:srgbClr val="FFFFFF"/>
                </a:solidFill>
                <a:effectLst/>
              </a:rPr>
              <a:t>migliorare</a:t>
            </a:r>
            <a:r>
              <a:rPr lang="en-US" sz="2600" b="1" spc="200" dirty="0">
                <a:solidFill>
                  <a:srgbClr val="FFFFFF"/>
                </a:solidFill>
                <a:effectLst/>
              </a:rPr>
              <a:t>.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br>
              <a:rPr lang="en-US" sz="2600" spc="200" dirty="0">
                <a:solidFill>
                  <a:srgbClr val="FFFFFF"/>
                </a:solidFill>
                <a:effectLst/>
              </a:rPr>
            </a:br>
            <a:br>
              <a:rPr lang="en-US" sz="2600" spc="200" dirty="0">
                <a:solidFill>
                  <a:srgbClr val="FFFFFF"/>
                </a:solidFill>
              </a:rPr>
            </a:br>
            <a:r>
              <a:rPr lang="en-US" sz="2600" spc="200" dirty="0">
                <a:solidFill>
                  <a:srgbClr val="FFFFFF"/>
                </a:solidFill>
                <a:effectLst/>
              </a:rPr>
              <a:t>La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capacità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misurare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gli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elementi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di base come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i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tassi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apertura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delle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email e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i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click-through è uno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dei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principali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vantaggi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dell'email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marketing,</a:t>
            </a:r>
            <a:br>
              <a:rPr lang="en-US" sz="2600" spc="200" dirty="0">
                <a:solidFill>
                  <a:srgbClr val="FFFFFF"/>
                </a:solidFill>
                <a:effectLst/>
              </a:rPr>
            </a:br>
            <a:br>
              <a:rPr lang="en-US" sz="2600" spc="200" dirty="0">
                <a:solidFill>
                  <a:srgbClr val="FFFFFF"/>
                </a:solidFill>
                <a:effectLst/>
              </a:rPr>
            </a:br>
            <a:r>
              <a:rPr lang="en-US" sz="2600" spc="200" dirty="0">
                <a:solidFill>
                  <a:srgbClr val="FFFFFF"/>
                </a:solidFill>
                <a:effectLst/>
              </a:rPr>
              <a:t>ma le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aziende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non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dovrebbero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fermarsi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qui: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dovrebbero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anche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monitorare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le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vendite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e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gli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altri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tipi di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conversione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,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imparare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da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ciò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che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funziona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e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apportare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le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modifiche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necessarie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.</a:t>
            </a:r>
            <a:br>
              <a:rPr lang="en-US" sz="2600" spc="200" dirty="0">
                <a:solidFill>
                  <a:srgbClr val="FFFFFF"/>
                </a:solidFill>
                <a:effectLst/>
              </a:rPr>
            </a:br>
            <a:endParaRPr lang="en-US" sz="2600" spc="200" dirty="0">
              <a:solidFill>
                <a:srgbClr val="FFFFFF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9A1F79C-E4D1-4AAE-BA11-3A0900525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42932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576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01506978-73AE-8E96-6605-B8207B2AC38D}"/>
              </a:ext>
            </a:extLst>
          </p:cNvPr>
          <p:cNvSpPr/>
          <p:nvPr/>
        </p:nvSpPr>
        <p:spPr>
          <a:xfrm>
            <a:off x="538843" y="685800"/>
            <a:ext cx="11114314" cy="28575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BE9016B-BCE0-61CE-0CBB-E3EE584758A2}"/>
              </a:ext>
            </a:extLst>
          </p:cNvPr>
          <p:cNvSpPr txBox="1"/>
          <p:nvPr/>
        </p:nvSpPr>
        <p:spPr>
          <a:xfrm>
            <a:off x="538843" y="685800"/>
            <a:ext cx="1111975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>
                <a:solidFill>
                  <a:schemeClr val="bg1"/>
                </a:solidFill>
                <a:latin typeface="Trebuchet MS" panose="020B0703020202090204" pitchFamily="34" charset="0"/>
              </a:rPr>
              <a:t>N</a:t>
            </a:r>
            <a:r>
              <a:rPr lang="it-IT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ella comunicazione il web rappresenta uno spostamento dalla strategia </a:t>
            </a:r>
            <a:r>
              <a:rPr lang="it-IT" sz="30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PUSH</a:t>
            </a:r>
            <a:r>
              <a:rPr lang="it-IT" sz="3000" dirty="0">
                <a:effectLst/>
                <a:latin typeface="Trebuchet MS" panose="020B0703020202090204" pitchFamily="34" charset="0"/>
              </a:rPr>
              <a:t> </a:t>
            </a:r>
            <a:r>
              <a:rPr lang="it-IT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in cui il produttore si concentra sul convincere un intermediario a presentare i suoi prodotti o servizi, e un distributore ad avere in stock i suoi prodotti</a:t>
            </a:r>
          </a:p>
          <a:p>
            <a:endParaRPr lang="it-IT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4E095D2-A312-1802-F8C5-717586F7C664}"/>
              </a:ext>
            </a:extLst>
          </p:cNvPr>
          <p:cNvSpPr/>
          <p:nvPr/>
        </p:nvSpPr>
        <p:spPr>
          <a:xfrm>
            <a:off x="538843" y="4490357"/>
            <a:ext cx="9372599" cy="135527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14B1749-6D57-79D5-3A2F-A4139941ABF4}"/>
              </a:ext>
            </a:extLst>
          </p:cNvPr>
          <p:cNvSpPr txBox="1"/>
          <p:nvPr/>
        </p:nvSpPr>
        <p:spPr>
          <a:xfrm>
            <a:off x="538843" y="4490357"/>
            <a:ext cx="952959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>
                <a:solidFill>
                  <a:schemeClr val="bg1"/>
                </a:solidFill>
                <a:latin typeface="Trebuchet MS" panose="020B0703020202090204" pitchFamily="34" charset="0"/>
              </a:rPr>
              <a:t>A</a:t>
            </a:r>
            <a:r>
              <a:rPr lang="it-IT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lla strategia </a:t>
            </a:r>
            <a:r>
              <a:rPr lang="it-IT" sz="30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PULL</a:t>
            </a:r>
            <a:r>
              <a:rPr lang="it-IT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in cui il produttore comunica direttamente con il consumatore.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0951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ngolo ripiegato 7">
            <a:extLst>
              <a:ext uri="{FF2B5EF4-FFF2-40B4-BE49-F238E27FC236}">
                <a16:creationId xmlns:a16="http://schemas.microsoft.com/office/drawing/2014/main" id="{3D06141C-CA9B-5AD0-EB6A-E4F427917826}"/>
              </a:ext>
            </a:extLst>
          </p:cNvPr>
          <p:cNvSpPr/>
          <p:nvPr/>
        </p:nvSpPr>
        <p:spPr>
          <a:xfrm>
            <a:off x="1336219" y="1004973"/>
            <a:ext cx="9519557" cy="1240971"/>
          </a:xfrm>
          <a:prstGeom prst="foldedCorner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86C3F20-B9F5-4879-577C-432D1C42BB87}"/>
              </a:ext>
            </a:extLst>
          </p:cNvPr>
          <p:cNvSpPr txBox="1"/>
          <p:nvPr/>
        </p:nvSpPr>
        <p:spPr>
          <a:xfrm>
            <a:off x="1843439" y="1163793"/>
            <a:ext cx="82949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Strategie pubblicitarie online efficaci</a:t>
            </a:r>
          </a:p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13E0139-FA5F-65D5-AC69-037A3790F02B}"/>
              </a:ext>
            </a:extLst>
          </p:cNvPr>
          <p:cNvSpPr txBox="1"/>
          <p:nvPr/>
        </p:nvSpPr>
        <p:spPr>
          <a:xfrm>
            <a:off x="903513" y="2673064"/>
            <a:ext cx="103849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La pubblicità online può essere definita come una comunicazione pubblicitaria che appare mentre i consumatori navigano sul web, comprende banner e ticker </a:t>
            </a:r>
            <a:r>
              <a:rPr lang="it-IT" sz="3000" dirty="0" err="1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ads</a:t>
            </a:r>
            <a:r>
              <a:rPr lang="it-IT" sz="30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it-IT" sz="3000" dirty="0" err="1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interstitial</a:t>
            </a:r>
            <a:r>
              <a:rPr lang="it-IT" sz="30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it-IT" sz="3000" dirty="0" err="1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skyscraper</a:t>
            </a:r>
            <a:r>
              <a:rPr lang="it-IT" sz="30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 e altre forme di pubblicità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9305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239C6274-1142-83CF-B366-16C2C8FA4FFD}"/>
              </a:ext>
            </a:extLst>
          </p:cNvPr>
          <p:cNvSpPr/>
          <p:nvPr/>
        </p:nvSpPr>
        <p:spPr>
          <a:xfrm>
            <a:off x="1866898" y="1012371"/>
            <a:ext cx="8599716" cy="92333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3CDC5C4-902D-F593-B9DB-3002BF2CE3E5}"/>
              </a:ext>
            </a:extLst>
          </p:cNvPr>
          <p:cNvSpPr txBox="1"/>
          <p:nvPr/>
        </p:nvSpPr>
        <p:spPr>
          <a:xfrm>
            <a:off x="1937656" y="1142999"/>
            <a:ext cx="91657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A chi rivolgere i messaggi pubblicitari?</a:t>
            </a:r>
          </a:p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1DAA70D-D5C2-B0AB-FBC9-213BC8A8292D}"/>
              </a:ext>
            </a:extLst>
          </p:cNvPr>
          <p:cNvSpPr txBox="1"/>
          <p:nvPr/>
        </p:nvSpPr>
        <p:spPr>
          <a:xfrm>
            <a:off x="658209" y="2321004"/>
            <a:ext cx="531166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I marketer esperti rispondono affermando che la pianificazione pubblicitaria dipende dal tipo di prodotto o servizio venduto e dai pubblici cui ci si vuole rivolgere.</a:t>
            </a:r>
          </a:p>
          <a:p>
            <a:endParaRPr lang="it-IT" dirty="0"/>
          </a:p>
        </p:txBody>
      </p:sp>
      <p:pic>
        <p:nvPicPr>
          <p:cNvPr id="2" name="Picture 2" descr="Immagini e parole al tempo dei social: Il linguaggio della pubblicità">
            <a:extLst>
              <a:ext uri="{FF2B5EF4-FFF2-40B4-BE49-F238E27FC236}">
                <a16:creationId xmlns:a16="http://schemas.microsoft.com/office/drawing/2014/main" id="{821AE03E-4462-F3A7-6FA2-6DB2C6E88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0541" y="2215838"/>
            <a:ext cx="5486400" cy="3629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0711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19BE340-BDA1-DF8D-A217-EFBE6CE7B786}"/>
              </a:ext>
            </a:extLst>
          </p:cNvPr>
          <p:cNvSpPr/>
          <p:nvPr/>
        </p:nvSpPr>
        <p:spPr>
          <a:xfrm>
            <a:off x="3798403" y="473528"/>
            <a:ext cx="5029200" cy="8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399" y="832756"/>
            <a:ext cx="6225209" cy="473529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Come fare pubblicità?</a:t>
            </a:r>
            <a:b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</a:br>
            <a:endParaRPr lang="it-IT" sz="3600" b="1" dirty="0">
              <a:solidFill>
                <a:srgbClr val="8A0000"/>
              </a:solidFill>
              <a:latin typeface="Trebuchet MS" panose="020B070302020209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513242A-86F4-5EDE-0C25-2C5EA6AC913B}"/>
              </a:ext>
            </a:extLst>
          </p:cNvPr>
          <p:cNvSpPr txBox="1"/>
          <p:nvPr/>
        </p:nvSpPr>
        <p:spPr>
          <a:xfrm>
            <a:off x="614332" y="2031499"/>
            <a:ext cx="1139734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I contenuti sponsorizzati sono un'altra forma di promozione.</a:t>
            </a:r>
          </a:p>
          <a:p>
            <a:pPr algn="ctr"/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Tali sponsorizzazioni sono posizionate nel modo migliore in siti attentamente selezionati, in cui le imprese possono offrire agli utenti informazioni e servizi rilevanti.</a:t>
            </a:r>
          </a:p>
          <a:p>
            <a:pPr algn="ctr"/>
            <a:endParaRPr lang="it-IT" sz="2400" dirty="0">
              <a:solidFill>
                <a:schemeClr val="accent4">
                  <a:lumMod val="75000"/>
                </a:schemeClr>
              </a:solidFill>
              <a:latin typeface="Trebuchet MS" panose="020B0703020202090204" pitchFamily="34" charset="0"/>
            </a:endParaRPr>
          </a:p>
          <a:p>
            <a:pPr algn="ctr"/>
            <a:endParaRPr lang="it-IT" sz="24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/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Il tipo di annuncio scelto dev'essere diretto non solo a promuovere il messaggio ma anche a spingere il visitatore a cliccare di nuovo sul sito web.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4072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4CF7575B-A0CC-CA23-C6CC-0E186E7E13D3}"/>
              </a:ext>
            </a:extLst>
          </p:cNvPr>
          <p:cNvSpPr/>
          <p:nvPr/>
        </p:nvSpPr>
        <p:spPr>
          <a:xfrm>
            <a:off x="3869872" y="458728"/>
            <a:ext cx="4392385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FA7F371-A3A4-57E8-2B2B-B3945B5CD62E}"/>
              </a:ext>
            </a:extLst>
          </p:cNvPr>
          <p:cNvSpPr txBox="1"/>
          <p:nvPr/>
        </p:nvSpPr>
        <p:spPr>
          <a:xfrm>
            <a:off x="3869872" y="587828"/>
            <a:ext cx="6237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Cosa pubblicizzare?</a:t>
            </a:r>
          </a:p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FAD6BA0-60FC-B99C-CEF6-3F17C43B86F0}"/>
              </a:ext>
            </a:extLst>
          </p:cNvPr>
          <p:cNvSpPr txBox="1"/>
          <p:nvPr/>
        </p:nvSpPr>
        <p:spPr>
          <a:xfrm>
            <a:off x="168728" y="2625948"/>
            <a:ext cx="1185454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Se si conosce il profilo del cliente o la cronologia dei suoi acquisti, è possibile prevedere il suo comportamento d'acquisto futuro e inserire le informazioni di acquisto nel codice di programmazione del sito web. </a:t>
            </a:r>
          </a:p>
          <a:p>
            <a:pPr algn="ctr"/>
            <a:endParaRPr lang="it-IT" sz="2400" dirty="0">
              <a:solidFill>
                <a:schemeClr val="accent4">
                  <a:lumMod val="75000"/>
                </a:schemeClr>
              </a:solidFill>
              <a:latin typeface="Trebuchet MS" panose="020B0703020202090204" pitchFamily="34" charset="0"/>
            </a:endParaRPr>
          </a:p>
          <a:p>
            <a:pPr algn="ctr"/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Quando il sito web aziendale rileverà il ritorno di un dato utente, gli presenterà una comunicazione promozionale con contenuti appropriati e personalizzati.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3353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id="{19E59061-2C8F-2AB5-610E-A13DE365BAEE}"/>
              </a:ext>
            </a:extLst>
          </p:cNvPr>
          <p:cNvSpPr/>
          <p:nvPr/>
        </p:nvSpPr>
        <p:spPr>
          <a:xfrm>
            <a:off x="3336471" y="587829"/>
            <a:ext cx="5301344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2423711-DB73-01A8-BDF4-079C3CC18607}"/>
              </a:ext>
            </a:extLst>
          </p:cNvPr>
          <p:cNvSpPr txBox="1"/>
          <p:nvPr/>
        </p:nvSpPr>
        <p:spPr>
          <a:xfrm>
            <a:off x="3336469" y="702129"/>
            <a:ext cx="5519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Quando fare pubblicità?</a:t>
            </a:r>
          </a:p>
          <a:p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0E3491E-C4C1-80E1-C736-81D2BE42EA50}"/>
              </a:ext>
            </a:extLst>
          </p:cNvPr>
          <p:cNvSpPr txBox="1"/>
          <p:nvPr/>
        </p:nvSpPr>
        <p:spPr>
          <a:xfrm>
            <a:off x="552447" y="2217391"/>
            <a:ext cx="110870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Gli studi condotti sugli annunci pubblicitari su Internet mostrano che la risposta ai pop-up è generalmente maggiore quando l'annuncio viene visualizzato immediatamente dopo che l'utente ha digitato l'indirizzo del sito. </a:t>
            </a:r>
          </a:p>
          <a:p>
            <a:pPr algn="ctr"/>
            <a:endParaRPr lang="it-IT" sz="2400" dirty="0">
              <a:solidFill>
                <a:schemeClr val="accent4">
                  <a:lumMod val="75000"/>
                </a:schemeClr>
              </a:solidFill>
              <a:latin typeface="Trebuchet MS" panose="020B0703020202090204" pitchFamily="34" charset="0"/>
            </a:endParaRPr>
          </a:p>
          <a:p>
            <a:pPr algn="ctr"/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Tuttavia, i risultati potrebbero variare notevolmente a seconda del segmento prescelto e delle finalità per cui l'utente ricerca informazioni.</a:t>
            </a:r>
          </a:p>
          <a:p>
            <a:pPr algn="ctr"/>
            <a:endParaRPr lang="it-IT" sz="36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88663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51E209E4-FDFB-6095-7AC0-4E1AD4813CEB}"/>
              </a:ext>
            </a:extLst>
          </p:cNvPr>
          <p:cNvSpPr/>
          <p:nvPr/>
        </p:nvSpPr>
        <p:spPr>
          <a:xfrm>
            <a:off x="3728357" y="555172"/>
            <a:ext cx="4735286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F45DA95-89F9-200E-3354-3D9DBEC1954C}"/>
              </a:ext>
            </a:extLst>
          </p:cNvPr>
          <p:cNvSpPr txBox="1"/>
          <p:nvPr/>
        </p:nvSpPr>
        <p:spPr>
          <a:xfrm>
            <a:off x="3728357" y="571501"/>
            <a:ext cx="47352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Dove fare pubblicità?</a:t>
            </a: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4092353-C0F4-DC42-2480-14CF4F016C79}"/>
              </a:ext>
            </a:extLst>
          </p:cNvPr>
          <p:cNvSpPr txBox="1"/>
          <p:nvPr/>
        </p:nvSpPr>
        <p:spPr>
          <a:xfrm>
            <a:off x="258536" y="2308819"/>
            <a:ext cx="116749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Ci sono due modi per affrontare la questione. </a:t>
            </a:r>
          </a:p>
          <a:p>
            <a:pPr algn="ctr"/>
            <a:r>
              <a:rPr lang="it-IT" sz="2400" dirty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703020202090204" pitchFamily="34" charset="0"/>
              </a:rPr>
              <a:t>Il primo </a:t>
            </a:r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è la via d'uscita più facile: seguite il vostro intuito e collocate gli annunci in spazi ad alta visibilità, come i portali e i motori di ricerca più visitati. Tuttavia, non si tratta di una soluzione economica. </a:t>
            </a:r>
          </a:p>
          <a:p>
            <a:pPr algn="ctr"/>
            <a:endParaRPr lang="it-IT" sz="2400" dirty="0">
              <a:solidFill>
                <a:schemeClr val="accent4">
                  <a:lumMod val="75000"/>
                </a:schemeClr>
              </a:solidFill>
              <a:latin typeface="Trebuchet MS" panose="020B0703020202090204" pitchFamily="34" charset="0"/>
            </a:endParaRPr>
          </a:p>
          <a:p>
            <a:pPr algn="ctr"/>
            <a:endParaRPr lang="it-IT" sz="24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/>
            <a:r>
              <a:rPr lang="it-IT" sz="2400" dirty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703020202090204" pitchFamily="34" charset="0"/>
              </a:rPr>
              <a:t>Un approccio più raffinato </a:t>
            </a:r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consiste nell'analisi del modello di navigazione di un utente Internet sul sito web di un'azienda utilizzando i file di registro del sito web. </a:t>
            </a:r>
            <a:endParaRPr lang="it-IT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0679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terruzione 3">
            <a:extLst>
              <a:ext uri="{FF2B5EF4-FFF2-40B4-BE49-F238E27FC236}">
                <a16:creationId xmlns:a16="http://schemas.microsoft.com/office/drawing/2014/main" id="{09E25FBF-566B-EBC2-D69F-650E3AC7CCD5}"/>
              </a:ext>
            </a:extLst>
          </p:cNvPr>
          <p:cNvSpPr/>
          <p:nvPr/>
        </p:nvSpPr>
        <p:spPr>
          <a:xfrm>
            <a:off x="1294409" y="3313216"/>
            <a:ext cx="2766951" cy="617516"/>
          </a:xfrm>
          <a:prstGeom prst="flowChartTerminator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Interruzione 4">
            <a:extLst>
              <a:ext uri="{FF2B5EF4-FFF2-40B4-BE49-F238E27FC236}">
                <a16:creationId xmlns:a16="http://schemas.microsoft.com/office/drawing/2014/main" id="{439EA9D4-E495-AB9E-2C2D-CBA024529844}"/>
              </a:ext>
            </a:extLst>
          </p:cNvPr>
          <p:cNvSpPr/>
          <p:nvPr/>
        </p:nvSpPr>
        <p:spPr>
          <a:xfrm>
            <a:off x="855023" y="4987637"/>
            <a:ext cx="2861953" cy="617515"/>
          </a:xfrm>
          <a:prstGeom prst="flowChartTerminator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CFEAD4F-6B8B-A478-4A3B-9DC46BEB41A7}"/>
              </a:ext>
            </a:extLst>
          </p:cNvPr>
          <p:cNvSpPr txBox="1"/>
          <p:nvPr/>
        </p:nvSpPr>
        <p:spPr>
          <a:xfrm>
            <a:off x="534389" y="1638795"/>
            <a:ext cx="10895011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Alcune delle metriche più comunemente utilizzate comprendono:</a:t>
            </a:r>
          </a:p>
          <a:p>
            <a:pPr algn="ctr"/>
            <a:endParaRPr lang="it-IT" sz="36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﻿﻿  </a:t>
            </a:r>
            <a:r>
              <a:rPr lang="it-IT" sz="3600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click-</a:t>
            </a:r>
            <a:r>
              <a:rPr lang="it-IT" sz="3600" dirty="0" err="1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through</a:t>
            </a:r>
            <a:r>
              <a:rPr lang="it-IT" sz="3600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it-IT" sz="25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: numero di volte in cui gli utenti fanno click su un annuncio;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it-IT" sz="36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﻿﻿</a:t>
            </a:r>
            <a:r>
              <a:rPr lang="it-IT" sz="3600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costo per clic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: </a:t>
            </a:r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importo speso dall'inserzionista per generare un click-</a:t>
            </a:r>
            <a:r>
              <a:rPr lang="it-IT" sz="2400" dirty="0" err="1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through</a:t>
            </a:r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;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it-IT" sz="3600" dirty="0">
              <a:latin typeface="Trebuchet MS" panose="020B0703020202090204" pitchFamily="34" charset="0"/>
            </a:endParaRPr>
          </a:p>
          <a:p>
            <a:pPr algn="ctr"/>
            <a:endParaRPr lang="it-IT" sz="3600" dirty="0">
              <a:effectLst/>
              <a:latin typeface="Trebuchet MS" panose="020B070302020209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it-IT" dirty="0">
              <a:effectLst/>
              <a:latin typeface="Helvetica" pitchFamily="2" charset="0"/>
            </a:endParaRPr>
          </a:p>
          <a:p>
            <a:pPr algn="ctr"/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C971725-BAED-105A-2A5F-FFA1F376A19F}"/>
              </a:ext>
            </a:extLst>
          </p:cNvPr>
          <p:cNvSpPr txBox="1"/>
          <p:nvPr/>
        </p:nvSpPr>
        <p:spPr>
          <a:xfrm>
            <a:off x="648494" y="486889"/>
            <a:ext cx="108950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Misurazione delle performance online (metriche)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040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44" name="Straight Connector 1043">
            <a:extLst>
              <a:ext uri="{FF2B5EF4-FFF2-40B4-BE49-F238E27FC236}">
                <a16:creationId xmlns:a16="http://schemas.microsoft.com/office/drawing/2014/main" id="{B73DEAEA-BFDB-410C-89E7-02514506C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6" name="Rectangle 1045">
            <a:extLst>
              <a:ext uri="{FF2B5EF4-FFF2-40B4-BE49-F238E27FC236}">
                <a16:creationId xmlns:a16="http://schemas.microsoft.com/office/drawing/2014/main" id="{6EAAB671-E1B2-4834-B3F6-E0A2D3BE86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" name="Rectangle 1047">
            <a:extLst>
              <a:ext uri="{FF2B5EF4-FFF2-40B4-BE49-F238E27FC236}">
                <a16:creationId xmlns:a16="http://schemas.microsoft.com/office/drawing/2014/main" id="{389FFE7C-E583-49D7-B92E-1EC8D6D4FC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Rectangle 1049">
            <a:extLst>
              <a:ext uri="{FF2B5EF4-FFF2-40B4-BE49-F238E27FC236}">
                <a16:creationId xmlns:a16="http://schemas.microsoft.com/office/drawing/2014/main" id="{D0D2945E-06BB-4ED7-B357-30CA7211C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276" y="640080"/>
            <a:ext cx="4208656" cy="303485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r>
              <a:rPr lang="en-US" sz="2100" spc="200" dirty="0">
                <a:solidFill>
                  <a:srgbClr val="FFFFFF"/>
                </a:solidFill>
              </a:rPr>
              <a:t>L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a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pianificazione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media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sta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subendo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un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cambiamento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radicale</a:t>
            </a:r>
            <a:r>
              <a:rPr lang="en-US" sz="2100" spc="200" dirty="0">
                <a:solidFill>
                  <a:srgbClr val="FFFFFF"/>
                </a:solidFill>
              </a:rPr>
              <a:t>, 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si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sposta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</a:t>
            </a:r>
            <a:br>
              <a:rPr lang="en-US" sz="2100" spc="200" dirty="0">
                <a:solidFill>
                  <a:srgbClr val="FFFFFF"/>
                </a:solidFill>
                <a:effectLst/>
              </a:rPr>
            </a:br>
            <a:br>
              <a:rPr lang="en-US" sz="2100" spc="200" dirty="0">
                <a:solidFill>
                  <a:srgbClr val="FFFFFF"/>
                </a:solidFill>
                <a:effectLst/>
              </a:rPr>
            </a:br>
            <a:br>
              <a:rPr lang="en-US" sz="2100" spc="200" dirty="0">
                <a:solidFill>
                  <a:srgbClr val="FFFFFF"/>
                </a:solidFill>
                <a:effectLst/>
              </a:rPr>
            </a:br>
            <a:r>
              <a:rPr lang="en-US" sz="2100" spc="200" dirty="0" err="1">
                <a:solidFill>
                  <a:srgbClr val="FFFFFF"/>
                </a:solidFill>
                <a:effectLst/>
              </a:rPr>
              <a:t>dai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tradizionali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strumenti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comunicazione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100" i="1" spc="200" dirty="0">
                <a:solidFill>
                  <a:srgbClr val="FFFFFF"/>
                </a:solidFill>
                <a:effectLst/>
              </a:rPr>
              <a:t>above the line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, come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quotidiani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e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periodici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, </a:t>
            </a:r>
            <a:br>
              <a:rPr lang="en-US" sz="2100" spc="200" dirty="0">
                <a:solidFill>
                  <a:srgbClr val="FFFFFF"/>
                </a:solidFill>
                <a:effectLst/>
              </a:rPr>
            </a:br>
            <a:br>
              <a:rPr lang="en-US" sz="2100" spc="200" dirty="0">
                <a:solidFill>
                  <a:srgbClr val="FFFFFF"/>
                </a:solidFill>
                <a:effectLst/>
              </a:rPr>
            </a:br>
            <a:r>
              <a:rPr lang="en-US" sz="2100" spc="200" dirty="0">
                <a:solidFill>
                  <a:srgbClr val="FFFFFF"/>
                </a:solidFill>
                <a:effectLst/>
              </a:rPr>
              <a:t>a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strumenti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non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tradizionali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100" i="1" spc="200" dirty="0">
                <a:solidFill>
                  <a:srgbClr val="FFFFFF"/>
                </a:solidFill>
                <a:effectLst/>
              </a:rPr>
              <a:t>below the line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, come il mobile marketing e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l'internet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marketing.</a:t>
            </a:r>
            <a:br>
              <a:rPr lang="en-US" sz="2100" spc="200" dirty="0">
                <a:solidFill>
                  <a:srgbClr val="FFFFFF"/>
                </a:solidFill>
                <a:effectLst/>
              </a:rPr>
            </a:br>
            <a:endParaRPr lang="en-US" sz="2100" spc="200" dirty="0">
              <a:solidFill>
                <a:srgbClr val="FFFFFF"/>
              </a:solidFill>
            </a:endParaRPr>
          </a:p>
        </p:txBody>
      </p:sp>
      <p:cxnSp>
        <p:nvCxnSpPr>
          <p:cNvPr id="1052" name="Straight Connector 1051">
            <a:extLst>
              <a:ext uri="{FF2B5EF4-FFF2-40B4-BE49-F238E27FC236}">
                <a16:creationId xmlns:a16="http://schemas.microsoft.com/office/drawing/2014/main" id="{F4C9872C-B3B3-4A61-B20E-F79415F45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765314"/>
            <a:ext cx="3931920" cy="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Individual &amp; Organizational Factors Responsible for Resistance to Change">
            <a:extLst>
              <a:ext uri="{FF2B5EF4-FFF2-40B4-BE49-F238E27FC236}">
                <a16:creationId xmlns:a16="http://schemas.microsoft.com/office/drawing/2014/main" id="{D55D6A89-58F7-E9E5-7BFD-8743EEFCB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699753"/>
            <a:ext cx="5459470" cy="5459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780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6">
            <a:extLst>
              <a:ext uri="{FF2B5EF4-FFF2-40B4-BE49-F238E27FC236}">
                <a16:creationId xmlns:a16="http://schemas.microsoft.com/office/drawing/2014/main" id="{1579DD07-B6CD-4C04-8A4A-3B92CE8C8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A995F0-906C-4573-A739-16EED217D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9343" y="620720"/>
            <a:ext cx="6442480" cy="55931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0120" y="1105351"/>
            <a:ext cx="5477071" cy="302398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100" spc="200">
                <a:solidFill>
                  <a:schemeClr val="bg1"/>
                </a:solidFill>
              </a:rPr>
              <a:t>T</a:t>
            </a:r>
            <a:r>
              <a:rPr lang="en-US" sz="2100" spc="200">
                <a:solidFill>
                  <a:schemeClr val="bg1"/>
                </a:solidFill>
                <a:effectLst/>
              </a:rPr>
              <a:t>ale sviluppo è dovuto ai vantaggi offerti dal marketing digitale.</a:t>
            </a:r>
            <a:br>
              <a:rPr lang="en-US" sz="2100" spc="200">
                <a:solidFill>
                  <a:schemeClr val="bg1"/>
                </a:solidFill>
                <a:effectLst/>
              </a:rPr>
            </a:br>
            <a:br>
              <a:rPr lang="en-US" sz="2100" spc="200">
                <a:solidFill>
                  <a:schemeClr val="bg1"/>
                </a:solidFill>
                <a:effectLst/>
              </a:rPr>
            </a:br>
            <a:r>
              <a:rPr lang="en-US" sz="2100" spc="200">
                <a:solidFill>
                  <a:schemeClr val="bg1"/>
                </a:solidFill>
                <a:effectLst/>
              </a:rPr>
              <a:t>Per esempio, un grande vantaggio del direct email marketing è che qualifica i cosiddetti lead. </a:t>
            </a:r>
            <a:br>
              <a:rPr lang="en-US" sz="2100" spc="200">
                <a:solidFill>
                  <a:schemeClr val="bg1"/>
                </a:solidFill>
                <a:effectLst/>
              </a:rPr>
            </a:br>
            <a:br>
              <a:rPr lang="en-US" sz="2100" spc="200">
                <a:solidFill>
                  <a:schemeClr val="bg1"/>
                </a:solidFill>
                <a:effectLst/>
              </a:rPr>
            </a:br>
            <a:r>
              <a:rPr lang="en-US" sz="2100" spc="200">
                <a:solidFill>
                  <a:schemeClr val="bg1"/>
                </a:solidFill>
                <a:effectLst/>
              </a:rPr>
              <a:t>Un software apposito consente all'azienda di tracciare chi legge e risponde, nonché di analizzare i tipi di risposta.</a:t>
            </a:r>
            <a:br>
              <a:rPr lang="en-US" sz="2100" spc="200">
                <a:solidFill>
                  <a:schemeClr val="bg1"/>
                </a:solidFill>
                <a:effectLst/>
              </a:rPr>
            </a:br>
            <a:endParaRPr lang="en-US" sz="2100" spc="200">
              <a:solidFill>
                <a:schemeClr val="bg1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3F5F06D-7250-43A5-9B61-0B7F1FD7E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09960" y="4214336"/>
            <a:ext cx="512064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249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6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1" name="Straight Connector 10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2" name="Rectangle 12">
            <a:extLst>
              <a:ext uri="{FF2B5EF4-FFF2-40B4-BE49-F238E27FC236}">
                <a16:creationId xmlns:a16="http://schemas.microsoft.com/office/drawing/2014/main" id="{4BA0C938-1486-4635-9F6C-44D521FA6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942A7ABB-6A86-4A02-A072-FA82CDCE53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28" y="484632"/>
            <a:ext cx="11244036" cy="5880916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5356" y="806365"/>
            <a:ext cx="7020747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600" spc="200" dirty="0"/>
              <a:t>U</a:t>
            </a:r>
            <a:r>
              <a:rPr lang="en-US" sz="2600" spc="200" dirty="0">
                <a:effectLst/>
              </a:rPr>
              <a:t>na check list per il </a:t>
            </a:r>
            <a:r>
              <a:rPr lang="en-US" sz="2600" spc="200" dirty="0" err="1">
                <a:effectLst/>
              </a:rPr>
              <a:t>lancio</a:t>
            </a:r>
            <a:r>
              <a:rPr lang="en-US" sz="2600" spc="200" dirty="0">
                <a:effectLst/>
              </a:rPr>
              <a:t> di </a:t>
            </a:r>
            <a:r>
              <a:rPr lang="en-US" sz="2600" spc="200" dirty="0" err="1">
                <a:effectLst/>
              </a:rPr>
              <a:t>una</a:t>
            </a:r>
            <a:r>
              <a:rPr lang="en-US" sz="2600" spc="200" dirty="0">
                <a:effectLst/>
              </a:rPr>
              <a:t> campagna di e-mail marketing di </a:t>
            </a:r>
            <a:r>
              <a:rPr lang="en-US" sz="2600" spc="200" dirty="0" err="1">
                <a:effectLst/>
              </a:rPr>
              <a:t>successo</a:t>
            </a:r>
            <a:r>
              <a:rPr lang="en-US" sz="2600" spc="200" dirty="0">
                <a:effectLst/>
              </a:rPr>
              <a:t> include </a:t>
            </a:r>
            <a:r>
              <a:rPr lang="en-US" sz="2600" spc="200" dirty="0" err="1">
                <a:effectLst/>
              </a:rPr>
              <a:t>i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seguenti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aspetti</a:t>
            </a:r>
            <a:r>
              <a:rPr lang="en-US" sz="2600" spc="200" dirty="0">
                <a:effectLst/>
              </a:rPr>
              <a:t>:</a:t>
            </a:r>
            <a:br>
              <a:rPr lang="en-US" sz="2600" spc="200" dirty="0">
                <a:effectLst/>
              </a:rPr>
            </a:br>
            <a:r>
              <a:rPr lang="en-US" sz="2600" spc="200" dirty="0">
                <a:effectLst/>
              </a:rPr>
              <a:t>﻿</a:t>
            </a:r>
            <a:br>
              <a:rPr lang="en-US" sz="2600" spc="200" dirty="0">
                <a:effectLst/>
              </a:rPr>
            </a:br>
            <a:r>
              <a:rPr lang="en-US" sz="2600" spc="200" dirty="0">
                <a:effectLst/>
              </a:rPr>
              <a:t>﻿</a:t>
            </a:r>
            <a:r>
              <a:rPr lang="en-US" sz="2600" b="1" spc="200" dirty="0" err="1">
                <a:effectLst/>
              </a:rPr>
              <a:t>Pianificazione</a:t>
            </a:r>
            <a:r>
              <a:rPr lang="en-US" sz="2600" b="1" spc="200" dirty="0">
                <a:effectLst/>
              </a:rPr>
              <a:t> </a:t>
            </a:r>
            <a:r>
              <a:rPr lang="en-US" sz="2600" b="1" spc="200" dirty="0" err="1">
                <a:effectLst/>
              </a:rPr>
              <a:t>accurata</a:t>
            </a:r>
            <a:r>
              <a:rPr lang="en-US" sz="2600" spc="200" dirty="0">
                <a:effectLst/>
              </a:rPr>
              <a:t>. </a:t>
            </a:r>
            <a:br>
              <a:rPr lang="en-US" sz="2600" spc="200" dirty="0">
                <a:effectLst/>
              </a:rPr>
            </a:br>
            <a:r>
              <a:rPr lang="en-US" sz="2600" spc="200" dirty="0">
                <a:effectLst/>
              </a:rPr>
              <a:t>Le </a:t>
            </a:r>
            <a:r>
              <a:rPr lang="en-US" sz="2600" spc="200" dirty="0" err="1">
                <a:effectLst/>
              </a:rPr>
              <a:t>aziende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devono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darsi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obiettivi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chiari</a:t>
            </a:r>
            <a:r>
              <a:rPr lang="en-US" sz="2600" spc="200" dirty="0">
                <a:effectLst/>
              </a:rPr>
              <a:t> e </a:t>
            </a:r>
            <a:r>
              <a:rPr lang="en-US" sz="2600" spc="200" dirty="0" err="1">
                <a:effectLst/>
              </a:rPr>
              <a:t>misurabili</a:t>
            </a:r>
            <a:r>
              <a:rPr lang="en-US" sz="2600" spc="200" dirty="0">
                <a:effectLst/>
              </a:rPr>
              <a:t> e </a:t>
            </a:r>
            <a:r>
              <a:rPr lang="en-US" sz="2600" spc="200" dirty="0" err="1">
                <a:effectLst/>
              </a:rPr>
              <a:t>pianificare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accuratamente</a:t>
            </a:r>
            <a:r>
              <a:rPr lang="en-US" sz="2600" spc="200" dirty="0">
                <a:effectLst/>
              </a:rPr>
              <a:t> la campagna.</a:t>
            </a:r>
            <a:br>
              <a:rPr lang="en-US" sz="2600" spc="200" dirty="0">
                <a:effectLst/>
              </a:rPr>
            </a:br>
            <a:r>
              <a:rPr lang="en-US" sz="2600" spc="200" dirty="0">
                <a:effectLst/>
              </a:rPr>
              <a:t>﻿﻿</a:t>
            </a:r>
            <a:br>
              <a:rPr lang="en-US" sz="2600" spc="200" dirty="0">
                <a:effectLst/>
              </a:rPr>
            </a:br>
            <a:r>
              <a:rPr lang="en-US" sz="2600" b="1" spc="200" dirty="0" err="1">
                <a:effectLst/>
              </a:rPr>
              <a:t>Contenuti</a:t>
            </a:r>
            <a:r>
              <a:rPr lang="en-US" sz="2600" b="1" spc="200" dirty="0">
                <a:effectLst/>
              </a:rPr>
              <a:t> </a:t>
            </a:r>
            <a:r>
              <a:rPr lang="en-US" sz="2600" b="1" spc="200" dirty="0" err="1">
                <a:effectLst/>
              </a:rPr>
              <a:t>eccellenti</a:t>
            </a:r>
            <a:r>
              <a:rPr lang="en-US" sz="2600" spc="200" dirty="0">
                <a:effectLst/>
              </a:rPr>
              <a:t>. </a:t>
            </a:r>
            <a:br>
              <a:rPr lang="en-US" sz="2600" spc="200" dirty="0">
                <a:effectLst/>
              </a:rPr>
            </a:br>
            <a:r>
              <a:rPr lang="en-US" sz="2600" spc="200" dirty="0">
                <a:effectLst/>
              </a:rPr>
              <a:t>Con </a:t>
            </a:r>
            <a:r>
              <a:rPr lang="en-US" sz="2600" spc="200" dirty="0" err="1">
                <a:effectLst/>
              </a:rPr>
              <a:t>l'e</a:t>
            </a:r>
            <a:r>
              <a:rPr lang="en-US" sz="2600" spc="200" dirty="0">
                <a:effectLst/>
              </a:rPr>
              <a:t>-mail </a:t>
            </a:r>
            <a:r>
              <a:rPr lang="en-US" sz="2600" spc="200" dirty="0" err="1">
                <a:effectLst/>
              </a:rPr>
              <a:t>gli</a:t>
            </a:r>
            <a:r>
              <a:rPr lang="en-US" sz="2600" spc="200" dirty="0">
                <a:effectLst/>
              </a:rPr>
              <a:t> standard </a:t>
            </a:r>
            <a:r>
              <a:rPr lang="en-US" sz="2600" spc="200" dirty="0" err="1">
                <a:effectLst/>
              </a:rPr>
              <a:t>sono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più</a:t>
            </a:r>
            <a:r>
              <a:rPr lang="en-US" sz="2600" spc="200" dirty="0">
                <a:effectLst/>
              </a:rPr>
              <a:t> alti, </a:t>
            </a:r>
            <a:r>
              <a:rPr lang="en-US" sz="2600" spc="200" dirty="0" err="1">
                <a:effectLst/>
              </a:rPr>
              <a:t>quindi</a:t>
            </a:r>
            <a:r>
              <a:rPr lang="en-US" sz="2600" spc="200" dirty="0">
                <a:effectLst/>
              </a:rPr>
              <a:t> le </a:t>
            </a:r>
            <a:r>
              <a:rPr lang="en-US" sz="2600" spc="200" dirty="0" err="1">
                <a:effectLst/>
              </a:rPr>
              <a:t>aziende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devono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assicurarsi</a:t>
            </a:r>
            <a:r>
              <a:rPr lang="en-US" sz="2600" spc="200" dirty="0">
                <a:effectLst/>
              </a:rPr>
              <a:t> di </a:t>
            </a:r>
            <a:r>
              <a:rPr lang="en-US" sz="2600" spc="200" dirty="0" err="1">
                <a:effectLst/>
              </a:rPr>
              <a:t>offrire</a:t>
            </a:r>
            <a:r>
              <a:rPr lang="en-US" sz="2600" spc="200" dirty="0">
                <a:effectLst/>
              </a:rPr>
              <a:t> a chi </a:t>
            </a:r>
            <a:r>
              <a:rPr lang="en-US" sz="2600" spc="200" dirty="0" err="1">
                <a:effectLst/>
              </a:rPr>
              <a:t>si</a:t>
            </a:r>
            <a:r>
              <a:rPr lang="en-US" sz="2600" spc="200" dirty="0">
                <a:effectLst/>
              </a:rPr>
              <a:t> è </a:t>
            </a:r>
            <a:r>
              <a:rPr lang="en-US" sz="2600" spc="200" dirty="0" err="1">
                <a:effectLst/>
              </a:rPr>
              <a:t>registrato</a:t>
            </a:r>
            <a:r>
              <a:rPr lang="en-US" sz="2600" spc="200" dirty="0">
                <a:effectLst/>
              </a:rPr>
              <a:t> un </a:t>
            </a:r>
            <a:r>
              <a:rPr lang="en-US" sz="2600" spc="200" dirty="0" err="1">
                <a:effectLst/>
              </a:rPr>
              <a:t>valore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percepibile</a:t>
            </a:r>
            <a:r>
              <a:rPr lang="en-US" sz="2600" spc="200" dirty="0">
                <a:effectLst/>
              </a:rPr>
              <a:t> come tale.</a:t>
            </a:r>
            <a:br>
              <a:rPr lang="en-US" sz="2600" spc="200" dirty="0">
                <a:effectLst/>
              </a:rPr>
            </a:br>
            <a:r>
              <a:rPr lang="en-US" sz="2600" spc="200" dirty="0">
                <a:effectLst/>
              </a:rPr>
              <a:t>﻿﻿</a:t>
            </a:r>
            <a:br>
              <a:rPr lang="en-US" sz="2600" spc="200" dirty="0">
                <a:effectLst/>
              </a:rPr>
            </a:br>
            <a:endParaRPr lang="en-US" sz="2600" spc="200" dirty="0"/>
          </a:p>
        </p:txBody>
      </p:sp>
      <p:cxnSp>
        <p:nvCxnSpPr>
          <p:cNvPr id="24" name="Straight Connector 16">
            <a:extLst>
              <a:ext uri="{FF2B5EF4-FFF2-40B4-BE49-F238E27FC236}">
                <a16:creationId xmlns:a16="http://schemas.microsoft.com/office/drawing/2014/main" id="{B6916720-6D22-4D4B-BC19-23008C7DD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672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BA0C938-1486-4635-9F6C-44D521FA6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2A7ABB-6A86-4A02-A072-FA82CDCE53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28" y="484632"/>
            <a:ext cx="11244036" cy="5880916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5356" y="806365"/>
            <a:ext cx="7020747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b="1" spc="200" dirty="0">
                <a:effectLst/>
              </a:rPr>
              <a:t>Campo "</a:t>
            </a:r>
            <a:r>
              <a:rPr lang="en-US" sz="3100" b="1" spc="200" dirty="0" err="1">
                <a:effectLst/>
              </a:rPr>
              <a:t>mittente</a:t>
            </a:r>
            <a:r>
              <a:rPr lang="en-US" sz="3100" b="1" spc="200" dirty="0">
                <a:effectLst/>
              </a:rPr>
              <a:t>" </a:t>
            </a:r>
            <a:r>
              <a:rPr lang="en-US" sz="3100" b="1" spc="200" dirty="0" err="1">
                <a:effectLst/>
              </a:rPr>
              <a:t>completo</a:t>
            </a:r>
            <a:r>
              <a:rPr lang="en-US" sz="3100" b="1" spc="200" dirty="0">
                <a:effectLst/>
              </a:rPr>
              <a:t> e </a:t>
            </a:r>
            <a:r>
              <a:rPr lang="en-US" sz="3100" b="1" spc="200" dirty="0" err="1">
                <a:effectLst/>
              </a:rPr>
              <a:t>veritiero</a:t>
            </a:r>
            <a:r>
              <a:rPr lang="en-US" sz="3100" spc="200" dirty="0">
                <a:effectLst/>
              </a:rPr>
              <a:t>. </a:t>
            </a:r>
            <a:br>
              <a:rPr lang="en-US" sz="3100" spc="200" dirty="0">
                <a:effectLst/>
              </a:rPr>
            </a:br>
            <a:r>
              <a:rPr lang="en-US" sz="3100" spc="200" dirty="0">
                <a:effectLst/>
              </a:rPr>
              <a:t>È la prima </a:t>
            </a:r>
            <a:r>
              <a:rPr lang="en-US" sz="3100" spc="200" dirty="0" err="1">
                <a:effectLst/>
              </a:rPr>
              <a:t>cosa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che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i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destinatari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guardano</a:t>
            </a:r>
            <a:r>
              <a:rPr lang="en-US" sz="3100" spc="200" dirty="0">
                <a:effectLst/>
              </a:rPr>
              <a:t> per </a:t>
            </a:r>
            <a:r>
              <a:rPr lang="en-US" sz="3100" spc="200" dirty="0" err="1">
                <a:effectLst/>
              </a:rPr>
              <a:t>decidere</a:t>
            </a:r>
            <a:r>
              <a:rPr lang="en-US" sz="3100" spc="200" dirty="0">
                <a:effectLst/>
              </a:rPr>
              <a:t> se </a:t>
            </a:r>
            <a:r>
              <a:rPr lang="en-US" sz="3100" spc="200" dirty="0" err="1">
                <a:effectLst/>
              </a:rPr>
              <a:t>aprire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un'email</a:t>
            </a:r>
            <a:r>
              <a:rPr lang="en-US" sz="3100" spc="200" dirty="0">
                <a:effectLst/>
              </a:rPr>
              <a:t>.</a:t>
            </a:r>
            <a:br>
              <a:rPr lang="en-US" sz="3100" spc="200" dirty="0">
                <a:effectLst/>
              </a:rPr>
            </a:br>
            <a:r>
              <a:rPr lang="en-US" sz="3100" spc="200" dirty="0">
                <a:effectLst/>
              </a:rPr>
              <a:t>﻿﻿</a:t>
            </a:r>
            <a:br>
              <a:rPr lang="en-US" sz="3100" spc="200" dirty="0">
                <a:effectLst/>
              </a:rPr>
            </a:br>
            <a:r>
              <a:rPr lang="en-US" sz="3100" b="1" spc="200" dirty="0">
                <a:effectLst/>
              </a:rPr>
              <a:t>Campo "</a:t>
            </a:r>
            <a:r>
              <a:rPr lang="en-US" sz="3100" b="1" spc="200" dirty="0" err="1">
                <a:effectLst/>
              </a:rPr>
              <a:t>oggetto</a:t>
            </a:r>
            <a:r>
              <a:rPr lang="en-US" sz="3100" b="1" spc="200" dirty="0">
                <a:effectLst/>
              </a:rPr>
              <a:t>" </a:t>
            </a:r>
            <a:r>
              <a:rPr lang="en-US" sz="3100" b="1" spc="200" dirty="0" err="1">
                <a:effectLst/>
              </a:rPr>
              <a:t>motivante</a:t>
            </a:r>
            <a:r>
              <a:rPr lang="en-US" sz="3100" spc="200" dirty="0">
                <a:effectLst/>
              </a:rPr>
              <a:t>. </a:t>
            </a:r>
            <a:br>
              <a:rPr lang="en-US" sz="3100" spc="200" dirty="0">
                <a:effectLst/>
              </a:rPr>
            </a:br>
            <a:r>
              <a:rPr lang="en-US" sz="3100" spc="200" dirty="0">
                <a:effectLst/>
              </a:rPr>
              <a:t>Il campo </a:t>
            </a:r>
            <a:r>
              <a:rPr lang="en-US" sz="3100" spc="200" dirty="0" err="1">
                <a:effectLst/>
              </a:rPr>
              <a:t>che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i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destinatari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guardano</a:t>
            </a:r>
            <a:r>
              <a:rPr lang="en-US" sz="3100" spc="200" dirty="0">
                <a:effectLst/>
              </a:rPr>
              <a:t> subito dopo il campo "</a:t>
            </a:r>
            <a:r>
              <a:rPr lang="en-US" sz="3100" spc="200" dirty="0" err="1">
                <a:effectLst/>
              </a:rPr>
              <a:t>mittente</a:t>
            </a:r>
            <a:r>
              <a:rPr lang="en-US" sz="3100" spc="200" dirty="0">
                <a:effectLst/>
              </a:rPr>
              <a:t>" per </a:t>
            </a:r>
            <a:r>
              <a:rPr lang="en-US" sz="3100" spc="200" dirty="0" err="1">
                <a:effectLst/>
              </a:rPr>
              <a:t>decidere</a:t>
            </a:r>
            <a:r>
              <a:rPr lang="en-US" sz="3100" spc="200" dirty="0">
                <a:effectLst/>
              </a:rPr>
              <a:t> se </a:t>
            </a:r>
            <a:r>
              <a:rPr lang="en-US" sz="3100" spc="200" dirty="0" err="1">
                <a:effectLst/>
              </a:rPr>
              <a:t>aprire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un'e</a:t>
            </a:r>
            <a:r>
              <a:rPr lang="en-US" sz="3100" spc="200" dirty="0">
                <a:effectLst/>
              </a:rPr>
              <a:t>-mail è il campo "</a:t>
            </a:r>
            <a:r>
              <a:rPr lang="en-US" sz="3100" spc="200" dirty="0" err="1">
                <a:effectLst/>
              </a:rPr>
              <a:t>oggetto</a:t>
            </a:r>
            <a:r>
              <a:rPr lang="en-US" sz="3100" spc="200" dirty="0">
                <a:effectLst/>
              </a:rPr>
              <a:t>". </a:t>
            </a:r>
            <a:r>
              <a:rPr lang="en-US" sz="3100" spc="200" dirty="0" err="1">
                <a:effectLst/>
              </a:rPr>
              <a:t>Pertanto</a:t>
            </a:r>
            <a:r>
              <a:rPr lang="en-US" sz="3100" spc="200" dirty="0">
                <a:effectLst/>
              </a:rPr>
              <a:t>, </a:t>
            </a:r>
            <a:r>
              <a:rPr lang="en-US" sz="3100" spc="200" dirty="0" err="1">
                <a:effectLst/>
              </a:rPr>
              <a:t>questo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deve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essere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accattivante</a:t>
            </a:r>
            <a:r>
              <a:rPr lang="en-US" sz="3100" spc="200" dirty="0">
                <a:effectLst/>
              </a:rPr>
              <a:t>.</a:t>
            </a:r>
            <a:br>
              <a:rPr lang="en-US" sz="3100" spc="200" dirty="0">
                <a:effectLst/>
              </a:rPr>
            </a:br>
            <a:endParaRPr lang="en-US" sz="3100" b="1" spc="2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6916720-6D22-4D4B-BC19-23008C7DD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1391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BA0C938-1486-4635-9F6C-44D521FA6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2A7ABB-6A86-4A02-A072-FA82CDCE53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28" y="484632"/>
            <a:ext cx="11244036" cy="5880916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5356" y="806365"/>
            <a:ext cx="7020747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b="1" spc="200" dirty="0" err="1"/>
              <a:t>Frequenza</a:t>
            </a:r>
            <a:r>
              <a:rPr lang="en-US" sz="3100" b="1" spc="200" dirty="0"/>
              <a:t> e </a:t>
            </a:r>
            <a:r>
              <a:rPr lang="en-US" sz="3100" b="1" spc="200" dirty="0" err="1"/>
              <a:t>tempistica</a:t>
            </a:r>
            <a:r>
              <a:rPr lang="en-US" sz="3100" b="1" spc="200" dirty="0"/>
              <a:t> </a:t>
            </a:r>
            <a:r>
              <a:rPr lang="en-US" sz="3100" b="1" spc="200" dirty="0" err="1"/>
              <a:t>corrette</a:t>
            </a:r>
            <a:r>
              <a:rPr lang="en-US" sz="3100" b="1" spc="200" dirty="0"/>
              <a:t>. </a:t>
            </a:r>
            <a:br>
              <a:rPr lang="en-US" sz="3100" b="1" spc="200" dirty="0"/>
            </a:br>
            <a:r>
              <a:rPr lang="en-US" sz="3100" spc="200" dirty="0"/>
              <a:t>Le </a:t>
            </a:r>
            <a:r>
              <a:rPr lang="en-US" sz="3100" spc="200" dirty="0" err="1"/>
              <a:t>organizzazioni</a:t>
            </a:r>
            <a:r>
              <a:rPr lang="en-US" sz="3100" spc="200" dirty="0"/>
              <a:t> non </a:t>
            </a:r>
            <a:r>
              <a:rPr lang="en-US" sz="3100" spc="200" dirty="0" err="1"/>
              <a:t>devono</a:t>
            </a:r>
            <a:r>
              <a:rPr lang="en-US" sz="3100" b="1" spc="200" dirty="0"/>
              <a:t> </a:t>
            </a:r>
            <a:r>
              <a:rPr lang="en-US" sz="3100" spc="200" dirty="0" err="1">
                <a:effectLst/>
              </a:rPr>
              <a:t>sopraffare</a:t>
            </a:r>
            <a:r>
              <a:rPr lang="en-US" sz="3100" spc="200" dirty="0">
                <a:effectLst/>
              </a:rPr>
              <a:t> il loro </a:t>
            </a:r>
            <a:r>
              <a:rPr lang="en-US" sz="3100" spc="200" dirty="0" err="1">
                <a:effectLst/>
              </a:rPr>
              <a:t>pubblico</a:t>
            </a:r>
            <a:r>
              <a:rPr lang="en-US" sz="3100" spc="200" dirty="0">
                <a:effectLst/>
              </a:rPr>
              <a:t>. Non </a:t>
            </a:r>
            <a:r>
              <a:rPr lang="en-US" sz="3100" spc="200" dirty="0" err="1">
                <a:effectLst/>
              </a:rPr>
              <a:t>dovrebbero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inviare</a:t>
            </a:r>
            <a:r>
              <a:rPr lang="en-US" sz="3100" spc="200" dirty="0">
                <a:effectLst/>
              </a:rPr>
              <a:t> e-mail </a:t>
            </a:r>
            <a:r>
              <a:rPr lang="en-US" sz="3100" spc="200" dirty="0" err="1">
                <a:effectLst/>
              </a:rPr>
              <a:t>tra</a:t>
            </a:r>
            <a:r>
              <a:rPr lang="en-US" sz="3100" spc="200" dirty="0">
                <a:effectLst/>
              </a:rPr>
              <a:t> il </a:t>
            </a:r>
            <a:r>
              <a:rPr lang="en-US" sz="3100" spc="200" dirty="0" err="1">
                <a:effectLst/>
              </a:rPr>
              <a:t>venerdì</a:t>
            </a:r>
            <a:r>
              <a:rPr lang="en-US" sz="3100" spc="200" dirty="0">
                <a:effectLst/>
              </a:rPr>
              <a:t> e il </a:t>
            </a:r>
            <a:r>
              <a:rPr lang="en-US" sz="3100" spc="200" dirty="0" err="1">
                <a:effectLst/>
              </a:rPr>
              <a:t>lunedì</a:t>
            </a:r>
            <a:r>
              <a:rPr lang="en-US" sz="3100" spc="200" dirty="0">
                <a:effectLst/>
              </a:rPr>
              <a:t>, o al di </a:t>
            </a:r>
            <a:r>
              <a:rPr lang="en-US" sz="3100" spc="200" dirty="0" err="1">
                <a:effectLst/>
              </a:rPr>
              <a:t>fuori</a:t>
            </a:r>
            <a:r>
              <a:rPr lang="en-US" sz="3100" spc="200" dirty="0">
                <a:effectLst/>
              </a:rPr>
              <a:t> del </a:t>
            </a:r>
            <a:r>
              <a:rPr lang="en-US" sz="3100" spc="200" dirty="0" err="1">
                <a:effectLst/>
              </a:rPr>
              <a:t>normale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orario</a:t>
            </a:r>
            <a:r>
              <a:rPr lang="en-US" sz="3100" spc="200" dirty="0">
                <a:effectLst/>
              </a:rPr>
              <a:t> di </a:t>
            </a:r>
            <a:r>
              <a:rPr lang="en-US" sz="3100" spc="200" dirty="0" err="1">
                <a:effectLst/>
              </a:rPr>
              <a:t>lavoro</a:t>
            </a:r>
            <a:r>
              <a:rPr lang="en-US" sz="3100" spc="200" dirty="0">
                <a:effectLst/>
              </a:rPr>
              <a:t>.</a:t>
            </a:r>
            <a:br>
              <a:rPr lang="en-US" sz="3100" spc="200" dirty="0">
                <a:effectLst/>
              </a:rPr>
            </a:br>
            <a:r>
              <a:rPr lang="en-US" sz="3100" spc="200" dirty="0">
                <a:effectLst/>
              </a:rPr>
              <a:t>﻿﻿</a:t>
            </a:r>
            <a:br>
              <a:rPr lang="en-US" sz="3100" spc="200" dirty="0">
                <a:effectLst/>
              </a:rPr>
            </a:br>
            <a:r>
              <a:rPr lang="en-US" sz="3100" b="1" spc="200" dirty="0" err="1">
                <a:effectLst/>
              </a:rPr>
              <a:t>Uso</a:t>
            </a:r>
            <a:r>
              <a:rPr lang="en-US" sz="3100" b="1" spc="200" dirty="0">
                <a:effectLst/>
              </a:rPr>
              <a:t> </a:t>
            </a:r>
            <a:r>
              <a:rPr lang="en-US" sz="3100" b="1" spc="200" dirty="0" err="1">
                <a:effectLst/>
              </a:rPr>
              <a:t>appropriato</a:t>
            </a:r>
            <a:r>
              <a:rPr lang="en-US" sz="3100" b="1" spc="200" dirty="0">
                <a:effectLst/>
              </a:rPr>
              <a:t> </a:t>
            </a:r>
            <a:r>
              <a:rPr lang="en-US" sz="3100" b="1" spc="200" dirty="0" err="1">
                <a:effectLst/>
              </a:rPr>
              <a:t>delle</a:t>
            </a:r>
            <a:r>
              <a:rPr lang="en-US" sz="3100" b="1" spc="200" dirty="0">
                <a:effectLst/>
              </a:rPr>
              <a:t> </a:t>
            </a:r>
            <a:r>
              <a:rPr lang="en-US" sz="3100" b="1" spc="200" dirty="0" err="1">
                <a:effectLst/>
              </a:rPr>
              <a:t>immagini</a:t>
            </a:r>
            <a:r>
              <a:rPr lang="en-US" sz="3100" b="1" spc="200" dirty="0">
                <a:effectLst/>
              </a:rPr>
              <a:t>.</a:t>
            </a:r>
            <a:r>
              <a:rPr lang="en-US" sz="3100" spc="200" dirty="0">
                <a:effectLst/>
              </a:rPr>
              <a:t> </a:t>
            </a:r>
            <a:br>
              <a:rPr lang="en-US" sz="3100" spc="200" dirty="0">
                <a:effectLst/>
              </a:rPr>
            </a:br>
            <a:r>
              <a:rPr lang="en-US" sz="3100" spc="200" dirty="0">
                <a:effectLst/>
              </a:rPr>
              <a:t>Le </a:t>
            </a:r>
            <a:r>
              <a:rPr lang="en-US" sz="3100" spc="200" dirty="0" err="1">
                <a:effectLst/>
              </a:rPr>
              <a:t>aziende</a:t>
            </a:r>
            <a:r>
              <a:rPr lang="en-US" sz="3100" spc="200" dirty="0">
                <a:effectLst/>
              </a:rPr>
              <a:t> non </a:t>
            </a:r>
            <a:r>
              <a:rPr lang="en-US" sz="3100" spc="200" dirty="0" err="1">
                <a:effectLst/>
              </a:rPr>
              <a:t>dovrebbero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lasciarsi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fuorviare</a:t>
            </a:r>
            <a:r>
              <a:rPr lang="en-US" sz="3100" spc="200" dirty="0">
                <a:effectLst/>
              </a:rPr>
              <a:t>. Se le </a:t>
            </a:r>
            <a:r>
              <a:rPr lang="en-US" sz="3100" spc="200" dirty="0" err="1">
                <a:effectLst/>
              </a:rPr>
              <a:t>immagini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aggiungono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realmente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valore</a:t>
            </a:r>
            <a:r>
              <a:rPr lang="en-US" sz="3100" spc="200" dirty="0">
                <a:effectLst/>
              </a:rPr>
              <a:t> e non </a:t>
            </a:r>
            <a:r>
              <a:rPr lang="en-US" sz="3100" spc="200" dirty="0" err="1">
                <a:effectLst/>
              </a:rPr>
              <a:t>sono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troppo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pesanti</a:t>
            </a:r>
            <a:r>
              <a:rPr lang="en-US" sz="3100" spc="200" dirty="0">
                <a:effectLst/>
              </a:rPr>
              <a:t>, </a:t>
            </a:r>
            <a:r>
              <a:rPr lang="en-US" sz="3100" spc="200" dirty="0" err="1">
                <a:effectLst/>
              </a:rPr>
              <a:t>si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possono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usare</a:t>
            </a:r>
            <a:r>
              <a:rPr lang="en-US" sz="3100" spc="200" dirty="0">
                <a:effectLst/>
              </a:rPr>
              <a:t>.</a:t>
            </a:r>
            <a:br>
              <a:rPr lang="en-US" sz="3100" spc="200" dirty="0">
                <a:effectLst/>
              </a:rPr>
            </a:br>
            <a:endParaRPr lang="en-US" sz="3100" b="1" spc="2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6916720-6D22-4D4B-BC19-23008C7DD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099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BA0C938-1486-4635-9F6C-44D521FA6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2A7ABB-6A86-4A02-A072-FA82CDCE53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28" y="484632"/>
            <a:ext cx="11244036" cy="5880916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5356" y="806365"/>
            <a:ext cx="7020747" cy="5229630"/>
          </a:xfrm>
        </p:spPr>
        <p:txBody>
          <a:bodyPr vert="horz" lIns="91440" tIns="45720" rIns="91440" bIns="45720" numCol="2" spcCol="360000" rtlCol="0" anchor="ctr">
            <a:normAutofit/>
          </a:bodyPr>
          <a:lstStyle/>
          <a:p>
            <a:r>
              <a:rPr lang="en-US" sz="2600" spc="200" dirty="0">
                <a:effectLst/>
              </a:rPr>
              <a:t>﻿﻿</a:t>
            </a:r>
            <a:r>
              <a:rPr lang="en-US" sz="2600" b="1" spc="200" dirty="0" err="1">
                <a:effectLst/>
              </a:rPr>
              <a:t>Evidenziazione</a:t>
            </a:r>
            <a:r>
              <a:rPr lang="en-US" sz="2600" b="1" spc="200" dirty="0">
                <a:effectLst/>
              </a:rPr>
              <a:t> del punto di forza </a:t>
            </a:r>
            <a:r>
              <a:rPr lang="en-US" sz="2600" b="1" spc="200" dirty="0" err="1">
                <a:effectLst/>
              </a:rPr>
              <a:t>dell'azienda</a:t>
            </a:r>
            <a:r>
              <a:rPr lang="en-US" sz="2600" b="1" spc="200" dirty="0">
                <a:effectLst/>
              </a:rPr>
              <a:t>. </a:t>
            </a:r>
            <a:br>
              <a:rPr lang="en-US" sz="2600" b="1" spc="200" dirty="0">
                <a:effectLst/>
              </a:rPr>
            </a:br>
            <a:r>
              <a:rPr lang="en-US" sz="2600" spc="200" dirty="0">
                <a:effectLst/>
              </a:rPr>
              <a:t>Le </a:t>
            </a:r>
            <a:r>
              <a:rPr lang="en-US" sz="2600" spc="200" dirty="0" err="1">
                <a:effectLst/>
              </a:rPr>
              <a:t>aziende</a:t>
            </a:r>
            <a:r>
              <a:rPr lang="en-US" sz="2600" spc="200" dirty="0">
                <a:effectLst/>
              </a:rPr>
              <a:t> non </a:t>
            </a:r>
            <a:r>
              <a:rPr lang="en-US" sz="2600" spc="200" dirty="0" err="1">
                <a:effectLst/>
              </a:rPr>
              <a:t>dovrebbero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soffocare</a:t>
            </a:r>
            <a:r>
              <a:rPr lang="en-US" sz="2600" spc="200" dirty="0">
                <a:effectLst/>
              </a:rPr>
              <a:t> il </a:t>
            </a:r>
            <a:r>
              <a:rPr lang="en-US" sz="2600" spc="200" dirty="0" err="1">
                <a:effectLst/>
              </a:rPr>
              <a:t>contenuto</a:t>
            </a:r>
            <a:r>
              <a:rPr lang="en-US" sz="2600" spc="200" dirty="0">
                <a:effectLst/>
              </a:rPr>
              <a:t> o </a:t>
            </a:r>
            <a:r>
              <a:rPr lang="en-US" sz="2600" spc="200" dirty="0" err="1">
                <a:effectLst/>
              </a:rPr>
              <a:t>l'offerta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migliore</a:t>
            </a:r>
            <a:r>
              <a:rPr lang="en-US" sz="2600" spc="200" dirty="0">
                <a:effectLst/>
              </a:rPr>
              <a:t>. </a:t>
            </a:r>
            <a:r>
              <a:rPr lang="en-US" sz="2600" spc="200" dirty="0" err="1">
                <a:effectLst/>
              </a:rPr>
              <a:t>Dovrebbero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invece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assicurarsi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che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si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trovi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all'inizio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dell'email</a:t>
            </a:r>
            <a:r>
              <a:rPr lang="en-US" sz="2600" spc="200" dirty="0">
                <a:effectLst/>
              </a:rPr>
              <a:t>, o </a:t>
            </a:r>
            <a:r>
              <a:rPr lang="en-US" sz="2600" spc="200" dirty="0" err="1">
                <a:effectLst/>
              </a:rPr>
              <a:t>nella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posizione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corrispondente</a:t>
            </a:r>
            <a:r>
              <a:rPr lang="en-US" sz="2600" spc="200" dirty="0">
                <a:effectLst/>
              </a:rPr>
              <a:t> al punto "sopra la </a:t>
            </a:r>
            <a:r>
              <a:rPr lang="en-US" sz="2600" spc="200" dirty="0" err="1">
                <a:effectLst/>
              </a:rPr>
              <a:t>piegatura</a:t>
            </a:r>
            <a:r>
              <a:rPr lang="en-US" sz="2600" spc="200" dirty="0">
                <a:effectLst/>
              </a:rPr>
              <a:t>"</a:t>
            </a:r>
            <a:br>
              <a:rPr lang="en-US" sz="2600" spc="200" dirty="0">
                <a:effectLst/>
              </a:rPr>
            </a:br>
            <a:r>
              <a:rPr lang="en-US" sz="2600" spc="200" dirty="0">
                <a:effectLst/>
              </a:rPr>
              <a:t>﻿</a:t>
            </a:r>
            <a:br>
              <a:rPr lang="en-US" sz="2600" spc="200" dirty="0">
                <a:effectLst/>
              </a:rPr>
            </a:br>
            <a:br>
              <a:rPr lang="en-US" sz="2600" spc="200" dirty="0">
                <a:effectLst/>
              </a:rPr>
            </a:br>
            <a:br>
              <a:rPr lang="en-US" sz="2600" spc="200" dirty="0">
                <a:effectLst/>
              </a:rPr>
            </a:br>
            <a:br>
              <a:rPr lang="en-US" sz="2600" spc="200" dirty="0">
                <a:effectLst/>
              </a:rPr>
            </a:br>
            <a:r>
              <a:rPr lang="en-US" sz="2600" b="1" spc="200" dirty="0" err="1"/>
              <a:t>P</a:t>
            </a:r>
            <a:r>
              <a:rPr lang="en-US" sz="2600" b="1" spc="200" dirty="0" err="1">
                <a:effectLst/>
              </a:rPr>
              <a:t>iù</a:t>
            </a:r>
            <a:r>
              <a:rPr lang="en-US" sz="2600" b="1" spc="200" dirty="0">
                <a:effectLst/>
              </a:rPr>
              <a:t> </a:t>
            </a:r>
            <a:r>
              <a:rPr lang="en-US" sz="2600" b="1" spc="200" dirty="0" err="1">
                <a:effectLst/>
              </a:rPr>
              <a:t>corto</a:t>
            </a:r>
            <a:r>
              <a:rPr lang="en-US" sz="2600" b="1" spc="200" dirty="0">
                <a:effectLst/>
              </a:rPr>
              <a:t> è, </a:t>
            </a:r>
            <a:r>
              <a:rPr lang="en-US" sz="2600" b="1" spc="200" dirty="0" err="1">
                <a:effectLst/>
              </a:rPr>
              <a:t>meglio</a:t>
            </a:r>
            <a:r>
              <a:rPr lang="en-US" sz="2600" b="1" spc="200" dirty="0">
                <a:effectLst/>
              </a:rPr>
              <a:t> è</a:t>
            </a:r>
            <a:r>
              <a:rPr lang="en-US" sz="2600" spc="200" dirty="0">
                <a:effectLst/>
              </a:rPr>
              <a:t>. </a:t>
            </a:r>
            <a:br>
              <a:rPr lang="en-US" sz="2600" spc="200" dirty="0">
                <a:effectLst/>
              </a:rPr>
            </a:br>
            <a:r>
              <a:rPr lang="en-US" sz="2600" spc="200" dirty="0">
                <a:effectLst/>
              </a:rPr>
              <a:t>Al </a:t>
            </a:r>
            <a:r>
              <a:rPr lang="en-US" sz="2600" spc="200" dirty="0" err="1">
                <a:effectLst/>
              </a:rPr>
              <a:t>giorno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d'oggi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nessuno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legge</a:t>
            </a:r>
            <a:r>
              <a:rPr lang="en-US" sz="2600" spc="200" dirty="0">
                <a:effectLst/>
              </a:rPr>
              <a:t> molto, e le email </a:t>
            </a:r>
            <a:r>
              <a:rPr lang="en-US" sz="2600" spc="200" dirty="0" err="1">
                <a:effectLst/>
              </a:rPr>
              <a:t>sono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ciò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che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si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legge</a:t>
            </a:r>
            <a:r>
              <a:rPr lang="en-US" sz="2600" spc="200" dirty="0">
                <a:effectLst/>
              </a:rPr>
              <a:t> di </a:t>
            </a:r>
            <a:r>
              <a:rPr lang="en-US" sz="2600" spc="200" dirty="0" err="1">
                <a:effectLst/>
              </a:rPr>
              <a:t>meno</a:t>
            </a:r>
            <a:r>
              <a:rPr lang="en-US" sz="2600" spc="200" dirty="0">
                <a:effectLst/>
              </a:rPr>
              <a:t>.</a:t>
            </a:r>
            <a:br>
              <a:rPr lang="en-US" sz="2600" spc="200" dirty="0">
                <a:effectLst/>
              </a:rPr>
            </a:br>
            <a:endParaRPr lang="en-US" sz="2600" spc="2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6916720-6D22-4D4B-BC19-23008C7DD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903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asellaDiTesto 6">
            <a:extLst>
              <a:ext uri="{FF2B5EF4-FFF2-40B4-BE49-F238E27FC236}">
                <a16:creationId xmlns:a16="http://schemas.microsoft.com/office/drawing/2014/main" id="{09BE9B11-DED8-0EA6-4586-159AD5B5A8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7696240"/>
              </p:ext>
            </p:extLst>
          </p:nvPr>
        </p:nvGraphicFramePr>
        <p:xfrm>
          <a:off x="1436914" y="132080"/>
          <a:ext cx="9976757" cy="6089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9884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C61657BD-3333-446A-A16A-CBDC77C8E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52CAFF06-4D3A-42A5-8614-B1FA47EA0F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6" cy="5571066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SITI WEB AZIENDALI - ilverdevafuori">
            <a:extLst>
              <a:ext uri="{FF2B5EF4-FFF2-40B4-BE49-F238E27FC236}">
                <a16:creationId xmlns:a16="http://schemas.microsoft.com/office/drawing/2014/main" id="{36D0E64E-1031-6586-91B4-3E7DE35851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728" y="3086952"/>
            <a:ext cx="5209698" cy="296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59" name="CasellaDiTesto 5">
            <a:extLst>
              <a:ext uri="{FF2B5EF4-FFF2-40B4-BE49-F238E27FC236}">
                <a16:creationId xmlns:a16="http://schemas.microsoft.com/office/drawing/2014/main" id="{2FC6165D-F8A2-C64B-0469-D65E72B86A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4630653"/>
              </p:ext>
            </p:extLst>
          </p:nvPr>
        </p:nvGraphicFramePr>
        <p:xfrm>
          <a:off x="1435571" y="804333"/>
          <a:ext cx="4187806" cy="4913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941350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Ross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544</TotalTime>
  <Words>1001</Words>
  <Application>Microsoft Office PowerPoint</Application>
  <PresentationFormat>Widescreen</PresentationFormat>
  <Paragraphs>50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5" baseType="lpstr">
      <vt:lpstr>Arial</vt:lpstr>
      <vt:lpstr>Helvetica</vt:lpstr>
      <vt:lpstr>Trebuchet MS</vt:lpstr>
      <vt:lpstr>Tw Cen MT</vt:lpstr>
      <vt:lpstr>Tw Cen MT Condensed</vt:lpstr>
      <vt:lpstr>Wingdings 3</vt:lpstr>
      <vt:lpstr>Integrale</vt:lpstr>
      <vt:lpstr>Lezione 6  I FONDAMENTALI DEL SOCIAL MEDIA MARKETING</vt:lpstr>
      <vt:lpstr>La pianificazione media sta subendo un cambiamento radicale,  si sposta    dai tradizionali strumenti di comunicazione above the line, come quotidiani e periodici,   a strumenti non tradizionali below the line, come il mobile marketing e l'internet marketing. </vt:lpstr>
      <vt:lpstr>Tale sviluppo è dovuto ai vantaggi offerti dal marketing digitale.  Per esempio, un grande vantaggio del direct email marketing è che qualifica i cosiddetti lead.   Un software apposito consente all'azienda di tracciare chi legge e risponde, nonché di analizzare i tipi di risposta. </vt:lpstr>
      <vt:lpstr>Una check list per il lancio di una campagna di e-mail marketing di successo include i seguenti aspetti: ﻿ ﻿Pianificazione accurata.  Le aziende devono darsi obiettivi chiari e misurabili e pianificare accuratamente la campagna. ﻿﻿ Contenuti eccellenti.  Con l'e-mail gli standard sono più alti, quindi le aziende devono assicurarsi di offrire a chi si è registrato un valore percepibile come tale. ﻿﻿ </vt:lpstr>
      <vt:lpstr>Campo "mittente" completo e veritiero.  È la prima cosa che i destinatari guardano per decidere se aprire un'email. ﻿﻿ Campo "oggetto" motivante.  Il campo che i destinatari guardano subito dopo il campo "mittente" per decidere se aprire un'e-mail è il campo "oggetto". Pertanto, questo deve essere accattivante. </vt:lpstr>
      <vt:lpstr>Frequenza e tempistica corrette.  Le organizzazioni non devono sopraffare il loro pubblico. Non dovrebbero inviare e-mail tra il venerdì e il lunedì, o al di fuori del normale orario di lavoro. ﻿﻿ Uso appropriato delle immagini.  Le aziende non dovrebbero lasciarsi fuorviare. Se le immagini aggiungono realmente valore e non sono troppo pesanti, si possono usare. </vt:lpstr>
      <vt:lpstr>﻿﻿Evidenziazione del punto di forza dell'azienda.  Le aziende non dovrebbero soffocare il contenuto o l'offerta migliore. Dovrebbero invece assicurarsi che si trovi all'inizio dell'email, o nella posizione corrispondente al punto "sopra la piegatura" ﻿    Più corto è, meglio è.  Al giorno d'oggi nessuno legge molto, e le email sono ciò che si legge di meno. </vt:lpstr>
      <vt:lpstr>Presentazione standard di PowerPoint</vt:lpstr>
      <vt:lpstr>Presentazione standard di PowerPoint</vt:lpstr>
      <vt:lpstr>Misurare e migliorare.   La capacità di misurare gli elementi di base come i tassi di apertura delle email e i click-through è uno dei principali vantaggi dell'email marketing,  ma le aziende non dovrebbero fermarsi qui: dovrebbero anche monitorare le vendite e gli altri tipi di conversione, imparare da ciò che funziona e apportare le modifiche necessarie. </vt:lpstr>
      <vt:lpstr>Presentazione standard di PowerPoint</vt:lpstr>
      <vt:lpstr>Presentazione standard di PowerPoint</vt:lpstr>
      <vt:lpstr>Presentazione standard di PowerPoint</vt:lpstr>
      <vt:lpstr>Come fare pubblicità? 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pietropaolo garofalo</dc:creator>
  <cp:lastModifiedBy>Rossana Piccolo</cp:lastModifiedBy>
  <cp:revision>19</cp:revision>
  <dcterms:created xsi:type="dcterms:W3CDTF">2023-04-01T16:31:51Z</dcterms:created>
  <dcterms:modified xsi:type="dcterms:W3CDTF">2023-05-23T14:26:27Z</dcterms:modified>
</cp:coreProperties>
</file>