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3" r:id="rId6"/>
    <p:sldId id="288" r:id="rId7"/>
    <p:sldId id="262" r:id="rId8"/>
    <p:sldId id="285" r:id="rId9"/>
    <p:sldId id="264" r:id="rId10"/>
    <p:sldId id="286" r:id="rId11"/>
    <p:sldId id="267" r:id="rId12"/>
    <p:sldId id="266" r:id="rId13"/>
    <p:sldId id="268" r:id="rId14"/>
    <p:sldId id="298" r:id="rId15"/>
    <p:sldId id="299" r:id="rId16"/>
    <p:sldId id="300" r:id="rId17"/>
    <p:sldId id="265" r:id="rId18"/>
    <p:sldId id="271" r:id="rId19"/>
    <p:sldId id="272" r:id="rId20"/>
    <p:sldId id="274" r:id="rId21"/>
    <p:sldId id="275" r:id="rId22"/>
    <p:sldId id="277" r:id="rId23"/>
    <p:sldId id="278" r:id="rId24"/>
    <p:sldId id="281" r:id="rId2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73"/>
    <p:restoredTop sz="92500"/>
  </p:normalViewPr>
  <p:slideViewPr>
    <p:cSldViewPr snapToGrid="0" snapToObjects="1">
      <p:cViewPr varScale="1">
        <p:scale>
          <a:sx n="140" d="100"/>
          <a:sy n="140" d="100"/>
        </p:scale>
        <p:origin x="12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96239-77B5-CF4A-9A2F-9F7204B8091E}" type="datetimeFigureOut">
              <a:rPr lang="it-IT" smtClean="0"/>
              <a:t>11/10/21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E9151-D954-8D4D-A390-06C959B1C9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64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E9151-D954-8D4D-A390-06C959B1C90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02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E9151-D954-8D4D-A390-06C959B1C90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42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5AA-CE1B-EE4D-B09D-3C452F7DADE2}" type="datetimeFigureOut">
              <a:rPr lang="it-IT" smtClean="0"/>
              <a:t>11/10/21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158-D00B-2342-BBFF-60BA913FB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56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5AA-CE1B-EE4D-B09D-3C452F7DADE2}" type="datetimeFigureOut">
              <a:rPr lang="it-IT" smtClean="0"/>
              <a:t>11/10/21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158-D00B-2342-BBFF-60BA913FB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75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5AA-CE1B-EE4D-B09D-3C452F7DADE2}" type="datetimeFigureOut">
              <a:rPr lang="it-IT" smtClean="0"/>
              <a:t>11/10/21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158-D00B-2342-BBFF-60BA913FB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81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5AA-CE1B-EE4D-B09D-3C452F7DADE2}" type="datetimeFigureOut">
              <a:rPr lang="it-IT" smtClean="0"/>
              <a:t>11/10/21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158-D00B-2342-BBFF-60BA913FB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56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5AA-CE1B-EE4D-B09D-3C452F7DADE2}" type="datetimeFigureOut">
              <a:rPr lang="it-IT" smtClean="0"/>
              <a:t>11/10/21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158-D00B-2342-BBFF-60BA913FB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90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5AA-CE1B-EE4D-B09D-3C452F7DADE2}" type="datetimeFigureOut">
              <a:rPr lang="it-IT" smtClean="0"/>
              <a:t>11/10/21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158-D00B-2342-BBFF-60BA913FB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59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5AA-CE1B-EE4D-B09D-3C452F7DADE2}" type="datetimeFigureOut">
              <a:rPr lang="it-IT" smtClean="0"/>
              <a:t>11/10/21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158-D00B-2342-BBFF-60BA913FB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23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5AA-CE1B-EE4D-B09D-3C452F7DADE2}" type="datetimeFigureOut">
              <a:rPr lang="it-IT" smtClean="0"/>
              <a:t>11/10/21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158-D00B-2342-BBFF-60BA913FB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81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5AA-CE1B-EE4D-B09D-3C452F7DADE2}" type="datetimeFigureOut">
              <a:rPr lang="it-IT" smtClean="0"/>
              <a:t>11/10/21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158-D00B-2342-BBFF-60BA913FB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33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5AA-CE1B-EE4D-B09D-3C452F7DADE2}" type="datetimeFigureOut">
              <a:rPr lang="it-IT" smtClean="0"/>
              <a:t>11/10/21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158-D00B-2342-BBFF-60BA913FB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73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5AA-CE1B-EE4D-B09D-3C452F7DADE2}" type="datetimeFigureOut">
              <a:rPr lang="it-IT" smtClean="0"/>
              <a:t>11/10/21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158-D00B-2342-BBFF-60BA913FB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52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095AA-CE1B-EE4D-B09D-3C452F7DADE2}" type="datetimeFigureOut">
              <a:rPr lang="it-IT" smtClean="0"/>
              <a:t>11/10/21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DD158-D00B-2342-BBFF-60BA913FB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28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4800" b="1" dirty="0">
                <a:solidFill>
                  <a:srgbClr val="0000FF"/>
                </a:solidFill>
              </a:rPr>
              <a:t>Provincializzare l’Europa</a:t>
            </a:r>
          </a:p>
        </p:txBody>
      </p:sp>
    </p:spTree>
    <p:extLst>
      <p:ext uri="{BB962C8B-B14F-4D97-AF65-F5344CB8AC3E}">
        <p14:creationId xmlns:p14="http://schemas.microsoft.com/office/powerpoint/2010/main" val="1052592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66C1DC-0712-064C-A220-2B34E0016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00F066-A576-2448-BD07-6DFFAA0D6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b="1" dirty="0"/>
              <a:t>Cosmopolitismo</a:t>
            </a:r>
            <a:r>
              <a:rPr lang="it-IT" dirty="0"/>
              <a:t> dell’Impero ottomano </a:t>
            </a:r>
          </a:p>
          <a:p>
            <a:pPr marL="0" indent="0">
              <a:buNone/>
            </a:pPr>
            <a:r>
              <a:rPr lang="it-IT" dirty="0"/>
              <a:t>(a maggioranza </a:t>
            </a:r>
            <a:r>
              <a:rPr lang="it-IT" b="1" dirty="0"/>
              <a:t>musulmana sunnita </a:t>
            </a:r>
            <a:r>
              <a:rPr lang="it-IT" dirty="0"/>
              <a:t>: monarca </a:t>
            </a:r>
            <a:r>
              <a:rPr lang="it-IT" b="1" dirty="0"/>
              <a:t>sultano</a:t>
            </a:r>
            <a:r>
              <a:rPr lang="it-IT" dirty="0"/>
              <a:t> [sovranità temporale] e </a:t>
            </a:r>
            <a:r>
              <a:rPr lang="it-IT" b="1" dirty="0"/>
              <a:t>califfo</a:t>
            </a:r>
            <a:r>
              <a:rPr lang="it-IT" dirty="0"/>
              <a:t> [autorità religiosa])</a:t>
            </a:r>
          </a:p>
          <a:p>
            <a:pPr>
              <a:buFont typeface="Wingdings" pitchFamily="2" charset="2"/>
              <a:buChar char="Ø"/>
            </a:pPr>
            <a:r>
              <a:rPr lang="it-IT" dirty="0"/>
              <a:t>Regime dei </a:t>
            </a:r>
            <a:r>
              <a:rPr lang="it-IT" b="1" i="1" dirty="0" err="1"/>
              <a:t>millet</a:t>
            </a:r>
            <a:r>
              <a:rPr lang="it-IT" dirty="0"/>
              <a:t> (attribuzione di funzioni amministrative civili alle comunità religiose).</a:t>
            </a:r>
          </a:p>
          <a:p>
            <a:pPr marL="0" indent="0">
              <a:buNone/>
            </a:pPr>
            <a:r>
              <a:rPr lang="it-IT" dirty="0"/>
              <a:t>	Comunità distinte non su base territoriale né 	nazionale, ma religiosa, riconosciute dallo Stato e 	alle quali era concessa una limitata autonomia 	amministrativa </a:t>
            </a:r>
          </a:p>
          <a:p>
            <a:pPr>
              <a:buFont typeface="Wingdings" pitchFamily="2" charset="2"/>
              <a:buChar char="Ø"/>
            </a:pPr>
            <a:r>
              <a:rPr lang="it-IT" dirty="0"/>
              <a:t>Coabitazione interreligiosa in un quadro di confessionalismo islamico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990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i="1" dirty="0" err="1"/>
              <a:t>tanzimat</a:t>
            </a:r>
            <a:r>
              <a:rPr lang="it-IT" dirty="0"/>
              <a:t> (riforme) &gt; 1839-1876: basi per la costruzione di uno stato moderno e laico </a:t>
            </a:r>
          </a:p>
          <a:p>
            <a:pPr algn="just">
              <a:buFontTx/>
              <a:buChar char="-"/>
            </a:pPr>
            <a:r>
              <a:rPr lang="it-IT" dirty="0"/>
              <a:t>tutti i sudditi uguali di fronte alla legge, senza distinzione di nazionalità o di religione</a:t>
            </a:r>
          </a:p>
          <a:p>
            <a:pPr algn="just">
              <a:buFontTx/>
              <a:buChar char="-"/>
            </a:pPr>
            <a:r>
              <a:rPr lang="it-IT" dirty="0"/>
              <a:t>diritto dell’incriminato a un processo equo</a:t>
            </a:r>
          </a:p>
          <a:p>
            <a:pPr algn="just">
              <a:buFontTx/>
              <a:buChar char="-"/>
            </a:pPr>
            <a:r>
              <a:rPr lang="it-IT" dirty="0"/>
              <a:t>imposte commisurate ai beni e ai redditi posseduti</a:t>
            </a:r>
          </a:p>
          <a:p>
            <a:pPr algn="just">
              <a:buFontTx/>
              <a:buChar char="-"/>
            </a:pPr>
            <a:r>
              <a:rPr lang="it-IT" dirty="0"/>
              <a:t>legge che disciplina la coscrizione regionale</a:t>
            </a:r>
          </a:p>
        </p:txBody>
      </p:sp>
    </p:spTree>
    <p:extLst>
      <p:ext uri="{BB962C8B-B14F-4D97-AF65-F5344CB8AC3E}">
        <p14:creationId xmlns:p14="http://schemas.microsoft.com/office/powerpoint/2010/main" val="3818652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t-IT" dirty="0"/>
              <a:t>Costante </a:t>
            </a:r>
            <a:r>
              <a:rPr lang="it-IT" i="1" dirty="0"/>
              <a:t>erosione dei confini dell’impero</a:t>
            </a:r>
            <a:r>
              <a:rPr lang="it-IT" dirty="0"/>
              <a:t>, che subisce un’accelerazione nell’Ottocento</a:t>
            </a:r>
          </a:p>
          <a:p>
            <a:pPr algn="just"/>
            <a:r>
              <a:rPr lang="it-IT" i="1" dirty="0"/>
              <a:t>Spinte centrifughe </a:t>
            </a:r>
            <a:r>
              <a:rPr lang="it-IT" dirty="0"/>
              <a:t>dei signori locali, che tendono a emanciparsi dal controllo del centro</a:t>
            </a:r>
          </a:p>
          <a:p>
            <a:pPr algn="just"/>
            <a:r>
              <a:rPr lang="it-IT" dirty="0"/>
              <a:t>Tentativi di </a:t>
            </a:r>
            <a:r>
              <a:rPr lang="it-IT" i="1" dirty="0"/>
              <a:t>modernizzazione</a:t>
            </a:r>
            <a:r>
              <a:rPr lang="it-IT" dirty="0"/>
              <a:t> di alcuni sultani:</a:t>
            </a:r>
          </a:p>
          <a:p>
            <a:pPr algn="just">
              <a:buFontTx/>
              <a:buChar char="-"/>
            </a:pPr>
            <a:r>
              <a:rPr lang="it-IT" dirty="0" err="1"/>
              <a:t>Selim</a:t>
            </a:r>
            <a:r>
              <a:rPr lang="it-IT" dirty="0"/>
              <a:t> III  (1761-1808)</a:t>
            </a:r>
          </a:p>
          <a:p>
            <a:pPr algn="just">
              <a:buFontTx/>
              <a:buChar char="-"/>
            </a:pPr>
            <a:r>
              <a:rPr lang="it-IT" dirty="0"/>
              <a:t>Mahmud II (1785-1839)</a:t>
            </a:r>
          </a:p>
          <a:p>
            <a:pPr algn="just">
              <a:buFontTx/>
              <a:buChar char="-"/>
            </a:pPr>
            <a:r>
              <a:rPr lang="it-IT" dirty="0"/>
              <a:t>Abdul </a:t>
            </a:r>
            <a:r>
              <a:rPr lang="it-IT" dirty="0" err="1"/>
              <a:t>Mecid</a:t>
            </a:r>
            <a:r>
              <a:rPr lang="it-IT" dirty="0"/>
              <a:t> I (1823-1861)</a:t>
            </a:r>
          </a:p>
        </p:txBody>
      </p:sp>
    </p:spTree>
    <p:extLst>
      <p:ext uri="{BB962C8B-B14F-4D97-AF65-F5344CB8AC3E}">
        <p14:creationId xmlns:p14="http://schemas.microsoft.com/office/powerpoint/2010/main" val="3412349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 aree critiche:</a:t>
            </a:r>
          </a:p>
          <a:p>
            <a:pPr marL="514350" indent="-514350">
              <a:buAutoNum type="alphaLcParenR"/>
            </a:pPr>
            <a:r>
              <a:rPr lang="it-IT" dirty="0"/>
              <a:t>Balcani</a:t>
            </a:r>
          </a:p>
          <a:p>
            <a:pPr marL="514350" indent="-514350">
              <a:buAutoNum type="alphaLcParenR"/>
            </a:pPr>
            <a:r>
              <a:rPr lang="it-IT" dirty="0"/>
              <a:t>Creta</a:t>
            </a:r>
          </a:p>
          <a:p>
            <a:pPr marL="514350" indent="-514350">
              <a:buAutoNum type="alphaLcParenR"/>
            </a:pPr>
            <a:r>
              <a:rPr lang="it-IT" dirty="0"/>
              <a:t>Libano</a:t>
            </a:r>
          </a:p>
        </p:txBody>
      </p:sp>
    </p:spTree>
    <p:extLst>
      <p:ext uri="{BB962C8B-B14F-4D97-AF65-F5344CB8AC3E}">
        <p14:creationId xmlns:p14="http://schemas.microsoft.com/office/powerpoint/2010/main" val="1131507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6A523D-2BB4-CD44-838B-5DFBD86A3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948B8C-BE6A-8842-9F18-008084D5C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4D36257-7A3B-6347-B97C-AB8963ACB9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567" y="2021681"/>
            <a:ext cx="5207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74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60BE41-7DA5-D64C-A262-5DFA6D1F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F15D787-05E6-F64C-B177-D4B73FA6C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266" y="1600200"/>
            <a:ext cx="619146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26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ED7A5C-3355-8143-A3A7-24ED147F5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9883449-2559-E442-BABC-983029A82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704" y="1600200"/>
            <a:ext cx="302659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51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Persia e Afghanistan</a:t>
            </a:r>
          </a:p>
        </p:txBody>
      </p:sp>
      <p:pic>
        <p:nvPicPr>
          <p:cNvPr id="4" name="Segnaposto contenuto 3" descr="IMPERO_OTTOMANO_1914_1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447" r="-36447"/>
          <a:stretch>
            <a:fillRect/>
          </a:stretch>
        </p:blipFill>
        <p:spPr>
          <a:xfrm>
            <a:off x="535350" y="160801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094976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India britannica</a:t>
            </a:r>
          </a:p>
        </p:txBody>
      </p:sp>
      <p:pic>
        <p:nvPicPr>
          <p:cNvPr id="4" name="Segnaposto contenuto 3" descr="british india--vgood.gi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175" r="-661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6945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British_Indian_Empire_1909_Imperial_Gazetteer_of_India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225" r="-242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002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costruzione degli imperi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Il processo di colonizzazione, che ha inizio nel XVIII secolo, si intensifica e si approfondisce nel corso dell’Ottocento</a:t>
            </a:r>
          </a:p>
          <a:p>
            <a:pPr algn="just">
              <a:buFont typeface="Wingdings" charset="0"/>
              <a:buChar char="Ø"/>
            </a:pPr>
            <a:r>
              <a:rPr lang="it-IT" dirty="0"/>
              <a:t>impulso dell’industrializzazione europea</a:t>
            </a:r>
            <a:br>
              <a:rPr lang="it-IT" dirty="0"/>
            </a:br>
            <a:r>
              <a:rPr lang="it-IT" dirty="0"/>
              <a:t>(tecnologie; velocizzazione degli spostamenti; incremento della produzione di armi)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4012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Indie olandesi</a:t>
            </a:r>
          </a:p>
        </p:txBody>
      </p:sp>
      <p:pic>
        <p:nvPicPr>
          <p:cNvPr id="4" name="Segnaposto contenuto 3" descr="mappa_fig_vol1_002940_00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731" b="-147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8642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Cina e Giappone</a:t>
            </a:r>
          </a:p>
        </p:txBody>
      </p:sp>
      <p:pic>
        <p:nvPicPr>
          <p:cNvPr id="4" name="Segnaposto contenuto 3" descr="China_and_Japan,_John_Nicaragua_Dower_(1844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071" r="-240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7470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Australia e Nuova Zelanda</a:t>
            </a:r>
          </a:p>
        </p:txBody>
      </p:sp>
      <p:pic>
        <p:nvPicPr>
          <p:cNvPr id="4" name="Segnaposto contenuto 3" descr="161237873583_1_0_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914" r="-229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0979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Sudafrica</a:t>
            </a:r>
          </a:p>
        </p:txBody>
      </p:sp>
      <p:pic>
        <p:nvPicPr>
          <p:cNvPr id="4" name="Segnaposto contenuto 3" descr="15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031" r="-240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2573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Africa</a:t>
            </a:r>
          </a:p>
        </p:txBody>
      </p:sp>
      <p:pic>
        <p:nvPicPr>
          <p:cNvPr id="4" name="Segnaposto contenuto 3" descr="spartizione dell'Africa.gi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309" r="-9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679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modalità del </a:t>
            </a:r>
            <a:r>
              <a:rPr lang="it-IT" i="1" dirty="0"/>
              <a:t>dominio coloniale</a:t>
            </a:r>
            <a:r>
              <a:rPr lang="it-IT" dirty="0"/>
              <a:t>:</a:t>
            </a:r>
          </a:p>
          <a:p>
            <a:pPr marL="514350" indent="-514350">
              <a:buAutoNum type="alphaLcParenR"/>
            </a:pPr>
            <a:r>
              <a:rPr lang="it-IT" dirty="0"/>
              <a:t>dominio economico commerciale indiretto</a:t>
            </a:r>
          </a:p>
          <a:p>
            <a:pPr marL="514350" indent="-514350">
              <a:buAutoNum type="alphaLcParenR"/>
            </a:pPr>
            <a:r>
              <a:rPr lang="it-IT" dirty="0"/>
              <a:t>dominio coloniale diretto</a:t>
            </a:r>
          </a:p>
          <a:p>
            <a:pPr marL="514350" indent="-514350" algn="just">
              <a:buAutoNum type="alphaLcParenR"/>
            </a:pPr>
            <a:r>
              <a:rPr lang="it-IT" dirty="0"/>
              <a:t>azione militare e diplomatica per imporre una egemonia su territori sottratti ad altri stati</a:t>
            </a:r>
          </a:p>
        </p:txBody>
      </p:sp>
    </p:spTree>
    <p:extLst>
      <p:ext uri="{BB962C8B-B14F-4D97-AF65-F5344CB8AC3E}">
        <p14:creationId xmlns:p14="http://schemas.microsoft.com/office/powerpoint/2010/main" val="1725630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modalità di </a:t>
            </a:r>
            <a:r>
              <a:rPr lang="it-IT" i="1" dirty="0"/>
              <a:t>risposta delle élites autoctone</a:t>
            </a:r>
            <a:r>
              <a:rPr lang="it-IT" dirty="0"/>
              <a:t>:</a:t>
            </a:r>
          </a:p>
          <a:p>
            <a:pPr marL="514350" indent="-514350" algn="just">
              <a:buAutoNum type="alphaLcParenR"/>
            </a:pPr>
            <a:r>
              <a:rPr lang="it-IT" dirty="0"/>
              <a:t>modernizzazione per imitazione delle élites colonizzatrici</a:t>
            </a:r>
          </a:p>
          <a:p>
            <a:pPr marL="514350" indent="-514350" algn="just">
              <a:buAutoNum type="alphaLcParenR"/>
            </a:pPr>
            <a:r>
              <a:rPr lang="it-IT" dirty="0"/>
              <a:t>irrigidimento dei tratti identitari e distintivi rispetto all’Occidente che a volte sfociano in forme di resistenza armata</a:t>
            </a:r>
          </a:p>
          <a:p>
            <a:pPr marL="514350" indent="-514350" algn="just">
              <a:buAutoNum type="alphaLcParenR"/>
            </a:pPr>
            <a:r>
              <a:rPr lang="it-IT" dirty="0"/>
              <a:t>dialogo tra élites politiche autoctone e le principali religioni del paese (sovrapposizione di religioso/sacro e politico)</a:t>
            </a:r>
          </a:p>
        </p:txBody>
      </p:sp>
    </p:spTree>
    <p:extLst>
      <p:ext uri="{BB962C8B-B14F-4D97-AF65-F5344CB8AC3E}">
        <p14:creationId xmlns:p14="http://schemas.microsoft.com/office/powerpoint/2010/main" val="54703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L’espansione coloniale europea tra il 1870 e il 1914</a:t>
            </a:r>
          </a:p>
        </p:txBody>
      </p:sp>
      <p:pic>
        <p:nvPicPr>
          <p:cNvPr id="4" name="Segnaposto contenuto 3" descr="expansion-colonial-europea-1870-191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481" r="-64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991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EC01E2-9089-6B48-9CEB-44E6EA54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6F71DDD-09B0-0949-96D5-8702EAEBD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985" y="1600200"/>
            <a:ext cx="478802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1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Alle soglie della prima guerra mondiale</a:t>
            </a:r>
          </a:p>
        </p:txBody>
      </p:sp>
      <p:pic>
        <p:nvPicPr>
          <p:cNvPr id="4" name="Segnaposto contenuto 3" descr="COLONIZZAZIONE-1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16" r="-74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2099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0AC856-3AB2-FB41-B53B-318F60BE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835E85-7E72-7A4F-849F-57D1B22EB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Gli ‘imperi agrari’: </a:t>
            </a:r>
          </a:p>
          <a:p>
            <a:pPr marL="0" indent="0">
              <a:buNone/>
            </a:pPr>
            <a:r>
              <a:rPr lang="it-IT" dirty="0"/>
              <a:t>Cina (</a:t>
            </a:r>
            <a:r>
              <a:rPr lang="it-IT" dirty="0" err="1"/>
              <a:t>Quing</a:t>
            </a:r>
            <a:r>
              <a:rPr lang="it-IT" dirty="0"/>
              <a:t>)</a:t>
            </a:r>
          </a:p>
          <a:p>
            <a:pPr marL="0" indent="0">
              <a:buNone/>
            </a:pPr>
            <a:r>
              <a:rPr lang="it-IT" dirty="0"/>
              <a:t>India (Moghul)</a:t>
            </a:r>
          </a:p>
          <a:p>
            <a:pPr marL="0" indent="0">
              <a:buNone/>
            </a:pPr>
            <a:r>
              <a:rPr lang="it-IT" dirty="0"/>
              <a:t>Giappone (</a:t>
            </a:r>
            <a:r>
              <a:rPr lang="it-IT" dirty="0" err="1"/>
              <a:t>Tokugawa</a:t>
            </a:r>
            <a:r>
              <a:rPr lang="it-IT" dirty="0"/>
              <a:t>)</a:t>
            </a:r>
          </a:p>
          <a:p>
            <a:pPr marL="0" indent="0">
              <a:buNone/>
            </a:pPr>
            <a:r>
              <a:rPr lang="it-IT" dirty="0"/>
              <a:t>Persia (dinastia </a:t>
            </a:r>
            <a:r>
              <a:rPr lang="it-IT" dirty="0" err="1"/>
              <a:t>safavide</a:t>
            </a:r>
            <a:r>
              <a:rPr lang="it-IT" dirty="0"/>
              <a:t>)</a:t>
            </a:r>
          </a:p>
          <a:p>
            <a:pPr marL="0" indent="0">
              <a:buNone/>
            </a:pPr>
            <a:r>
              <a:rPr lang="it-IT" dirty="0"/>
              <a:t>Impero Ottomano</a:t>
            </a:r>
          </a:p>
          <a:p>
            <a:pPr marL="0" indent="0">
              <a:buNone/>
            </a:pPr>
            <a:r>
              <a:rPr lang="it-IT" dirty="0"/>
              <a:t>Russia zarista</a:t>
            </a:r>
          </a:p>
          <a:p>
            <a:pPr marL="0" indent="0">
              <a:buNone/>
            </a:pPr>
            <a:r>
              <a:rPr lang="it-IT" dirty="0"/>
              <a:t>Impero asburgico</a:t>
            </a:r>
          </a:p>
        </p:txBody>
      </p:sp>
    </p:spTree>
    <p:extLst>
      <p:ext uri="{BB962C8B-B14F-4D97-AF65-F5344CB8AC3E}">
        <p14:creationId xmlns:p14="http://schemas.microsoft.com/office/powerpoint/2010/main" val="876616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Impero ottomano (XIV-XVIII sec.)</a:t>
            </a:r>
          </a:p>
        </p:txBody>
      </p:sp>
      <p:pic>
        <p:nvPicPr>
          <p:cNvPr id="4" name="Segnaposto contenuto 3" descr="impero_ottomano_fig_vol2_030100_00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56" r="-26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03567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4652</TotalTime>
  <Words>363</Words>
  <Application>Microsoft Macintosh PowerPoint</Application>
  <PresentationFormat>Presentazione su schermo (4:3)</PresentationFormat>
  <Paragraphs>54</Paragraphs>
  <Slides>24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Tema di Office</vt:lpstr>
      <vt:lpstr>Presentazione standard di PowerPoint</vt:lpstr>
      <vt:lpstr>La costruzione degli imperi</vt:lpstr>
      <vt:lpstr>Presentazione standard di PowerPoint</vt:lpstr>
      <vt:lpstr>Presentazione standard di PowerPoint</vt:lpstr>
      <vt:lpstr>L’espansione coloniale europea tra il 1870 e il 1914</vt:lpstr>
      <vt:lpstr>Presentazione standard di PowerPoint</vt:lpstr>
      <vt:lpstr>Alle soglie della prima guerra mondiale</vt:lpstr>
      <vt:lpstr>Presentazione standard di PowerPoint</vt:lpstr>
      <vt:lpstr>Impero ottomano (XIV-XVIII sec.)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Persia e Afghanistan</vt:lpstr>
      <vt:lpstr>India britannica</vt:lpstr>
      <vt:lpstr>Presentazione standard di PowerPoint</vt:lpstr>
      <vt:lpstr>Indie olandesi</vt:lpstr>
      <vt:lpstr>Cina e Giappone</vt:lpstr>
      <vt:lpstr>Australia e Nuova Zelanda</vt:lpstr>
      <vt:lpstr>Sudafrica</vt:lpstr>
      <vt:lpstr>Africa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Maddalena Carli</dc:creator>
  <cp:lastModifiedBy>maddalena carli</cp:lastModifiedBy>
  <cp:revision>26</cp:revision>
  <dcterms:created xsi:type="dcterms:W3CDTF">2015-03-04T11:54:16Z</dcterms:created>
  <dcterms:modified xsi:type="dcterms:W3CDTF">2021-10-11T10:43:28Z</dcterms:modified>
</cp:coreProperties>
</file>