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264" r:id="rId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94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037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47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101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300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526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762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352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29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80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97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8/20/2024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64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8/20/2024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429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nite.coursecatalogue.cineca.it/insegnamenti/2024/7504/2021/9999/10101?coorte=2023&amp;schemaid=928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learning.unite.it/course/view.php?id=6029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nite.prod.up.cineca.it/calendarioPubblico/linkCalendarioId=5fc4eac8ce41c60019e94a4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s.google.it/books?id=hKukDwAAQBAJ&amp;printsec=frontcover&amp;hl=it&amp;source=gbs_ge_summary_r&amp;cad=0#v=onepage&amp;q&amp;f=false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s.google.it/books?id=RQgjb3kvDLEC&amp;printsec=copyright&amp;redir_esc=y#v=onepage&amp;q&amp;f=false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D35AE2F-5E3A-49D9-8DE1-8A333BA40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 descr="Immagine che contiene mappa&#10;&#10;Descrizione generata automaticamente">
            <a:extLst>
              <a:ext uri="{FF2B5EF4-FFF2-40B4-BE49-F238E27FC236}">
                <a16:creationId xmlns:a16="http://schemas.microsoft.com/office/drawing/2014/main" id="{E6FF5564-F2A9-1F7D-4261-A83866A296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47" r="-1" b="11264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6C642A1-CA27-DE61-2998-5F05E8F58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it-IT" b="1" dirty="0"/>
              <a:t>CULTURAL HISTORY AND FASHION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301094D-BD30-AE80-CCB5-1F9B01F726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48549"/>
            <a:ext cx="9144000" cy="160540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200" b="1" dirty="0">
                <a:solidFill>
                  <a:srgbClr val="FFFF00"/>
                </a:solidFill>
              </a:rPr>
              <a:t>1</a:t>
            </a:r>
            <a:r>
              <a:rPr lang="en-US" sz="2200" b="1" baseline="30000" dirty="0">
                <a:solidFill>
                  <a:srgbClr val="FFFF00"/>
                </a:solidFill>
              </a:rPr>
              <a:t>st</a:t>
            </a:r>
            <a:r>
              <a:rPr lang="en-US" sz="2200" b="1" dirty="0">
                <a:solidFill>
                  <a:srgbClr val="FFFF00"/>
                </a:solidFill>
              </a:rPr>
              <a:t>-Cycle Degree in Studies in Visual Arts, Music and Performance Arts</a:t>
            </a:r>
            <a:r>
              <a:rPr lang="it-IT" sz="2200" b="1" dirty="0">
                <a:solidFill>
                  <a:srgbClr val="FFFF00"/>
                </a:solidFill>
              </a:rPr>
              <a:t>in –  2° </a:t>
            </a:r>
            <a:r>
              <a:rPr lang="it-IT" sz="2200" b="1" dirty="0" err="1">
                <a:solidFill>
                  <a:srgbClr val="FFFF00"/>
                </a:solidFill>
              </a:rPr>
              <a:t>Year</a:t>
            </a:r>
            <a:endParaRPr lang="it-IT" sz="2200" b="1" dirty="0">
              <a:solidFill>
                <a:srgbClr val="FFFF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it-IT" sz="2200" b="1" dirty="0">
                <a:solidFill>
                  <a:srgbClr val="FFFF00"/>
                </a:solidFill>
              </a:rPr>
              <a:t>University of Teramo (</a:t>
            </a:r>
            <a:r>
              <a:rPr lang="it-IT" sz="2200" b="1" dirty="0" err="1">
                <a:solidFill>
                  <a:srgbClr val="FFFF00"/>
                </a:solidFill>
              </a:rPr>
              <a:t>Italy</a:t>
            </a:r>
            <a:r>
              <a:rPr lang="it-IT" sz="2200" b="1" dirty="0">
                <a:solidFill>
                  <a:srgbClr val="FFFF00"/>
                </a:solidFill>
              </a:rPr>
              <a:t>)</a:t>
            </a:r>
          </a:p>
          <a:p>
            <a:pPr algn="ctr">
              <a:lnSpc>
                <a:spcPct val="100000"/>
              </a:lnSpc>
            </a:pPr>
            <a:r>
              <a:rPr lang="it-IT" sz="2200" b="1" dirty="0">
                <a:solidFill>
                  <a:srgbClr val="FFFF00"/>
                </a:solidFill>
              </a:rPr>
              <a:t>Prof. Daniele Di Bartolomeo</a:t>
            </a: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04D8AD8F-EF7F-481F-B99A-B85138970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6">
            <a:extLst>
              <a:ext uri="{FF2B5EF4-FFF2-40B4-BE49-F238E27FC236}">
                <a16:creationId xmlns:a16="http://schemas.microsoft.com/office/drawing/2014/main" id="{79EB4626-023C-436D-9F57-9EB460809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902700 h 5416094"/>
              <a:gd name="connsiteX1" fmla="*/ 902700 w 10515600"/>
              <a:gd name="connsiteY1" fmla="*/ 0 h 5416094"/>
              <a:gd name="connsiteX2" fmla="*/ 1746919 w 10515600"/>
              <a:gd name="connsiteY2" fmla="*/ 0 h 5416094"/>
              <a:gd name="connsiteX3" fmla="*/ 2329833 w 10515600"/>
              <a:gd name="connsiteY3" fmla="*/ 0 h 5416094"/>
              <a:gd name="connsiteX4" fmla="*/ 2825644 w 10515600"/>
              <a:gd name="connsiteY4" fmla="*/ 0 h 5416094"/>
              <a:gd name="connsiteX5" fmla="*/ 3582762 w 10515600"/>
              <a:gd name="connsiteY5" fmla="*/ 0 h 5416094"/>
              <a:gd name="connsiteX6" fmla="*/ 4165675 w 10515600"/>
              <a:gd name="connsiteY6" fmla="*/ 0 h 5416094"/>
              <a:gd name="connsiteX7" fmla="*/ 5009894 w 10515600"/>
              <a:gd name="connsiteY7" fmla="*/ 0 h 5416094"/>
              <a:gd name="connsiteX8" fmla="*/ 5505706 w 10515600"/>
              <a:gd name="connsiteY8" fmla="*/ 0 h 5416094"/>
              <a:gd name="connsiteX9" fmla="*/ 6349925 w 10515600"/>
              <a:gd name="connsiteY9" fmla="*/ 0 h 5416094"/>
              <a:gd name="connsiteX10" fmla="*/ 6758634 w 10515600"/>
              <a:gd name="connsiteY10" fmla="*/ 0 h 5416094"/>
              <a:gd name="connsiteX11" fmla="*/ 7428650 w 10515600"/>
              <a:gd name="connsiteY11" fmla="*/ 0 h 5416094"/>
              <a:gd name="connsiteX12" fmla="*/ 8098665 w 10515600"/>
              <a:gd name="connsiteY12" fmla="*/ 0 h 5416094"/>
              <a:gd name="connsiteX13" fmla="*/ 8681579 w 10515600"/>
              <a:gd name="connsiteY13" fmla="*/ 0 h 5416094"/>
              <a:gd name="connsiteX14" fmla="*/ 9612900 w 10515600"/>
              <a:gd name="connsiteY14" fmla="*/ 0 h 5416094"/>
              <a:gd name="connsiteX15" fmla="*/ 10515600 w 10515600"/>
              <a:gd name="connsiteY15" fmla="*/ 902700 h 5416094"/>
              <a:gd name="connsiteX16" fmla="*/ 10515600 w 10515600"/>
              <a:gd name="connsiteY16" fmla="*/ 1504482 h 5416094"/>
              <a:gd name="connsiteX17" fmla="*/ 10515600 w 10515600"/>
              <a:gd name="connsiteY17" fmla="*/ 2178479 h 5416094"/>
              <a:gd name="connsiteX18" fmla="*/ 10515600 w 10515600"/>
              <a:gd name="connsiteY18" fmla="*/ 2780261 h 5416094"/>
              <a:gd name="connsiteX19" fmla="*/ 10515600 w 10515600"/>
              <a:gd name="connsiteY19" fmla="*/ 3273722 h 5416094"/>
              <a:gd name="connsiteX20" fmla="*/ 10515600 w 10515600"/>
              <a:gd name="connsiteY20" fmla="*/ 3803291 h 5416094"/>
              <a:gd name="connsiteX21" fmla="*/ 10515600 w 10515600"/>
              <a:gd name="connsiteY21" fmla="*/ 4513394 h 5416094"/>
              <a:gd name="connsiteX22" fmla="*/ 9612900 w 10515600"/>
              <a:gd name="connsiteY22" fmla="*/ 5416094 h 5416094"/>
              <a:gd name="connsiteX23" fmla="*/ 9117089 w 10515600"/>
              <a:gd name="connsiteY23" fmla="*/ 5416094 h 5416094"/>
              <a:gd name="connsiteX24" fmla="*/ 8708379 w 10515600"/>
              <a:gd name="connsiteY24" fmla="*/ 5416094 h 5416094"/>
              <a:gd name="connsiteX25" fmla="*/ 8299670 w 10515600"/>
              <a:gd name="connsiteY25" fmla="*/ 5416094 h 5416094"/>
              <a:gd name="connsiteX26" fmla="*/ 7629654 w 10515600"/>
              <a:gd name="connsiteY26" fmla="*/ 5416094 h 5416094"/>
              <a:gd name="connsiteX27" fmla="*/ 7133843 w 10515600"/>
              <a:gd name="connsiteY27" fmla="*/ 5416094 h 5416094"/>
              <a:gd name="connsiteX28" fmla="*/ 6376726 w 10515600"/>
              <a:gd name="connsiteY28" fmla="*/ 5416094 h 5416094"/>
              <a:gd name="connsiteX29" fmla="*/ 5880914 w 10515600"/>
              <a:gd name="connsiteY29" fmla="*/ 5416094 h 5416094"/>
              <a:gd name="connsiteX30" fmla="*/ 5123797 w 10515600"/>
              <a:gd name="connsiteY30" fmla="*/ 5416094 h 5416094"/>
              <a:gd name="connsiteX31" fmla="*/ 4715088 w 10515600"/>
              <a:gd name="connsiteY31" fmla="*/ 5416094 h 5416094"/>
              <a:gd name="connsiteX32" fmla="*/ 3957970 w 10515600"/>
              <a:gd name="connsiteY32" fmla="*/ 5416094 h 5416094"/>
              <a:gd name="connsiteX33" fmla="*/ 3462159 w 10515600"/>
              <a:gd name="connsiteY33" fmla="*/ 5416094 h 5416094"/>
              <a:gd name="connsiteX34" fmla="*/ 3053449 w 10515600"/>
              <a:gd name="connsiteY34" fmla="*/ 5416094 h 5416094"/>
              <a:gd name="connsiteX35" fmla="*/ 2557638 w 10515600"/>
              <a:gd name="connsiteY35" fmla="*/ 5416094 h 5416094"/>
              <a:gd name="connsiteX36" fmla="*/ 1800521 w 10515600"/>
              <a:gd name="connsiteY36" fmla="*/ 5416094 h 5416094"/>
              <a:gd name="connsiteX37" fmla="*/ 902700 w 10515600"/>
              <a:gd name="connsiteY37" fmla="*/ 5416094 h 5416094"/>
              <a:gd name="connsiteX38" fmla="*/ 0 w 10515600"/>
              <a:gd name="connsiteY38" fmla="*/ 4513394 h 5416094"/>
              <a:gd name="connsiteX39" fmla="*/ 0 w 10515600"/>
              <a:gd name="connsiteY39" fmla="*/ 3911612 h 5416094"/>
              <a:gd name="connsiteX40" fmla="*/ 0 w 10515600"/>
              <a:gd name="connsiteY40" fmla="*/ 3309829 h 5416094"/>
              <a:gd name="connsiteX41" fmla="*/ 0 w 10515600"/>
              <a:gd name="connsiteY41" fmla="*/ 2780261 h 5416094"/>
              <a:gd name="connsiteX42" fmla="*/ 0 w 10515600"/>
              <a:gd name="connsiteY42" fmla="*/ 2106265 h 5416094"/>
              <a:gd name="connsiteX43" fmla="*/ 0 w 10515600"/>
              <a:gd name="connsiteY43" fmla="*/ 1504482 h 5416094"/>
              <a:gd name="connsiteX44" fmla="*/ 0 w 10515600"/>
              <a:gd name="connsiteY44" fmla="*/ 90270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515600" h="5416094" extrusionOk="0">
                <a:moveTo>
                  <a:pt x="0" y="902700"/>
                </a:moveTo>
                <a:cubicBezTo>
                  <a:pt x="-57306" y="368805"/>
                  <a:pt x="305054" y="37193"/>
                  <a:pt x="902700" y="0"/>
                </a:cubicBezTo>
                <a:cubicBezTo>
                  <a:pt x="1280419" y="-35006"/>
                  <a:pt x="1407743" y="-35339"/>
                  <a:pt x="1746919" y="0"/>
                </a:cubicBezTo>
                <a:cubicBezTo>
                  <a:pt x="2086095" y="35339"/>
                  <a:pt x="2146539" y="-12333"/>
                  <a:pt x="2329833" y="0"/>
                </a:cubicBezTo>
                <a:cubicBezTo>
                  <a:pt x="2513127" y="12333"/>
                  <a:pt x="2706706" y="12952"/>
                  <a:pt x="2825644" y="0"/>
                </a:cubicBezTo>
                <a:cubicBezTo>
                  <a:pt x="2944582" y="-12952"/>
                  <a:pt x="3420817" y="-27100"/>
                  <a:pt x="3582762" y="0"/>
                </a:cubicBezTo>
                <a:cubicBezTo>
                  <a:pt x="3744707" y="27100"/>
                  <a:pt x="4023584" y="-9167"/>
                  <a:pt x="4165675" y="0"/>
                </a:cubicBezTo>
                <a:cubicBezTo>
                  <a:pt x="4307766" y="9167"/>
                  <a:pt x="4770188" y="27031"/>
                  <a:pt x="5009894" y="0"/>
                </a:cubicBezTo>
                <a:cubicBezTo>
                  <a:pt x="5249600" y="-27031"/>
                  <a:pt x="5349881" y="-194"/>
                  <a:pt x="5505706" y="0"/>
                </a:cubicBezTo>
                <a:cubicBezTo>
                  <a:pt x="5661531" y="194"/>
                  <a:pt x="6129254" y="-29363"/>
                  <a:pt x="6349925" y="0"/>
                </a:cubicBezTo>
                <a:cubicBezTo>
                  <a:pt x="6570596" y="29363"/>
                  <a:pt x="6581199" y="-14617"/>
                  <a:pt x="6758634" y="0"/>
                </a:cubicBezTo>
                <a:cubicBezTo>
                  <a:pt x="6936069" y="14617"/>
                  <a:pt x="7246491" y="25675"/>
                  <a:pt x="7428650" y="0"/>
                </a:cubicBezTo>
                <a:cubicBezTo>
                  <a:pt x="7610809" y="-25675"/>
                  <a:pt x="7825190" y="-17078"/>
                  <a:pt x="8098665" y="0"/>
                </a:cubicBezTo>
                <a:cubicBezTo>
                  <a:pt x="8372141" y="17078"/>
                  <a:pt x="8559625" y="-21568"/>
                  <a:pt x="8681579" y="0"/>
                </a:cubicBezTo>
                <a:cubicBezTo>
                  <a:pt x="8803533" y="21568"/>
                  <a:pt x="9307226" y="-46066"/>
                  <a:pt x="9612900" y="0"/>
                </a:cubicBezTo>
                <a:cubicBezTo>
                  <a:pt x="10119954" y="-10560"/>
                  <a:pt x="10418674" y="366684"/>
                  <a:pt x="10515600" y="902700"/>
                </a:cubicBezTo>
                <a:cubicBezTo>
                  <a:pt x="10494548" y="1140809"/>
                  <a:pt x="10524881" y="1252168"/>
                  <a:pt x="10515600" y="1504482"/>
                </a:cubicBezTo>
                <a:cubicBezTo>
                  <a:pt x="10506319" y="1756796"/>
                  <a:pt x="10494309" y="1995078"/>
                  <a:pt x="10515600" y="2178479"/>
                </a:cubicBezTo>
                <a:cubicBezTo>
                  <a:pt x="10536891" y="2361880"/>
                  <a:pt x="10522845" y="2487483"/>
                  <a:pt x="10515600" y="2780261"/>
                </a:cubicBezTo>
                <a:cubicBezTo>
                  <a:pt x="10508355" y="3073039"/>
                  <a:pt x="10533694" y="3138252"/>
                  <a:pt x="10515600" y="3273722"/>
                </a:cubicBezTo>
                <a:cubicBezTo>
                  <a:pt x="10497506" y="3409192"/>
                  <a:pt x="10514952" y="3569910"/>
                  <a:pt x="10515600" y="3803291"/>
                </a:cubicBezTo>
                <a:cubicBezTo>
                  <a:pt x="10516248" y="4036672"/>
                  <a:pt x="10499126" y="4317688"/>
                  <a:pt x="10515600" y="4513394"/>
                </a:cubicBezTo>
                <a:cubicBezTo>
                  <a:pt x="10585499" y="4997151"/>
                  <a:pt x="10115437" y="5453981"/>
                  <a:pt x="9612900" y="5416094"/>
                </a:cubicBezTo>
                <a:cubicBezTo>
                  <a:pt x="9473271" y="5418358"/>
                  <a:pt x="9316384" y="5423764"/>
                  <a:pt x="9117089" y="5416094"/>
                </a:cubicBezTo>
                <a:cubicBezTo>
                  <a:pt x="8917794" y="5408424"/>
                  <a:pt x="8902141" y="5433256"/>
                  <a:pt x="8708379" y="5416094"/>
                </a:cubicBezTo>
                <a:cubicBezTo>
                  <a:pt x="8514617" y="5398933"/>
                  <a:pt x="8454700" y="5422387"/>
                  <a:pt x="8299670" y="5416094"/>
                </a:cubicBezTo>
                <a:cubicBezTo>
                  <a:pt x="8144640" y="5409801"/>
                  <a:pt x="7907022" y="5398388"/>
                  <a:pt x="7629654" y="5416094"/>
                </a:cubicBezTo>
                <a:cubicBezTo>
                  <a:pt x="7352286" y="5433800"/>
                  <a:pt x="7244777" y="5409877"/>
                  <a:pt x="7133843" y="5416094"/>
                </a:cubicBezTo>
                <a:cubicBezTo>
                  <a:pt x="7022909" y="5422311"/>
                  <a:pt x="6748865" y="5379753"/>
                  <a:pt x="6376726" y="5416094"/>
                </a:cubicBezTo>
                <a:cubicBezTo>
                  <a:pt x="6004587" y="5452435"/>
                  <a:pt x="5991442" y="5438860"/>
                  <a:pt x="5880914" y="5416094"/>
                </a:cubicBezTo>
                <a:cubicBezTo>
                  <a:pt x="5770386" y="5393328"/>
                  <a:pt x="5294303" y="5440618"/>
                  <a:pt x="5123797" y="5416094"/>
                </a:cubicBezTo>
                <a:cubicBezTo>
                  <a:pt x="4953291" y="5391570"/>
                  <a:pt x="4828705" y="5430421"/>
                  <a:pt x="4715088" y="5416094"/>
                </a:cubicBezTo>
                <a:cubicBezTo>
                  <a:pt x="4601471" y="5401767"/>
                  <a:pt x="4227806" y="5381491"/>
                  <a:pt x="3957970" y="5416094"/>
                </a:cubicBezTo>
                <a:cubicBezTo>
                  <a:pt x="3688134" y="5450697"/>
                  <a:pt x="3670638" y="5425309"/>
                  <a:pt x="3462159" y="5416094"/>
                </a:cubicBezTo>
                <a:cubicBezTo>
                  <a:pt x="3253680" y="5406879"/>
                  <a:pt x="3167443" y="5432031"/>
                  <a:pt x="3053449" y="5416094"/>
                </a:cubicBezTo>
                <a:cubicBezTo>
                  <a:pt x="2939455" y="5400158"/>
                  <a:pt x="2701485" y="5433995"/>
                  <a:pt x="2557638" y="5416094"/>
                </a:cubicBezTo>
                <a:cubicBezTo>
                  <a:pt x="2413791" y="5398193"/>
                  <a:pt x="2168647" y="5424510"/>
                  <a:pt x="1800521" y="5416094"/>
                </a:cubicBezTo>
                <a:cubicBezTo>
                  <a:pt x="1432395" y="5407678"/>
                  <a:pt x="1261364" y="5454497"/>
                  <a:pt x="902700" y="5416094"/>
                </a:cubicBezTo>
                <a:cubicBezTo>
                  <a:pt x="519468" y="5419760"/>
                  <a:pt x="63003" y="5077223"/>
                  <a:pt x="0" y="4513394"/>
                </a:cubicBezTo>
                <a:cubicBezTo>
                  <a:pt x="-20265" y="4243495"/>
                  <a:pt x="27650" y="4053844"/>
                  <a:pt x="0" y="3911612"/>
                </a:cubicBezTo>
                <a:cubicBezTo>
                  <a:pt x="-27650" y="3769380"/>
                  <a:pt x="24988" y="3469350"/>
                  <a:pt x="0" y="3309829"/>
                </a:cubicBezTo>
                <a:cubicBezTo>
                  <a:pt x="-24988" y="3150308"/>
                  <a:pt x="-16973" y="2933511"/>
                  <a:pt x="0" y="2780261"/>
                </a:cubicBezTo>
                <a:cubicBezTo>
                  <a:pt x="16973" y="2627011"/>
                  <a:pt x="-11552" y="2315258"/>
                  <a:pt x="0" y="2106265"/>
                </a:cubicBezTo>
                <a:cubicBezTo>
                  <a:pt x="11552" y="1897272"/>
                  <a:pt x="-9167" y="1726905"/>
                  <a:pt x="0" y="1504482"/>
                </a:cubicBezTo>
                <a:cubicBezTo>
                  <a:pt x="9167" y="1282059"/>
                  <a:pt x="10972" y="1160784"/>
                  <a:pt x="0" y="902700"/>
                </a:cubicBezTo>
                <a:close/>
              </a:path>
            </a:pathLst>
          </a:custGeom>
          <a:noFill/>
          <a:ln w="60325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5419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mappa&#10;&#10;Descrizione generata automaticamente">
            <a:extLst>
              <a:ext uri="{FF2B5EF4-FFF2-40B4-BE49-F238E27FC236}">
                <a16:creationId xmlns:a16="http://schemas.microsoft.com/office/drawing/2014/main" id="{F6EFC98C-24C0-7A44-ABB1-961C37D5D5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4" r="1" b="11932"/>
          <a:stretch/>
        </p:blipFill>
        <p:spPr>
          <a:xfrm>
            <a:off x="180935" y="161954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30B9DDE-EFC5-5DA2-DD65-D003031C4CD2}"/>
              </a:ext>
            </a:extLst>
          </p:cNvPr>
          <p:cNvSpPr txBox="1"/>
          <p:nvPr/>
        </p:nvSpPr>
        <p:spPr>
          <a:xfrm>
            <a:off x="1149485" y="2655651"/>
            <a:ext cx="98930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0" b="1" dirty="0">
                <a:solidFill>
                  <a:srgbClr val="00B0F0"/>
                </a:solidFill>
                <a:hlinkClick r:id="rId3"/>
              </a:rPr>
              <a:t>Course </a:t>
            </a:r>
            <a:r>
              <a:rPr lang="it-IT" sz="8000" b="1" dirty="0" err="1">
                <a:solidFill>
                  <a:srgbClr val="00B0F0"/>
                </a:solidFill>
                <a:hlinkClick r:id="rId3"/>
              </a:rPr>
              <a:t>Catalogue</a:t>
            </a:r>
            <a:endParaRPr lang="it-IT" sz="8000" b="1" dirty="0">
              <a:solidFill>
                <a:srgbClr val="00B0F0"/>
              </a:solidFill>
            </a:endParaRPr>
          </a:p>
          <a:p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3741148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mappa&#10;&#10;Descrizione generata automaticamente">
            <a:extLst>
              <a:ext uri="{FF2B5EF4-FFF2-40B4-BE49-F238E27FC236}">
                <a16:creationId xmlns:a16="http://schemas.microsoft.com/office/drawing/2014/main" id="{F6EFC98C-24C0-7A44-ABB1-961C37D5D5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4" r="1" b="11932"/>
          <a:stretch/>
        </p:blipFill>
        <p:spPr>
          <a:xfrm>
            <a:off x="180935" y="161954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30B9DDE-EFC5-5DA2-DD65-D003031C4CD2}"/>
              </a:ext>
            </a:extLst>
          </p:cNvPr>
          <p:cNvSpPr txBox="1"/>
          <p:nvPr/>
        </p:nvSpPr>
        <p:spPr>
          <a:xfrm>
            <a:off x="1147961" y="2655651"/>
            <a:ext cx="98930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0" b="1" dirty="0">
                <a:hlinkClick r:id="rId3"/>
              </a:rPr>
              <a:t>E-LEARNING PLATFORM</a:t>
            </a:r>
            <a:endParaRPr lang="it-IT" sz="8000" b="1" dirty="0"/>
          </a:p>
        </p:txBody>
      </p:sp>
    </p:spTree>
    <p:extLst>
      <p:ext uri="{BB962C8B-B14F-4D97-AF65-F5344CB8AC3E}">
        <p14:creationId xmlns:p14="http://schemas.microsoft.com/office/powerpoint/2010/main" val="941620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mappa&#10;&#10;Descrizione generata automaticamente">
            <a:extLst>
              <a:ext uri="{FF2B5EF4-FFF2-40B4-BE49-F238E27FC236}">
                <a16:creationId xmlns:a16="http://schemas.microsoft.com/office/drawing/2014/main" id="{F6EFC98C-24C0-7A44-ABB1-961C37D5D5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4" r="1" b="11932"/>
          <a:stretch/>
        </p:blipFill>
        <p:spPr>
          <a:xfrm>
            <a:off x="182459" y="161954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30B9DDE-EFC5-5DA2-DD65-D003031C4CD2}"/>
              </a:ext>
            </a:extLst>
          </p:cNvPr>
          <p:cNvSpPr txBox="1"/>
          <p:nvPr/>
        </p:nvSpPr>
        <p:spPr>
          <a:xfrm>
            <a:off x="1147961" y="2655651"/>
            <a:ext cx="98930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0" b="1" dirty="0">
                <a:hlinkClick r:id="rId3"/>
              </a:rPr>
              <a:t>UNIVERSITY PLANNER</a:t>
            </a:r>
            <a:endParaRPr lang="it-IT" sz="8000" b="1" dirty="0"/>
          </a:p>
        </p:txBody>
      </p:sp>
    </p:spTree>
    <p:extLst>
      <p:ext uri="{BB962C8B-B14F-4D97-AF65-F5344CB8AC3E}">
        <p14:creationId xmlns:p14="http://schemas.microsoft.com/office/powerpoint/2010/main" val="568653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mappa&#10;&#10;Descrizione generata automaticamente">
            <a:extLst>
              <a:ext uri="{FF2B5EF4-FFF2-40B4-BE49-F238E27FC236}">
                <a16:creationId xmlns:a16="http://schemas.microsoft.com/office/drawing/2014/main" id="{F6EFC98C-24C0-7A44-ABB1-961C37D5D5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4" r="1" b="11932"/>
          <a:stretch/>
        </p:blipFill>
        <p:spPr>
          <a:xfrm>
            <a:off x="180935" y="161954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F3338984-DAE5-F6A6-612A-86408CCB2DE1}"/>
              </a:ext>
            </a:extLst>
          </p:cNvPr>
          <p:cNvSpPr txBox="1"/>
          <p:nvPr/>
        </p:nvSpPr>
        <p:spPr>
          <a:xfrm>
            <a:off x="6627779" y="3075057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hlinkClick r:id="rId3"/>
              </a:rPr>
              <a:t>BOOKS EXCERPT</a:t>
            </a:r>
            <a:endParaRPr lang="it-IT" sz="4000" dirty="0"/>
          </a:p>
        </p:txBody>
      </p:sp>
      <p:pic>
        <p:nvPicPr>
          <p:cNvPr id="4098" name="Picture 2" descr="What is Cultural History? - Peter Burke - cover">
            <a:extLst>
              <a:ext uri="{FF2B5EF4-FFF2-40B4-BE49-F238E27FC236}">
                <a16:creationId xmlns:a16="http://schemas.microsoft.com/office/drawing/2014/main" id="{C9673196-6445-EB2A-62F9-BD12624EB6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210" y="421691"/>
            <a:ext cx="4116949" cy="6014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886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mappa&#10;&#10;Descrizione generata automaticamente">
            <a:extLst>
              <a:ext uri="{FF2B5EF4-FFF2-40B4-BE49-F238E27FC236}">
                <a16:creationId xmlns:a16="http://schemas.microsoft.com/office/drawing/2014/main" id="{F6EFC98C-24C0-7A44-ABB1-961C37D5D5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14" r="1" b="11932"/>
          <a:stretch/>
        </p:blipFill>
        <p:spPr>
          <a:xfrm>
            <a:off x="180935" y="944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218B495-D10F-98D3-46B3-32DF6D8290D0}"/>
              </a:ext>
            </a:extLst>
          </p:cNvPr>
          <p:cNvSpPr txBox="1"/>
          <p:nvPr/>
        </p:nvSpPr>
        <p:spPr>
          <a:xfrm>
            <a:off x="6682902" y="2922543"/>
            <a:ext cx="3910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dirty="0">
                <a:hlinkClick r:id="rId3"/>
              </a:rPr>
              <a:t>BOOK EXCERPT</a:t>
            </a:r>
            <a:endParaRPr lang="it-IT" sz="4000" dirty="0"/>
          </a:p>
        </p:txBody>
      </p:sp>
      <p:pic>
        <p:nvPicPr>
          <p:cNvPr id="5" name="Picture 2" descr="Vermeer's Hat: The seventeenth century and the dawn of the global world">
            <a:extLst>
              <a:ext uri="{FF2B5EF4-FFF2-40B4-BE49-F238E27FC236}">
                <a16:creationId xmlns:a16="http://schemas.microsoft.com/office/drawing/2014/main" id="{52E608A2-58D7-02AE-45BB-C94ED1E34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451" y="109779"/>
            <a:ext cx="4110855" cy="6333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827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D35AE2F-5E3A-49D9-8DE1-8A333BA40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magine 6" descr="Immagine che contiene mappa&#10;&#10;Descrizione generata automaticamente">
            <a:extLst>
              <a:ext uri="{FF2B5EF4-FFF2-40B4-BE49-F238E27FC236}">
                <a16:creationId xmlns:a16="http://schemas.microsoft.com/office/drawing/2014/main" id="{E6FF5564-F2A9-1F7D-4261-A83866A296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47" r="-1" b="11264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6C642A1-CA27-DE61-2998-5F05E8F58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it-IT" b="1" dirty="0"/>
              <a:t>CULTURAL HISTORY AND FASHION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301094D-BD30-AE80-CCB5-1F9B01F726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48549"/>
            <a:ext cx="9144000" cy="1605408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2200" b="1" dirty="0">
                <a:solidFill>
                  <a:srgbClr val="FFFF00"/>
                </a:solidFill>
              </a:rPr>
              <a:t>1</a:t>
            </a:r>
            <a:r>
              <a:rPr lang="en-US" sz="2200" b="1" baseline="30000" dirty="0">
                <a:solidFill>
                  <a:srgbClr val="FFFF00"/>
                </a:solidFill>
              </a:rPr>
              <a:t>st</a:t>
            </a:r>
            <a:r>
              <a:rPr lang="en-US" sz="2200" b="1" dirty="0">
                <a:solidFill>
                  <a:srgbClr val="FFFF00"/>
                </a:solidFill>
              </a:rPr>
              <a:t>-Cycle Degree in Studies in Visual Arts, Music and Performance Arts</a:t>
            </a:r>
            <a:r>
              <a:rPr lang="it-IT" sz="2200" b="1" dirty="0">
                <a:solidFill>
                  <a:srgbClr val="FFFF00"/>
                </a:solidFill>
              </a:rPr>
              <a:t>in –  2° </a:t>
            </a:r>
            <a:r>
              <a:rPr lang="it-IT" sz="2200" b="1" dirty="0" err="1">
                <a:solidFill>
                  <a:srgbClr val="FFFF00"/>
                </a:solidFill>
              </a:rPr>
              <a:t>Year</a:t>
            </a:r>
            <a:endParaRPr lang="it-IT" sz="2200" b="1" dirty="0">
              <a:solidFill>
                <a:srgbClr val="FFFF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it-IT" sz="2200" b="1" dirty="0">
                <a:solidFill>
                  <a:srgbClr val="FFFF00"/>
                </a:solidFill>
              </a:rPr>
              <a:t>University of Teramo (</a:t>
            </a:r>
            <a:r>
              <a:rPr lang="it-IT" sz="2200" b="1" dirty="0" err="1">
                <a:solidFill>
                  <a:srgbClr val="FFFF00"/>
                </a:solidFill>
              </a:rPr>
              <a:t>Italy</a:t>
            </a:r>
            <a:r>
              <a:rPr lang="it-IT" sz="2200" b="1" dirty="0">
                <a:solidFill>
                  <a:srgbClr val="FFFF00"/>
                </a:solidFill>
              </a:rPr>
              <a:t>)</a:t>
            </a:r>
          </a:p>
          <a:p>
            <a:pPr algn="ctr">
              <a:lnSpc>
                <a:spcPct val="100000"/>
              </a:lnSpc>
            </a:pPr>
            <a:r>
              <a:rPr lang="it-IT" sz="2200" b="1" dirty="0">
                <a:solidFill>
                  <a:srgbClr val="FFFF00"/>
                </a:solidFill>
              </a:rPr>
              <a:t>Prof. Daniele Di Bartolomeo</a:t>
            </a: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04D8AD8F-EF7F-481F-B99A-B85138970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6">
            <a:extLst>
              <a:ext uri="{FF2B5EF4-FFF2-40B4-BE49-F238E27FC236}">
                <a16:creationId xmlns:a16="http://schemas.microsoft.com/office/drawing/2014/main" id="{79EB4626-023C-436D-9F57-9EB460809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902700 h 5416094"/>
              <a:gd name="connsiteX1" fmla="*/ 902700 w 10515600"/>
              <a:gd name="connsiteY1" fmla="*/ 0 h 5416094"/>
              <a:gd name="connsiteX2" fmla="*/ 1746919 w 10515600"/>
              <a:gd name="connsiteY2" fmla="*/ 0 h 5416094"/>
              <a:gd name="connsiteX3" fmla="*/ 2329833 w 10515600"/>
              <a:gd name="connsiteY3" fmla="*/ 0 h 5416094"/>
              <a:gd name="connsiteX4" fmla="*/ 2825644 w 10515600"/>
              <a:gd name="connsiteY4" fmla="*/ 0 h 5416094"/>
              <a:gd name="connsiteX5" fmla="*/ 3582762 w 10515600"/>
              <a:gd name="connsiteY5" fmla="*/ 0 h 5416094"/>
              <a:gd name="connsiteX6" fmla="*/ 4165675 w 10515600"/>
              <a:gd name="connsiteY6" fmla="*/ 0 h 5416094"/>
              <a:gd name="connsiteX7" fmla="*/ 5009894 w 10515600"/>
              <a:gd name="connsiteY7" fmla="*/ 0 h 5416094"/>
              <a:gd name="connsiteX8" fmla="*/ 5505706 w 10515600"/>
              <a:gd name="connsiteY8" fmla="*/ 0 h 5416094"/>
              <a:gd name="connsiteX9" fmla="*/ 6349925 w 10515600"/>
              <a:gd name="connsiteY9" fmla="*/ 0 h 5416094"/>
              <a:gd name="connsiteX10" fmla="*/ 6758634 w 10515600"/>
              <a:gd name="connsiteY10" fmla="*/ 0 h 5416094"/>
              <a:gd name="connsiteX11" fmla="*/ 7428650 w 10515600"/>
              <a:gd name="connsiteY11" fmla="*/ 0 h 5416094"/>
              <a:gd name="connsiteX12" fmla="*/ 8098665 w 10515600"/>
              <a:gd name="connsiteY12" fmla="*/ 0 h 5416094"/>
              <a:gd name="connsiteX13" fmla="*/ 8681579 w 10515600"/>
              <a:gd name="connsiteY13" fmla="*/ 0 h 5416094"/>
              <a:gd name="connsiteX14" fmla="*/ 9612900 w 10515600"/>
              <a:gd name="connsiteY14" fmla="*/ 0 h 5416094"/>
              <a:gd name="connsiteX15" fmla="*/ 10515600 w 10515600"/>
              <a:gd name="connsiteY15" fmla="*/ 902700 h 5416094"/>
              <a:gd name="connsiteX16" fmla="*/ 10515600 w 10515600"/>
              <a:gd name="connsiteY16" fmla="*/ 1504482 h 5416094"/>
              <a:gd name="connsiteX17" fmla="*/ 10515600 w 10515600"/>
              <a:gd name="connsiteY17" fmla="*/ 2178479 h 5416094"/>
              <a:gd name="connsiteX18" fmla="*/ 10515600 w 10515600"/>
              <a:gd name="connsiteY18" fmla="*/ 2780261 h 5416094"/>
              <a:gd name="connsiteX19" fmla="*/ 10515600 w 10515600"/>
              <a:gd name="connsiteY19" fmla="*/ 3273722 h 5416094"/>
              <a:gd name="connsiteX20" fmla="*/ 10515600 w 10515600"/>
              <a:gd name="connsiteY20" fmla="*/ 3803291 h 5416094"/>
              <a:gd name="connsiteX21" fmla="*/ 10515600 w 10515600"/>
              <a:gd name="connsiteY21" fmla="*/ 4513394 h 5416094"/>
              <a:gd name="connsiteX22" fmla="*/ 9612900 w 10515600"/>
              <a:gd name="connsiteY22" fmla="*/ 5416094 h 5416094"/>
              <a:gd name="connsiteX23" fmla="*/ 9117089 w 10515600"/>
              <a:gd name="connsiteY23" fmla="*/ 5416094 h 5416094"/>
              <a:gd name="connsiteX24" fmla="*/ 8708379 w 10515600"/>
              <a:gd name="connsiteY24" fmla="*/ 5416094 h 5416094"/>
              <a:gd name="connsiteX25" fmla="*/ 8299670 w 10515600"/>
              <a:gd name="connsiteY25" fmla="*/ 5416094 h 5416094"/>
              <a:gd name="connsiteX26" fmla="*/ 7629654 w 10515600"/>
              <a:gd name="connsiteY26" fmla="*/ 5416094 h 5416094"/>
              <a:gd name="connsiteX27" fmla="*/ 7133843 w 10515600"/>
              <a:gd name="connsiteY27" fmla="*/ 5416094 h 5416094"/>
              <a:gd name="connsiteX28" fmla="*/ 6376726 w 10515600"/>
              <a:gd name="connsiteY28" fmla="*/ 5416094 h 5416094"/>
              <a:gd name="connsiteX29" fmla="*/ 5880914 w 10515600"/>
              <a:gd name="connsiteY29" fmla="*/ 5416094 h 5416094"/>
              <a:gd name="connsiteX30" fmla="*/ 5123797 w 10515600"/>
              <a:gd name="connsiteY30" fmla="*/ 5416094 h 5416094"/>
              <a:gd name="connsiteX31" fmla="*/ 4715088 w 10515600"/>
              <a:gd name="connsiteY31" fmla="*/ 5416094 h 5416094"/>
              <a:gd name="connsiteX32" fmla="*/ 3957970 w 10515600"/>
              <a:gd name="connsiteY32" fmla="*/ 5416094 h 5416094"/>
              <a:gd name="connsiteX33" fmla="*/ 3462159 w 10515600"/>
              <a:gd name="connsiteY33" fmla="*/ 5416094 h 5416094"/>
              <a:gd name="connsiteX34" fmla="*/ 3053449 w 10515600"/>
              <a:gd name="connsiteY34" fmla="*/ 5416094 h 5416094"/>
              <a:gd name="connsiteX35" fmla="*/ 2557638 w 10515600"/>
              <a:gd name="connsiteY35" fmla="*/ 5416094 h 5416094"/>
              <a:gd name="connsiteX36" fmla="*/ 1800521 w 10515600"/>
              <a:gd name="connsiteY36" fmla="*/ 5416094 h 5416094"/>
              <a:gd name="connsiteX37" fmla="*/ 902700 w 10515600"/>
              <a:gd name="connsiteY37" fmla="*/ 5416094 h 5416094"/>
              <a:gd name="connsiteX38" fmla="*/ 0 w 10515600"/>
              <a:gd name="connsiteY38" fmla="*/ 4513394 h 5416094"/>
              <a:gd name="connsiteX39" fmla="*/ 0 w 10515600"/>
              <a:gd name="connsiteY39" fmla="*/ 3911612 h 5416094"/>
              <a:gd name="connsiteX40" fmla="*/ 0 w 10515600"/>
              <a:gd name="connsiteY40" fmla="*/ 3309829 h 5416094"/>
              <a:gd name="connsiteX41" fmla="*/ 0 w 10515600"/>
              <a:gd name="connsiteY41" fmla="*/ 2780261 h 5416094"/>
              <a:gd name="connsiteX42" fmla="*/ 0 w 10515600"/>
              <a:gd name="connsiteY42" fmla="*/ 2106265 h 5416094"/>
              <a:gd name="connsiteX43" fmla="*/ 0 w 10515600"/>
              <a:gd name="connsiteY43" fmla="*/ 1504482 h 5416094"/>
              <a:gd name="connsiteX44" fmla="*/ 0 w 10515600"/>
              <a:gd name="connsiteY44" fmla="*/ 90270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515600" h="5416094" extrusionOk="0">
                <a:moveTo>
                  <a:pt x="0" y="902700"/>
                </a:moveTo>
                <a:cubicBezTo>
                  <a:pt x="-57306" y="368805"/>
                  <a:pt x="305054" y="37193"/>
                  <a:pt x="902700" y="0"/>
                </a:cubicBezTo>
                <a:cubicBezTo>
                  <a:pt x="1280419" y="-35006"/>
                  <a:pt x="1407743" y="-35339"/>
                  <a:pt x="1746919" y="0"/>
                </a:cubicBezTo>
                <a:cubicBezTo>
                  <a:pt x="2086095" y="35339"/>
                  <a:pt x="2146539" y="-12333"/>
                  <a:pt x="2329833" y="0"/>
                </a:cubicBezTo>
                <a:cubicBezTo>
                  <a:pt x="2513127" y="12333"/>
                  <a:pt x="2706706" y="12952"/>
                  <a:pt x="2825644" y="0"/>
                </a:cubicBezTo>
                <a:cubicBezTo>
                  <a:pt x="2944582" y="-12952"/>
                  <a:pt x="3420817" y="-27100"/>
                  <a:pt x="3582762" y="0"/>
                </a:cubicBezTo>
                <a:cubicBezTo>
                  <a:pt x="3744707" y="27100"/>
                  <a:pt x="4023584" y="-9167"/>
                  <a:pt x="4165675" y="0"/>
                </a:cubicBezTo>
                <a:cubicBezTo>
                  <a:pt x="4307766" y="9167"/>
                  <a:pt x="4770188" y="27031"/>
                  <a:pt x="5009894" y="0"/>
                </a:cubicBezTo>
                <a:cubicBezTo>
                  <a:pt x="5249600" y="-27031"/>
                  <a:pt x="5349881" y="-194"/>
                  <a:pt x="5505706" y="0"/>
                </a:cubicBezTo>
                <a:cubicBezTo>
                  <a:pt x="5661531" y="194"/>
                  <a:pt x="6129254" y="-29363"/>
                  <a:pt x="6349925" y="0"/>
                </a:cubicBezTo>
                <a:cubicBezTo>
                  <a:pt x="6570596" y="29363"/>
                  <a:pt x="6581199" y="-14617"/>
                  <a:pt x="6758634" y="0"/>
                </a:cubicBezTo>
                <a:cubicBezTo>
                  <a:pt x="6936069" y="14617"/>
                  <a:pt x="7246491" y="25675"/>
                  <a:pt x="7428650" y="0"/>
                </a:cubicBezTo>
                <a:cubicBezTo>
                  <a:pt x="7610809" y="-25675"/>
                  <a:pt x="7825190" y="-17078"/>
                  <a:pt x="8098665" y="0"/>
                </a:cubicBezTo>
                <a:cubicBezTo>
                  <a:pt x="8372141" y="17078"/>
                  <a:pt x="8559625" y="-21568"/>
                  <a:pt x="8681579" y="0"/>
                </a:cubicBezTo>
                <a:cubicBezTo>
                  <a:pt x="8803533" y="21568"/>
                  <a:pt x="9307226" y="-46066"/>
                  <a:pt x="9612900" y="0"/>
                </a:cubicBezTo>
                <a:cubicBezTo>
                  <a:pt x="10119954" y="-10560"/>
                  <a:pt x="10418674" y="366684"/>
                  <a:pt x="10515600" y="902700"/>
                </a:cubicBezTo>
                <a:cubicBezTo>
                  <a:pt x="10494548" y="1140809"/>
                  <a:pt x="10524881" y="1252168"/>
                  <a:pt x="10515600" y="1504482"/>
                </a:cubicBezTo>
                <a:cubicBezTo>
                  <a:pt x="10506319" y="1756796"/>
                  <a:pt x="10494309" y="1995078"/>
                  <a:pt x="10515600" y="2178479"/>
                </a:cubicBezTo>
                <a:cubicBezTo>
                  <a:pt x="10536891" y="2361880"/>
                  <a:pt x="10522845" y="2487483"/>
                  <a:pt x="10515600" y="2780261"/>
                </a:cubicBezTo>
                <a:cubicBezTo>
                  <a:pt x="10508355" y="3073039"/>
                  <a:pt x="10533694" y="3138252"/>
                  <a:pt x="10515600" y="3273722"/>
                </a:cubicBezTo>
                <a:cubicBezTo>
                  <a:pt x="10497506" y="3409192"/>
                  <a:pt x="10514952" y="3569910"/>
                  <a:pt x="10515600" y="3803291"/>
                </a:cubicBezTo>
                <a:cubicBezTo>
                  <a:pt x="10516248" y="4036672"/>
                  <a:pt x="10499126" y="4317688"/>
                  <a:pt x="10515600" y="4513394"/>
                </a:cubicBezTo>
                <a:cubicBezTo>
                  <a:pt x="10585499" y="4997151"/>
                  <a:pt x="10115437" y="5453981"/>
                  <a:pt x="9612900" y="5416094"/>
                </a:cubicBezTo>
                <a:cubicBezTo>
                  <a:pt x="9473271" y="5418358"/>
                  <a:pt x="9316384" y="5423764"/>
                  <a:pt x="9117089" y="5416094"/>
                </a:cubicBezTo>
                <a:cubicBezTo>
                  <a:pt x="8917794" y="5408424"/>
                  <a:pt x="8902141" y="5433256"/>
                  <a:pt x="8708379" y="5416094"/>
                </a:cubicBezTo>
                <a:cubicBezTo>
                  <a:pt x="8514617" y="5398933"/>
                  <a:pt x="8454700" y="5422387"/>
                  <a:pt x="8299670" y="5416094"/>
                </a:cubicBezTo>
                <a:cubicBezTo>
                  <a:pt x="8144640" y="5409801"/>
                  <a:pt x="7907022" y="5398388"/>
                  <a:pt x="7629654" y="5416094"/>
                </a:cubicBezTo>
                <a:cubicBezTo>
                  <a:pt x="7352286" y="5433800"/>
                  <a:pt x="7244777" y="5409877"/>
                  <a:pt x="7133843" y="5416094"/>
                </a:cubicBezTo>
                <a:cubicBezTo>
                  <a:pt x="7022909" y="5422311"/>
                  <a:pt x="6748865" y="5379753"/>
                  <a:pt x="6376726" y="5416094"/>
                </a:cubicBezTo>
                <a:cubicBezTo>
                  <a:pt x="6004587" y="5452435"/>
                  <a:pt x="5991442" y="5438860"/>
                  <a:pt x="5880914" y="5416094"/>
                </a:cubicBezTo>
                <a:cubicBezTo>
                  <a:pt x="5770386" y="5393328"/>
                  <a:pt x="5294303" y="5440618"/>
                  <a:pt x="5123797" y="5416094"/>
                </a:cubicBezTo>
                <a:cubicBezTo>
                  <a:pt x="4953291" y="5391570"/>
                  <a:pt x="4828705" y="5430421"/>
                  <a:pt x="4715088" y="5416094"/>
                </a:cubicBezTo>
                <a:cubicBezTo>
                  <a:pt x="4601471" y="5401767"/>
                  <a:pt x="4227806" y="5381491"/>
                  <a:pt x="3957970" y="5416094"/>
                </a:cubicBezTo>
                <a:cubicBezTo>
                  <a:pt x="3688134" y="5450697"/>
                  <a:pt x="3670638" y="5425309"/>
                  <a:pt x="3462159" y="5416094"/>
                </a:cubicBezTo>
                <a:cubicBezTo>
                  <a:pt x="3253680" y="5406879"/>
                  <a:pt x="3167443" y="5432031"/>
                  <a:pt x="3053449" y="5416094"/>
                </a:cubicBezTo>
                <a:cubicBezTo>
                  <a:pt x="2939455" y="5400158"/>
                  <a:pt x="2701485" y="5433995"/>
                  <a:pt x="2557638" y="5416094"/>
                </a:cubicBezTo>
                <a:cubicBezTo>
                  <a:pt x="2413791" y="5398193"/>
                  <a:pt x="2168647" y="5424510"/>
                  <a:pt x="1800521" y="5416094"/>
                </a:cubicBezTo>
                <a:cubicBezTo>
                  <a:pt x="1432395" y="5407678"/>
                  <a:pt x="1261364" y="5454497"/>
                  <a:pt x="902700" y="5416094"/>
                </a:cubicBezTo>
                <a:cubicBezTo>
                  <a:pt x="519468" y="5419760"/>
                  <a:pt x="63003" y="5077223"/>
                  <a:pt x="0" y="4513394"/>
                </a:cubicBezTo>
                <a:cubicBezTo>
                  <a:pt x="-20265" y="4243495"/>
                  <a:pt x="27650" y="4053844"/>
                  <a:pt x="0" y="3911612"/>
                </a:cubicBezTo>
                <a:cubicBezTo>
                  <a:pt x="-27650" y="3769380"/>
                  <a:pt x="24988" y="3469350"/>
                  <a:pt x="0" y="3309829"/>
                </a:cubicBezTo>
                <a:cubicBezTo>
                  <a:pt x="-24988" y="3150308"/>
                  <a:pt x="-16973" y="2933511"/>
                  <a:pt x="0" y="2780261"/>
                </a:cubicBezTo>
                <a:cubicBezTo>
                  <a:pt x="16973" y="2627011"/>
                  <a:pt x="-11552" y="2315258"/>
                  <a:pt x="0" y="2106265"/>
                </a:cubicBezTo>
                <a:cubicBezTo>
                  <a:pt x="11552" y="1897272"/>
                  <a:pt x="-9167" y="1726905"/>
                  <a:pt x="0" y="1504482"/>
                </a:cubicBezTo>
                <a:cubicBezTo>
                  <a:pt x="9167" y="1282059"/>
                  <a:pt x="10972" y="1160784"/>
                  <a:pt x="0" y="902700"/>
                </a:cubicBezTo>
                <a:close/>
              </a:path>
            </a:pathLst>
          </a:custGeom>
          <a:noFill/>
          <a:ln w="60325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2251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74</Words>
  <Application>Microsoft Office PowerPoint</Application>
  <PresentationFormat>Widescreen</PresentationFormat>
  <Paragraphs>13</Paragraphs>
  <Slides>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The Hand Bold</vt:lpstr>
      <vt:lpstr>The Serif Hand Black</vt:lpstr>
      <vt:lpstr>SketchyVTI</vt:lpstr>
      <vt:lpstr>CULTURAL HISTORY AND FASHION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CULTURAL HISTORY AND FASHION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Storia culturale dell’età moderna</dc:title>
  <dc:creator>DANIELE DI BARTOLOMEO</dc:creator>
  <cp:lastModifiedBy>DANIELE DI BARTOLOMEO</cp:lastModifiedBy>
  <cp:revision>10</cp:revision>
  <dcterms:created xsi:type="dcterms:W3CDTF">2023-02-21T06:50:21Z</dcterms:created>
  <dcterms:modified xsi:type="dcterms:W3CDTF">2024-08-20T09:41:48Z</dcterms:modified>
</cp:coreProperties>
</file>