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629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466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88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03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55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00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20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32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56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38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645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F6FBE-AB29-42D1-B48D-215FC98780D3}" type="datetimeFigureOut">
              <a:rPr lang="it-IT" smtClean="0"/>
              <a:t>03/03/2017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68864-2D5A-4804-8EAD-6A881EA679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339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Spunti sul </a:t>
            </a:r>
            <a:r>
              <a:rPr lang="it-IT" dirty="0" smtClean="0"/>
              <a:t>Seicento</a:t>
            </a:r>
            <a:r>
              <a:rPr lang="it-IT" dirty="0" smtClean="0"/>
              <a:t> inglese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Corso di Diritto costituzionale italiano e comparato</a:t>
            </a:r>
          </a:p>
          <a:p>
            <a:r>
              <a:rPr lang="it-IT" dirty="0" err="1" smtClean="0"/>
              <a:t>a.a</a:t>
            </a:r>
            <a:r>
              <a:rPr lang="it-IT" dirty="0" smtClean="0"/>
              <a:t>. 2016-2017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027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«</a:t>
            </a:r>
            <a:r>
              <a:rPr lang="it-IT" i="1" dirty="0" smtClean="0"/>
              <a:t>King in </a:t>
            </a:r>
            <a:r>
              <a:rPr lang="it-IT" i="1" dirty="0" err="1" smtClean="0"/>
              <a:t>Parliament</a:t>
            </a:r>
            <a:r>
              <a:rPr lang="it-IT" dirty="0" smtClean="0"/>
              <a:t>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</a:t>
            </a:r>
          </a:p>
          <a:p>
            <a:endParaRPr lang="it-IT" dirty="0"/>
          </a:p>
          <a:p>
            <a:r>
              <a:rPr lang="it-IT" dirty="0" err="1" smtClean="0"/>
              <a:t>Lords</a:t>
            </a:r>
            <a:endParaRPr lang="it-IT" dirty="0" smtClean="0"/>
          </a:p>
          <a:p>
            <a:endParaRPr lang="it-IT" dirty="0"/>
          </a:p>
          <a:p>
            <a:r>
              <a:rPr lang="it-IT" dirty="0" err="1" smtClean="0"/>
              <a:t>Commons</a:t>
            </a:r>
            <a:endParaRPr lang="it-IT" dirty="0" smtClean="0"/>
          </a:p>
          <a:p>
            <a:endParaRPr lang="it-IT" dirty="0"/>
          </a:p>
          <a:p>
            <a:pPr marL="0" indent="0" algn="ctr">
              <a:buNone/>
            </a:pPr>
            <a:r>
              <a:rPr lang="it-IT" sz="5400" b="1" dirty="0" smtClean="0"/>
              <a:t>KING IN PARLIAMENT</a:t>
            </a:r>
            <a:endParaRPr lang="it-IT" sz="5400" b="1" dirty="0"/>
          </a:p>
        </p:txBody>
      </p:sp>
    </p:spTree>
    <p:extLst>
      <p:ext uri="{BB962C8B-B14F-4D97-AF65-F5344CB8AC3E}">
        <p14:creationId xmlns:p14="http://schemas.microsoft.com/office/powerpoint/2010/main" val="2781786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Sistema delle fonti inglesi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400" b="1" dirty="0" smtClean="0"/>
              <a:t>Common law</a:t>
            </a:r>
          </a:p>
          <a:p>
            <a:pPr marL="0" indent="0">
              <a:buNone/>
            </a:pPr>
            <a:endParaRPr lang="it-IT" sz="4400" b="1" dirty="0" smtClean="0"/>
          </a:p>
          <a:p>
            <a:r>
              <a:rPr lang="it-IT" sz="4400" b="1" dirty="0" err="1" smtClean="0"/>
              <a:t>Statute</a:t>
            </a:r>
            <a:r>
              <a:rPr lang="it-IT" sz="4400" b="1" dirty="0" smtClean="0"/>
              <a:t> Law</a:t>
            </a:r>
          </a:p>
          <a:p>
            <a:pPr marL="0" indent="0">
              <a:buNone/>
            </a:pPr>
            <a:endParaRPr lang="it-IT" sz="4400" b="1" dirty="0" smtClean="0"/>
          </a:p>
          <a:p>
            <a:r>
              <a:rPr lang="it-IT" sz="4400" b="1" dirty="0" err="1" smtClean="0"/>
              <a:t>Equity</a:t>
            </a:r>
            <a:endParaRPr lang="it-IT" sz="4400" b="1" dirty="0"/>
          </a:p>
        </p:txBody>
      </p:sp>
    </p:spTree>
    <p:extLst>
      <p:ext uri="{BB962C8B-B14F-4D97-AF65-F5344CB8AC3E}">
        <p14:creationId xmlns:p14="http://schemas.microsoft.com/office/powerpoint/2010/main" val="208316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Sistema giudiziario e Common law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Pluralità di giurisdizioni:</a:t>
            </a:r>
            <a:endParaRPr lang="it-IT" dirty="0"/>
          </a:p>
          <a:p>
            <a:r>
              <a:rPr lang="it-IT" dirty="0" smtClean="0"/>
              <a:t>Corti locali (di villaggio e di contea)</a:t>
            </a:r>
          </a:p>
          <a:p>
            <a:r>
              <a:rPr lang="it-IT" dirty="0" smtClean="0"/>
              <a:t>Corti signorili (Baroni)</a:t>
            </a:r>
          </a:p>
          <a:p>
            <a:r>
              <a:rPr lang="it-IT" dirty="0" smtClean="0"/>
              <a:t>Corti ecclesiastiche</a:t>
            </a:r>
          </a:p>
          <a:p>
            <a:r>
              <a:rPr lang="it-IT" dirty="0" smtClean="0"/>
              <a:t>Corti regie di </a:t>
            </a:r>
            <a:r>
              <a:rPr lang="it-IT" i="1" dirty="0" smtClean="0"/>
              <a:t>Common Law</a:t>
            </a:r>
            <a:r>
              <a:rPr lang="it-IT" dirty="0" smtClean="0"/>
              <a:t>; dalla Curia </a:t>
            </a:r>
            <a:r>
              <a:rPr lang="it-IT" dirty="0" err="1" smtClean="0"/>
              <a:t>Regis</a:t>
            </a:r>
            <a:r>
              <a:rPr lang="it-IT" dirty="0" smtClean="0"/>
              <a:t>:</a:t>
            </a:r>
          </a:p>
          <a:p>
            <a:pPr lvl="1"/>
            <a:r>
              <a:rPr lang="it-IT" i="1" dirty="0" err="1" smtClean="0"/>
              <a:t>King’s</a:t>
            </a:r>
            <a:r>
              <a:rPr lang="it-IT" i="1" dirty="0" smtClean="0"/>
              <a:t> </a:t>
            </a:r>
            <a:r>
              <a:rPr lang="it-IT" i="1" dirty="0" err="1" smtClean="0"/>
              <a:t>Bench</a:t>
            </a:r>
            <a:endParaRPr lang="it-IT" i="1" dirty="0" smtClean="0"/>
          </a:p>
          <a:p>
            <a:pPr lvl="1"/>
            <a:r>
              <a:rPr lang="it-IT" i="1" dirty="0" smtClean="0"/>
              <a:t>Court of Common </a:t>
            </a:r>
            <a:r>
              <a:rPr lang="it-IT" i="1" dirty="0" err="1" smtClean="0"/>
              <a:t>Pleas</a:t>
            </a:r>
            <a:endParaRPr lang="it-IT" i="1" dirty="0" smtClean="0"/>
          </a:p>
          <a:p>
            <a:pPr lvl="1"/>
            <a:r>
              <a:rPr lang="it-IT" i="1" dirty="0" smtClean="0"/>
              <a:t>Court of </a:t>
            </a:r>
            <a:r>
              <a:rPr lang="it-IT" i="1" dirty="0" err="1" smtClean="0"/>
              <a:t>Exchequer</a:t>
            </a:r>
            <a:endParaRPr lang="it-IT" i="1" dirty="0"/>
          </a:p>
          <a:p>
            <a:r>
              <a:rPr lang="it-IT" dirty="0" smtClean="0"/>
              <a:t>Corti di prerogativa regia (Tudor e Stuart)</a:t>
            </a:r>
          </a:p>
          <a:p>
            <a:r>
              <a:rPr lang="it-IT" dirty="0" smtClean="0"/>
              <a:t>Corte della cancelleria (</a:t>
            </a:r>
            <a:r>
              <a:rPr lang="it-IT" i="1" dirty="0"/>
              <a:t>Court of </a:t>
            </a:r>
            <a:r>
              <a:rPr lang="it-IT" i="1" dirty="0" err="1" smtClean="0"/>
              <a:t>Chancery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427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Eventi significativi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1603 Giacomo I</a:t>
            </a:r>
          </a:p>
          <a:p>
            <a:r>
              <a:rPr lang="it-IT" dirty="0" smtClean="0"/>
              <a:t>1625 Carlo I</a:t>
            </a:r>
          </a:p>
          <a:p>
            <a:pPr lvl="2"/>
            <a:r>
              <a:rPr lang="it-IT" dirty="0" smtClean="0"/>
              <a:t>1628 convocazione Parlamento e </a:t>
            </a:r>
            <a:r>
              <a:rPr lang="it-IT" dirty="0" err="1" smtClean="0"/>
              <a:t>Petition</a:t>
            </a:r>
            <a:r>
              <a:rPr lang="it-IT" dirty="0" smtClean="0"/>
              <a:t> of </a:t>
            </a:r>
            <a:r>
              <a:rPr lang="it-IT" dirty="0" err="1" smtClean="0"/>
              <a:t>Rights</a:t>
            </a:r>
            <a:endParaRPr lang="it-IT" dirty="0" smtClean="0"/>
          </a:p>
          <a:p>
            <a:pPr lvl="2"/>
            <a:r>
              <a:rPr lang="it-IT" dirty="0" smtClean="0"/>
              <a:t>1640 prima convocazione (1 mese) Short </a:t>
            </a:r>
            <a:r>
              <a:rPr lang="it-IT" dirty="0" err="1" smtClean="0"/>
              <a:t>Parliament</a:t>
            </a:r>
            <a:endParaRPr lang="it-IT" dirty="0" smtClean="0"/>
          </a:p>
          <a:p>
            <a:pPr lvl="2"/>
            <a:r>
              <a:rPr lang="it-IT" dirty="0" smtClean="0"/>
              <a:t>1640 seconda convocazione Long </a:t>
            </a:r>
            <a:r>
              <a:rPr lang="it-IT" dirty="0" err="1" smtClean="0"/>
              <a:t>Parliament</a:t>
            </a:r>
            <a:r>
              <a:rPr lang="it-IT" dirty="0" smtClean="0"/>
              <a:t> </a:t>
            </a:r>
          </a:p>
          <a:p>
            <a:pPr lvl="3"/>
            <a:r>
              <a:rPr lang="it-IT" dirty="0" smtClean="0"/>
              <a:t>Impeachment</a:t>
            </a:r>
          </a:p>
          <a:p>
            <a:pPr lvl="3"/>
            <a:r>
              <a:rPr lang="it-IT" dirty="0" err="1" smtClean="0"/>
              <a:t>Triennal</a:t>
            </a:r>
            <a:r>
              <a:rPr lang="it-IT" dirty="0" smtClean="0"/>
              <a:t> </a:t>
            </a:r>
            <a:r>
              <a:rPr lang="it-IT" dirty="0" err="1" smtClean="0"/>
              <a:t>act</a:t>
            </a:r>
            <a:endParaRPr lang="it-IT" dirty="0" smtClean="0"/>
          </a:p>
          <a:p>
            <a:pPr lvl="3"/>
            <a:r>
              <a:rPr lang="it-IT" dirty="0" smtClean="0"/>
              <a:t>Ottiene di poter decidere sulla propria durata</a:t>
            </a:r>
          </a:p>
          <a:p>
            <a:pPr lvl="3"/>
            <a:r>
              <a:rPr lang="it-IT" dirty="0"/>
              <a:t> </a:t>
            </a:r>
            <a:r>
              <a:rPr lang="it-IT" dirty="0" smtClean="0"/>
              <a:t>rimane in carica fino al 1653</a:t>
            </a:r>
            <a:endParaRPr lang="it-IT" dirty="0"/>
          </a:p>
          <a:p>
            <a:pPr lvl="2"/>
            <a:r>
              <a:rPr lang="it-IT" dirty="0" err="1" smtClean="0"/>
              <a:t>Naseby</a:t>
            </a:r>
            <a:r>
              <a:rPr lang="it-IT" dirty="0" smtClean="0"/>
              <a:t> 1645</a:t>
            </a:r>
          </a:p>
          <a:p>
            <a:pPr lvl="2"/>
            <a:r>
              <a:rPr lang="it-IT" dirty="0" smtClean="0"/>
              <a:t>Decapitazione 1649 e proclamazione Free Commonwealth</a:t>
            </a:r>
          </a:p>
          <a:p>
            <a:pPr lvl="2"/>
            <a:endParaRPr lang="it-IT" dirty="0" smtClean="0"/>
          </a:p>
          <a:p>
            <a:pPr lvl="2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237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Eventi significativi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1653 </a:t>
            </a:r>
            <a:r>
              <a:rPr lang="it-IT" dirty="0" err="1" smtClean="0"/>
              <a:t>Instrument</a:t>
            </a:r>
            <a:r>
              <a:rPr lang="it-IT" dirty="0" smtClean="0"/>
              <a:t> of </a:t>
            </a:r>
            <a:r>
              <a:rPr lang="it-IT" dirty="0" err="1" smtClean="0"/>
              <a:t>government</a:t>
            </a:r>
            <a:endParaRPr lang="it-IT" dirty="0" smtClean="0"/>
          </a:p>
          <a:p>
            <a:r>
              <a:rPr lang="it-IT" dirty="0" smtClean="0"/>
              <a:t>1658 morte di </a:t>
            </a:r>
            <a:r>
              <a:rPr lang="it-IT" dirty="0" err="1" smtClean="0"/>
              <a:t>Cromwell</a:t>
            </a:r>
            <a:endParaRPr lang="it-IT" dirty="0" smtClean="0"/>
          </a:p>
          <a:p>
            <a:r>
              <a:rPr lang="it-IT" dirty="0" smtClean="0"/>
              <a:t>1660 Restaurazione (Carlo II)</a:t>
            </a:r>
          </a:p>
          <a:p>
            <a:pPr lvl="1"/>
            <a:r>
              <a:rPr lang="it-IT" dirty="0" err="1" smtClean="0"/>
              <a:t>Restoration</a:t>
            </a:r>
            <a:r>
              <a:rPr lang="it-IT" dirty="0" smtClean="0"/>
              <a:t> e Convention </a:t>
            </a:r>
            <a:r>
              <a:rPr lang="it-IT" dirty="0" err="1" smtClean="0"/>
              <a:t>Parliament</a:t>
            </a:r>
            <a:endParaRPr lang="it-IT" dirty="0" smtClean="0"/>
          </a:p>
          <a:p>
            <a:pPr lvl="1"/>
            <a:r>
              <a:rPr lang="it-IT" dirty="0" smtClean="0"/>
              <a:t>Dal </a:t>
            </a:r>
            <a:r>
              <a:rPr lang="it-IT" dirty="0" err="1" smtClean="0"/>
              <a:t>Privy</a:t>
            </a:r>
            <a:r>
              <a:rPr lang="it-IT" dirty="0" smtClean="0"/>
              <a:t> </a:t>
            </a:r>
            <a:r>
              <a:rPr lang="it-IT" dirty="0" err="1" smtClean="0"/>
              <a:t>Council</a:t>
            </a:r>
            <a:r>
              <a:rPr lang="it-IT" dirty="0" smtClean="0"/>
              <a:t> al Cabinet</a:t>
            </a:r>
          </a:p>
          <a:p>
            <a:pPr lvl="1"/>
            <a:r>
              <a:rPr lang="it-IT" dirty="0" err="1" smtClean="0"/>
              <a:t>Whigs</a:t>
            </a:r>
            <a:r>
              <a:rPr lang="it-IT" dirty="0" smtClean="0"/>
              <a:t> e </a:t>
            </a:r>
            <a:r>
              <a:rPr lang="it-IT" dirty="0" err="1" smtClean="0"/>
              <a:t>Tories</a:t>
            </a:r>
            <a:endParaRPr lang="it-IT" dirty="0" smtClean="0"/>
          </a:p>
          <a:p>
            <a:pPr lvl="1"/>
            <a:r>
              <a:rPr lang="it-IT" dirty="0" smtClean="0"/>
              <a:t>1679 </a:t>
            </a:r>
            <a:r>
              <a:rPr lang="it-IT" dirty="0" err="1" smtClean="0"/>
              <a:t>Habeas</a:t>
            </a:r>
            <a:r>
              <a:rPr lang="it-IT" dirty="0" smtClean="0"/>
              <a:t> Corpus </a:t>
            </a:r>
            <a:r>
              <a:rPr lang="it-IT" dirty="0" err="1" smtClean="0"/>
              <a:t>Act</a:t>
            </a:r>
            <a:endParaRPr lang="it-IT" dirty="0" smtClean="0"/>
          </a:p>
          <a:p>
            <a:r>
              <a:rPr lang="it-IT" dirty="0" smtClean="0"/>
              <a:t>1685 Giacomo II</a:t>
            </a:r>
          </a:p>
          <a:p>
            <a:r>
              <a:rPr lang="it-IT" dirty="0" smtClean="0"/>
              <a:t>1688 </a:t>
            </a:r>
            <a:r>
              <a:rPr lang="it-IT" dirty="0" err="1" smtClean="0"/>
              <a:t>Glorious</a:t>
            </a:r>
            <a:r>
              <a:rPr lang="it-IT" dirty="0" smtClean="0"/>
              <a:t> </a:t>
            </a:r>
            <a:r>
              <a:rPr lang="it-IT" dirty="0" err="1" smtClean="0"/>
              <a:t>Revolution</a:t>
            </a:r>
            <a:endParaRPr lang="it-IT" dirty="0" smtClean="0"/>
          </a:p>
          <a:p>
            <a:r>
              <a:rPr lang="it-IT" dirty="0" smtClean="0"/>
              <a:t>1689 Bill of </a:t>
            </a:r>
            <a:r>
              <a:rPr lang="it-IT" dirty="0" err="1" smtClean="0"/>
              <a:t>Rights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95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13400" y="116809"/>
            <a:ext cx="648072" cy="6613165"/>
          </a:xfrm>
        </p:spPr>
        <p:txBody>
          <a:bodyPr vert="vert270">
            <a:normAutofit fontScale="90000"/>
          </a:bodyPr>
          <a:lstStyle/>
          <a:p>
            <a:r>
              <a:rPr lang="it-IT" sz="3200" b="1" dirty="0" err="1" smtClean="0"/>
              <a:t>FdG</a:t>
            </a:r>
            <a:r>
              <a:rPr lang="it-IT" sz="3200" b="1" dirty="0" smtClean="0"/>
              <a:t> della </a:t>
            </a:r>
            <a:r>
              <a:rPr lang="it-IT" sz="3200" b="1" u="sng" dirty="0" smtClean="0"/>
              <a:t>Monarchia costituzionale</a:t>
            </a:r>
            <a:endParaRPr lang="it-IT" sz="3200" b="1" u="sng" dirty="0"/>
          </a:p>
        </p:txBody>
      </p:sp>
      <p:sp>
        <p:nvSpPr>
          <p:cNvPr id="4" name="Rettangolo arrotondato 3"/>
          <p:cNvSpPr/>
          <p:nvPr/>
        </p:nvSpPr>
        <p:spPr>
          <a:xfrm>
            <a:off x="1228557" y="2531176"/>
            <a:ext cx="2736304" cy="2592288"/>
          </a:xfrm>
          <a:prstGeom prst="round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5220072" y="2548461"/>
            <a:ext cx="2736304" cy="25922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233074" y="4156000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33CC"/>
                </a:solidFill>
              </a:rPr>
              <a:t>POTERE </a:t>
            </a:r>
          </a:p>
          <a:p>
            <a:r>
              <a:rPr lang="it-IT" sz="2800" b="1" dirty="0" smtClean="0">
                <a:solidFill>
                  <a:srgbClr val="0033CC"/>
                </a:solidFill>
              </a:rPr>
              <a:t>ESECUTIVO</a:t>
            </a:r>
            <a:endParaRPr lang="it-IT" sz="2800" b="1" dirty="0">
              <a:solidFill>
                <a:srgbClr val="0033CC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220072" y="4156001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</a:rPr>
              <a:t>POTERE LEGISLATIVO</a:t>
            </a:r>
            <a:endParaRPr lang="it-IT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259632" y="2884783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titolare:</a:t>
            </a:r>
          </a:p>
          <a:p>
            <a:r>
              <a:rPr lang="it-IT" sz="2800" b="1" dirty="0" smtClean="0">
                <a:solidFill>
                  <a:srgbClr val="0033CC"/>
                </a:solidFill>
              </a:rPr>
              <a:t>IL RE</a:t>
            </a:r>
          </a:p>
          <a:p>
            <a:r>
              <a:rPr lang="it-IT" dirty="0" smtClean="0">
                <a:solidFill>
                  <a:srgbClr val="0033CC"/>
                </a:solidFill>
              </a:rPr>
              <a:t>e i </a:t>
            </a:r>
            <a:r>
              <a:rPr lang="it-IT" b="1" u="sng" dirty="0" smtClean="0">
                <a:solidFill>
                  <a:srgbClr val="0033CC"/>
                </a:solidFill>
              </a:rPr>
              <a:t>suoi</a:t>
            </a:r>
            <a:r>
              <a:rPr lang="it-IT" dirty="0" smtClean="0">
                <a:solidFill>
                  <a:srgbClr val="0033CC"/>
                </a:solidFill>
              </a:rPr>
              <a:t> </a:t>
            </a:r>
            <a:r>
              <a:rPr lang="it-IT" b="1" dirty="0" smtClean="0">
                <a:solidFill>
                  <a:srgbClr val="0033CC"/>
                </a:solidFill>
              </a:rPr>
              <a:t>ministri</a:t>
            </a:r>
            <a:endParaRPr lang="it-IT" b="1" dirty="0">
              <a:solidFill>
                <a:srgbClr val="0033CC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220072" y="2884783"/>
            <a:ext cx="2736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titolare:</a:t>
            </a:r>
          </a:p>
          <a:p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</a:rPr>
              <a:t>IL PARLAMENTO</a:t>
            </a:r>
          </a:p>
          <a:p>
            <a:endParaRPr lang="it-IT" dirty="0"/>
          </a:p>
        </p:txBody>
      </p:sp>
      <p:cxnSp>
        <p:nvCxnSpPr>
          <p:cNvPr id="15" name="Connettore 4 14"/>
          <p:cNvCxnSpPr>
            <a:stCxn id="4" idx="0"/>
          </p:cNvCxnSpPr>
          <p:nvPr/>
        </p:nvCxnSpPr>
        <p:spPr>
          <a:xfrm rot="5400000" flipH="1" flipV="1">
            <a:off x="3889250" y="120235"/>
            <a:ext cx="1118400" cy="3703483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4 16"/>
          <p:cNvCxnSpPr/>
          <p:nvPr/>
        </p:nvCxnSpPr>
        <p:spPr>
          <a:xfrm rot="16200000" flipH="1">
            <a:off x="5776996" y="1935972"/>
            <a:ext cx="1118401" cy="72008"/>
          </a:xfrm>
          <a:prstGeom prst="bentConnector3">
            <a:avLst>
              <a:gd name="adj1" fmla="val -119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4 21"/>
          <p:cNvCxnSpPr/>
          <p:nvPr/>
        </p:nvCxnSpPr>
        <p:spPr>
          <a:xfrm rot="5400000" flipH="1" flipV="1">
            <a:off x="2672010" y="2160639"/>
            <a:ext cx="775645" cy="12700"/>
          </a:xfrm>
          <a:prstGeom prst="bentConnector3">
            <a:avLst>
              <a:gd name="adj1" fmla="val 2624"/>
            </a:avLst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3066183" y="1779166"/>
            <a:ext cx="2801961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5868144" y="1779166"/>
            <a:ext cx="0" cy="7520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V="1">
            <a:off x="1907704" y="548680"/>
            <a:ext cx="0" cy="19824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1907704" y="548680"/>
            <a:ext cx="518457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7092280" y="548680"/>
            <a:ext cx="0" cy="19824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/>
          <p:cNvSpPr txBox="1"/>
          <p:nvPr/>
        </p:nvSpPr>
        <p:spPr>
          <a:xfrm>
            <a:off x="3621621" y="514983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ROYAL ASSENT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515934" y="106993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convocazione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3495055" y="172459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 smtClean="0">
                <a:solidFill>
                  <a:schemeClr val="accent1">
                    <a:lumMod val="75000"/>
                  </a:schemeClr>
                </a:solidFill>
              </a:rPr>
              <a:t>SCIOGLIMENTO</a:t>
            </a:r>
            <a:endParaRPr lang="it-IT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9" name="Connettore 2 38"/>
          <p:cNvCxnSpPr/>
          <p:nvPr/>
        </p:nvCxnSpPr>
        <p:spPr>
          <a:xfrm>
            <a:off x="7020272" y="5140749"/>
            <a:ext cx="0" cy="9525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 flipH="1">
            <a:off x="2051720" y="6093296"/>
            <a:ext cx="4968552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flipV="1">
            <a:off x="2051720" y="5140749"/>
            <a:ext cx="0" cy="9525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sellaDiTesto 45"/>
          <p:cNvSpPr txBox="1"/>
          <p:nvPr/>
        </p:nvSpPr>
        <p:spPr>
          <a:xfrm>
            <a:off x="3647455" y="610562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 smtClean="0">
                <a:solidFill>
                  <a:schemeClr val="accent6">
                    <a:lumMod val="75000"/>
                  </a:schemeClr>
                </a:solidFill>
              </a:rPr>
              <a:t>IMPEACHMENT</a:t>
            </a:r>
            <a:endParaRPr lang="it-IT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8" name="Connettore 2 47"/>
          <p:cNvCxnSpPr/>
          <p:nvPr/>
        </p:nvCxnSpPr>
        <p:spPr>
          <a:xfrm>
            <a:off x="6084168" y="5140749"/>
            <a:ext cx="0" cy="4762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/>
          <p:nvPr/>
        </p:nvCxnSpPr>
        <p:spPr>
          <a:xfrm flipH="1">
            <a:off x="2915816" y="5617022"/>
            <a:ext cx="3168352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 flipV="1">
            <a:off x="2915816" y="5140749"/>
            <a:ext cx="0" cy="4762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asellaDiTesto 53"/>
          <p:cNvSpPr txBox="1"/>
          <p:nvPr/>
        </p:nvSpPr>
        <p:spPr>
          <a:xfrm>
            <a:off x="3568525" y="5243087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6">
                    <a:lumMod val="75000"/>
                  </a:schemeClr>
                </a:solidFill>
              </a:rPr>
              <a:t>controllo su nomine ministri</a:t>
            </a:r>
            <a:endParaRPr lang="it-IT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2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13400" y="116809"/>
            <a:ext cx="648072" cy="6613165"/>
          </a:xfrm>
        </p:spPr>
        <p:txBody>
          <a:bodyPr vert="vert270">
            <a:normAutofit fontScale="90000"/>
          </a:bodyPr>
          <a:lstStyle/>
          <a:p>
            <a:r>
              <a:rPr lang="it-IT" sz="3200" b="1" dirty="0" smtClean="0"/>
              <a:t>Transizione dalla </a:t>
            </a:r>
            <a:r>
              <a:rPr lang="it-IT" sz="3200" b="1" u="sng" dirty="0" smtClean="0"/>
              <a:t>Monarchia costituzionale</a:t>
            </a:r>
            <a:endParaRPr lang="it-IT" sz="3200" b="1" u="sng" dirty="0"/>
          </a:p>
        </p:txBody>
      </p:sp>
      <p:sp>
        <p:nvSpPr>
          <p:cNvPr id="4" name="Rettangolo arrotondato 3"/>
          <p:cNvSpPr/>
          <p:nvPr/>
        </p:nvSpPr>
        <p:spPr>
          <a:xfrm>
            <a:off x="1228557" y="2531176"/>
            <a:ext cx="2736304" cy="2592288"/>
          </a:xfrm>
          <a:prstGeom prst="round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5220072" y="2548461"/>
            <a:ext cx="2736304" cy="25922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233074" y="4156000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33CC"/>
                </a:solidFill>
              </a:rPr>
              <a:t>POTERE </a:t>
            </a:r>
          </a:p>
          <a:p>
            <a:r>
              <a:rPr lang="it-IT" sz="2800" b="1" dirty="0" smtClean="0">
                <a:solidFill>
                  <a:srgbClr val="0033CC"/>
                </a:solidFill>
              </a:rPr>
              <a:t>ESECUTIVO</a:t>
            </a:r>
            <a:endParaRPr lang="it-IT" sz="2800" b="1" dirty="0">
              <a:solidFill>
                <a:srgbClr val="0033CC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220072" y="4156001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</a:rPr>
              <a:t>POTERE LEGISLATIVO</a:t>
            </a:r>
            <a:endParaRPr lang="it-IT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220072" y="2884783"/>
            <a:ext cx="2736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titolare:</a:t>
            </a:r>
          </a:p>
          <a:p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</a:rPr>
              <a:t>IL PARLAMENTO</a:t>
            </a:r>
          </a:p>
          <a:p>
            <a:endParaRPr lang="it-IT" dirty="0"/>
          </a:p>
        </p:txBody>
      </p:sp>
      <p:cxnSp>
        <p:nvCxnSpPr>
          <p:cNvPr id="15" name="Connettore 4 14"/>
          <p:cNvCxnSpPr>
            <a:stCxn id="4" idx="0"/>
          </p:cNvCxnSpPr>
          <p:nvPr/>
        </p:nvCxnSpPr>
        <p:spPr>
          <a:xfrm rot="5400000" flipH="1" flipV="1">
            <a:off x="3889250" y="120235"/>
            <a:ext cx="1118400" cy="3703483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4 16"/>
          <p:cNvCxnSpPr/>
          <p:nvPr/>
        </p:nvCxnSpPr>
        <p:spPr>
          <a:xfrm rot="16200000" flipH="1">
            <a:off x="5776996" y="1935972"/>
            <a:ext cx="1118401" cy="72008"/>
          </a:xfrm>
          <a:prstGeom prst="bentConnector3">
            <a:avLst>
              <a:gd name="adj1" fmla="val -119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4 21"/>
          <p:cNvCxnSpPr/>
          <p:nvPr/>
        </p:nvCxnSpPr>
        <p:spPr>
          <a:xfrm rot="5400000" flipH="1" flipV="1">
            <a:off x="2672010" y="2160639"/>
            <a:ext cx="775645" cy="12700"/>
          </a:xfrm>
          <a:prstGeom prst="bentConnector3">
            <a:avLst>
              <a:gd name="adj1" fmla="val 2624"/>
            </a:avLst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3066183" y="1779166"/>
            <a:ext cx="2801961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5868144" y="1779166"/>
            <a:ext cx="0" cy="7520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V="1">
            <a:off x="1907704" y="548680"/>
            <a:ext cx="0" cy="19824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1907704" y="548680"/>
            <a:ext cx="518457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7092280" y="548680"/>
            <a:ext cx="0" cy="19824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/>
          <p:cNvSpPr txBox="1"/>
          <p:nvPr/>
        </p:nvSpPr>
        <p:spPr>
          <a:xfrm>
            <a:off x="3621621" y="514983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ROYAL ASSENT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515934" y="106993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convocazione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3495055" y="172459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 smtClean="0">
                <a:solidFill>
                  <a:schemeClr val="accent1">
                    <a:lumMod val="75000"/>
                  </a:schemeClr>
                </a:solidFill>
              </a:rPr>
              <a:t>SCIOGLIMENTO</a:t>
            </a:r>
            <a:endParaRPr lang="it-IT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9" name="Connettore 2 38"/>
          <p:cNvCxnSpPr/>
          <p:nvPr/>
        </p:nvCxnSpPr>
        <p:spPr>
          <a:xfrm>
            <a:off x="7020272" y="5140749"/>
            <a:ext cx="0" cy="9525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 flipH="1">
            <a:off x="2051720" y="6093296"/>
            <a:ext cx="4968552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flipV="1">
            <a:off x="2051720" y="5140749"/>
            <a:ext cx="0" cy="95254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sellaDiTesto 45"/>
          <p:cNvSpPr txBox="1"/>
          <p:nvPr/>
        </p:nvSpPr>
        <p:spPr>
          <a:xfrm>
            <a:off x="3647455" y="610562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 smtClean="0">
                <a:solidFill>
                  <a:schemeClr val="accent6">
                    <a:lumMod val="75000"/>
                  </a:schemeClr>
                </a:solidFill>
              </a:rPr>
              <a:t>IMPEACHMENT</a:t>
            </a:r>
            <a:endParaRPr lang="it-IT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8" name="Connettore 2 47"/>
          <p:cNvCxnSpPr/>
          <p:nvPr/>
        </p:nvCxnSpPr>
        <p:spPr>
          <a:xfrm>
            <a:off x="6084168" y="5140749"/>
            <a:ext cx="0" cy="4762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/>
          <p:nvPr/>
        </p:nvCxnSpPr>
        <p:spPr>
          <a:xfrm flipH="1">
            <a:off x="2915816" y="5617022"/>
            <a:ext cx="3168352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 flipV="1">
            <a:off x="2915816" y="5140749"/>
            <a:ext cx="0" cy="47627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asellaDiTesto 53"/>
          <p:cNvSpPr txBox="1"/>
          <p:nvPr/>
        </p:nvSpPr>
        <p:spPr>
          <a:xfrm>
            <a:off x="3568525" y="5243087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controllo su nomine ministri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Rettangolo arrotondato 27"/>
          <p:cNvSpPr/>
          <p:nvPr/>
        </p:nvSpPr>
        <p:spPr>
          <a:xfrm>
            <a:off x="3074050" y="3626474"/>
            <a:ext cx="2736304" cy="59713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/>
          <p:cNvSpPr txBox="1"/>
          <p:nvPr/>
        </p:nvSpPr>
        <p:spPr>
          <a:xfrm>
            <a:off x="3082556" y="3700391"/>
            <a:ext cx="2731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(PM) – MINISTRI </a:t>
            </a:r>
            <a:endParaRPr lang="it-IT" sz="2800" b="1" dirty="0"/>
          </a:p>
        </p:txBody>
      </p:sp>
      <p:sp>
        <p:nvSpPr>
          <p:cNvPr id="3" name="Rettangolo arrotondato 2"/>
          <p:cNvSpPr/>
          <p:nvPr/>
        </p:nvSpPr>
        <p:spPr>
          <a:xfrm>
            <a:off x="1115616" y="2478817"/>
            <a:ext cx="1363634" cy="9461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CasellaDiTesto 30"/>
          <p:cNvSpPr txBox="1"/>
          <p:nvPr/>
        </p:nvSpPr>
        <p:spPr>
          <a:xfrm>
            <a:off x="1475656" y="2708920"/>
            <a:ext cx="18722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titolare:</a:t>
            </a:r>
          </a:p>
          <a:p>
            <a:r>
              <a:rPr lang="it-IT" sz="2800" b="1" dirty="0" smtClean="0">
                <a:solidFill>
                  <a:srgbClr val="0033CC"/>
                </a:solidFill>
              </a:rPr>
              <a:t>IL RE</a:t>
            </a:r>
          </a:p>
        </p:txBody>
      </p:sp>
    </p:spTree>
    <p:extLst>
      <p:ext uri="{BB962C8B-B14F-4D97-AF65-F5344CB8AC3E}">
        <p14:creationId xmlns:p14="http://schemas.microsoft.com/office/powerpoint/2010/main" val="184449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776042" y="2005636"/>
            <a:ext cx="1008112" cy="1051079"/>
          </a:xfrm>
          <a:prstGeom prst="roundRect">
            <a:avLst>
              <a:gd name="adj" fmla="val 20058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arrotondato 10"/>
          <p:cNvSpPr/>
          <p:nvPr/>
        </p:nvSpPr>
        <p:spPr>
          <a:xfrm>
            <a:off x="3351052" y="2539818"/>
            <a:ext cx="2544151" cy="2609573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13400" y="116809"/>
            <a:ext cx="648072" cy="6613165"/>
          </a:xfrm>
        </p:spPr>
        <p:txBody>
          <a:bodyPr vert="vert270">
            <a:normAutofit fontScale="90000"/>
          </a:bodyPr>
          <a:lstStyle/>
          <a:p>
            <a:r>
              <a:rPr lang="it-IT" sz="3200" b="1" dirty="0" err="1" smtClean="0"/>
              <a:t>FdG</a:t>
            </a:r>
            <a:r>
              <a:rPr lang="it-IT" sz="3200" b="1" dirty="0" smtClean="0"/>
              <a:t> della </a:t>
            </a:r>
            <a:r>
              <a:rPr lang="it-IT" sz="3200" b="1" u="sng" dirty="0" smtClean="0"/>
              <a:t>Monarchia parlamentare</a:t>
            </a:r>
            <a:endParaRPr lang="it-IT" sz="3200" b="1" u="sng" dirty="0"/>
          </a:p>
        </p:txBody>
      </p:sp>
      <p:sp>
        <p:nvSpPr>
          <p:cNvPr id="4" name="Rettangolo arrotondato 3"/>
          <p:cNvSpPr/>
          <p:nvPr/>
        </p:nvSpPr>
        <p:spPr>
          <a:xfrm>
            <a:off x="1228557" y="2531176"/>
            <a:ext cx="2736304" cy="2592288"/>
          </a:xfrm>
          <a:prstGeom prst="roundRect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5220072" y="2548461"/>
            <a:ext cx="2736304" cy="25922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233074" y="4156000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33CC"/>
                </a:solidFill>
              </a:rPr>
              <a:t>POTERE </a:t>
            </a:r>
          </a:p>
          <a:p>
            <a:r>
              <a:rPr lang="it-IT" sz="2800" b="1" dirty="0" smtClean="0">
                <a:solidFill>
                  <a:srgbClr val="0033CC"/>
                </a:solidFill>
              </a:rPr>
              <a:t>ESECUTIVO</a:t>
            </a:r>
            <a:endParaRPr lang="it-IT" sz="2800" b="1" dirty="0">
              <a:solidFill>
                <a:srgbClr val="0033CC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220072" y="4156001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</a:rPr>
              <a:t>POTERE LEGISLATIVO</a:t>
            </a:r>
            <a:endParaRPr lang="it-IT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228556" y="2884783"/>
            <a:ext cx="2839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titolare:</a:t>
            </a:r>
          </a:p>
          <a:p>
            <a:endParaRPr lang="it-IT" b="1" dirty="0">
              <a:solidFill>
                <a:srgbClr val="0033CC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220072" y="2884783"/>
            <a:ext cx="2736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titolare:</a:t>
            </a:r>
          </a:p>
          <a:p>
            <a:r>
              <a:rPr lang="it-IT" sz="2800" b="1" dirty="0" smtClean="0">
                <a:solidFill>
                  <a:schemeClr val="accent6">
                    <a:lumMod val="75000"/>
                  </a:schemeClr>
                </a:solidFill>
              </a:rPr>
              <a:t>IL PARLAMENTO</a:t>
            </a:r>
          </a:p>
          <a:p>
            <a:endParaRPr lang="it-IT" dirty="0"/>
          </a:p>
        </p:txBody>
      </p:sp>
      <p:cxnSp>
        <p:nvCxnSpPr>
          <p:cNvPr id="15" name="Connettore 4 14"/>
          <p:cNvCxnSpPr>
            <a:stCxn id="4" idx="0"/>
          </p:cNvCxnSpPr>
          <p:nvPr/>
        </p:nvCxnSpPr>
        <p:spPr>
          <a:xfrm rot="5400000" flipH="1" flipV="1">
            <a:off x="3889250" y="120235"/>
            <a:ext cx="1118400" cy="3703483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4 16"/>
          <p:cNvCxnSpPr/>
          <p:nvPr/>
        </p:nvCxnSpPr>
        <p:spPr>
          <a:xfrm rot="16200000" flipH="1">
            <a:off x="5776996" y="1935972"/>
            <a:ext cx="1118401" cy="72008"/>
          </a:xfrm>
          <a:prstGeom prst="bentConnector3">
            <a:avLst>
              <a:gd name="adj1" fmla="val -119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4 21"/>
          <p:cNvCxnSpPr/>
          <p:nvPr/>
        </p:nvCxnSpPr>
        <p:spPr>
          <a:xfrm rot="5400000" flipH="1" flipV="1">
            <a:off x="2672010" y="2160639"/>
            <a:ext cx="775645" cy="12700"/>
          </a:xfrm>
          <a:prstGeom prst="bentConnector3">
            <a:avLst>
              <a:gd name="adj1" fmla="val 2624"/>
            </a:avLst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3066183" y="1779166"/>
            <a:ext cx="2801961" cy="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5868144" y="1779166"/>
            <a:ext cx="0" cy="7520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V="1">
            <a:off x="1907704" y="548680"/>
            <a:ext cx="0" cy="19824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1907704" y="548680"/>
            <a:ext cx="518457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7092280" y="548680"/>
            <a:ext cx="0" cy="19824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/>
          <p:cNvSpPr txBox="1"/>
          <p:nvPr/>
        </p:nvSpPr>
        <p:spPr>
          <a:xfrm>
            <a:off x="3203848" y="514983"/>
            <a:ext cx="288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Royal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Assent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(formale)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071858" y="1036611"/>
            <a:ext cx="2856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Convocazione (formale)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3468009" y="172459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 smtClean="0">
                <a:solidFill>
                  <a:schemeClr val="accent1">
                    <a:lumMod val="75000"/>
                  </a:schemeClr>
                </a:solidFill>
              </a:rPr>
              <a:t>SCIOGLIMENTO (PM)</a:t>
            </a:r>
            <a:endParaRPr lang="it-IT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3292197" y="5229200"/>
            <a:ext cx="2509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u="sng" dirty="0" smtClean="0">
                <a:solidFill>
                  <a:schemeClr val="accent6">
                    <a:lumMod val="75000"/>
                  </a:schemeClr>
                </a:solidFill>
              </a:rPr>
              <a:t>FIDUCIA</a:t>
            </a:r>
            <a:endParaRPr lang="it-IT" sz="44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Freccia a sinistra 9"/>
          <p:cNvSpPr/>
          <p:nvPr/>
        </p:nvSpPr>
        <p:spPr>
          <a:xfrm>
            <a:off x="4006830" y="4617195"/>
            <a:ext cx="1080121" cy="425322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Freccia a sinistra 29"/>
          <p:cNvSpPr/>
          <p:nvPr/>
        </p:nvSpPr>
        <p:spPr>
          <a:xfrm>
            <a:off x="4064301" y="3659770"/>
            <a:ext cx="1080121" cy="425322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Freccia a sinistra 30"/>
          <p:cNvSpPr/>
          <p:nvPr/>
        </p:nvSpPr>
        <p:spPr>
          <a:xfrm>
            <a:off x="4013087" y="2780928"/>
            <a:ext cx="1080121" cy="425322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arrotondato 11"/>
          <p:cNvSpPr/>
          <p:nvPr/>
        </p:nvSpPr>
        <p:spPr>
          <a:xfrm>
            <a:off x="1233074" y="3396023"/>
            <a:ext cx="2736304" cy="67105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1228556" y="3582994"/>
            <a:ext cx="2731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PM – MINISTRI </a:t>
            </a:r>
            <a:endParaRPr lang="it-IT" sz="2800" b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854510" y="2092500"/>
            <a:ext cx="9050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33CC"/>
                </a:solidFill>
              </a:rPr>
              <a:t>RE</a:t>
            </a:r>
            <a:endParaRPr lang="it-IT" b="1" dirty="0">
              <a:solidFill>
                <a:srgbClr val="0033CC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63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287</Words>
  <Application>Microsoft Office PowerPoint</Application>
  <PresentationFormat>Presentazione su schermo (4:3)</PresentationFormat>
  <Paragraphs>92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Spunti sul Seicento inglese</vt:lpstr>
      <vt:lpstr>Il «King in Parliament»</vt:lpstr>
      <vt:lpstr>Sistema delle fonti inglesi</vt:lpstr>
      <vt:lpstr>Sistema giudiziario e Common law </vt:lpstr>
      <vt:lpstr>Eventi significativi (1)</vt:lpstr>
      <vt:lpstr>Eventi significativi (2)</vt:lpstr>
      <vt:lpstr>FdG della Monarchia costituzionale</vt:lpstr>
      <vt:lpstr>Transizione dalla Monarchia costituzionale</vt:lpstr>
      <vt:lpstr>FdG della Monarchia parlamentare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Spunti sul ’600 INGLESE</dc:title>
  <dc:creator>utente</dc:creator>
  <cp:lastModifiedBy>utente</cp:lastModifiedBy>
  <cp:revision>3</cp:revision>
  <dcterms:created xsi:type="dcterms:W3CDTF">2015-10-20T12:40:39Z</dcterms:created>
  <dcterms:modified xsi:type="dcterms:W3CDTF">2017-03-03T14:09:15Z</dcterms:modified>
</cp:coreProperties>
</file>