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FCC"/>
          </a:solidFill>
        </a:fill>
      </a:tcStyle>
    </a:wholeTbl>
    <a:band2H>
      <a:tcTxStyle/>
      <a:tcStyle>
        <a:tcBdr/>
        <a:fill>
          <a:solidFill>
            <a:srgbClr val="F1F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FCC"/>
          </a:solidFill>
        </a:fill>
      </a:tcStyle>
    </a:wholeTbl>
    <a:band2H>
      <a:tcTxStyle/>
      <a:tcStyle>
        <a:tcBdr/>
        <a:fill>
          <a:solidFill>
            <a:srgbClr val="F1F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6CB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F0DF"/>
          </a:solidFill>
        </a:fill>
      </a:tcStyle>
    </a:wholeTbl>
    <a:band2H>
      <a:tcTxStyle/>
      <a:tcStyle>
        <a:tcBdr/>
        <a:fill>
          <a:solidFill>
            <a:srgbClr val="EAF7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 snapToGrid="0">
      <p:cViewPr varScale="1">
        <p:scale>
          <a:sx n="90" d="100"/>
          <a:sy n="90" d="100"/>
        </p:scale>
        <p:origin x="23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1pPr>
    <a:lvl2pPr indent="2286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2pPr>
    <a:lvl3pPr indent="4572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3pPr>
    <a:lvl4pPr indent="6858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4pPr>
    <a:lvl5pPr indent="9144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5pPr>
    <a:lvl6pPr indent="11430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6pPr>
    <a:lvl7pPr indent="13716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7pPr>
    <a:lvl8pPr indent="16002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8pPr>
    <a:lvl9pPr indent="18288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Titolo Testo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60" cy="332958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t>Titolo Testo</a:t>
            </a:r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54954" y="4777380"/>
            <a:ext cx="8825660" cy="86142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9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" name="Titolo Testo"/>
          <p:cNvSpPr txBox="1">
            <a:spLocks noGrp="1"/>
          </p:cNvSpPr>
          <p:nvPr>
            <p:ph type="title"/>
          </p:nvPr>
        </p:nvSpPr>
        <p:spPr>
          <a:xfrm>
            <a:off x="1154954" y="4800586"/>
            <a:ext cx="8825660" cy="56674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Titolo Testo</a:t>
            </a:r>
          </a:p>
        </p:txBody>
      </p:sp>
      <p:sp>
        <p:nvSpPr>
          <p:cNvPr id="15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154954" y="685798"/>
            <a:ext cx="8825660" cy="364067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54954" y="5367325"/>
            <a:ext cx="8825658" cy="49371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200"/>
            </a:lvl1pPr>
            <a:lvl2pPr marL="0" indent="0">
              <a:buClrTx/>
              <a:buSzTx/>
              <a:buFontTx/>
              <a:buNone/>
              <a:defRPr sz="1200"/>
            </a:lvl2pPr>
            <a:lvl3pPr marL="0" indent="0">
              <a:buClrTx/>
              <a:buSzTx/>
              <a:buFontTx/>
              <a:buNone/>
              <a:defRPr sz="1200"/>
            </a:lvl3pPr>
            <a:lvl4pPr marL="0" indent="0">
              <a:buClrTx/>
              <a:buSzTx/>
              <a:buFontTx/>
              <a:buNone/>
              <a:defRPr sz="1200"/>
            </a:lvl4pPr>
            <a:lvl5pPr marL="0" indent="0">
              <a:buClrTx/>
              <a:buSzTx/>
              <a:buFontTx/>
              <a:buNone/>
              <a:defRPr sz="1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5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" name="Titolo Testo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Titolo Testo</a:t>
            </a:r>
          </a:p>
        </p:txBody>
      </p:sp>
      <p:sp>
        <p:nvSpPr>
          <p:cNvPr id="16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800"/>
            </a:lvl1pPr>
            <a:lvl2pPr marL="0" indent="0">
              <a:buClrTx/>
              <a:buSzTx/>
              <a:buFontTx/>
              <a:buNone/>
              <a:defRPr sz="1800"/>
            </a:lvl2pPr>
            <a:lvl3pPr marL="0" indent="0">
              <a:buClrTx/>
              <a:buSzTx/>
              <a:buFontTx/>
              <a:buNone/>
              <a:defRPr sz="1800"/>
            </a:lvl3pPr>
            <a:lvl4pPr marL="0" indent="0">
              <a:buClrTx/>
              <a:buSzTx/>
              <a:buFontTx/>
              <a:buNone/>
              <a:defRPr sz="1800"/>
            </a:lvl4pPr>
            <a:lvl5pPr marL="0" indent="0">
              <a:buClrTx/>
              <a:buSzTx/>
              <a:buFontTx/>
              <a:buNone/>
              <a:defRPr sz="1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0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Titolo Testo"/>
          <p:cNvSpPr txBox="1">
            <a:spLocks noGrp="1"/>
          </p:cNvSpPr>
          <p:nvPr>
            <p:ph type="title"/>
          </p:nvPr>
        </p:nvSpPr>
        <p:spPr>
          <a:xfrm>
            <a:off x="1574800" y="1447800"/>
            <a:ext cx="7999317" cy="2323376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Titolo Testo</a:t>
            </a:r>
          </a:p>
        </p:txBody>
      </p:sp>
      <p:sp>
        <p:nvSpPr>
          <p:cNvPr id="1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930400" y="3771174"/>
            <a:ext cx="7279649" cy="34217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 cap="small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sz="1400" cap="small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sz="1400" cap="small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sz="1400" cap="small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sz="1400" cap="small">
                <a:solidFill>
                  <a:schemeClr val="accent1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154953" y="4350656"/>
            <a:ext cx="8825662" cy="16764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86" name="TextBox 8"/>
          <p:cNvSpPr txBox="1"/>
          <p:nvPr/>
        </p:nvSpPr>
        <p:spPr>
          <a:xfrm>
            <a:off x="944013" y="971252"/>
            <a:ext cx="710474" cy="181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87" name="TextBox 12"/>
          <p:cNvSpPr txBox="1"/>
          <p:nvPr/>
        </p:nvSpPr>
        <p:spPr>
          <a:xfrm>
            <a:off x="9376209" y="2613787"/>
            <a:ext cx="710474" cy="181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8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8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" name="Titolo Testo"/>
          <p:cNvSpPr txBox="1">
            <a:spLocks noGrp="1"/>
          </p:cNvSpPr>
          <p:nvPr>
            <p:ph type="title"/>
          </p:nvPr>
        </p:nvSpPr>
        <p:spPr>
          <a:xfrm>
            <a:off x="1154954" y="3124200"/>
            <a:ext cx="8825660" cy="1653182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Titolo Testo</a:t>
            </a:r>
          </a:p>
        </p:txBody>
      </p:sp>
      <p:sp>
        <p:nvSpPr>
          <p:cNvPr id="20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54954" y="4777380"/>
            <a:ext cx="8825659" cy="86040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3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32946" y="1981200"/>
            <a:ext cx="294686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8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52462" y="2667000"/>
            <a:ext cx="2927351" cy="3589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3883659" y="1981199"/>
            <a:ext cx="2936243" cy="5762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873104" y="2667000"/>
            <a:ext cx="2946797" cy="3589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7124699" y="1981199"/>
            <a:ext cx="2932116" cy="5762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7124699" y="2667000"/>
            <a:ext cx="2932116" cy="3589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Straight Connector 16"/>
          <p:cNvSpPr/>
          <p:nvPr/>
        </p:nvSpPr>
        <p:spPr>
          <a:xfrm flipH="1">
            <a:off x="3726141" y="2133599"/>
            <a:ext cx="2" cy="3962402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4" name="Straight Connector 17"/>
          <p:cNvSpPr/>
          <p:nvPr/>
        </p:nvSpPr>
        <p:spPr>
          <a:xfrm flipH="1">
            <a:off x="6962226" y="2133599"/>
            <a:ext cx="2" cy="3966885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5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3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52462" y="4250949"/>
            <a:ext cx="2940051" cy="576264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52462" y="2209800"/>
            <a:ext cx="2940051" cy="1524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1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52462" y="4827211"/>
            <a:ext cx="2940051" cy="65919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89375" y="4250949"/>
            <a:ext cx="2930525" cy="5762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4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889373" y="2209800"/>
            <a:ext cx="2930527" cy="1524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4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3888020" y="4827210"/>
            <a:ext cx="2934408" cy="65918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7124699" y="4250949"/>
            <a:ext cx="2932116" cy="5762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4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124699" y="2209800"/>
            <a:ext cx="2932115" cy="1524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7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7124575" y="4827208"/>
            <a:ext cx="2935999" cy="65919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Straight Connector 16"/>
          <p:cNvSpPr/>
          <p:nvPr/>
        </p:nvSpPr>
        <p:spPr>
          <a:xfrm flipH="1">
            <a:off x="3726141" y="2133599"/>
            <a:ext cx="2" cy="3962402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9" name="Straight Connector 17"/>
          <p:cNvSpPr/>
          <p:nvPr/>
        </p:nvSpPr>
        <p:spPr>
          <a:xfrm flipH="1">
            <a:off x="6962226" y="2133599"/>
            <a:ext cx="2" cy="3966885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3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1154954" y="2861733"/>
            <a:ext cx="8825660" cy="1915649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54954" y="4777380"/>
            <a:ext cx="8825660" cy="86040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9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103312" y="2060575"/>
            <a:ext cx="4396341" cy="41957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68" indent="-321468">
              <a:defRPr sz="1800"/>
            </a:lvl2pPr>
            <a:lvl3pPr marL="1208314" indent="-293914">
              <a:defRPr sz="1800"/>
            </a:lvl3pPr>
            <a:lvl4pPr marL="1714500" indent="-342900">
              <a:defRPr sz="1800"/>
            </a:lvl4pPr>
            <a:lvl5pPr marL="2171700" indent="-342900">
              <a:defRPr sz="1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4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03312" y="1905000"/>
            <a:ext cx="4396340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654495" y="1904999"/>
            <a:ext cx="4396341" cy="5762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0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4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7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Titolo Testo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3401065" cy="14478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Titolo Testo</a:t>
            </a:r>
          </a:p>
        </p:txBody>
      </p:sp>
      <p:sp>
        <p:nvSpPr>
          <p:cNvPr id="12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784616" y="1447800"/>
            <a:ext cx="5195999" cy="4572000"/>
          </a:xfrm>
          <a:prstGeom prst="rect">
            <a:avLst/>
          </a:prstGeom>
        </p:spPr>
        <p:txBody>
          <a:bodyPr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154954" y="3129278"/>
            <a:ext cx="3401063" cy="28956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Titolo Testo"/>
          <p:cNvSpPr txBox="1">
            <a:spLocks noGrp="1"/>
          </p:cNvSpPr>
          <p:nvPr>
            <p:ph type="title"/>
          </p:nvPr>
        </p:nvSpPr>
        <p:spPr>
          <a:xfrm>
            <a:off x="1153906" y="1854192"/>
            <a:ext cx="5092909" cy="157481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Titolo Testo</a:t>
            </a:r>
          </a:p>
        </p:txBody>
      </p:sp>
      <p:sp>
        <p:nvSpPr>
          <p:cNvPr id="13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49546" y="1143000"/>
            <a:ext cx="3200402" cy="4572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54954" y="3657600"/>
            <a:ext cx="5084980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0">
              <a:buClrTx/>
              <a:buSzTx/>
              <a:buFontTx/>
              <a:buNone/>
              <a:defRPr sz="1400"/>
            </a:lvl2pPr>
            <a:lvl3pPr marL="0" indent="0">
              <a:buClrTx/>
              <a:buSzTx/>
              <a:buFontTx/>
              <a:buNone/>
              <a:defRPr sz="1400"/>
            </a:lvl3pPr>
            <a:lvl4pPr marL="0" indent="0">
              <a:buClrTx/>
              <a:buSzTx/>
              <a:buFontTx/>
              <a:buNone/>
              <a:defRPr sz="1400"/>
            </a:lvl4pPr>
            <a:lvl5pPr marL="0" indent="0">
              <a:buClrTx/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18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9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Picture 8" descr="Picture 8"/>
          <p:cNvPicPr>
            <a:picLocks noChangeAspect="1"/>
          </p:cNvPicPr>
          <p:nvPr/>
        </p:nvPicPr>
        <p:blipFill>
          <a:blip r:embed="rId20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9" descr="Picture 9"/>
          <p:cNvPicPr>
            <a:picLocks noChangeAspect="1"/>
          </p:cNvPicPr>
          <p:nvPr/>
        </p:nvPicPr>
        <p:blipFill>
          <a:blip r:embed="rId21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itolo Testo"/>
          <p:cNvSpPr txBox="1">
            <a:spLocks noGrp="1"/>
          </p:cNvSpPr>
          <p:nvPr>
            <p:ph type="title"/>
          </p:nvPr>
        </p:nvSpPr>
        <p:spPr>
          <a:xfrm>
            <a:off x="646109" y="452718"/>
            <a:ext cx="9404725" cy="140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Titolo Testo</a:t>
            </a:r>
          </a:p>
        </p:txBody>
      </p:sp>
      <p:sp>
        <p:nvSpPr>
          <p:cNvPr id="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103312" y="2052916"/>
            <a:ext cx="8946541" cy="4195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522496" y="540178"/>
            <a:ext cx="498286" cy="523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2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1pPr>
      <a:lvl2pPr marL="774700" marR="0" indent="-3175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2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2pPr>
      <a:lvl3pPr marL="12001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2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3pPr>
      <a:lvl4pPr marL="1698170" marR="0" indent="-32657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2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4pPr>
      <a:lvl5pPr marL="2155370" marR="0" indent="-32657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2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5pPr>
      <a:lvl6pPr marL="2612570" marR="0" indent="-32657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2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6pPr>
      <a:lvl7pPr marL="3069770" marR="0" indent="-32657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2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7pPr>
      <a:lvl8pPr marL="3526971" marR="0" indent="-32657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2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8pPr>
      <a:lvl9pPr marL="39841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2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olo 1"/>
          <p:cNvSpPr txBox="1">
            <a:spLocks noGrp="1"/>
          </p:cNvSpPr>
          <p:nvPr>
            <p:ph type="ctrTitle"/>
          </p:nvPr>
        </p:nvSpPr>
        <p:spPr>
          <a:xfrm>
            <a:off x="1154953" y="1447799"/>
            <a:ext cx="8825662" cy="3329583"/>
          </a:xfrm>
          <a:prstGeom prst="rect">
            <a:avLst/>
          </a:prstGeom>
        </p:spPr>
        <p:txBody>
          <a:bodyPr/>
          <a:lstStyle/>
          <a:p>
            <a:r>
              <a:t>Espressione del dato analitico</a:t>
            </a:r>
          </a:p>
        </p:txBody>
      </p:sp>
      <p:sp>
        <p:nvSpPr>
          <p:cNvPr id="260" name="Sottotitolo 2"/>
          <p:cNvSpPr txBox="1">
            <a:spLocks noGrp="1"/>
          </p:cNvSpPr>
          <p:nvPr>
            <p:ph type="subTitle" sz="quarter" idx="1"/>
          </p:nvPr>
        </p:nvSpPr>
        <p:spPr>
          <a:xfrm>
            <a:off x="1154953" y="5416798"/>
            <a:ext cx="8825662" cy="861421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UD. 1</a:t>
            </a:r>
          </a:p>
        </p:txBody>
      </p:sp>
      <p:sp>
        <p:nvSpPr>
          <p:cNvPr id="261" name="CasellaDiTesto 3"/>
          <p:cNvSpPr txBox="1"/>
          <p:nvPr/>
        </p:nvSpPr>
        <p:spPr>
          <a:xfrm>
            <a:off x="9288192" y="2689880"/>
            <a:ext cx="2091964" cy="222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 b="1">
                <a:solidFill>
                  <a:srgbClr val="FFFFFF"/>
                </a:solidFill>
              </a:defRPr>
            </a:pPr>
            <a:r>
              <a:t>STUDIARE Libro di TESTO SKOOG:</a:t>
            </a:r>
          </a:p>
          <a:p>
            <a:pPr>
              <a:defRPr sz="2000" b="1">
                <a:solidFill>
                  <a:srgbClr val="FFFFFF"/>
                </a:solidFill>
              </a:defRPr>
            </a:pPr>
            <a:r>
              <a:t> </a:t>
            </a:r>
          </a:p>
          <a:p>
            <a:pPr>
              <a:defRPr sz="2000" b="1">
                <a:solidFill>
                  <a:srgbClr val="FFFFFF"/>
                </a:solidFill>
              </a:defRPr>
            </a:pPr>
            <a:r>
              <a:t>Cap 5.</a:t>
            </a:r>
          </a:p>
          <a:p>
            <a:pPr>
              <a:defRPr sz="2000" b="1">
                <a:solidFill>
                  <a:srgbClr val="FFFFFF"/>
                </a:solidFill>
              </a:defRPr>
            </a:pPr>
            <a:r>
              <a:t>Cap 6.</a:t>
            </a:r>
          </a:p>
          <a:p>
            <a:pPr>
              <a:defRPr sz="2000" b="1">
                <a:solidFill>
                  <a:srgbClr val="FFFFFF"/>
                </a:solidFill>
              </a:defRPr>
            </a:pPr>
            <a:r>
              <a:t>Cap 8.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asellaDiTesto 1"/>
          <p:cNvSpPr txBox="1"/>
          <p:nvPr/>
        </p:nvSpPr>
        <p:spPr>
          <a:xfrm>
            <a:off x="341026" y="108589"/>
            <a:ext cx="6892276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FFFFFF"/>
                </a:solidFill>
              </a:defRPr>
            </a:lvl1pPr>
          </a:lstStyle>
          <a:p>
            <a:r>
              <a:t>Gli errori nelle analisi chimiche: MEDIA E MEDIANA</a:t>
            </a:r>
          </a:p>
        </p:txBody>
      </p:sp>
      <p:sp>
        <p:nvSpPr>
          <p:cNvPr id="382" name="CasellaDiTesto 2"/>
          <p:cNvSpPr txBox="1"/>
          <p:nvPr/>
        </p:nvSpPr>
        <p:spPr>
          <a:xfrm>
            <a:off x="446349" y="1292680"/>
            <a:ext cx="11012997" cy="329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300">
                <a:solidFill>
                  <a:srgbClr val="FFFFFF"/>
                </a:solidFill>
              </a:defRPr>
            </a:pPr>
            <a:r>
              <a:t>In chimica analitica si ricorre a misure replicate dello stesso campione per ottenere una serie di dati replicati attraverso i quali è possibile valutare  l’incertezza legata alla misura e calcolare un </a:t>
            </a:r>
            <a:r>
              <a:rPr b="1" u="sng"/>
              <a:t>valore medio</a:t>
            </a:r>
            <a:r>
              <a:t>. 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endParaRPr/>
          </a:p>
          <a:p>
            <a:pPr>
              <a:defRPr sz="2300">
                <a:solidFill>
                  <a:srgbClr val="FFFFFF"/>
                </a:solidFill>
              </a:defRPr>
            </a:pPr>
            <a:r>
              <a:t>In genere si usa la </a:t>
            </a:r>
            <a:r>
              <a:rPr b="1"/>
              <a:t>media</a:t>
            </a:r>
          </a:p>
          <a:p>
            <a:pPr>
              <a:defRPr sz="2300" b="1">
                <a:solidFill>
                  <a:srgbClr val="FFFFFF"/>
                </a:solidFill>
              </a:defRPr>
            </a:pPr>
            <a:endParaRPr b="1"/>
          </a:p>
          <a:p>
            <a:pPr>
              <a:defRPr sz="2300" b="1">
                <a:solidFill>
                  <a:srgbClr val="FFFFFF"/>
                </a:solidFill>
              </a:defRPr>
            </a:pPr>
            <a:r>
              <a:t>La media (media aritmetica) si ottiene dividendo la somma delle misure replicate per il numero delle stesse nell'insieme: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asellaDiTesto 3"/>
          <p:cNvSpPr txBox="1"/>
          <p:nvPr/>
        </p:nvSpPr>
        <p:spPr>
          <a:xfrm>
            <a:off x="534234" y="438411"/>
            <a:ext cx="10305165" cy="557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Oppure può essere utile calcolare la mediana: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La mediana è il risultato centrale quando i dati replicati sono ordinati in modo crescente o decrescente.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Per un numero dispari di dati, la mediana può essere ricavata disponendo in ordine i dati ed individuando il valore centrale, mentre nel caso di un numero pari viene usata la media della coppia centrale 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Es: 5 misure ripetute dell’acidità di un campione di olio danno: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0.65; 0.66; 0.62; 0.64; 0.62 % acidi grassi liberi espressi come acido oleico</a:t>
            </a:r>
          </a:p>
        </p:txBody>
      </p:sp>
      <p:sp>
        <p:nvSpPr>
          <p:cNvPr id="385" name="CasellaDiTesto 5"/>
          <p:cNvSpPr txBox="1"/>
          <p:nvPr/>
        </p:nvSpPr>
        <p:spPr>
          <a:xfrm>
            <a:off x="534235" y="4499355"/>
            <a:ext cx="7659038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u="sng">
                <a:solidFill>
                  <a:srgbClr val="FFFFFF"/>
                </a:solidFill>
              </a:defRPr>
            </a:lvl1pPr>
          </a:lstStyle>
          <a:p>
            <a:r>
              <a:t>Calcolare media e mediana della serie di dati sopra riportata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asellaDiTesto 3"/>
          <p:cNvSpPr txBox="1"/>
          <p:nvPr/>
        </p:nvSpPr>
        <p:spPr>
          <a:xfrm>
            <a:off x="191856" y="187890"/>
            <a:ext cx="11808287" cy="660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La </a:t>
            </a:r>
            <a:r>
              <a:rPr b="1"/>
              <a:t>PRECISIONE</a:t>
            </a:r>
            <a:r>
              <a:t> descrive la ripetibilità delle misurazioni ovvero </a:t>
            </a:r>
            <a:r>
              <a:rPr b="1" u="sng"/>
              <a:t>la vicinanza di risultati ottenuti tutti nello stesso modo</a:t>
            </a:r>
            <a:r>
              <a:t>. 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150000"/>
              </a:lnSpc>
              <a:defRPr sz="2200" b="1">
                <a:solidFill>
                  <a:srgbClr val="FFFFFF"/>
                </a:solidFill>
              </a:defRPr>
            </a:pPr>
            <a:r>
              <a:t>la precisione</a:t>
            </a:r>
            <a:r>
              <a:rPr b="0"/>
              <a:t> può essere determinata con una semplice ripetizione della misurazione sui </a:t>
            </a:r>
            <a:r>
              <a:rPr b="0" u="sng"/>
              <a:t>campioni replicati</a:t>
            </a:r>
            <a:r>
              <a:rPr b="0"/>
              <a:t>.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endParaRPr b="0"/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La precisione è una valutazione dell'accordo fra i risultati ottenuti nello stesso identico modo.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Tre termini sono ampiamente usati per descrivere la precisione di una serie di dati replicati: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200" b="1">
                <a:solidFill>
                  <a:srgbClr val="FFFFFF"/>
                </a:solidFill>
              </a:defRPr>
            </a:pPr>
            <a:r>
              <a:t>deviazione standard,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200" b="1">
                <a:solidFill>
                  <a:srgbClr val="FFFFFF"/>
                </a:solidFill>
              </a:defRPr>
            </a:pPr>
            <a:r>
              <a:t>la varianza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200" b="1">
                <a:solidFill>
                  <a:srgbClr val="FFFFFF"/>
                </a:solidFill>
              </a:defRPr>
            </a:pPr>
            <a:r>
              <a:t>il coefficiente di variazione. </a:t>
            </a:r>
          </a:p>
        </p:txBody>
      </p:sp>
      <p:sp>
        <p:nvSpPr>
          <p:cNvPr id="388" name="CasellaDiTesto 5"/>
          <p:cNvSpPr txBox="1"/>
          <p:nvPr/>
        </p:nvSpPr>
        <p:spPr>
          <a:xfrm>
            <a:off x="4608324" y="5262730"/>
            <a:ext cx="6002474" cy="1016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Questi tre termini sono una funzione di come il singolo risultato x</a:t>
            </a:r>
            <a:r>
              <a:rPr baseline="-25000"/>
              <a:t>i</a:t>
            </a:r>
            <a:r>
              <a:t> differisce dalla media, cioè della deviazione dei dati dalla media d</a:t>
            </a:r>
            <a:r>
              <a:rPr baseline="-25000"/>
              <a:t>i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asellaDiTesto 1"/>
          <p:cNvSpPr txBox="1"/>
          <p:nvPr/>
        </p:nvSpPr>
        <p:spPr>
          <a:xfrm>
            <a:off x="341024" y="108589"/>
            <a:ext cx="9770179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FFFFFF"/>
                </a:solidFill>
              </a:defRPr>
            </a:lvl1pPr>
          </a:lstStyle>
          <a:p>
            <a:r>
              <a:t>Errore ed incertezza nelle analisi chimiche: PRECISIONE E ACCURATEZZA</a:t>
            </a:r>
          </a:p>
        </p:txBody>
      </p:sp>
      <p:sp>
        <p:nvSpPr>
          <p:cNvPr id="391" name="CasellaDiTesto 2"/>
          <p:cNvSpPr txBox="1"/>
          <p:nvPr/>
        </p:nvSpPr>
        <p:spPr>
          <a:xfrm>
            <a:off x="341024" y="686666"/>
            <a:ext cx="11012997" cy="4549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La </a:t>
            </a:r>
            <a:r>
              <a:rPr b="1" dirty="0" err="1"/>
              <a:t>precisione</a:t>
            </a:r>
            <a:r>
              <a:rPr dirty="0"/>
              <a:t> </a:t>
            </a:r>
            <a:r>
              <a:rPr dirty="0" err="1"/>
              <a:t>descrive</a:t>
            </a:r>
            <a:r>
              <a:rPr dirty="0"/>
              <a:t> la </a:t>
            </a:r>
            <a:r>
              <a:rPr b="1" u="sng" dirty="0" err="1"/>
              <a:t>ripetibilità</a:t>
            </a:r>
            <a:r>
              <a:rPr b="1" dirty="0"/>
              <a:t> o la </a:t>
            </a:r>
            <a:r>
              <a:rPr b="1" u="sng" dirty="0" err="1"/>
              <a:t>riproducibilità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misura</a:t>
            </a:r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 err="1"/>
              <a:t>Ovvero</a:t>
            </a:r>
            <a:r>
              <a:rPr dirty="0"/>
              <a:t> la </a:t>
            </a:r>
            <a:r>
              <a:rPr dirty="0" err="1"/>
              <a:t>vicinanza</a:t>
            </a:r>
            <a:r>
              <a:rPr dirty="0"/>
              <a:t> di </a:t>
            </a:r>
            <a:r>
              <a:rPr dirty="0" err="1"/>
              <a:t>misure</a:t>
            </a:r>
            <a:r>
              <a:rPr dirty="0"/>
              <a:t> </a:t>
            </a:r>
            <a:r>
              <a:rPr dirty="0" err="1"/>
              <a:t>ripetute</a:t>
            </a:r>
            <a:r>
              <a:rPr dirty="0"/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Se </a:t>
            </a:r>
            <a:r>
              <a:rPr dirty="0" err="1"/>
              <a:t>prendiamo</a:t>
            </a:r>
            <a:r>
              <a:rPr dirty="0"/>
              <a:t> la </a:t>
            </a:r>
            <a:r>
              <a:rPr dirty="0" err="1"/>
              <a:t>serie</a:t>
            </a:r>
            <a:r>
              <a:rPr dirty="0"/>
              <a:t> di </a:t>
            </a:r>
            <a:r>
              <a:rPr dirty="0" err="1"/>
              <a:t>misure</a:t>
            </a:r>
            <a:r>
              <a:rPr dirty="0"/>
              <a:t> </a:t>
            </a:r>
            <a:r>
              <a:rPr dirty="0" err="1"/>
              <a:t>dell’acidità</a:t>
            </a:r>
            <a:r>
              <a:rPr dirty="0"/>
              <a:t> di un </a:t>
            </a:r>
            <a:r>
              <a:rPr dirty="0" err="1"/>
              <a:t>campione</a:t>
            </a:r>
            <a:r>
              <a:rPr dirty="0"/>
              <a:t> di olio</a:t>
            </a:r>
          </a:p>
          <a:p>
            <a:pPr>
              <a:defRPr sz="2200" b="1">
                <a:solidFill>
                  <a:srgbClr val="FFFFFF"/>
                </a:solidFill>
              </a:defRPr>
            </a:pPr>
            <a:endParaRPr dirty="0"/>
          </a:p>
          <a:p>
            <a:pPr>
              <a:defRPr sz="2200" b="1">
                <a:solidFill>
                  <a:srgbClr val="FFFFFF"/>
                </a:solidFill>
              </a:defRPr>
            </a:pPr>
            <a:r>
              <a:rPr dirty="0"/>
              <a:t>Es: 5 </a:t>
            </a:r>
            <a:r>
              <a:rPr dirty="0" err="1"/>
              <a:t>misure</a:t>
            </a:r>
            <a:r>
              <a:rPr dirty="0"/>
              <a:t> </a:t>
            </a:r>
            <a:r>
              <a:rPr dirty="0" err="1"/>
              <a:t>ripetute</a:t>
            </a:r>
            <a:r>
              <a:rPr dirty="0"/>
              <a:t> </a:t>
            </a:r>
            <a:r>
              <a:rPr dirty="0" err="1"/>
              <a:t>dell’acidità</a:t>
            </a:r>
            <a:r>
              <a:rPr dirty="0"/>
              <a:t> di un </a:t>
            </a:r>
            <a:r>
              <a:rPr dirty="0" err="1"/>
              <a:t>campione</a:t>
            </a:r>
            <a:r>
              <a:rPr dirty="0"/>
              <a:t> di olio </a:t>
            </a:r>
            <a:r>
              <a:rPr dirty="0" err="1"/>
              <a:t>danno</a:t>
            </a:r>
            <a:r>
              <a:rPr dirty="0"/>
              <a:t>:</a:t>
            </a:r>
          </a:p>
          <a:p>
            <a:pPr>
              <a:defRPr sz="2200" b="1">
                <a:solidFill>
                  <a:srgbClr val="FFFFFF"/>
                </a:solidFill>
              </a:defRPr>
            </a:pPr>
            <a:r>
              <a:rPr dirty="0"/>
              <a:t>0.65; 0.66; 0.62; 0.64; 0.62 % </a:t>
            </a:r>
            <a:r>
              <a:rPr dirty="0" err="1"/>
              <a:t>acidi</a:t>
            </a:r>
            <a:r>
              <a:rPr dirty="0"/>
              <a:t> </a:t>
            </a:r>
            <a:r>
              <a:rPr dirty="0" err="1"/>
              <a:t>grassi</a:t>
            </a:r>
            <a:r>
              <a:rPr dirty="0"/>
              <a:t> </a:t>
            </a:r>
            <a:r>
              <a:rPr dirty="0" err="1"/>
              <a:t>liberi</a:t>
            </a:r>
            <a:r>
              <a:rPr dirty="0"/>
              <a:t> </a:t>
            </a:r>
            <a:r>
              <a:rPr dirty="0" err="1"/>
              <a:t>espressi</a:t>
            </a:r>
            <a:r>
              <a:rPr dirty="0"/>
              <a:t> come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oleico</a:t>
            </a:r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 err="1"/>
              <a:t>Possiamo</a:t>
            </a:r>
            <a:r>
              <a:rPr dirty="0"/>
              <a:t> </a:t>
            </a:r>
            <a:r>
              <a:rPr dirty="0" err="1"/>
              <a:t>calcolare</a:t>
            </a:r>
            <a:r>
              <a:rPr dirty="0"/>
              <a:t> la </a:t>
            </a:r>
            <a:r>
              <a:rPr dirty="0" err="1"/>
              <a:t>precisione</a:t>
            </a:r>
            <a:r>
              <a:rPr dirty="0"/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 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In </a:t>
            </a:r>
            <a:r>
              <a:rPr dirty="0" err="1"/>
              <a:t>chimica</a:t>
            </a:r>
            <a:r>
              <a:rPr dirty="0"/>
              <a:t> </a:t>
            </a:r>
            <a:r>
              <a:rPr dirty="0" err="1"/>
              <a:t>analitica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usa</a:t>
            </a:r>
            <a:r>
              <a:rPr dirty="0"/>
              <a:t> la </a:t>
            </a:r>
            <a:r>
              <a:rPr b="1" dirty="0"/>
              <a:t>DEVIAZIONE STANDARD </a:t>
            </a:r>
            <a:r>
              <a:rPr dirty="0"/>
              <a:t>E </a:t>
            </a:r>
            <a:r>
              <a:rPr b="1" dirty="0"/>
              <a:t>LA DEVIAZIONE STANDARD RELATIVA (COEFFICIENTE DI VARIAZIONE) </a:t>
            </a:r>
          </a:p>
        </p:txBody>
      </p:sp>
      <p:sp>
        <p:nvSpPr>
          <p:cNvPr id="392" name="Connettore diritto 4"/>
          <p:cNvSpPr/>
          <p:nvPr/>
        </p:nvSpPr>
        <p:spPr>
          <a:xfrm>
            <a:off x="2957438" y="6039282"/>
            <a:ext cx="2817250" cy="2"/>
          </a:xfrm>
          <a:prstGeom prst="line">
            <a:avLst/>
          </a:prstGeom>
          <a:ln w="34925">
            <a:solidFill>
              <a:schemeClr val="accent1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3" name="Connettore diritto 6"/>
          <p:cNvSpPr/>
          <p:nvPr/>
        </p:nvSpPr>
        <p:spPr>
          <a:xfrm>
            <a:off x="4366062" y="5778079"/>
            <a:ext cx="2" cy="522405"/>
          </a:xfrm>
          <a:prstGeom prst="line">
            <a:avLst/>
          </a:prstGeom>
          <a:ln cap="rnd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4" name="CasellaDiTesto 9"/>
          <p:cNvSpPr txBox="1"/>
          <p:nvPr/>
        </p:nvSpPr>
        <p:spPr>
          <a:xfrm>
            <a:off x="3329327" y="6327250"/>
            <a:ext cx="1226600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VALORE MEDIO</a:t>
            </a:r>
          </a:p>
        </p:txBody>
      </p:sp>
      <p:sp>
        <p:nvSpPr>
          <p:cNvPr id="395" name="Connettore diritto 11"/>
          <p:cNvSpPr/>
          <p:nvPr/>
        </p:nvSpPr>
        <p:spPr>
          <a:xfrm flipH="1">
            <a:off x="4366063" y="5838980"/>
            <a:ext cx="965594" cy="2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headEnd type="triangle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6" name="Connettore diritto 14"/>
          <p:cNvSpPr/>
          <p:nvPr/>
        </p:nvSpPr>
        <p:spPr>
          <a:xfrm>
            <a:off x="5331655" y="5804846"/>
            <a:ext cx="2" cy="522405"/>
          </a:xfrm>
          <a:prstGeom prst="line">
            <a:avLst/>
          </a:prstGeom>
          <a:ln w="31750" cap="rnd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7" name="CasellaDiTesto 15"/>
          <p:cNvSpPr txBox="1"/>
          <p:nvPr/>
        </p:nvSpPr>
        <p:spPr>
          <a:xfrm>
            <a:off x="5171049" y="6361384"/>
            <a:ext cx="1906075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SINGOLA OSSERVAZIONE</a:t>
            </a:r>
          </a:p>
        </p:txBody>
      </p:sp>
      <p:sp>
        <p:nvSpPr>
          <p:cNvPr id="398" name="CasellaDiTesto 16"/>
          <p:cNvSpPr txBox="1"/>
          <p:nvPr/>
        </p:nvSpPr>
        <p:spPr>
          <a:xfrm>
            <a:off x="9133827" y="5903960"/>
            <a:ext cx="1057185" cy="51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d</a:t>
            </a:r>
            <a:r>
              <a:rPr baseline="-25000"/>
              <a:t>i</a:t>
            </a:r>
            <a:r>
              <a:t>= x</a:t>
            </a:r>
            <a:r>
              <a:rPr baseline="-25000"/>
              <a:t>i</a:t>
            </a:r>
            <a:r>
              <a:t>-x</a:t>
            </a:r>
          </a:p>
        </p:txBody>
      </p:sp>
      <p:sp>
        <p:nvSpPr>
          <p:cNvPr id="399" name="CasellaDiTesto 17"/>
          <p:cNvSpPr txBox="1"/>
          <p:nvPr/>
        </p:nvSpPr>
        <p:spPr>
          <a:xfrm>
            <a:off x="8164714" y="5446120"/>
            <a:ext cx="3654025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Deviazione dei dati dalla media</a:t>
            </a:r>
          </a:p>
        </p:txBody>
      </p:sp>
      <p:sp>
        <p:nvSpPr>
          <p:cNvPr id="400" name="Rettangolo con angoli arrotondati 18"/>
          <p:cNvSpPr/>
          <p:nvPr/>
        </p:nvSpPr>
        <p:spPr>
          <a:xfrm>
            <a:off x="8036466" y="5434122"/>
            <a:ext cx="3805440" cy="1204261"/>
          </a:xfrm>
          <a:prstGeom prst="roundRect">
            <a:avLst>
              <a:gd name="adj" fmla="val 16667"/>
            </a:avLst>
          </a:prstGeom>
          <a:solidFill>
            <a:schemeClr val="accent1">
              <a:alpha val="32000"/>
            </a:schemeClr>
          </a:solidFill>
          <a:ln w="698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1" name="Connettore diritto 19"/>
          <p:cNvSpPr/>
          <p:nvPr/>
        </p:nvSpPr>
        <p:spPr>
          <a:xfrm>
            <a:off x="9088108" y="6035678"/>
            <a:ext cx="2" cy="291572"/>
          </a:xfrm>
          <a:prstGeom prst="line">
            <a:avLst/>
          </a:prstGeom>
          <a:ln w="50800" cap="rnd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2" name="Connettore diritto 21"/>
          <p:cNvSpPr/>
          <p:nvPr/>
        </p:nvSpPr>
        <p:spPr>
          <a:xfrm>
            <a:off x="10270010" y="6035678"/>
            <a:ext cx="2" cy="291572"/>
          </a:xfrm>
          <a:prstGeom prst="line">
            <a:avLst/>
          </a:prstGeom>
          <a:ln w="50800" cap="rnd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3" name="Connettore diritto 20"/>
          <p:cNvSpPr/>
          <p:nvPr/>
        </p:nvSpPr>
        <p:spPr>
          <a:xfrm flipH="1">
            <a:off x="9913618" y="6028318"/>
            <a:ext cx="291572" cy="2"/>
          </a:xfrm>
          <a:prstGeom prst="line">
            <a:avLst/>
          </a:prstGeom>
          <a:ln w="19050" cap="rnd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55B29DE5-56B9-DAA0-F6EF-E04690D9EA9B}"/>
              </a:ext>
            </a:extLst>
          </p:cNvPr>
          <p:cNvSpPr/>
          <p:nvPr/>
        </p:nvSpPr>
        <p:spPr>
          <a:xfrm>
            <a:off x="3693123" y="603829"/>
            <a:ext cx="4217500" cy="648586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asellaDiTesto 2"/>
          <p:cNvSpPr txBox="1"/>
          <p:nvPr/>
        </p:nvSpPr>
        <p:spPr>
          <a:xfrm>
            <a:off x="341024" y="1084229"/>
            <a:ext cx="11012997" cy="481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100">
                <a:solidFill>
                  <a:srgbClr val="FFFFFF"/>
                </a:solidFill>
              </a:defRPr>
            </a:pPr>
            <a:r>
              <a:rPr b="1" u="sng" dirty="0" err="1">
                <a:solidFill>
                  <a:srgbClr val="FF0000"/>
                </a:solidFill>
              </a:rPr>
              <a:t>L’accuratezza</a:t>
            </a:r>
            <a:r>
              <a:rPr dirty="0"/>
              <a:t> indica la </a:t>
            </a:r>
            <a:r>
              <a:rPr dirty="0" err="1"/>
              <a:t>vicinanza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misura</a:t>
            </a:r>
            <a:r>
              <a:rPr dirty="0"/>
              <a:t> al </a:t>
            </a:r>
            <a:r>
              <a:rPr dirty="0" err="1"/>
              <a:t>valore</a:t>
            </a:r>
            <a:r>
              <a:rPr dirty="0"/>
              <a:t> </a:t>
            </a:r>
            <a:r>
              <a:rPr dirty="0" err="1"/>
              <a:t>vero</a:t>
            </a:r>
            <a:r>
              <a:rPr dirty="0"/>
              <a:t> o al </a:t>
            </a:r>
            <a:r>
              <a:rPr dirty="0" err="1"/>
              <a:t>valore</a:t>
            </a:r>
            <a:r>
              <a:rPr dirty="0"/>
              <a:t> </a:t>
            </a:r>
            <a:r>
              <a:rPr dirty="0" err="1"/>
              <a:t>accettato</a:t>
            </a:r>
            <a:r>
              <a:rPr dirty="0"/>
              <a:t> e </a:t>
            </a:r>
            <a:r>
              <a:rPr dirty="0" err="1"/>
              <a:t>si</a:t>
            </a:r>
            <a:r>
              <a:rPr dirty="0"/>
              <a:t> indica con </a:t>
            </a:r>
            <a:r>
              <a:rPr dirty="0" err="1"/>
              <a:t>l’</a:t>
            </a:r>
            <a:r>
              <a:rPr b="1" dirty="0" err="1"/>
              <a:t>errore</a:t>
            </a:r>
            <a:r>
              <a:rPr dirty="0"/>
              <a:t>. </a:t>
            </a:r>
          </a:p>
          <a:p>
            <a:pPr>
              <a:defRPr sz="2100">
                <a:solidFill>
                  <a:srgbClr val="FFFFFF"/>
                </a:solidFill>
              </a:defRPr>
            </a:pPr>
            <a:endParaRPr dirty="0"/>
          </a:p>
          <a:p>
            <a:pPr>
              <a:defRPr sz="2100" b="1">
                <a:solidFill>
                  <a:srgbClr val="FFFFFF"/>
                </a:solidFill>
              </a:defRPr>
            </a:pPr>
            <a:r>
              <a:rPr dirty="0" err="1"/>
              <a:t>L’accuratezza</a:t>
            </a:r>
            <a:r>
              <a:rPr dirty="0"/>
              <a:t> </a:t>
            </a:r>
            <a:r>
              <a:rPr dirty="0" err="1"/>
              <a:t>misura</a:t>
            </a:r>
            <a:r>
              <a:rPr dirty="0"/>
              <a:t> </a:t>
            </a:r>
            <a:r>
              <a:rPr dirty="0" err="1"/>
              <a:t>l’accordo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il </a:t>
            </a:r>
            <a:r>
              <a:rPr dirty="0" err="1"/>
              <a:t>valore</a:t>
            </a:r>
            <a:r>
              <a:rPr dirty="0"/>
              <a:t> </a:t>
            </a:r>
            <a:r>
              <a:rPr dirty="0" err="1"/>
              <a:t>trovato</a:t>
            </a:r>
            <a:r>
              <a:rPr lang="it-IT" dirty="0"/>
              <a:t>(x</a:t>
            </a:r>
            <a:r>
              <a:rPr lang="it-IT" baseline="-25000" dirty="0"/>
              <a:t>i</a:t>
            </a:r>
            <a:r>
              <a:rPr lang="it-IT" dirty="0"/>
              <a:t>)</a:t>
            </a:r>
            <a:r>
              <a:rPr dirty="0"/>
              <a:t> e il </a:t>
            </a:r>
            <a:r>
              <a:rPr dirty="0" err="1"/>
              <a:t>valore</a:t>
            </a:r>
            <a:r>
              <a:rPr dirty="0"/>
              <a:t> </a:t>
            </a:r>
            <a:r>
              <a:rPr dirty="0" err="1"/>
              <a:t>accettato</a:t>
            </a:r>
            <a:r>
              <a:rPr lang="it-IT" dirty="0"/>
              <a:t> (x</a:t>
            </a:r>
            <a:r>
              <a:rPr lang="it-IT" baseline="-25000" dirty="0"/>
              <a:t>v</a:t>
            </a:r>
            <a:r>
              <a:rPr lang="it-IT" dirty="0"/>
              <a:t>)</a:t>
            </a:r>
            <a:r>
              <a:rPr dirty="0"/>
              <a:t>. </a:t>
            </a:r>
          </a:p>
          <a:p>
            <a:pPr>
              <a:defRPr sz="2100" b="1">
                <a:solidFill>
                  <a:srgbClr val="FFFFFF"/>
                </a:solidFill>
              </a:defRPr>
            </a:pPr>
            <a:endParaRPr dirty="0"/>
          </a:p>
          <a:p>
            <a:pPr>
              <a:defRPr sz="2100" b="1">
                <a:solidFill>
                  <a:srgbClr val="FFFFFF"/>
                </a:solidFill>
              </a:defRPr>
            </a:pPr>
            <a:r>
              <a:rPr dirty="0" err="1"/>
              <a:t>L’errore</a:t>
            </a:r>
            <a:r>
              <a:rPr dirty="0"/>
              <a:t> con cui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esprime</a:t>
            </a:r>
            <a:r>
              <a:rPr dirty="0"/>
              <a:t> </a:t>
            </a:r>
            <a:r>
              <a:rPr dirty="0" err="1"/>
              <a:t>l’accuratezza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ASSOLUTO o RELATIVO</a:t>
            </a:r>
          </a:p>
          <a:p>
            <a:pPr>
              <a:defRPr sz="2100" b="1">
                <a:solidFill>
                  <a:srgbClr val="FFFFFF"/>
                </a:solidFill>
              </a:defRPr>
            </a:pPr>
            <a:endParaRPr dirty="0"/>
          </a:p>
          <a:p>
            <a:pPr>
              <a:defRPr sz="2100" b="1">
                <a:solidFill>
                  <a:srgbClr val="FFFFFF"/>
                </a:solidFill>
              </a:defRPr>
            </a:pPr>
            <a:r>
              <a:rPr dirty="0"/>
              <a:t>Es: 5 </a:t>
            </a:r>
            <a:r>
              <a:rPr dirty="0" err="1"/>
              <a:t>misure</a:t>
            </a:r>
            <a:r>
              <a:rPr dirty="0"/>
              <a:t> </a:t>
            </a:r>
            <a:r>
              <a:rPr dirty="0" err="1"/>
              <a:t>ripetute</a:t>
            </a:r>
            <a:r>
              <a:rPr dirty="0"/>
              <a:t> </a:t>
            </a:r>
            <a:r>
              <a:rPr dirty="0" err="1"/>
              <a:t>dell’acidità</a:t>
            </a:r>
            <a:r>
              <a:rPr dirty="0"/>
              <a:t> di un </a:t>
            </a:r>
            <a:r>
              <a:rPr dirty="0" err="1"/>
              <a:t>campione</a:t>
            </a:r>
            <a:r>
              <a:rPr dirty="0"/>
              <a:t> di olio </a:t>
            </a:r>
            <a:r>
              <a:rPr dirty="0" err="1"/>
              <a:t>danno</a:t>
            </a:r>
            <a:r>
              <a:rPr dirty="0"/>
              <a:t>:</a:t>
            </a:r>
          </a:p>
          <a:p>
            <a:pPr>
              <a:defRPr sz="2100" b="1">
                <a:solidFill>
                  <a:srgbClr val="FFFFFF"/>
                </a:solidFill>
              </a:defRPr>
            </a:pPr>
            <a:r>
              <a:rPr dirty="0"/>
              <a:t>0.65; 0.66; 0.62; 0.64; 0.62 % </a:t>
            </a:r>
            <a:r>
              <a:rPr dirty="0" err="1"/>
              <a:t>acidi</a:t>
            </a:r>
            <a:r>
              <a:rPr dirty="0"/>
              <a:t> </a:t>
            </a:r>
            <a:r>
              <a:rPr dirty="0" err="1"/>
              <a:t>grassi</a:t>
            </a:r>
            <a:r>
              <a:rPr dirty="0"/>
              <a:t> </a:t>
            </a:r>
            <a:r>
              <a:rPr dirty="0" err="1"/>
              <a:t>liberi</a:t>
            </a:r>
            <a:r>
              <a:rPr dirty="0"/>
              <a:t> </a:t>
            </a:r>
            <a:r>
              <a:rPr dirty="0" err="1"/>
              <a:t>espressi</a:t>
            </a:r>
            <a:r>
              <a:rPr dirty="0"/>
              <a:t> come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oleico</a:t>
            </a:r>
            <a:endParaRPr dirty="0"/>
          </a:p>
          <a:p>
            <a:pPr>
              <a:defRPr sz="2100">
                <a:solidFill>
                  <a:srgbClr val="FFFFFF"/>
                </a:solidFill>
              </a:defRPr>
            </a:pPr>
            <a:endParaRPr dirty="0"/>
          </a:p>
          <a:p>
            <a:pPr>
              <a:defRPr sz="2100">
                <a:solidFill>
                  <a:srgbClr val="FFFFFF"/>
                </a:solidFill>
              </a:defRPr>
            </a:pPr>
            <a:r>
              <a:rPr dirty="0"/>
              <a:t>Media </a:t>
            </a:r>
            <a:r>
              <a:rPr dirty="0" err="1"/>
              <a:t>valore</a:t>
            </a:r>
            <a:r>
              <a:rPr dirty="0"/>
              <a:t> </a:t>
            </a:r>
            <a:r>
              <a:rPr dirty="0" err="1"/>
              <a:t>osservato</a:t>
            </a:r>
            <a:r>
              <a:rPr dirty="0"/>
              <a:t>: </a:t>
            </a:r>
            <a:r>
              <a:rPr b="1" dirty="0"/>
              <a:t>0.64</a:t>
            </a:r>
          </a:p>
          <a:p>
            <a:pPr>
              <a:defRPr sz="2100">
                <a:solidFill>
                  <a:srgbClr val="FFFFFF"/>
                </a:solidFill>
              </a:defRPr>
            </a:pPr>
            <a:r>
              <a:rPr dirty="0"/>
              <a:t>Valore </a:t>
            </a:r>
            <a:r>
              <a:rPr dirty="0" err="1"/>
              <a:t>accettato</a:t>
            </a:r>
            <a:r>
              <a:rPr dirty="0"/>
              <a:t> come </a:t>
            </a:r>
            <a:r>
              <a:rPr dirty="0" err="1"/>
              <a:t>vero</a:t>
            </a:r>
            <a:r>
              <a:rPr dirty="0"/>
              <a:t>: </a:t>
            </a:r>
            <a:r>
              <a:rPr b="1" dirty="0"/>
              <a:t>0,65</a:t>
            </a:r>
          </a:p>
          <a:p>
            <a:pPr>
              <a:defRPr sz="2100">
                <a:solidFill>
                  <a:srgbClr val="FFFFFF"/>
                </a:solidFill>
              </a:defRPr>
            </a:pPr>
            <a:endParaRPr b="1" dirty="0"/>
          </a:p>
          <a:p>
            <a:pPr algn="ctr">
              <a:defRPr sz="2800" b="1">
                <a:solidFill>
                  <a:srgbClr val="FFFFFF"/>
                </a:solidFill>
              </a:defRPr>
            </a:pPr>
            <a:r>
              <a:rPr dirty="0" err="1"/>
              <a:t>Calcolare</a:t>
            </a:r>
            <a:r>
              <a:rPr dirty="0"/>
              <a:t> </a:t>
            </a:r>
            <a:r>
              <a:rPr dirty="0" err="1"/>
              <a:t>errore</a:t>
            </a:r>
            <a:r>
              <a:rPr dirty="0"/>
              <a:t> </a:t>
            </a:r>
            <a:r>
              <a:rPr dirty="0" err="1"/>
              <a:t>assoluto</a:t>
            </a:r>
            <a:r>
              <a:rPr dirty="0"/>
              <a:t> e </a:t>
            </a:r>
            <a:r>
              <a:rPr dirty="0" err="1"/>
              <a:t>errore</a:t>
            </a:r>
            <a:r>
              <a:rPr dirty="0"/>
              <a:t> </a:t>
            </a:r>
            <a:r>
              <a:rPr dirty="0" err="1"/>
              <a:t>relativo</a:t>
            </a:r>
            <a:endParaRPr dirty="0"/>
          </a:p>
        </p:txBody>
      </p:sp>
      <p:sp>
        <p:nvSpPr>
          <p:cNvPr id="406" name="CasellaDiTesto 3"/>
          <p:cNvSpPr txBox="1"/>
          <p:nvPr/>
        </p:nvSpPr>
        <p:spPr>
          <a:xfrm>
            <a:off x="341024" y="108589"/>
            <a:ext cx="9854617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FFFFFF"/>
                </a:solidFill>
              </a:defRPr>
            </a:lvl1pPr>
          </a:lstStyle>
          <a:p>
            <a:r>
              <a:rPr dirty="0" err="1"/>
              <a:t>Errore</a:t>
            </a:r>
            <a:r>
              <a:rPr dirty="0"/>
              <a:t> ed </a:t>
            </a:r>
            <a:r>
              <a:rPr dirty="0" err="1"/>
              <a:t>incertezza</a:t>
            </a:r>
            <a:r>
              <a:rPr dirty="0"/>
              <a:t>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analisi</a:t>
            </a:r>
            <a:r>
              <a:rPr dirty="0"/>
              <a:t> </a:t>
            </a:r>
            <a:r>
              <a:rPr dirty="0" err="1"/>
              <a:t>chimiche</a:t>
            </a:r>
            <a:r>
              <a:rPr dirty="0"/>
              <a:t>: </a:t>
            </a:r>
            <a:r>
              <a:rPr lang="it-IT" dirty="0"/>
              <a:t>ACCURATEZZA</a:t>
            </a:r>
            <a:r>
              <a:rPr dirty="0"/>
              <a:t> E </a:t>
            </a:r>
            <a:r>
              <a:rPr lang="it-IT" dirty="0"/>
              <a:t>PRECISIONE</a:t>
            </a:r>
            <a:endParaRPr dirty="0"/>
          </a:p>
        </p:txBody>
      </p:sp>
      <p:pic>
        <p:nvPicPr>
          <p:cNvPr id="407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093" y="5896917"/>
            <a:ext cx="6045202" cy="647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Immagine 4" descr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12" y="5835343"/>
            <a:ext cx="5259893" cy="770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asellaDiTesto 3"/>
          <p:cNvSpPr txBox="1"/>
          <p:nvPr/>
        </p:nvSpPr>
        <p:spPr>
          <a:xfrm>
            <a:off x="1122958" y="501042"/>
            <a:ext cx="4142359" cy="344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000" b="1">
                <a:solidFill>
                  <a:srgbClr val="FFFFFF"/>
                </a:solidFill>
              </a:defRPr>
            </a:pPr>
            <a:r>
              <a:rPr dirty="0"/>
              <a:t>L’ </a:t>
            </a:r>
            <a:r>
              <a:rPr dirty="0" err="1"/>
              <a:t>errore</a:t>
            </a:r>
            <a:r>
              <a:rPr dirty="0"/>
              <a:t> </a:t>
            </a:r>
            <a:r>
              <a:rPr dirty="0" err="1"/>
              <a:t>assoluto</a:t>
            </a:r>
            <a:r>
              <a:rPr dirty="0"/>
              <a:t> </a:t>
            </a:r>
            <a:r>
              <a:rPr b="0" dirty="0"/>
              <a:t>di </a:t>
            </a:r>
            <a:r>
              <a:rPr b="0" dirty="0" err="1"/>
              <a:t>una</a:t>
            </a:r>
            <a:r>
              <a:rPr b="0" dirty="0"/>
              <a:t> </a:t>
            </a:r>
            <a:r>
              <a:rPr b="0" dirty="0" err="1"/>
              <a:t>misura</a:t>
            </a:r>
            <a:r>
              <a:rPr b="0" dirty="0"/>
              <a:t> </a:t>
            </a:r>
            <a:r>
              <a:rPr b="0" dirty="0" err="1"/>
              <a:t>è</a:t>
            </a:r>
            <a:r>
              <a:rPr b="0" dirty="0"/>
              <a:t> la </a:t>
            </a:r>
            <a:r>
              <a:rPr b="0" dirty="0" err="1"/>
              <a:t>differenza</a:t>
            </a:r>
            <a:r>
              <a:rPr b="0" dirty="0"/>
              <a:t> </a:t>
            </a:r>
            <a:r>
              <a:rPr b="0" dirty="0" err="1"/>
              <a:t>fra</a:t>
            </a:r>
            <a:r>
              <a:rPr b="0" dirty="0"/>
              <a:t> il </a:t>
            </a:r>
            <a:r>
              <a:rPr b="0" dirty="0" err="1"/>
              <a:t>valore</a:t>
            </a:r>
            <a:r>
              <a:rPr b="0" dirty="0"/>
              <a:t> </a:t>
            </a:r>
            <a:r>
              <a:rPr b="0" dirty="0" err="1"/>
              <a:t>misurato</a:t>
            </a:r>
            <a:r>
              <a:rPr lang="it-IT" b="0" dirty="0"/>
              <a:t> </a:t>
            </a:r>
            <a:r>
              <a:rPr lang="it-IT" dirty="0"/>
              <a:t>(x</a:t>
            </a:r>
            <a:r>
              <a:rPr lang="it-IT" baseline="-25000" dirty="0"/>
              <a:t>i</a:t>
            </a:r>
            <a:r>
              <a:rPr lang="it-IT" dirty="0"/>
              <a:t>)</a:t>
            </a:r>
            <a:r>
              <a:rPr b="0" dirty="0"/>
              <a:t> e il </a:t>
            </a:r>
            <a:r>
              <a:rPr b="0" dirty="0" err="1"/>
              <a:t>valore</a:t>
            </a:r>
            <a:r>
              <a:rPr b="0" dirty="0"/>
              <a:t> </a:t>
            </a:r>
            <a:r>
              <a:rPr b="0" dirty="0" err="1"/>
              <a:t>vero</a:t>
            </a:r>
            <a:r>
              <a:rPr lang="it-IT" b="0" dirty="0"/>
              <a:t> </a:t>
            </a:r>
            <a:r>
              <a:rPr lang="it-IT" dirty="0"/>
              <a:t>(x</a:t>
            </a:r>
            <a:r>
              <a:rPr lang="it-IT" baseline="-25000" dirty="0"/>
              <a:t>v</a:t>
            </a:r>
            <a:r>
              <a:rPr lang="it-IT" dirty="0"/>
              <a:t>)</a:t>
            </a:r>
            <a:r>
              <a:rPr b="0" dirty="0"/>
              <a:t>. Il segno </a:t>
            </a:r>
            <a:r>
              <a:rPr b="0" dirty="0" err="1"/>
              <a:t>dell'errore</a:t>
            </a:r>
            <a:r>
              <a:rPr b="0" dirty="0"/>
              <a:t> </a:t>
            </a:r>
            <a:r>
              <a:rPr b="0" dirty="0" err="1"/>
              <a:t>assoluto</a:t>
            </a:r>
            <a:r>
              <a:rPr b="0" dirty="0"/>
              <a:t> indica se il </a:t>
            </a:r>
            <a:r>
              <a:rPr b="0" dirty="0" err="1"/>
              <a:t>valore</a:t>
            </a:r>
            <a:r>
              <a:rPr b="0" dirty="0"/>
              <a:t> in </a:t>
            </a:r>
            <a:r>
              <a:rPr b="0" dirty="0" err="1"/>
              <a:t>questione</a:t>
            </a:r>
            <a:r>
              <a:rPr b="0" dirty="0"/>
              <a:t> </a:t>
            </a:r>
            <a:r>
              <a:rPr b="0" dirty="0" err="1"/>
              <a:t>è</a:t>
            </a:r>
            <a:r>
              <a:rPr b="0" dirty="0"/>
              <a:t> </a:t>
            </a:r>
            <a:r>
              <a:rPr b="0" dirty="0" err="1"/>
              <a:t>più</a:t>
            </a:r>
            <a:r>
              <a:rPr b="0" dirty="0"/>
              <a:t> alto o </a:t>
            </a:r>
            <a:r>
              <a:rPr b="0" dirty="0" err="1"/>
              <a:t>più</a:t>
            </a:r>
            <a:r>
              <a:rPr b="0" dirty="0"/>
              <a:t> basso del </a:t>
            </a:r>
            <a:r>
              <a:rPr b="0" dirty="0" err="1"/>
              <a:t>valore</a:t>
            </a:r>
            <a:r>
              <a:rPr b="0" dirty="0"/>
              <a:t> </a:t>
            </a:r>
            <a:r>
              <a:rPr b="0" dirty="0" err="1"/>
              <a:t>vero</a:t>
            </a:r>
            <a:r>
              <a:rPr b="0" dirty="0"/>
              <a:t>. Se il </a:t>
            </a:r>
            <a:r>
              <a:rPr b="0" dirty="0" err="1"/>
              <a:t>valore</a:t>
            </a:r>
            <a:r>
              <a:rPr b="0" dirty="0"/>
              <a:t> </a:t>
            </a:r>
            <a:r>
              <a:rPr b="0" dirty="0" err="1"/>
              <a:t>ottenuto</a:t>
            </a:r>
            <a:r>
              <a:rPr b="0" dirty="0"/>
              <a:t> </a:t>
            </a:r>
            <a:r>
              <a:rPr b="0" dirty="0" err="1"/>
              <a:t>è</a:t>
            </a:r>
            <a:r>
              <a:rPr b="0" dirty="0"/>
              <a:t> </a:t>
            </a:r>
            <a:r>
              <a:rPr b="0" dirty="0" err="1"/>
              <a:t>più</a:t>
            </a:r>
            <a:r>
              <a:rPr b="0" dirty="0"/>
              <a:t> basso del </a:t>
            </a:r>
            <a:r>
              <a:rPr b="0" dirty="0" err="1"/>
              <a:t>valore</a:t>
            </a:r>
            <a:r>
              <a:rPr b="0" dirty="0"/>
              <a:t> </a:t>
            </a:r>
            <a:r>
              <a:rPr b="0" dirty="0" err="1"/>
              <a:t>vero</a:t>
            </a:r>
            <a:r>
              <a:rPr b="0" dirty="0"/>
              <a:t>, il segno </a:t>
            </a:r>
            <a:r>
              <a:rPr b="0" dirty="0" err="1"/>
              <a:t>è</a:t>
            </a:r>
            <a:r>
              <a:rPr b="0" dirty="0"/>
              <a:t> </a:t>
            </a:r>
            <a:r>
              <a:rPr b="0" dirty="0" err="1"/>
              <a:t>negativo</a:t>
            </a:r>
            <a:r>
              <a:rPr b="0" dirty="0"/>
              <a:t>; se il </a:t>
            </a:r>
            <a:r>
              <a:rPr b="0" dirty="0" err="1"/>
              <a:t>risultato</a:t>
            </a:r>
            <a:r>
              <a:rPr b="0" dirty="0"/>
              <a:t> </a:t>
            </a:r>
            <a:r>
              <a:rPr b="0" dirty="0" err="1"/>
              <a:t>della</a:t>
            </a:r>
            <a:r>
              <a:rPr b="0" dirty="0"/>
              <a:t> </a:t>
            </a:r>
            <a:r>
              <a:rPr b="0" dirty="0" err="1"/>
              <a:t>misura</a:t>
            </a:r>
            <a:r>
              <a:rPr b="0" dirty="0"/>
              <a:t> </a:t>
            </a:r>
            <a:r>
              <a:rPr b="0" dirty="0" err="1"/>
              <a:t>è</a:t>
            </a:r>
            <a:r>
              <a:rPr b="0" dirty="0"/>
              <a:t> </a:t>
            </a:r>
            <a:r>
              <a:rPr b="0" dirty="0" err="1"/>
              <a:t>più</a:t>
            </a:r>
            <a:r>
              <a:rPr b="0" dirty="0"/>
              <a:t> alto del </a:t>
            </a:r>
            <a:r>
              <a:rPr b="0" dirty="0" err="1"/>
              <a:t>valore</a:t>
            </a:r>
            <a:r>
              <a:rPr b="0" dirty="0"/>
              <a:t> </a:t>
            </a:r>
            <a:r>
              <a:rPr b="0" dirty="0" err="1"/>
              <a:t>vero</a:t>
            </a:r>
            <a:r>
              <a:rPr b="0" dirty="0"/>
              <a:t>, </a:t>
            </a:r>
            <a:r>
              <a:rPr b="0" dirty="0" err="1"/>
              <a:t>allora</a:t>
            </a:r>
            <a:r>
              <a:rPr b="0" dirty="0"/>
              <a:t> il segno </a:t>
            </a:r>
            <a:r>
              <a:rPr b="0" dirty="0" err="1"/>
              <a:t>è</a:t>
            </a:r>
            <a:r>
              <a:rPr b="0" dirty="0"/>
              <a:t> </a:t>
            </a:r>
            <a:r>
              <a:rPr b="0" dirty="0" err="1"/>
              <a:t>positivo</a:t>
            </a:r>
            <a:r>
              <a:rPr b="0" dirty="0"/>
              <a:t>.</a:t>
            </a:r>
          </a:p>
        </p:txBody>
      </p:sp>
      <p:sp>
        <p:nvSpPr>
          <p:cNvPr id="411" name="Freccia in giù 4"/>
          <p:cNvSpPr/>
          <p:nvPr/>
        </p:nvSpPr>
        <p:spPr>
          <a:xfrm>
            <a:off x="2812093" y="4121063"/>
            <a:ext cx="513569" cy="626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744"/>
                </a:moveTo>
                <a:lnTo>
                  <a:pt x="5400" y="12744"/>
                </a:lnTo>
                <a:lnTo>
                  <a:pt x="5400" y="0"/>
                </a:lnTo>
                <a:lnTo>
                  <a:pt x="16200" y="0"/>
                </a:lnTo>
                <a:lnTo>
                  <a:pt x="16200" y="12744"/>
                </a:lnTo>
                <a:lnTo>
                  <a:pt x="21600" y="1274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2" name="CasellaDiTesto 5"/>
          <p:cNvSpPr txBox="1"/>
          <p:nvPr/>
        </p:nvSpPr>
        <p:spPr>
          <a:xfrm>
            <a:off x="1122958" y="4889511"/>
            <a:ext cx="4142359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2000" b="1">
                <a:solidFill>
                  <a:srgbClr val="FFFFFF"/>
                </a:solidFill>
              </a:defRPr>
            </a:lvl1pPr>
          </a:lstStyle>
          <a:p>
            <a:r>
              <a:t>L’ errore assoluto indica quindi se la misura è sovrastimata o sottostimata</a:t>
            </a:r>
          </a:p>
        </p:txBody>
      </p:sp>
      <p:sp>
        <p:nvSpPr>
          <p:cNvPr id="413" name="CasellaDiTesto 6"/>
          <p:cNvSpPr txBox="1"/>
          <p:nvPr/>
        </p:nvSpPr>
        <p:spPr>
          <a:xfrm>
            <a:off x="6534201" y="501040"/>
            <a:ext cx="3666369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000">
                <a:solidFill>
                  <a:srgbClr val="FFFFFF"/>
                </a:solidFill>
              </a:defRPr>
            </a:pPr>
            <a:r>
              <a:rPr dirty="0"/>
              <a:t>L’ </a:t>
            </a:r>
            <a:r>
              <a:rPr b="1" dirty="0" err="1"/>
              <a:t>errore</a:t>
            </a:r>
            <a:r>
              <a:rPr b="1" dirty="0"/>
              <a:t> </a:t>
            </a:r>
            <a:r>
              <a:rPr b="1" dirty="0" err="1"/>
              <a:t>relativo</a:t>
            </a:r>
            <a:r>
              <a:rPr b="1" dirty="0"/>
              <a:t> </a:t>
            </a:r>
            <a:r>
              <a:rPr dirty="0"/>
              <a:t>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misura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dato</a:t>
            </a:r>
            <a:r>
              <a:rPr dirty="0"/>
              <a:t> </a:t>
            </a:r>
            <a:r>
              <a:rPr dirty="0" err="1"/>
              <a:t>dall'errore</a:t>
            </a:r>
            <a:r>
              <a:rPr dirty="0"/>
              <a:t> </a:t>
            </a:r>
            <a:r>
              <a:rPr dirty="0" err="1"/>
              <a:t>assoluto</a:t>
            </a:r>
            <a:r>
              <a:rPr dirty="0"/>
              <a:t> </a:t>
            </a:r>
            <a:r>
              <a:rPr dirty="0" err="1"/>
              <a:t>diviso</a:t>
            </a:r>
            <a:r>
              <a:rPr dirty="0"/>
              <a:t> per il </a:t>
            </a:r>
            <a:r>
              <a:rPr dirty="0" err="1"/>
              <a:t>valore</a:t>
            </a:r>
            <a:r>
              <a:rPr dirty="0"/>
              <a:t> </a:t>
            </a:r>
            <a:r>
              <a:rPr dirty="0" err="1"/>
              <a:t>vero</a:t>
            </a:r>
            <a:r>
              <a:rPr lang="it-IT" dirty="0"/>
              <a:t> (x</a:t>
            </a:r>
            <a:r>
              <a:rPr lang="it-IT" baseline="-25000" dirty="0"/>
              <a:t>v</a:t>
            </a:r>
            <a:r>
              <a:rPr lang="it-IT" dirty="0"/>
              <a:t>)</a:t>
            </a:r>
            <a:r>
              <a:rPr dirty="0"/>
              <a:t>. </a:t>
            </a:r>
            <a:r>
              <a:rPr dirty="0" err="1"/>
              <a:t>L'errore</a:t>
            </a:r>
            <a:r>
              <a:rPr dirty="0"/>
              <a:t> </a:t>
            </a:r>
            <a:r>
              <a:rPr dirty="0" err="1"/>
              <a:t>relativo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espresso in </a:t>
            </a:r>
            <a:r>
              <a:rPr dirty="0" err="1"/>
              <a:t>percento</a:t>
            </a:r>
            <a:r>
              <a:rPr dirty="0"/>
              <a:t>, in parti per </a:t>
            </a:r>
            <a:r>
              <a:rPr dirty="0" err="1"/>
              <a:t>mille</a:t>
            </a:r>
            <a:r>
              <a:rPr dirty="0"/>
              <a:t> o in parti per </a:t>
            </a:r>
            <a:r>
              <a:rPr dirty="0" err="1"/>
              <a:t>milione</a:t>
            </a:r>
            <a:r>
              <a:rPr dirty="0"/>
              <a:t> a </a:t>
            </a:r>
            <a:r>
              <a:rPr dirty="0" err="1"/>
              <a:t>seconda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grandezza del </a:t>
            </a:r>
            <a:r>
              <a:rPr dirty="0" err="1"/>
              <a:t>risultato</a:t>
            </a:r>
            <a:r>
              <a:rPr dirty="0"/>
              <a:t>. </a:t>
            </a:r>
          </a:p>
        </p:txBody>
      </p:sp>
      <p:sp>
        <p:nvSpPr>
          <p:cNvPr id="414" name="Freccia in giù 7"/>
          <p:cNvSpPr/>
          <p:nvPr/>
        </p:nvSpPr>
        <p:spPr>
          <a:xfrm>
            <a:off x="8317283" y="3176114"/>
            <a:ext cx="513569" cy="1417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744"/>
                </a:moveTo>
                <a:lnTo>
                  <a:pt x="5400" y="12744"/>
                </a:lnTo>
                <a:lnTo>
                  <a:pt x="5400" y="0"/>
                </a:lnTo>
                <a:lnTo>
                  <a:pt x="16200" y="0"/>
                </a:lnTo>
                <a:lnTo>
                  <a:pt x="16200" y="12744"/>
                </a:lnTo>
                <a:lnTo>
                  <a:pt x="21600" y="1274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5" name="CasellaDiTesto 8"/>
          <p:cNvSpPr txBox="1"/>
          <p:nvPr/>
        </p:nvSpPr>
        <p:spPr>
          <a:xfrm>
            <a:off x="6534201" y="4747366"/>
            <a:ext cx="4142359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2000" b="1">
                <a:solidFill>
                  <a:srgbClr val="FFFFFF"/>
                </a:solidFill>
              </a:defRPr>
            </a:lvl1pPr>
          </a:lstStyle>
          <a:p>
            <a:r>
              <a:rPr dirty="0"/>
              <a:t>L’ </a:t>
            </a:r>
            <a:r>
              <a:rPr dirty="0" err="1"/>
              <a:t>errore</a:t>
            </a:r>
            <a:r>
              <a:rPr dirty="0"/>
              <a:t> </a:t>
            </a:r>
            <a:r>
              <a:rPr dirty="0" err="1"/>
              <a:t>relativo</a:t>
            </a:r>
            <a:r>
              <a:rPr dirty="0"/>
              <a:t> indica in % </a:t>
            </a:r>
            <a:r>
              <a:rPr dirty="0" err="1"/>
              <a:t>quanto</a:t>
            </a:r>
            <a:r>
              <a:rPr dirty="0"/>
              <a:t> la </a:t>
            </a:r>
            <a:r>
              <a:rPr dirty="0" err="1"/>
              <a:t>misura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discosta</a:t>
            </a:r>
            <a:r>
              <a:rPr dirty="0"/>
              <a:t> dal </a:t>
            </a:r>
            <a:r>
              <a:rPr dirty="0" err="1"/>
              <a:t>valore</a:t>
            </a:r>
            <a:r>
              <a:rPr dirty="0"/>
              <a:t> medio e </a:t>
            </a:r>
            <a:r>
              <a:rPr dirty="0" err="1"/>
              <a:t>permette</a:t>
            </a:r>
            <a:r>
              <a:rPr dirty="0"/>
              <a:t> di </a:t>
            </a:r>
            <a:r>
              <a:rPr dirty="0" err="1"/>
              <a:t>confrontare</a:t>
            </a:r>
            <a:r>
              <a:rPr dirty="0"/>
              <a:t> con </a:t>
            </a:r>
            <a:r>
              <a:rPr dirty="0" err="1"/>
              <a:t>facilità</a:t>
            </a:r>
            <a:r>
              <a:rPr dirty="0"/>
              <a:t>  </a:t>
            </a:r>
            <a:r>
              <a:rPr dirty="0" err="1"/>
              <a:t>l’accuratezza</a:t>
            </a:r>
            <a:r>
              <a:rPr dirty="0"/>
              <a:t>  di </a:t>
            </a:r>
            <a:r>
              <a:rPr dirty="0" err="1"/>
              <a:t>metodi</a:t>
            </a:r>
            <a:r>
              <a:rPr dirty="0"/>
              <a:t> </a:t>
            </a:r>
            <a:r>
              <a:rPr dirty="0" err="1"/>
              <a:t>diversi</a:t>
            </a: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asellaDiTesto 3"/>
          <p:cNvSpPr txBox="1"/>
          <p:nvPr/>
        </p:nvSpPr>
        <p:spPr>
          <a:xfrm>
            <a:off x="73854" y="34987"/>
            <a:ext cx="12262327" cy="4616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dirty="0"/>
              <a:t>Tipi di </a:t>
            </a:r>
            <a:r>
              <a:rPr dirty="0" err="1"/>
              <a:t>errori</a:t>
            </a:r>
            <a:r>
              <a:rPr dirty="0"/>
              <a:t>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analisi</a:t>
            </a:r>
            <a:r>
              <a:rPr dirty="0"/>
              <a:t> </a:t>
            </a:r>
            <a:r>
              <a:rPr dirty="0" err="1"/>
              <a:t>sperimentali</a:t>
            </a:r>
            <a:r>
              <a:rPr dirty="0"/>
              <a:t> </a:t>
            </a:r>
          </a:p>
          <a:p>
            <a:pPr>
              <a:defRPr sz="2400" b="1">
                <a:solidFill>
                  <a:srgbClr val="FFFFFF"/>
                </a:solidFill>
              </a:defRPr>
            </a:pPr>
            <a:endParaRPr dirty="0"/>
          </a:p>
          <a:p>
            <a:pPr>
              <a:defRPr sz="2400" b="1">
                <a:solidFill>
                  <a:srgbClr val="FFFFFF"/>
                </a:solidFill>
              </a:defRPr>
            </a:pPr>
            <a:endParaRPr dirty="0"/>
          </a:p>
          <a:p>
            <a:pPr>
              <a:defRPr sz="2400" b="1">
                <a:solidFill>
                  <a:srgbClr val="FFFFFF"/>
                </a:solidFill>
              </a:defRPr>
            </a:pPr>
            <a:endParaRPr dirty="0"/>
          </a:p>
          <a:p>
            <a:pPr>
              <a:defRPr sz="2200" b="1">
                <a:solidFill>
                  <a:srgbClr val="FFFFFF"/>
                </a:solidFill>
              </a:defRPr>
            </a:pPr>
            <a:endParaRPr dirty="0"/>
          </a:p>
          <a:p>
            <a:pPr>
              <a:defRPr sz="2200" b="1">
                <a:solidFill>
                  <a:srgbClr val="FFFFFF"/>
                </a:solidFill>
              </a:defRPr>
            </a:pPr>
            <a:r>
              <a:rPr dirty="0"/>
              <a:t>ERRORE CASUALE (o </a:t>
            </a:r>
            <a:r>
              <a:rPr dirty="0" err="1"/>
              <a:t>indeterminato</a:t>
            </a:r>
            <a:r>
              <a:rPr dirty="0"/>
              <a:t>)</a:t>
            </a:r>
          </a:p>
          <a:p>
            <a:pPr>
              <a:defRPr sz="2200" b="1">
                <a:solidFill>
                  <a:srgbClr val="FFFFFF"/>
                </a:solidFill>
              </a:defRPr>
            </a:pPr>
            <a:r>
              <a:rPr dirty="0"/>
              <a:t>	</a:t>
            </a:r>
            <a:r>
              <a:rPr dirty="0" err="1"/>
              <a:t>errori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influenzano</a:t>
            </a:r>
            <a:r>
              <a:rPr dirty="0"/>
              <a:t> la </a:t>
            </a:r>
            <a:r>
              <a:rPr u="sng" dirty="0" err="1">
                <a:solidFill>
                  <a:srgbClr val="FF0000"/>
                </a:solidFill>
              </a:rPr>
              <a:t>precisione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misura</a:t>
            </a:r>
            <a:endParaRPr dirty="0"/>
          </a:p>
          <a:p>
            <a:pPr>
              <a:defRPr sz="2200" b="1">
                <a:solidFill>
                  <a:srgbClr val="FFFFFF"/>
                </a:solidFill>
              </a:defRPr>
            </a:pPr>
            <a:endParaRPr dirty="0"/>
          </a:p>
          <a:p>
            <a:pPr>
              <a:defRPr sz="2200" b="1">
                <a:solidFill>
                  <a:srgbClr val="FFFFFF"/>
                </a:solidFill>
              </a:defRPr>
            </a:pPr>
            <a:r>
              <a:rPr dirty="0"/>
              <a:t>ERRORE SISTEMATICO (o </a:t>
            </a:r>
            <a:r>
              <a:rPr dirty="0" err="1"/>
              <a:t>determinato</a:t>
            </a:r>
            <a:r>
              <a:rPr dirty="0"/>
              <a:t>)</a:t>
            </a:r>
          </a:p>
          <a:p>
            <a:pPr>
              <a:defRPr sz="2200" b="1">
                <a:solidFill>
                  <a:srgbClr val="FFFFFF"/>
                </a:solidFill>
              </a:defRPr>
            </a:pPr>
            <a:r>
              <a:rPr dirty="0"/>
              <a:t>	</a:t>
            </a:r>
            <a:r>
              <a:rPr dirty="0" err="1"/>
              <a:t>errori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influenzano</a:t>
            </a:r>
            <a:r>
              <a:rPr dirty="0"/>
              <a:t> </a:t>
            </a:r>
            <a:r>
              <a:rPr dirty="0" err="1"/>
              <a:t>l’accuratezza</a:t>
            </a:r>
            <a:endParaRPr dirty="0"/>
          </a:p>
          <a:p>
            <a:pPr>
              <a:defRPr sz="2200" b="1">
                <a:solidFill>
                  <a:srgbClr val="FFFFFF"/>
                </a:solidFill>
              </a:defRPr>
            </a:pPr>
            <a:endParaRPr dirty="0"/>
          </a:p>
          <a:p>
            <a:pPr>
              <a:defRPr sz="2200" b="1">
                <a:solidFill>
                  <a:srgbClr val="FFFFFF"/>
                </a:solidFill>
              </a:defRPr>
            </a:pPr>
            <a:r>
              <a:rPr dirty="0"/>
              <a:t>ERRORE GROSSOLANO</a:t>
            </a:r>
          </a:p>
          <a:p>
            <a:pPr>
              <a:defRPr sz="2200" b="1">
                <a:solidFill>
                  <a:srgbClr val="FFFFFF"/>
                </a:solidFill>
              </a:defRPr>
            </a:pPr>
            <a:r>
              <a:rPr dirty="0"/>
              <a:t>	</a:t>
            </a:r>
            <a:r>
              <a:rPr dirty="0" err="1"/>
              <a:t>errore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presenta</a:t>
            </a:r>
            <a:r>
              <a:rPr dirty="0"/>
              <a:t> </a:t>
            </a:r>
            <a:r>
              <a:rPr dirty="0" err="1"/>
              <a:t>occasionalmente</a:t>
            </a:r>
            <a:r>
              <a:rPr dirty="0"/>
              <a:t> legato ad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manovra</a:t>
            </a:r>
            <a:r>
              <a:rPr dirty="0"/>
              <a:t> errata </a:t>
            </a:r>
            <a:r>
              <a:rPr dirty="0" err="1"/>
              <a:t>dell’operatore</a:t>
            </a:r>
            <a:endParaRPr dirty="0"/>
          </a:p>
        </p:txBody>
      </p:sp>
      <p:pic>
        <p:nvPicPr>
          <p:cNvPr id="418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486" y="70340"/>
            <a:ext cx="4447957" cy="31812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Rettangolo 1"/>
          <p:cNvSpPr txBox="1"/>
          <p:nvPr/>
        </p:nvSpPr>
        <p:spPr>
          <a:xfrm>
            <a:off x="117844" y="57666"/>
            <a:ext cx="6004564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ERRORE CASUALE (o indeterminato)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	errori che influenzano la precisione di una misura</a:t>
            </a:r>
          </a:p>
        </p:txBody>
      </p:sp>
      <p:sp>
        <p:nvSpPr>
          <p:cNvPr id="421" name="Connettore diritto 3"/>
          <p:cNvSpPr/>
          <p:nvPr/>
        </p:nvSpPr>
        <p:spPr>
          <a:xfrm>
            <a:off x="172884" y="1528481"/>
            <a:ext cx="4492490" cy="2"/>
          </a:xfrm>
          <a:prstGeom prst="line">
            <a:avLst/>
          </a:prstGeom>
          <a:ln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2" name="Ovale 4"/>
          <p:cNvSpPr/>
          <p:nvPr/>
        </p:nvSpPr>
        <p:spPr>
          <a:xfrm>
            <a:off x="2531772" y="1399120"/>
            <a:ext cx="159029" cy="159029"/>
          </a:xfrm>
          <a:prstGeom prst="ellipse">
            <a:avLst/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3" name="Ovale 5"/>
          <p:cNvSpPr/>
          <p:nvPr/>
        </p:nvSpPr>
        <p:spPr>
          <a:xfrm>
            <a:off x="2859876" y="1399120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4" name="Ovale 6"/>
          <p:cNvSpPr/>
          <p:nvPr/>
        </p:nvSpPr>
        <p:spPr>
          <a:xfrm>
            <a:off x="2065864" y="1399120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5" name="Ovale 7"/>
          <p:cNvSpPr/>
          <p:nvPr/>
        </p:nvSpPr>
        <p:spPr>
          <a:xfrm>
            <a:off x="3120126" y="1399120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6" name="Ovale 8"/>
          <p:cNvSpPr/>
          <p:nvPr/>
        </p:nvSpPr>
        <p:spPr>
          <a:xfrm>
            <a:off x="2351035" y="1399120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7" name="Ovale 9"/>
          <p:cNvSpPr/>
          <p:nvPr/>
        </p:nvSpPr>
        <p:spPr>
          <a:xfrm>
            <a:off x="1783137" y="1399120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8" name="Ovale 10"/>
          <p:cNvSpPr/>
          <p:nvPr/>
        </p:nvSpPr>
        <p:spPr>
          <a:xfrm>
            <a:off x="3372122" y="1399120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9" name="Connettore diritto 11"/>
          <p:cNvSpPr/>
          <p:nvPr/>
        </p:nvSpPr>
        <p:spPr>
          <a:xfrm>
            <a:off x="-21518" y="4384740"/>
            <a:ext cx="4492490" cy="2"/>
          </a:xfrm>
          <a:prstGeom prst="line">
            <a:avLst/>
          </a:prstGeom>
          <a:ln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30" name="Ovale 12"/>
          <p:cNvSpPr/>
          <p:nvPr/>
        </p:nvSpPr>
        <p:spPr>
          <a:xfrm>
            <a:off x="2337372" y="4255379"/>
            <a:ext cx="159029" cy="159029"/>
          </a:xfrm>
          <a:prstGeom prst="ellipse">
            <a:avLst/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1" name="Ovale 13"/>
          <p:cNvSpPr/>
          <p:nvPr/>
        </p:nvSpPr>
        <p:spPr>
          <a:xfrm>
            <a:off x="1586186" y="4054068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2" name="Ovale 14"/>
          <p:cNvSpPr/>
          <p:nvPr/>
        </p:nvSpPr>
        <p:spPr>
          <a:xfrm>
            <a:off x="1871460" y="4255379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3" name="Ovale 15"/>
          <p:cNvSpPr/>
          <p:nvPr/>
        </p:nvSpPr>
        <p:spPr>
          <a:xfrm>
            <a:off x="2153941" y="3995942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4" name="Ovale 16"/>
          <p:cNvSpPr/>
          <p:nvPr/>
        </p:nvSpPr>
        <p:spPr>
          <a:xfrm>
            <a:off x="2156635" y="4255379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5" name="Ovale 17"/>
          <p:cNvSpPr/>
          <p:nvPr/>
        </p:nvSpPr>
        <p:spPr>
          <a:xfrm>
            <a:off x="1588735" y="4255379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6" name="Ovale 18"/>
          <p:cNvSpPr/>
          <p:nvPr/>
        </p:nvSpPr>
        <p:spPr>
          <a:xfrm>
            <a:off x="2142664" y="3736506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7" name="Rettangolo 19"/>
          <p:cNvSpPr txBox="1"/>
          <p:nvPr/>
        </p:nvSpPr>
        <p:spPr>
          <a:xfrm>
            <a:off x="79921" y="2766480"/>
            <a:ext cx="6004564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ERRORE SISTEMATICO (o determinato)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	errori che influenzano l’accuratezza</a:t>
            </a:r>
          </a:p>
        </p:txBody>
      </p:sp>
      <p:sp>
        <p:nvSpPr>
          <p:cNvPr id="438" name="CasellaDiTesto 2"/>
          <p:cNvSpPr txBox="1"/>
          <p:nvPr/>
        </p:nvSpPr>
        <p:spPr>
          <a:xfrm>
            <a:off x="6923765" y="278306"/>
            <a:ext cx="3056209" cy="1209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b="1">
                <a:solidFill>
                  <a:srgbClr val="FFFFFF"/>
                </a:solidFill>
              </a:defRPr>
            </a:lvl1pPr>
          </a:lstStyle>
          <a:p>
            <a:r>
              <a:rPr dirty="0" err="1"/>
              <a:t>Gli</a:t>
            </a:r>
            <a:r>
              <a:rPr dirty="0"/>
              <a:t> </a:t>
            </a:r>
            <a:r>
              <a:rPr u="sng" dirty="0" err="1">
                <a:solidFill>
                  <a:srgbClr val="FF0000"/>
                </a:solidFill>
              </a:rPr>
              <a:t>errori</a:t>
            </a:r>
            <a:r>
              <a:rPr u="sng" dirty="0">
                <a:solidFill>
                  <a:srgbClr val="FF0000"/>
                </a:solidFill>
              </a:rPr>
              <a:t> </a:t>
            </a:r>
            <a:r>
              <a:rPr u="sng" dirty="0" err="1">
                <a:solidFill>
                  <a:srgbClr val="FF0000"/>
                </a:solidFill>
              </a:rPr>
              <a:t>casuali</a:t>
            </a:r>
            <a:r>
              <a:rPr dirty="0"/>
              <a:t>, o </a:t>
            </a:r>
            <a:r>
              <a:rPr dirty="0" err="1"/>
              <a:t>indeterminati</a:t>
            </a:r>
            <a:r>
              <a:rPr dirty="0"/>
              <a:t>,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errori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influenzano</a:t>
            </a:r>
            <a:r>
              <a:rPr dirty="0"/>
              <a:t> la </a:t>
            </a:r>
            <a:r>
              <a:rPr u="sng" dirty="0" err="1">
                <a:solidFill>
                  <a:srgbClr val="FF0000"/>
                </a:solidFill>
              </a:rPr>
              <a:t>precisione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misura</a:t>
            </a:r>
            <a:r>
              <a:rPr dirty="0"/>
              <a:t>.</a:t>
            </a:r>
          </a:p>
        </p:txBody>
      </p:sp>
      <p:sp>
        <p:nvSpPr>
          <p:cNvPr id="439" name="CasellaDiTesto 22"/>
          <p:cNvSpPr txBox="1"/>
          <p:nvPr/>
        </p:nvSpPr>
        <p:spPr>
          <a:xfrm>
            <a:off x="6923765" y="2926079"/>
            <a:ext cx="3313999" cy="1209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b="1">
                <a:solidFill>
                  <a:srgbClr val="FFFFFF"/>
                </a:solidFill>
              </a:defRPr>
            </a:lvl1pPr>
          </a:lstStyle>
          <a:p>
            <a:r>
              <a:t>Gli errori sistematici, o determinati, sono errori che influenzano l'accuratezza dei risultati.</a:t>
            </a:r>
          </a:p>
        </p:txBody>
      </p:sp>
      <p:sp>
        <p:nvSpPr>
          <p:cNvPr id="440" name="Connettore diritto 23"/>
          <p:cNvSpPr/>
          <p:nvPr/>
        </p:nvSpPr>
        <p:spPr>
          <a:xfrm>
            <a:off x="104792" y="6343725"/>
            <a:ext cx="4492490" cy="2"/>
          </a:xfrm>
          <a:prstGeom prst="line">
            <a:avLst/>
          </a:prstGeom>
          <a:ln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41" name="Ovale 24"/>
          <p:cNvSpPr/>
          <p:nvPr/>
        </p:nvSpPr>
        <p:spPr>
          <a:xfrm>
            <a:off x="2463681" y="6214364"/>
            <a:ext cx="159029" cy="159029"/>
          </a:xfrm>
          <a:prstGeom prst="ellipse">
            <a:avLst/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2" name="Ovale 25"/>
          <p:cNvSpPr/>
          <p:nvPr/>
        </p:nvSpPr>
        <p:spPr>
          <a:xfrm>
            <a:off x="2700850" y="6034440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3" name="Ovale 26"/>
          <p:cNvSpPr/>
          <p:nvPr/>
        </p:nvSpPr>
        <p:spPr>
          <a:xfrm>
            <a:off x="1997772" y="6214364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4" name="Ovale 27"/>
          <p:cNvSpPr/>
          <p:nvPr/>
        </p:nvSpPr>
        <p:spPr>
          <a:xfrm>
            <a:off x="2280249" y="5954926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5" name="Ovale 28"/>
          <p:cNvSpPr/>
          <p:nvPr/>
        </p:nvSpPr>
        <p:spPr>
          <a:xfrm>
            <a:off x="2282943" y="6214364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6" name="Ovale 29"/>
          <p:cNvSpPr/>
          <p:nvPr/>
        </p:nvSpPr>
        <p:spPr>
          <a:xfrm>
            <a:off x="2703397" y="6235751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7" name="Ovale 30"/>
          <p:cNvSpPr/>
          <p:nvPr/>
        </p:nvSpPr>
        <p:spPr>
          <a:xfrm>
            <a:off x="2268976" y="5695491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8" name="Rettangolo 31"/>
          <p:cNvSpPr txBox="1"/>
          <p:nvPr/>
        </p:nvSpPr>
        <p:spPr>
          <a:xfrm>
            <a:off x="301019" y="5120772"/>
            <a:ext cx="6004563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ERRORE GROSSOLANO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	errore che determina un outlier</a:t>
            </a:r>
          </a:p>
        </p:txBody>
      </p:sp>
      <p:sp>
        <p:nvSpPr>
          <p:cNvPr id="449" name="CasellaDiTesto 41"/>
          <p:cNvSpPr txBox="1"/>
          <p:nvPr/>
        </p:nvSpPr>
        <p:spPr>
          <a:xfrm>
            <a:off x="7117236" y="5055664"/>
            <a:ext cx="3314000" cy="176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b="1">
                <a:solidFill>
                  <a:srgbClr val="FFFFFF"/>
                </a:solidFill>
              </a:defRPr>
            </a:lvl1pPr>
          </a:lstStyle>
          <a:p>
            <a:r>
              <a:t>Gli errori grossolani, sono errori che portano alla presenza di un dato fortemente discordante dalla media delle osservazioni</a:t>
            </a:r>
          </a:p>
        </p:txBody>
      </p:sp>
      <p:sp>
        <p:nvSpPr>
          <p:cNvPr id="450" name="Ovale 42"/>
          <p:cNvSpPr/>
          <p:nvPr/>
        </p:nvSpPr>
        <p:spPr>
          <a:xfrm>
            <a:off x="4369596" y="6235751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1" name="Valore vero"/>
          <p:cNvSpPr txBox="1"/>
          <p:nvPr/>
        </p:nvSpPr>
        <p:spPr>
          <a:xfrm>
            <a:off x="1897135" y="1916046"/>
            <a:ext cx="1428300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F900"/>
                </a:solidFill>
              </a:defRPr>
            </a:lvl1pPr>
          </a:lstStyle>
          <a:p>
            <a:r>
              <a:t>Valore vero </a:t>
            </a:r>
          </a:p>
        </p:txBody>
      </p:sp>
      <p:sp>
        <p:nvSpPr>
          <p:cNvPr id="452" name="Linea"/>
          <p:cNvSpPr/>
          <p:nvPr/>
        </p:nvSpPr>
        <p:spPr>
          <a:xfrm flipV="1">
            <a:off x="2611285" y="1675183"/>
            <a:ext cx="2" cy="297099"/>
          </a:xfrm>
          <a:prstGeom prst="line">
            <a:avLst/>
          </a:prstGeom>
          <a:ln w="19050"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3" name="Valore vero"/>
          <p:cNvSpPr txBox="1"/>
          <p:nvPr/>
        </p:nvSpPr>
        <p:spPr>
          <a:xfrm>
            <a:off x="1703698" y="4689100"/>
            <a:ext cx="1428300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F900"/>
                </a:solidFill>
              </a:defRPr>
            </a:lvl1pPr>
          </a:lstStyle>
          <a:p>
            <a:r>
              <a:t>Valore vero </a:t>
            </a:r>
          </a:p>
        </p:txBody>
      </p:sp>
      <p:sp>
        <p:nvSpPr>
          <p:cNvPr id="454" name="Linea"/>
          <p:cNvSpPr/>
          <p:nvPr/>
        </p:nvSpPr>
        <p:spPr>
          <a:xfrm flipV="1">
            <a:off x="2417848" y="4448240"/>
            <a:ext cx="2" cy="297099"/>
          </a:xfrm>
          <a:prstGeom prst="line">
            <a:avLst/>
          </a:prstGeom>
          <a:ln w="19050"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5" name="Valore vero"/>
          <p:cNvSpPr txBox="1"/>
          <p:nvPr/>
        </p:nvSpPr>
        <p:spPr>
          <a:xfrm>
            <a:off x="1829043" y="6563971"/>
            <a:ext cx="1428300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F900"/>
                </a:solidFill>
              </a:defRPr>
            </a:lvl1pPr>
          </a:lstStyle>
          <a:p>
            <a:r>
              <a:t>Valore vero </a:t>
            </a:r>
          </a:p>
        </p:txBody>
      </p:sp>
      <p:sp>
        <p:nvSpPr>
          <p:cNvPr id="456" name="Linea"/>
          <p:cNvSpPr/>
          <p:nvPr/>
        </p:nvSpPr>
        <p:spPr>
          <a:xfrm flipV="1">
            <a:off x="2573185" y="6467852"/>
            <a:ext cx="2" cy="168553"/>
          </a:xfrm>
          <a:prstGeom prst="line">
            <a:avLst/>
          </a:prstGeom>
          <a:ln w="19050"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Rettangolo 1"/>
          <p:cNvSpPr txBox="1"/>
          <p:nvPr/>
        </p:nvSpPr>
        <p:spPr>
          <a:xfrm>
            <a:off x="501957" y="220225"/>
            <a:ext cx="10101568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rPr u="sng" dirty="0">
                <a:solidFill>
                  <a:srgbClr val="FF0000"/>
                </a:solidFill>
              </a:rPr>
              <a:t>ERRORE SISTEMATICO </a:t>
            </a:r>
            <a:r>
              <a:rPr dirty="0"/>
              <a:t>(o </a:t>
            </a:r>
            <a:r>
              <a:rPr dirty="0" err="1"/>
              <a:t>determinato</a:t>
            </a:r>
            <a:r>
              <a:rPr dirty="0"/>
              <a:t>)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 lang="it-IT"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errori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influenzano</a:t>
            </a:r>
            <a:r>
              <a:rPr dirty="0"/>
              <a:t> </a:t>
            </a:r>
            <a:r>
              <a:rPr u="sng" dirty="0" err="1">
                <a:solidFill>
                  <a:srgbClr val="FF0000"/>
                </a:solidFill>
              </a:rPr>
              <a:t>l’accuratezza</a:t>
            </a:r>
            <a:endParaRPr u="sng" dirty="0">
              <a:solidFill>
                <a:srgbClr val="FF0000"/>
              </a:solidFill>
            </a:endParaRPr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/>
              <a:t>Hanno un </a:t>
            </a:r>
            <a:r>
              <a:rPr dirty="0" err="1"/>
              <a:t>valore</a:t>
            </a:r>
            <a:r>
              <a:rPr dirty="0"/>
              <a:t> </a:t>
            </a:r>
            <a:r>
              <a:rPr dirty="0" err="1"/>
              <a:t>definito</a:t>
            </a:r>
            <a:r>
              <a:rPr dirty="0"/>
              <a:t> e </a:t>
            </a:r>
            <a:r>
              <a:rPr dirty="0" err="1"/>
              <a:t>una</a:t>
            </a:r>
            <a:r>
              <a:rPr dirty="0"/>
              <a:t> causa </a:t>
            </a:r>
            <a:r>
              <a:rPr dirty="0" err="1"/>
              <a:t>determinabile</a:t>
            </a:r>
            <a:r>
              <a:rPr dirty="0"/>
              <a:t>, </a:t>
            </a:r>
            <a:r>
              <a:rPr dirty="0" err="1"/>
              <a:t>comportano</a:t>
            </a:r>
            <a:r>
              <a:rPr dirty="0"/>
              <a:t> un bias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misura</a:t>
            </a:r>
            <a:r>
              <a:rPr dirty="0"/>
              <a:t>, un bias influenza sempre la </a:t>
            </a:r>
            <a:r>
              <a:rPr dirty="0" err="1"/>
              <a:t>misura</a:t>
            </a:r>
            <a:r>
              <a:rPr dirty="0"/>
              <a:t> </a:t>
            </a:r>
            <a:r>
              <a:rPr dirty="0" err="1"/>
              <a:t>nello</a:t>
            </a:r>
            <a:r>
              <a:rPr dirty="0"/>
              <a:t> </a:t>
            </a:r>
            <a:r>
              <a:rPr dirty="0" err="1"/>
              <a:t>stesso</a:t>
            </a:r>
            <a:r>
              <a:rPr dirty="0"/>
              <a:t> modo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positico</a:t>
            </a:r>
            <a:r>
              <a:rPr dirty="0"/>
              <a:t> (</a:t>
            </a:r>
            <a:r>
              <a:rPr dirty="0" err="1"/>
              <a:t>sovrastima</a:t>
            </a:r>
            <a:r>
              <a:rPr dirty="0"/>
              <a:t>) o </a:t>
            </a:r>
            <a:r>
              <a:rPr dirty="0" err="1"/>
              <a:t>negativo</a:t>
            </a:r>
            <a:r>
              <a:rPr dirty="0"/>
              <a:t> (</a:t>
            </a:r>
            <a:r>
              <a:rPr dirty="0" err="1"/>
              <a:t>sottostima</a:t>
            </a:r>
            <a:r>
              <a:rPr dirty="0"/>
              <a:t>)</a:t>
            </a:r>
          </a:p>
        </p:txBody>
      </p:sp>
      <p:sp>
        <p:nvSpPr>
          <p:cNvPr id="459" name="Rettangolo 2"/>
          <p:cNvSpPr txBox="1"/>
          <p:nvPr/>
        </p:nvSpPr>
        <p:spPr>
          <a:xfrm>
            <a:off x="501957" y="2342103"/>
            <a:ext cx="9412251" cy="3723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CAUSE DELL’ERRORE SISTEMATICO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defRPr b="1" u="sng">
                <a:solidFill>
                  <a:srgbClr val="FFFFFF"/>
                </a:solidFill>
              </a:defRPr>
            </a:pPr>
            <a:r>
              <a:t>Errore strumentale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Ad esempio: influenza della temperatura su una misura volumetrica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defRPr b="1" u="sng">
                <a:solidFill>
                  <a:srgbClr val="FFFFFF"/>
                </a:solidFill>
              </a:defRPr>
            </a:pPr>
            <a:r>
              <a:t>Errore di metodo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Comportamento chimico o fisico non ideale dei reagenti (es. eccesso di titolante in una titolazione)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defRPr b="1" u="sng">
                <a:solidFill>
                  <a:srgbClr val="FFFFFF"/>
                </a:solidFill>
              </a:defRPr>
            </a:pPr>
            <a:r>
              <a:t>Errori personali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Esempio: stima errata del punto di viraggio di un indicatore in una titolazione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Rettangolo 3"/>
          <p:cNvSpPr txBox="1"/>
          <p:nvPr/>
        </p:nvSpPr>
        <p:spPr>
          <a:xfrm>
            <a:off x="305009" y="231950"/>
            <a:ext cx="9412251" cy="428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u="sng">
                <a:solidFill>
                  <a:srgbClr val="FFFFFF"/>
                </a:solidFill>
              </a:defRPr>
            </a:pPr>
            <a:r>
              <a:t>Errore strumentale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ESEMPIO: PIPETTA, MATRACCIO TARATO, BURETTA.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(volumi diversi da quello indicato e condizioni d’uso diverse da quelle di taratura)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Entità dell’errore? 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valutare la precisione dichiarata 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Come evitare/limitare l’errore?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Taratura frequente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" y="844656"/>
            <a:ext cx="11681370" cy="54766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asellaDiTesto 4"/>
          <p:cNvSpPr txBox="1"/>
          <p:nvPr/>
        </p:nvSpPr>
        <p:spPr>
          <a:xfrm>
            <a:off x="337624" y="182268"/>
            <a:ext cx="10068952" cy="563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u="sng">
                <a:solidFill>
                  <a:srgbClr val="FFFFFF"/>
                </a:solidFill>
              </a:defRPr>
            </a:pPr>
            <a:r>
              <a:rPr dirty="0" err="1"/>
              <a:t>Errore</a:t>
            </a:r>
            <a:r>
              <a:rPr dirty="0"/>
              <a:t> di </a:t>
            </a:r>
            <a:r>
              <a:rPr dirty="0" err="1"/>
              <a:t>metodo</a:t>
            </a: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Comportamento</a:t>
            </a:r>
            <a:r>
              <a:rPr dirty="0"/>
              <a:t> </a:t>
            </a:r>
            <a:r>
              <a:rPr dirty="0" err="1"/>
              <a:t>chimico</a:t>
            </a:r>
            <a:r>
              <a:rPr dirty="0"/>
              <a:t> o </a:t>
            </a:r>
            <a:r>
              <a:rPr dirty="0" err="1"/>
              <a:t>fisico</a:t>
            </a:r>
            <a:r>
              <a:rPr dirty="0"/>
              <a:t> non </a:t>
            </a:r>
            <a:r>
              <a:rPr dirty="0" err="1"/>
              <a:t>ideale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reagenti</a:t>
            </a: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Esempi</a:t>
            </a:r>
            <a:r>
              <a:rPr dirty="0"/>
              <a:t>: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Lentezza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reazione</a:t>
            </a:r>
            <a:r>
              <a:rPr dirty="0"/>
              <a:t> (</a:t>
            </a:r>
            <a:r>
              <a:rPr lang="it-IT" dirty="0" err="1"/>
              <a:t>e.g</a:t>
            </a:r>
            <a:r>
              <a:rPr lang="it-IT" dirty="0"/>
              <a:t> provoca </a:t>
            </a:r>
            <a:r>
              <a:rPr dirty="0" err="1"/>
              <a:t>eccesso</a:t>
            </a:r>
            <a:r>
              <a:rPr dirty="0"/>
              <a:t> di </a:t>
            </a:r>
            <a:r>
              <a:rPr dirty="0" err="1"/>
              <a:t>titolante</a:t>
            </a:r>
            <a:r>
              <a:rPr dirty="0"/>
              <a:t>), 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Reazioni</a:t>
            </a:r>
            <a:r>
              <a:rPr dirty="0"/>
              <a:t> non quantitative (</a:t>
            </a:r>
            <a:r>
              <a:rPr dirty="0" err="1"/>
              <a:t>equilibrio</a:t>
            </a:r>
            <a:r>
              <a:rPr dirty="0"/>
              <a:t> non </a:t>
            </a:r>
            <a:r>
              <a:rPr dirty="0" err="1"/>
              <a:t>completamente</a:t>
            </a:r>
            <a:r>
              <a:rPr dirty="0"/>
              <a:t> </a:t>
            </a:r>
            <a:r>
              <a:rPr dirty="0" err="1"/>
              <a:t>spostato</a:t>
            </a:r>
            <a:r>
              <a:rPr dirty="0"/>
              <a:t> verso dx) 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Analiti</a:t>
            </a:r>
            <a:r>
              <a:rPr dirty="0"/>
              <a:t> o </a:t>
            </a:r>
            <a:r>
              <a:rPr dirty="0" err="1"/>
              <a:t>reagenti</a:t>
            </a:r>
            <a:r>
              <a:rPr dirty="0"/>
              <a:t> con </a:t>
            </a:r>
            <a:r>
              <a:rPr dirty="0" err="1"/>
              <a:t>caratteristiche</a:t>
            </a:r>
            <a:r>
              <a:rPr dirty="0"/>
              <a:t> di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debole</a:t>
            </a:r>
            <a:r>
              <a:rPr dirty="0"/>
              <a:t> o base </a:t>
            </a:r>
            <a:r>
              <a:rPr dirty="0" err="1"/>
              <a:t>debole</a:t>
            </a:r>
            <a:r>
              <a:rPr dirty="0"/>
              <a:t> (influenza del pH)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 u="sng">
                <a:solidFill>
                  <a:srgbClr val="FFFFFF"/>
                </a:solidFill>
              </a:defRPr>
            </a:pPr>
            <a:r>
              <a:rPr dirty="0" err="1"/>
              <a:t>Errori</a:t>
            </a:r>
            <a:r>
              <a:rPr dirty="0"/>
              <a:t> </a:t>
            </a:r>
            <a:r>
              <a:rPr dirty="0" err="1"/>
              <a:t>personali</a:t>
            </a:r>
            <a:endParaRPr lang="it-IT" dirty="0"/>
          </a:p>
          <a:p>
            <a:pPr>
              <a:defRPr b="1" u="sng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Esempio</a:t>
            </a:r>
            <a:r>
              <a:rPr dirty="0"/>
              <a:t>: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stima</a:t>
            </a:r>
            <a:r>
              <a:rPr dirty="0"/>
              <a:t> errata del punto di </a:t>
            </a:r>
            <a:r>
              <a:rPr dirty="0" err="1"/>
              <a:t>viraggio</a:t>
            </a:r>
            <a:r>
              <a:rPr dirty="0"/>
              <a:t> di un </a:t>
            </a:r>
            <a:r>
              <a:rPr dirty="0" err="1"/>
              <a:t>indicatore</a:t>
            </a:r>
            <a:r>
              <a:rPr dirty="0"/>
              <a:t> in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titolazione</a:t>
            </a: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/>
              <a:t>In </a:t>
            </a:r>
            <a:r>
              <a:rPr dirty="0" err="1"/>
              <a:t>generale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metodi</a:t>
            </a:r>
            <a:r>
              <a:rPr dirty="0"/>
              <a:t> </a:t>
            </a:r>
            <a:r>
              <a:rPr dirty="0" err="1"/>
              <a:t>strumentali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meno</a:t>
            </a:r>
            <a:r>
              <a:rPr dirty="0"/>
              <a:t> </a:t>
            </a:r>
            <a:r>
              <a:rPr dirty="0" err="1"/>
              <a:t>soggetti</a:t>
            </a:r>
            <a:r>
              <a:rPr dirty="0"/>
              <a:t> a </a:t>
            </a:r>
            <a:r>
              <a:rPr dirty="0" err="1"/>
              <a:t>questo</a:t>
            </a:r>
            <a:r>
              <a:rPr dirty="0"/>
              <a:t> </a:t>
            </a:r>
            <a:r>
              <a:rPr dirty="0" err="1"/>
              <a:t>tipo</a:t>
            </a:r>
            <a:r>
              <a:rPr dirty="0"/>
              <a:t> di </a:t>
            </a:r>
            <a:r>
              <a:rPr dirty="0" err="1"/>
              <a:t>errore</a:t>
            </a:r>
            <a:endParaRPr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Rettangolo 1"/>
          <p:cNvSpPr txBox="1"/>
          <p:nvPr/>
        </p:nvSpPr>
        <p:spPr>
          <a:xfrm>
            <a:off x="501957" y="220226"/>
            <a:ext cx="11188086" cy="3723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rPr dirty="0"/>
              <a:t>ERRORE SISTEMATICO (o </a:t>
            </a:r>
            <a:r>
              <a:rPr dirty="0" err="1"/>
              <a:t>determinato</a:t>
            </a:r>
            <a:r>
              <a:rPr dirty="0"/>
              <a:t>)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/>
              <a:t>	</a:t>
            </a:r>
            <a:r>
              <a:rPr dirty="0" err="1"/>
              <a:t>errori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influenzano</a:t>
            </a:r>
            <a:r>
              <a:rPr dirty="0"/>
              <a:t> </a:t>
            </a:r>
            <a:r>
              <a:rPr dirty="0" err="1"/>
              <a:t>l’accuratezza</a:t>
            </a: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Possono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:</a:t>
            </a:r>
          </a:p>
          <a:p>
            <a:pPr>
              <a:defRPr b="1">
                <a:solidFill>
                  <a:srgbClr val="FF0000"/>
                </a:solidFill>
              </a:defRPr>
            </a:pPr>
            <a:endParaRPr dirty="0"/>
          </a:p>
          <a:p>
            <a:pPr>
              <a:defRPr b="1">
                <a:solidFill>
                  <a:srgbClr val="FF0000"/>
                </a:solidFill>
              </a:defRPr>
            </a:pPr>
            <a:r>
              <a:rPr dirty="0"/>
              <a:t>COSTANTI </a:t>
            </a:r>
            <a:endParaRPr dirty="0">
              <a:solidFill>
                <a:srgbClr val="FFFFFF"/>
              </a:solidFill>
            </a:endParaRPr>
          </a:p>
          <a:p>
            <a:pPr>
              <a:defRPr b="1">
                <a:solidFill>
                  <a:srgbClr val="FFFFFF"/>
                </a:solidFill>
              </a:defRPr>
            </a:pPr>
            <a:endParaRPr dirty="0">
              <a:solidFill>
                <a:srgbClr val="FFFFFF"/>
              </a:solidFill>
            </a:endParaRPr>
          </a:p>
          <a:p>
            <a:pPr>
              <a:defRPr b="1">
                <a:solidFill>
                  <a:srgbClr val="FFFF00"/>
                </a:solidFill>
              </a:defRPr>
            </a:pPr>
            <a:r>
              <a:rPr dirty="0"/>
              <a:t>PROPORZIONALI</a:t>
            </a:r>
            <a:endParaRPr dirty="0">
              <a:solidFill>
                <a:srgbClr val="FFFFFF"/>
              </a:solidFill>
            </a:endParaRPr>
          </a:p>
          <a:p>
            <a:pPr>
              <a:defRPr b="1">
                <a:solidFill>
                  <a:srgbClr val="FFFFFF"/>
                </a:solidFill>
              </a:defRPr>
            </a:pPr>
            <a:endParaRPr dirty="0">
              <a:solidFill>
                <a:srgbClr val="FFFFFF"/>
              </a:solidFill>
            </a:endParaRPr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/>
              <a:t>NEL CASO DI ERRORI </a:t>
            </a:r>
            <a:r>
              <a:rPr dirty="0">
                <a:solidFill>
                  <a:srgbClr val="FF0000"/>
                </a:solidFill>
              </a:rPr>
              <a:t>COSTANTI</a:t>
            </a:r>
            <a:r>
              <a:rPr dirty="0"/>
              <a:t> L’ERRORE ASSOLUTO E’ COSTANTE CON LA GRANDEZZA DEL CAMPIONE</a:t>
            </a:r>
          </a:p>
        </p:txBody>
      </p:sp>
      <p:sp>
        <p:nvSpPr>
          <p:cNvPr id="466" name="Rettangolo 2"/>
          <p:cNvSpPr txBox="1"/>
          <p:nvPr/>
        </p:nvSpPr>
        <p:spPr>
          <a:xfrm>
            <a:off x="501957" y="3668544"/>
            <a:ext cx="1107223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NEL CASO DI ERRORI </a:t>
            </a:r>
            <a:r>
              <a:rPr>
                <a:solidFill>
                  <a:srgbClr val="FF0000"/>
                </a:solidFill>
              </a:rPr>
              <a:t>COSTANTI</a:t>
            </a:r>
            <a:r>
              <a:t> L’ERRORE RELATIVO VARIA CON LA GRANDEZZA DEL CAMPIONE</a:t>
            </a:r>
          </a:p>
        </p:txBody>
      </p:sp>
      <p:sp>
        <p:nvSpPr>
          <p:cNvPr id="467" name="CasellaDiTesto 9"/>
          <p:cNvSpPr txBox="1"/>
          <p:nvPr/>
        </p:nvSpPr>
        <p:spPr>
          <a:xfrm>
            <a:off x="1002323" y="4441293"/>
            <a:ext cx="1406791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it-IT" dirty="0"/>
              <a:t>x</a:t>
            </a:r>
            <a:r>
              <a:rPr lang="it-IT" baseline="-25000" dirty="0"/>
              <a:t>i</a:t>
            </a:r>
            <a:r>
              <a:rPr lang="it-IT" dirty="0"/>
              <a:t> =3,5 ppm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x</a:t>
            </a:r>
            <a:r>
              <a:rPr baseline="-25000" dirty="0"/>
              <a:t>v</a:t>
            </a:r>
            <a:r>
              <a:rPr dirty="0"/>
              <a:t> =3,2 ppm</a:t>
            </a:r>
            <a:endParaRPr lang="it-IT"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lang="it-IT" b="1" dirty="0"/>
              <a:t>E=0,3 ppm </a:t>
            </a:r>
          </a:p>
        </p:txBody>
      </p:sp>
      <p:sp>
        <p:nvSpPr>
          <p:cNvPr id="468" name="Freccia a destra 10"/>
          <p:cNvSpPr/>
          <p:nvPr/>
        </p:nvSpPr>
        <p:spPr>
          <a:xfrm>
            <a:off x="2956570" y="4831417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9" name="CasellaDiTesto 11"/>
          <p:cNvSpPr txBox="1"/>
          <p:nvPr/>
        </p:nvSpPr>
        <p:spPr>
          <a:xfrm>
            <a:off x="3997798" y="4549730"/>
            <a:ext cx="2456293" cy="69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E=0,3 ppm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E</a:t>
            </a:r>
            <a:r>
              <a:rPr baseline="-25000" dirty="0"/>
              <a:t>r</a:t>
            </a:r>
            <a:r>
              <a:rPr dirty="0"/>
              <a:t> =0,3/3,2 x 100=9,4%</a:t>
            </a:r>
          </a:p>
        </p:txBody>
      </p:sp>
      <p:sp>
        <p:nvSpPr>
          <p:cNvPr id="471" name="Freccia a destra 13"/>
          <p:cNvSpPr/>
          <p:nvPr/>
        </p:nvSpPr>
        <p:spPr>
          <a:xfrm>
            <a:off x="3007770" y="5856408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2" name="CasellaDiTesto 14"/>
          <p:cNvSpPr txBox="1"/>
          <p:nvPr/>
        </p:nvSpPr>
        <p:spPr>
          <a:xfrm>
            <a:off x="4108939" y="5610884"/>
            <a:ext cx="2582983" cy="69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E=0,3 ppm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E</a:t>
            </a:r>
            <a:r>
              <a:rPr baseline="-25000"/>
              <a:t>r</a:t>
            </a:r>
            <a:r>
              <a:t> =0,3/1,6 x 100=18,8%</a:t>
            </a:r>
          </a:p>
        </p:txBody>
      </p:sp>
      <p:grpSp>
        <p:nvGrpSpPr>
          <p:cNvPr id="475" name="Gruppo 16"/>
          <p:cNvGrpSpPr/>
          <p:nvPr/>
        </p:nvGrpSpPr>
        <p:grpSpPr>
          <a:xfrm>
            <a:off x="7904553" y="4743085"/>
            <a:ext cx="5161427" cy="1514745"/>
            <a:chOff x="0" y="0"/>
            <a:chExt cx="5161426" cy="1514743"/>
          </a:xfrm>
        </p:grpSpPr>
        <p:pic>
          <p:nvPicPr>
            <p:cNvPr id="473" name="Immagine 17" descr="Immagin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161427" cy="6186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4" name="Immagine 18" descr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78497"/>
              <a:ext cx="4490925" cy="736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CasellaDiTesto 9">
            <a:extLst>
              <a:ext uri="{FF2B5EF4-FFF2-40B4-BE49-F238E27FC236}">
                <a16:creationId xmlns:a16="http://schemas.microsoft.com/office/drawing/2014/main" id="{4CF96340-770D-02A5-42C2-EC783C3E06F1}"/>
              </a:ext>
            </a:extLst>
          </p:cNvPr>
          <p:cNvSpPr txBox="1"/>
          <p:nvPr/>
        </p:nvSpPr>
        <p:spPr>
          <a:xfrm>
            <a:off x="1002323" y="5552693"/>
            <a:ext cx="1470911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it-IT" dirty="0"/>
              <a:t>x</a:t>
            </a:r>
            <a:r>
              <a:rPr lang="it-IT" baseline="-25000" dirty="0"/>
              <a:t>i</a:t>
            </a:r>
            <a:r>
              <a:rPr lang="it-IT" dirty="0"/>
              <a:t> =1.9 ppm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x</a:t>
            </a:r>
            <a:r>
              <a:rPr baseline="-25000" dirty="0"/>
              <a:t>v</a:t>
            </a:r>
            <a:r>
              <a:rPr dirty="0"/>
              <a:t> =</a:t>
            </a:r>
            <a:r>
              <a:rPr lang="it-IT" dirty="0"/>
              <a:t>1.6 </a:t>
            </a:r>
            <a:r>
              <a:rPr dirty="0"/>
              <a:t> ppm</a:t>
            </a:r>
            <a:endParaRPr lang="it-IT"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lang="it-IT" b="1" dirty="0"/>
              <a:t>E=0,3 ppm 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Rettangolo 3"/>
          <p:cNvSpPr txBox="1"/>
          <p:nvPr/>
        </p:nvSpPr>
        <p:spPr>
          <a:xfrm>
            <a:off x="519326" y="1476160"/>
            <a:ext cx="11570683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NEL CASO DI ERRORI </a:t>
            </a:r>
            <a:r>
              <a:rPr>
                <a:solidFill>
                  <a:srgbClr val="FFFF00"/>
                </a:solidFill>
              </a:rPr>
              <a:t>PROPORZIONALI</a:t>
            </a:r>
            <a:r>
              <a:t> L’ERRORE ASSOLUTO VARIA CON LA GRANDEZZA DEL CAMPIONE</a:t>
            </a:r>
          </a:p>
        </p:txBody>
      </p:sp>
      <p:sp>
        <p:nvSpPr>
          <p:cNvPr id="478" name="Rettangolo 4"/>
          <p:cNvSpPr txBox="1"/>
          <p:nvPr/>
        </p:nvSpPr>
        <p:spPr>
          <a:xfrm>
            <a:off x="516024" y="2358126"/>
            <a:ext cx="11570683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NEL CASO DI ERRORI </a:t>
            </a:r>
            <a:r>
              <a:rPr>
                <a:solidFill>
                  <a:srgbClr val="FFFF00"/>
                </a:solidFill>
              </a:rPr>
              <a:t>PROPORZIONALI</a:t>
            </a:r>
            <a:r>
              <a:t> L’ERRORE RELATIVO E’ COSTANTE CON LA GRANDEZZA DEL CAMPIONE</a:t>
            </a:r>
          </a:p>
        </p:txBody>
      </p:sp>
      <p:sp>
        <p:nvSpPr>
          <p:cNvPr id="479" name="Rettangolo 5"/>
          <p:cNvSpPr txBox="1"/>
          <p:nvPr/>
        </p:nvSpPr>
        <p:spPr>
          <a:xfrm>
            <a:off x="516026" y="189642"/>
            <a:ext cx="974656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ERRORI </a:t>
            </a:r>
            <a:r>
              <a:rPr>
                <a:solidFill>
                  <a:srgbClr val="FFFF00"/>
                </a:solidFill>
              </a:rPr>
              <a:t>PROPORZIONALI ad esempio dovuti alla presenza di un interferente</a:t>
            </a:r>
          </a:p>
        </p:txBody>
      </p:sp>
      <p:sp>
        <p:nvSpPr>
          <p:cNvPr id="481" name="Freccia a destra 7"/>
          <p:cNvSpPr/>
          <p:nvPr/>
        </p:nvSpPr>
        <p:spPr>
          <a:xfrm>
            <a:off x="2658795" y="4137704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2" name="CasellaDiTesto 8"/>
          <p:cNvSpPr txBox="1"/>
          <p:nvPr/>
        </p:nvSpPr>
        <p:spPr>
          <a:xfrm>
            <a:off x="4052668" y="3864532"/>
            <a:ext cx="2750108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E=0,30 ppm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E</a:t>
            </a:r>
            <a:r>
              <a:rPr baseline="-25000" dirty="0"/>
              <a:t>r</a:t>
            </a:r>
            <a:r>
              <a:rPr dirty="0"/>
              <a:t> =0,30/3,20 x 100=</a:t>
            </a:r>
            <a:r>
              <a:rPr b="1" u="sng" dirty="0"/>
              <a:t>9,4%</a:t>
            </a:r>
          </a:p>
        </p:txBody>
      </p:sp>
      <p:sp>
        <p:nvSpPr>
          <p:cNvPr id="484" name="Freccia a destra 10"/>
          <p:cNvSpPr/>
          <p:nvPr/>
        </p:nvSpPr>
        <p:spPr>
          <a:xfrm>
            <a:off x="2658795" y="5094799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5" name="CasellaDiTesto 11"/>
          <p:cNvSpPr txBox="1"/>
          <p:nvPr/>
        </p:nvSpPr>
        <p:spPr>
          <a:xfrm>
            <a:off x="4034473" y="4766916"/>
            <a:ext cx="272766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E=0,15 ppm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E</a:t>
            </a:r>
            <a:r>
              <a:rPr baseline="-25000" dirty="0"/>
              <a:t>r</a:t>
            </a:r>
            <a:r>
              <a:rPr dirty="0"/>
              <a:t> =0,15/1,60 x 100=</a:t>
            </a:r>
            <a:r>
              <a:rPr b="1" u="sng" dirty="0"/>
              <a:t>9,4%</a:t>
            </a:r>
          </a:p>
        </p:txBody>
      </p:sp>
      <p:grpSp>
        <p:nvGrpSpPr>
          <p:cNvPr id="488" name="Gruppo 12"/>
          <p:cNvGrpSpPr/>
          <p:nvPr/>
        </p:nvGrpSpPr>
        <p:grpSpPr>
          <a:xfrm>
            <a:off x="7551302" y="3944077"/>
            <a:ext cx="5161427" cy="1514745"/>
            <a:chOff x="0" y="0"/>
            <a:chExt cx="5161426" cy="1514743"/>
          </a:xfrm>
        </p:grpSpPr>
        <p:pic>
          <p:nvPicPr>
            <p:cNvPr id="486" name="Immagine 13" descr="Immagin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161427" cy="6186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7" name="Immagine 14" descr="Immagin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78497"/>
              <a:ext cx="4490925" cy="736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CasellaDiTesto 9">
            <a:extLst>
              <a:ext uri="{FF2B5EF4-FFF2-40B4-BE49-F238E27FC236}">
                <a16:creationId xmlns:a16="http://schemas.microsoft.com/office/drawing/2014/main" id="{77EA3BC0-35CB-AD11-3FC7-028CEE964C75}"/>
              </a:ext>
            </a:extLst>
          </p:cNvPr>
          <p:cNvSpPr txBox="1"/>
          <p:nvPr/>
        </p:nvSpPr>
        <p:spPr>
          <a:xfrm>
            <a:off x="945073" y="3634879"/>
            <a:ext cx="1406791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it-IT" dirty="0"/>
              <a:t>x</a:t>
            </a:r>
            <a:r>
              <a:rPr lang="it-IT" baseline="-25000" dirty="0"/>
              <a:t>i</a:t>
            </a:r>
            <a:r>
              <a:rPr lang="it-IT" dirty="0"/>
              <a:t> =3,5 ppm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x</a:t>
            </a:r>
            <a:r>
              <a:rPr baseline="-25000" dirty="0"/>
              <a:t>v</a:t>
            </a:r>
            <a:r>
              <a:rPr dirty="0"/>
              <a:t> =3,2 ppm</a:t>
            </a:r>
            <a:endParaRPr lang="it-IT"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lang="it-IT" b="1" dirty="0"/>
              <a:t>E=0,3 ppm </a:t>
            </a: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C052110C-C9AE-3FA7-CDD8-015493BF4C23}"/>
              </a:ext>
            </a:extLst>
          </p:cNvPr>
          <p:cNvSpPr txBox="1"/>
          <p:nvPr/>
        </p:nvSpPr>
        <p:spPr>
          <a:xfrm>
            <a:off x="945073" y="4698287"/>
            <a:ext cx="1535032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it-IT" dirty="0"/>
              <a:t>x</a:t>
            </a:r>
            <a:r>
              <a:rPr lang="it-IT" baseline="-25000" dirty="0"/>
              <a:t>i</a:t>
            </a:r>
            <a:r>
              <a:rPr lang="it-IT" dirty="0"/>
              <a:t> = 1,75 ppm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x</a:t>
            </a:r>
            <a:r>
              <a:rPr baseline="-25000" dirty="0"/>
              <a:t>v</a:t>
            </a:r>
            <a:r>
              <a:rPr dirty="0"/>
              <a:t> =</a:t>
            </a:r>
            <a:r>
              <a:rPr lang="it-IT" dirty="0"/>
              <a:t>1</a:t>
            </a:r>
            <a:r>
              <a:rPr dirty="0"/>
              <a:t>,</a:t>
            </a:r>
            <a:r>
              <a:rPr lang="it-IT" dirty="0"/>
              <a:t>60</a:t>
            </a:r>
            <a:r>
              <a:rPr dirty="0"/>
              <a:t> ppm</a:t>
            </a:r>
            <a:endParaRPr lang="it-IT"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lang="it-IT" b="1" dirty="0"/>
              <a:t>E=0,15 ppm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asellaDiTesto 3"/>
          <p:cNvSpPr txBox="1"/>
          <p:nvPr/>
        </p:nvSpPr>
        <p:spPr>
          <a:xfrm>
            <a:off x="847384" y="400832"/>
            <a:ext cx="2998685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FFFFFF"/>
                </a:solidFill>
              </a:defRPr>
            </a:lvl1pPr>
          </a:lstStyle>
          <a:p>
            <a:r>
              <a:t>La standardizzazione </a:t>
            </a:r>
          </a:p>
        </p:txBody>
      </p:sp>
      <p:sp>
        <p:nvSpPr>
          <p:cNvPr id="491" name="CasellaDiTesto 4"/>
          <p:cNvSpPr txBox="1"/>
          <p:nvPr/>
        </p:nvSpPr>
        <p:spPr>
          <a:xfrm>
            <a:off x="684548" y="1705628"/>
            <a:ext cx="5692356" cy="207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100">
                <a:solidFill>
                  <a:srgbClr val="FFFFFF"/>
                </a:solidFill>
              </a:defRPr>
            </a:pPr>
            <a:r>
              <a:t>Analisi di campioni standard</a:t>
            </a:r>
          </a:p>
          <a:p>
            <a:pPr>
              <a:defRPr sz="2100">
                <a:solidFill>
                  <a:srgbClr val="FFFFFF"/>
                </a:solidFill>
              </a:defRPr>
            </a:pPr>
            <a:r>
              <a:t>		materiali standard di riferimento</a:t>
            </a:r>
          </a:p>
          <a:p>
            <a:pPr marL="342900" indent="-342900">
              <a:buSzPct val="100000"/>
              <a:buFont typeface="Arial"/>
              <a:buChar char="•"/>
              <a:defRPr sz="2100">
                <a:solidFill>
                  <a:srgbClr val="FFFFFF"/>
                </a:solidFill>
              </a:defRPr>
            </a:pPr>
            <a:endParaRPr/>
          </a:p>
          <a:p>
            <a:pPr marL="342900" indent="-342900">
              <a:buSzPct val="100000"/>
              <a:buFont typeface="Arial"/>
              <a:buChar char="•"/>
              <a:defRPr sz="2100">
                <a:solidFill>
                  <a:srgbClr val="FFFFFF"/>
                </a:solidFill>
              </a:defRPr>
            </a:pPr>
            <a:r>
              <a:t>Determinazione del bianco</a:t>
            </a:r>
          </a:p>
          <a:p>
            <a:pPr marL="342900" indent="-342900">
              <a:buSzPct val="100000"/>
              <a:buFont typeface="Arial"/>
              <a:buChar char="•"/>
              <a:defRPr sz="2100">
                <a:solidFill>
                  <a:srgbClr val="FFFFFF"/>
                </a:solidFill>
              </a:defRPr>
            </a:pPr>
            <a:endParaRPr/>
          </a:p>
          <a:p>
            <a:pPr marL="342900" indent="-342900">
              <a:buSzPct val="100000"/>
              <a:buFont typeface="Arial"/>
              <a:buChar char="•"/>
              <a:defRPr sz="2100">
                <a:solidFill>
                  <a:srgbClr val="FFFFFF"/>
                </a:solidFill>
              </a:defRPr>
            </a:pPr>
            <a:r>
              <a:t>Costruzione di matrici bianche fortificate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asellaDiTesto 3"/>
          <p:cNvSpPr txBox="1"/>
          <p:nvPr/>
        </p:nvSpPr>
        <p:spPr>
          <a:xfrm>
            <a:off x="721581" y="357808"/>
            <a:ext cx="2213331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t>Errore casuale</a:t>
            </a:r>
          </a:p>
        </p:txBody>
      </p:sp>
      <p:sp>
        <p:nvSpPr>
          <p:cNvPr id="494" name="CasellaDiTesto 4"/>
          <p:cNvSpPr txBox="1"/>
          <p:nvPr/>
        </p:nvSpPr>
        <p:spPr>
          <a:xfrm>
            <a:off x="721579" y="1133060"/>
            <a:ext cx="11252425" cy="2720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t>Tutte le misure contengono errori casuali</a:t>
            </a:r>
          </a:p>
          <a:p>
            <a:pPr>
              <a:defRPr sz="1900">
                <a:solidFill>
                  <a:srgbClr val="FFFFFF"/>
                </a:solidFill>
              </a:defRPr>
            </a:pPr>
            <a:endParaRPr/>
          </a:p>
          <a:p>
            <a:pPr>
              <a:defRPr sz="1900" b="1">
                <a:solidFill>
                  <a:srgbClr val="FFFFFF"/>
                </a:solidFill>
              </a:defRPr>
            </a:pPr>
            <a:r>
              <a:t>Gli errori casuali (o indeterminati) dipendono da cause che non possono essere eliminate e spesso non identificate</a:t>
            </a:r>
          </a:p>
          <a:p>
            <a:pPr>
              <a:defRPr sz="1900">
                <a:solidFill>
                  <a:srgbClr val="FFFFFF"/>
                </a:solidFill>
              </a:defRPr>
            </a:pPr>
            <a:endParaRPr/>
          </a:p>
          <a:p>
            <a:pPr>
              <a:defRPr sz="1900">
                <a:solidFill>
                  <a:srgbClr val="FFFFFF"/>
                </a:solidFill>
              </a:defRPr>
            </a:pPr>
            <a:endParaRPr/>
          </a:p>
          <a:p>
            <a:pPr>
              <a:defRPr sz="1900">
                <a:solidFill>
                  <a:srgbClr val="FFFFFF"/>
                </a:solidFill>
              </a:defRPr>
            </a:pPr>
            <a:endParaRPr/>
          </a:p>
          <a:p>
            <a:pPr>
              <a:defRPr sz="1900">
                <a:solidFill>
                  <a:srgbClr val="FFFFFF"/>
                </a:solidFill>
              </a:defRPr>
            </a:pPr>
            <a:r>
              <a:t>La somma degli errori casuali provoca una fluttuazione dei singoli dati intorno ad un valore medio</a:t>
            </a:r>
          </a:p>
        </p:txBody>
      </p:sp>
      <p:sp>
        <p:nvSpPr>
          <p:cNvPr id="495" name="CasellaDiTesto 19"/>
          <p:cNvSpPr txBox="1"/>
          <p:nvPr/>
        </p:nvSpPr>
        <p:spPr>
          <a:xfrm>
            <a:off x="1392702" y="4259899"/>
            <a:ext cx="9646920" cy="176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5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t> Immaginiamo una situazione in cui quattro piccoli errori si combinano per dare un errore totale. Assumeremo che ciascuna incertezza abbia uguale probabilità di verificarsi e che ciascuna possa far sì che il risultato finale sia maggiore o minore di una quantità fissa ± U.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44" y="2429180"/>
            <a:ext cx="5351370" cy="4015403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CasellaDiTesto 4"/>
          <p:cNvSpPr txBox="1"/>
          <p:nvPr/>
        </p:nvSpPr>
        <p:spPr>
          <a:xfrm>
            <a:off x="7028512" y="2740475"/>
            <a:ext cx="1476632" cy="1662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4 incertezze: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U</a:t>
            </a:r>
            <a:r>
              <a:rPr baseline="-25000"/>
              <a:t>1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U</a:t>
            </a:r>
            <a:r>
              <a:rPr baseline="-25000"/>
              <a:t>2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U</a:t>
            </a:r>
            <a:r>
              <a:rPr baseline="-25000"/>
              <a:t>3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U</a:t>
            </a:r>
            <a:r>
              <a:rPr baseline="-25000"/>
              <a:t>4</a:t>
            </a:r>
          </a:p>
        </p:txBody>
      </p:sp>
      <p:sp>
        <p:nvSpPr>
          <p:cNvPr id="499" name="Connettore 2 6"/>
          <p:cNvSpPr/>
          <p:nvPr/>
        </p:nvSpPr>
        <p:spPr>
          <a:xfrm>
            <a:off x="7427738" y="3193364"/>
            <a:ext cx="1519313" cy="2"/>
          </a:xfrm>
          <a:prstGeom prst="line">
            <a:avLst/>
          </a:prstGeom>
          <a:ln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0" name="Connettore 2 7"/>
          <p:cNvSpPr/>
          <p:nvPr/>
        </p:nvSpPr>
        <p:spPr>
          <a:xfrm>
            <a:off x="7427738" y="3444240"/>
            <a:ext cx="1519313" cy="2"/>
          </a:xfrm>
          <a:prstGeom prst="line">
            <a:avLst/>
          </a:prstGeom>
          <a:ln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1" name="Connettore 2 8"/>
          <p:cNvSpPr/>
          <p:nvPr/>
        </p:nvSpPr>
        <p:spPr>
          <a:xfrm>
            <a:off x="7427738" y="3723249"/>
            <a:ext cx="1519313" cy="2"/>
          </a:xfrm>
          <a:prstGeom prst="line">
            <a:avLst/>
          </a:prstGeom>
          <a:ln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2" name="Connettore 2 9"/>
          <p:cNvSpPr/>
          <p:nvPr/>
        </p:nvSpPr>
        <p:spPr>
          <a:xfrm>
            <a:off x="7427738" y="4021883"/>
            <a:ext cx="1519313" cy="2"/>
          </a:xfrm>
          <a:prstGeom prst="line">
            <a:avLst/>
          </a:prstGeom>
          <a:ln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3" name="CasellaDiTesto 10"/>
          <p:cNvSpPr txBox="1"/>
          <p:nvPr/>
        </p:nvSpPr>
        <p:spPr>
          <a:xfrm>
            <a:off x="9046323" y="2989339"/>
            <a:ext cx="527034" cy="138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±U</a:t>
            </a:r>
            <a:r>
              <a:rPr baseline="-25000"/>
              <a:t>1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± U</a:t>
            </a:r>
            <a:r>
              <a:rPr baseline="-25000"/>
              <a:t>2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± U</a:t>
            </a:r>
            <a:r>
              <a:rPr baseline="-25000"/>
              <a:t>3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± U</a:t>
            </a:r>
            <a:r>
              <a:rPr baseline="-25000"/>
              <a:t>4</a:t>
            </a:r>
          </a:p>
        </p:txBody>
      </p:sp>
      <p:sp>
        <p:nvSpPr>
          <p:cNvPr id="504" name="CasellaDiTesto 12"/>
          <p:cNvSpPr txBox="1"/>
          <p:nvPr/>
        </p:nvSpPr>
        <p:spPr>
          <a:xfrm>
            <a:off x="394930" y="183289"/>
            <a:ext cx="9772493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t>Ad esempio se associamo ad una determinazione un numero finito di incertezze (n=4) di uguale valore e segno diverso (U1, U2, U3, U4 e -U1, -U2, -U3, -U4) queste si possono combinare secondo un numero finito di combinazioni. che danno una grandezza dell’errore determinato di valore +4U; +2U, 0, -2U; -4U con frequenza rispettivamente 1, 4, 6, 4, 1</a:t>
            </a:r>
          </a:p>
        </p:txBody>
      </p:sp>
      <p:sp>
        <p:nvSpPr>
          <p:cNvPr id="505" name="Figura a mano libera: forma 13"/>
          <p:cNvSpPr/>
          <p:nvPr/>
        </p:nvSpPr>
        <p:spPr>
          <a:xfrm rot="21390467">
            <a:off x="9397220" y="5260929"/>
            <a:ext cx="1406772" cy="844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5" extrusionOk="0">
                <a:moveTo>
                  <a:pt x="0" y="19130"/>
                </a:moveTo>
                <a:cubicBezTo>
                  <a:pt x="3924" y="9393"/>
                  <a:pt x="7848" y="-345"/>
                  <a:pt x="11448" y="9"/>
                </a:cubicBezTo>
                <a:cubicBezTo>
                  <a:pt x="15048" y="363"/>
                  <a:pt x="18324" y="10809"/>
                  <a:pt x="21600" y="21255"/>
                </a:cubicBezTo>
              </a:path>
            </a:pathLst>
          </a:custGeom>
          <a:ln w="825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6" name="Ovale 14"/>
          <p:cNvSpPr/>
          <p:nvPr/>
        </p:nvSpPr>
        <p:spPr>
          <a:xfrm>
            <a:off x="10072472" y="5149789"/>
            <a:ext cx="154749" cy="22468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7" name="Ovale 15"/>
          <p:cNvSpPr/>
          <p:nvPr/>
        </p:nvSpPr>
        <p:spPr>
          <a:xfrm>
            <a:off x="10449955" y="5456937"/>
            <a:ext cx="154749" cy="22468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8" name="Ovale 16"/>
          <p:cNvSpPr/>
          <p:nvPr/>
        </p:nvSpPr>
        <p:spPr>
          <a:xfrm>
            <a:off x="9631690" y="5454591"/>
            <a:ext cx="154749" cy="22468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9" name="Ovale 17"/>
          <p:cNvSpPr/>
          <p:nvPr/>
        </p:nvSpPr>
        <p:spPr>
          <a:xfrm>
            <a:off x="10789673" y="6076672"/>
            <a:ext cx="154749" cy="22468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0" name="Ovale 18"/>
          <p:cNvSpPr/>
          <p:nvPr/>
        </p:nvSpPr>
        <p:spPr>
          <a:xfrm>
            <a:off x="9316887" y="6061576"/>
            <a:ext cx="154749" cy="22468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1" name="CasellaDiTesto 19"/>
          <p:cNvSpPr txBox="1"/>
          <p:nvPr/>
        </p:nvSpPr>
        <p:spPr>
          <a:xfrm>
            <a:off x="9970878" y="6293673"/>
            <a:ext cx="189492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solidFill>
                  <a:srgbClr val="FFFFFF"/>
                </a:solidFill>
              </a:defRPr>
            </a:lvl1pPr>
          </a:lstStyle>
          <a:p>
            <a:r>
              <a:t>0</a:t>
            </a:r>
          </a:p>
        </p:txBody>
      </p:sp>
      <p:sp>
        <p:nvSpPr>
          <p:cNvPr id="512" name="CasellaDiTesto 20"/>
          <p:cNvSpPr txBox="1"/>
          <p:nvPr/>
        </p:nvSpPr>
        <p:spPr>
          <a:xfrm>
            <a:off x="9136875" y="6293673"/>
            <a:ext cx="351045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solidFill>
                  <a:srgbClr val="FFFFFF"/>
                </a:solidFill>
              </a:defRPr>
            </a:lvl1pPr>
          </a:lstStyle>
          <a:p>
            <a:r>
              <a:t>-4U</a:t>
            </a:r>
          </a:p>
        </p:txBody>
      </p:sp>
      <p:sp>
        <p:nvSpPr>
          <p:cNvPr id="513" name="CasellaDiTesto 21"/>
          <p:cNvSpPr txBox="1"/>
          <p:nvPr/>
        </p:nvSpPr>
        <p:spPr>
          <a:xfrm>
            <a:off x="10639770" y="6293673"/>
            <a:ext cx="378504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solidFill>
                  <a:srgbClr val="FFFFFF"/>
                </a:solidFill>
              </a:defRPr>
            </a:lvl1pPr>
          </a:lstStyle>
          <a:p>
            <a:r>
              <a:t>+4U</a:t>
            </a:r>
          </a:p>
        </p:txBody>
      </p:sp>
      <p:sp>
        <p:nvSpPr>
          <p:cNvPr id="514" name="CasellaDiTesto 22"/>
          <p:cNvSpPr txBox="1"/>
          <p:nvPr/>
        </p:nvSpPr>
        <p:spPr>
          <a:xfrm>
            <a:off x="9553877" y="6293673"/>
            <a:ext cx="351045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solidFill>
                  <a:srgbClr val="FFFFFF"/>
                </a:solidFill>
              </a:defRPr>
            </a:lvl1pPr>
          </a:lstStyle>
          <a:p>
            <a:r>
              <a:t>-2U</a:t>
            </a:r>
          </a:p>
        </p:txBody>
      </p:sp>
      <p:sp>
        <p:nvSpPr>
          <p:cNvPr id="515" name="CasellaDiTesto 23"/>
          <p:cNvSpPr txBox="1"/>
          <p:nvPr/>
        </p:nvSpPr>
        <p:spPr>
          <a:xfrm>
            <a:off x="10160251" y="6293673"/>
            <a:ext cx="378504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solidFill>
                  <a:srgbClr val="FFFFFF"/>
                </a:solidFill>
              </a:defRPr>
            </a:lvl1pPr>
          </a:lstStyle>
          <a:p>
            <a:r>
              <a:t>+2U</a:t>
            </a:r>
          </a:p>
        </p:txBody>
      </p:sp>
      <p:sp>
        <p:nvSpPr>
          <p:cNvPr id="516" name="Connettore diritto 24"/>
          <p:cNvSpPr/>
          <p:nvPr/>
        </p:nvSpPr>
        <p:spPr>
          <a:xfrm>
            <a:off x="8795101" y="6335257"/>
            <a:ext cx="2529740" cy="3"/>
          </a:xfrm>
          <a:prstGeom prst="line">
            <a:avLst/>
          </a:prstGeom>
          <a:ln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7" name="Connettore diritto 25"/>
          <p:cNvSpPr/>
          <p:nvPr/>
        </p:nvSpPr>
        <p:spPr>
          <a:xfrm flipV="1">
            <a:off x="8795101" y="5055634"/>
            <a:ext cx="2" cy="1269417"/>
          </a:xfrm>
          <a:prstGeom prst="line">
            <a:avLst/>
          </a:prstGeom>
          <a:ln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8" name="CasellaDiTesto 26"/>
          <p:cNvSpPr txBox="1"/>
          <p:nvPr/>
        </p:nvSpPr>
        <p:spPr>
          <a:xfrm rot="16200000">
            <a:off x="8235754" y="5530492"/>
            <a:ext cx="783130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 b="1">
                <a:solidFill>
                  <a:srgbClr val="FFFFFF"/>
                </a:solidFill>
              </a:defRPr>
            </a:lvl1pPr>
          </a:lstStyle>
          <a:p>
            <a:r>
              <a:t>frequenza</a:t>
            </a:r>
          </a:p>
        </p:txBody>
      </p:sp>
      <p:sp>
        <p:nvSpPr>
          <p:cNvPr id="519" name="Figura a mano libera: forma 27"/>
          <p:cNvSpPr/>
          <p:nvPr/>
        </p:nvSpPr>
        <p:spPr>
          <a:xfrm>
            <a:off x="5500468" y="4616304"/>
            <a:ext cx="4529798" cy="518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67" extrusionOk="0">
                <a:moveTo>
                  <a:pt x="21600" y="20067"/>
                </a:moveTo>
                <a:cubicBezTo>
                  <a:pt x="14881" y="11264"/>
                  <a:pt x="8161" y="2460"/>
                  <a:pt x="4561" y="464"/>
                </a:cubicBezTo>
                <a:cubicBezTo>
                  <a:pt x="961" y="-1533"/>
                  <a:pt x="481" y="3277"/>
                  <a:pt x="0" y="8087"/>
                </a:cubicBezTo>
              </a:path>
            </a:pathLst>
          </a:custGeom>
          <a:ln w="28575" cap="rnd">
            <a:solidFill>
              <a:schemeClr val="accent3"/>
            </a:solidFill>
            <a:headEnd type="stealth"/>
            <a:tailEnd type="stealth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0" name="Figura a mano libera: forma 29"/>
          <p:cNvSpPr/>
          <p:nvPr/>
        </p:nvSpPr>
        <p:spPr>
          <a:xfrm>
            <a:off x="5347964" y="5486398"/>
            <a:ext cx="4133662" cy="211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1" h="21600" extrusionOk="0">
                <a:moveTo>
                  <a:pt x="21121" y="0"/>
                </a:moveTo>
                <a:lnTo>
                  <a:pt x="3007" y="1440"/>
                </a:lnTo>
                <a:cubicBezTo>
                  <a:pt x="-479" y="5040"/>
                  <a:pt x="-138" y="13320"/>
                  <a:pt x="204" y="21600"/>
                </a:cubicBezTo>
              </a:path>
            </a:pathLst>
          </a:custGeom>
          <a:ln w="28575" cap="rnd">
            <a:solidFill>
              <a:schemeClr val="accent3"/>
            </a:solidFill>
            <a:headEnd type="stealth"/>
            <a:tailEnd type="stealth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1" name="Figura a mano libera: forma 30"/>
          <p:cNvSpPr/>
          <p:nvPr/>
        </p:nvSpPr>
        <p:spPr>
          <a:xfrm>
            <a:off x="5683347" y="5908430"/>
            <a:ext cx="3488789" cy="225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561" y="10800"/>
                  <a:pt x="9523" y="0"/>
                  <a:pt x="5923" y="0"/>
                </a:cubicBezTo>
                <a:cubicBezTo>
                  <a:pt x="2323" y="0"/>
                  <a:pt x="1161" y="10800"/>
                  <a:pt x="0" y="21600"/>
                </a:cubicBezTo>
              </a:path>
            </a:pathLst>
          </a:custGeom>
          <a:ln w="28575" cap="rnd">
            <a:solidFill>
              <a:schemeClr val="accent3"/>
            </a:solidFill>
            <a:headEnd type="stealth"/>
            <a:tailEnd type="stealth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59" y="534572"/>
            <a:ext cx="2252917" cy="6056142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CasellaDiTesto 4"/>
          <p:cNvSpPr txBox="1"/>
          <p:nvPr/>
        </p:nvSpPr>
        <p:spPr>
          <a:xfrm>
            <a:off x="4657835" y="1225641"/>
            <a:ext cx="5704449" cy="414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200000"/>
              </a:lnSpc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Passando da 4 incertezze a 10 e poi a un numero più elevato</a:t>
            </a:r>
          </a:p>
          <a:p>
            <a:pPr>
              <a:lnSpc>
                <a:spcPct val="200000"/>
              </a:lnSpc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La curva di distribuzione diviene sempre più sovrapponibile ad una gaussiana detta CURVA NORMALE DELL’ERRORE</a:t>
            </a:r>
          </a:p>
        </p:txBody>
      </p:sp>
      <p:sp>
        <p:nvSpPr>
          <p:cNvPr id="525" name="CasellaDiTesto 5"/>
          <p:cNvSpPr txBox="1"/>
          <p:nvPr/>
        </p:nvSpPr>
        <p:spPr>
          <a:xfrm>
            <a:off x="3710871" y="688723"/>
            <a:ext cx="855528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200000"/>
              </a:lnSpc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4</a:t>
            </a:r>
          </a:p>
        </p:txBody>
      </p:sp>
      <p:sp>
        <p:nvSpPr>
          <p:cNvPr id="526" name="CasellaDiTesto 6"/>
          <p:cNvSpPr txBox="1"/>
          <p:nvPr/>
        </p:nvSpPr>
        <p:spPr>
          <a:xfrm>
            <a:off x="3654402" y="2849242"/>
            <a:ext cx="855528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200000"/>
              </a:lnSpc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10</a:t>
            </a:r>
          </a:p>
        </p:txBody>
      </p:sp>
      <p:sp>
        <p:nvSpPr>
          <p:cNvPr id="527" name="CasellaDiTesto 7"/>
          <p:cNvSpPr txBox="1"/>
          <p:nvPr/>
        </p:nvSpPr>
        <p:spPr>
          <a:xfrm>
            <a:off x="3654402" y="5009763"/>
            <a:ext cx="855528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200000"/>
              </a:lnSpc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n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50" y="1223887"/>
            <a:ext cx="4199334" cy="1922587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CasellaDiTesto 4"/>
          <p:cNvSpPr txBox="1"/>
          <p:nvPr/>
        </p:nvSpPr>
        <p:spPr>
          <a:xfrm>
            <a:off x="805375" y="436097"/>
            <a:ext cx="2418937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Deviazione Standard</a:t>
            </a:r>
          </a:p>
        </p:txBody>
      </p:sp>
      <p:pic>
        <p:nvPicPr>
          <p:cNvPr id="531" name="Immagine 5" descr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945" y="1690685"/>
            <a:ext cx="5124452" cy="3476628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CasellaDiTesto 6"/>
          <p:cNvSpPr txBox="1"/>
          <p:nvPr/>
        </p:nvSpPr>
        <p:spPr>
          <a:xfrm>
            <a:off x="766271" y="5536506"/>
            <a:ext cx="3622212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b="1">
                <a:solidFill>
                  <a:srgbClr val="FFFFFF"/>
                </a:solidFill>
              </a:defRPr>
            </a:pPr>
            <a:r>
              <a:t>Deviazione standard relativa </a:t>
            </a:r>
          </a:p>
          <a:p>
            <a:pPr marL="285750" indent="-285750">
              <a:buSzPct val="100000"/>
              <a:buFont typeface="Arial"/>
              <a:buChar char="•"/>
              <a:defRPr b="1">
                <a:solidFill>
                  <a:srgbClr val="FFFFFF"/>
                </a:solidFill>
              </a:defRPr>
            </a:pPr>
            <a:r>
              <a:t>Coefficiente di variazione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CasellaDiTesto 1"/>
          <p:cNvSpPr txBox="1"/>
          <p:nvPr/>
        </p:nvSpPr>
        <p:spPr>
          <a:xfrm>
            <a:off x="998803" y="548640"/>
            <a:ext cx="9790519" cy="3352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>
                <a:solidFill>
                  <a:srgbClr val="FF0000"/>
                </a:solidFill>
              </a:defRPr>
            </a:pPr>
            <a:r>
              <a:t>Come misuro una concentrazione?</a:t>
            </a: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FF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FF0000"/>
                </a:solidFill>
              </a:defRPr>
            </a:pPr>
            <a:r>
              <a:t>Quale metodo è adatto alla misura della concentrazione della specie che sto cercando?</a:t>
            </a: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FF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FF0000"/>
                </a:solidFill>
              </a:defRPr>
            </a:pPr>
            <a:r>
              <a:t>Quale è la condizione necessaria perché un metodo analitico sia idoneo per la misura della concentrazione della specie che sto cercando?</a:t>
            </a:r>
          </a:p>
        </p:txBody>
      </p:sp>
      <p:sp>
        <p:nvSpPr>
          <p:cNvPr id="535" name="CasellaDiTesto 2"/>
          <p:cNvSpPr txBox="1"/>
          <p:nvPr/>
        </p:nvSpPr>
        <p:spPr>
          <a:xfrm>
            <a:off x="998804" y="4105423"/>
            <a:ext cx="9790519" cy="15106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000" b="1">
                <a:solidFill>
                  <a:srgbClr val="072B40"/>
                </a:solidFill>
              </a:defRPr>
            </a:lvl1pPr>
          </a:lstStyle>
          <a:p>
            <a:r>
              <a:t>L’analita deve produrre un segnale proporzionale alla sua concentrazione una volta che sia sottoposto al metodo di analisi.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asellaDiTesto 3"/>
          <p:cNvSpPr txBox="1"/>
          <p:nvPr/>
        </p:nvSpPr>
        <p:spPr>
          <a:xfrm>
            <a:off x="721581" y="357808"/>
            <a:ext cx="4974837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t>Standardizzazione e calibrazione</a:t>
            </a:r>
          </a:p>
        </p:txBody>
      </p:sp>
      <p:sp>
        <p:nvSpPr>
          <p:cNvPr id="538" name="CasellaDiTesto 3"/>
          <p:cNvSpPr txBox="1"/>
          <p:nvPr/>
        </p:nvSpPr>
        <p:spPr>
          <a:xfrm>
            <a:off x="721580" y="903909"/>
            <a:ext cx="11115635" cy="487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La calibrazione permette di conoscere la relazione tra la risposta analitica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e la concentrazione di analita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Per calcolare la relazione si utilizzano standard chimici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/>
          </a:p>
          <a:p>
            <a:pPr>
              <a:defRPr sz="2400">
                <a:solidFill>
                  <a:srgbClr val="FFFFFF"/>
                </a:solidFill>
              </a:defRPr>
            </a:pPr>
            <a:r>
              <a:t>Standard chimici preparati da sostanze pure (pesata e diluizione) oppure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standardizzati con uso di </a:t>
            </a:r>
            <a:r>
              <a:rPr b="1"/>
              <a:t>standard primari</a:t>
            </a:r>
          </a:p>
          <a:p>
            <a:pPr>
              <a:defRPr sz="2400" b="1">
                <a:solidFill>
                  <a:srgbClr val="FFFFFF"/>
                </a:solidFill>
              </a:defRPr>
            </a:pPr>
            <a:endParaRPr b="1"/>
          </a:p>
          <a:p>
            <a:pPr>
              <a:defRPr sz="2400" b="1">
                <a:solidFill>
                  <a:srgbClr val="FFFFFF"/>
                </a:solidFill>
              </a:defRPr>
            </a:pPr>
            <a:r>
              <a:t>Alcuni metodi possono usare una comparazione diretta visiva</a:t>
            </a:r>
          </a:p>
          <a:p>
            <a:pPr>
              <a:defRPr sz="2400" b="1">
                <a:solidFill>
                  <a:srgbClr val="FFFFFF"/>
                </a:solidFill>
              </a:defRPr>
            </a:pPr>
            <a:endParaRPr/>
          </a:p>
          <a:p>
            <a:pPr>
              <a:defRPr sz="2400" b="1">
                <a:solidFill>
                  <a:srgbClr val="FFFFFF"/>
                </a:solidFill>
              </a:defRPr>
            </a:pPr>
            <a:r>
              <a:t>Esempio cartina tornasole per pH</a:t>
            </a:r>
          </a:p>
          <a:p>
            <a:pPr>
              <a:defRPr sz="2400" b="1">
                <a:solidFill>
                  <a:srgbClr val="FFFFFF"/>
                </a:solidFill>
              </a:defRPr>
            </a:pPr>
            <a:endParaRPr/>
          </a:p>
          <a:p>
            <a:pPr>
              <a:defRPr sz="2400" b="1">
                <a:solidFill>
                  <a:srgbClr val="FFFFFF"/>
                </a:solidFill>
              </a:defRPr>
            </a:pPr>
            <a:r>
              <a:t>Test gravidanza</a:t>
            </a:r>
          </a:p>
        </p:txBody>
      </p:sp>
      <p:grpSp>
        <p:nvGrpSpPr>
          <p:cNvPr id="541" name="Galleria immagini"/>
          <p:cNvGrpSpPr/>
          <p:nvPr/>
        </p:nvGrpSpPr>
        <p:grpSpPr>
          <a:xfrm>
            <a:off x="3222787" y="5460999"/>
            <a:ext cx="2819404" cy="1778002"/>
            <a:chOff x="0" y="0"/>
            <a:chExt cx="2819402" cy="1778000"/>
          </a:xfrm>
        </p:grpSpPr>
        <p:pic>
          <p:nvPicPr>
            <p:cNvPr id="539" name="Immagine" descr="Immagine"/>
            <p:cNvPicPr>
              <a:picLocks noChangeAspect="1"/>
            </p:cNvPicPr>
            <p:nvPr/>
          </p:nvPicPr>
          <p:blipFill>
            <a:blip r:embed="rId2"/>
            <a:srcRect t="13400" b="13400"/>
            <a:stretch>
              <a:fillRect/>
            </a:stretch>
          </p:blipFill>
          <p:spPr>
            <a:xfrm>
              <a:off x="-1" y="0"/>
              <a:ext cx="2819404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0" name="Didascalia"/>
            <p:cNvSpPr txBox="1"/>
            <p:nvPr/>
          </p:nvSpPr>
          <p:spPr>
            <a:xfrm>
              <a:off x="0" y="1346200"/>
              <a:ext cx="2819402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/>
            <a:p>
              <a:r>
                <a:t>Didascalia</a:t>
              </a:r>
            </a:p>
          </p:txBody>
        </p:sp>
      </p:grpSp>
      <p:grpSp>
        <p:nvGrpSpPr>
          <p:cNvPr id="544" name="Galleria immagini"/>
          <p:cNvGrpSpPr/>
          <p:nvPr/>
        </p:nvGrpSpPr>
        <p:grpSpPr>
          <a:xfrm>
            <a:off x="6516641" y="4482462"/>
            <a:ext cx="2819402" cy="2111376"/>
            <a:chOff x="0" y="0"/>
            <a:chExt cx="2819401" cy="2111374"/>
          </a:xfrm>
        </p:grpSpPr>
        <p:pic>
          <p:nvPicPr>
            <p:cNvPr id="542" name="Immagine" descr="Immagine"/>
            <p:cNvPicPr>
              <a:picLocks noChangeAspect="1"/>
            </p:cNvPicPr>
            <p:nvPr/>
          </p:nvPicPr>
          <p:blipFill>
            <a:blip r:embed="rId3"/>
            <a:srcRect t="21565" b="21565"/>
            <a:stretch>
              <a:fillRect/>
            </a:stretch>
          </p:blipFill>
          <p:spPr>
            <a:xfrm>
              <a:off x="-1" y="-1"/>
              <a:ext cx="2819403" cy="1603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3" name="Didascalia"/>
            <p:cNvSpPr txBox="1"/>
            <p:nvPr/>
          </p:nvSpPr>
          <p:spPr>
            <a:xfrm>
              <a:off x="-1" y="1679574"/>
              <a:ext cx="2819402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/>
            <a:p>
              <a:r>
                <a:t>Didascalia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19" y="477078"/>
            <a:ext cx="10638860" cy="6175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asellaDiTesto 1"/>
          <p:cNvSpPr txBox="1"/>
          <p:nvPr/>
        </p:nvSpPr>
        <p:spPr>
          <a:xfrm>
            <a:off x="998803" y="548640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>
                <a:solidFill>
                  <a:srgbClr val="072B40"/>
                </a:solidFill>
              </a:defRPr>
            </a:lvl1pPr>
          </a:lstStyle>
          <a:p>
            <a:r>
              <a:t>Se viene prodotto un segnale proporzionale alla concentrazione, allora si può risalire a un modello matematico (equazione) che descrive la dipendenza del segnale (y) dalla concentrazione (x) della specie</a:t>
            </a:r>
          </a:p>
        </p:txBody>
      </p:sp>
      <p:sp>
        <p:nvSpPr>
          <p:cNvPr id="547" name="CasellaDiTesto 2"/>
          <p:cNvSpPr txBox="1"/>
          <p:nvPr/>
        </p:nvSpPr>
        <p:spPr>
          <a:xfrm>
            <a:off x="998803" y="244543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072B40"/>
                </a:solidFill>
              </a:defRPr>
            </a:lvl1pPr>
          </a:lstStyle>
          <a:p>
            <a:r>
              <a:t>E’ possibile quindi costruire una curva di calbrazione</a:t>
            </a:r>
          </a:p>
        </p:txBody>
      </p:sp>
      <p:sp>
        <p:nvSpPr>
          <p:cNvPr id="548" name="CasellaDiTesto 3"/>
          <p:cNvSpPr txBox="1"/>
          <p:nvPr/>
        </p:nvSpPr>
        <p:spPr>
          <a:xfrm>
            <a:off x="998802" y="3638212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FFFFFF"/>
                </a:solidFill>
              </a:defRPr>
            </a:lvl1pPr>
          </a:lstStyle>
          <a:p>
            <a:r>
              <a:t>Come costruire la curva di calibrazione, e descrivere i significati analitici dell’equazione che la descrive?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1" animBg="1" advAuto="0"/>
      <p:bldP spid="548" grpId="2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asellaDiTesto 1"/>
          <p:cNvSpPr txBox="1"/>
          <p:nvPr/>
        </p:nvSpPr>
        <p:spPr>
          <a:xfrm>
            <a:off x="998797" y="280822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r>
              <a:t>Curva di calibrazione esterna</a:t>
            </a:r>
          </a:p>
        </p:txBody>
      </p:sp>
      <p:sp>
        <p:nvSpPr>
          <p:cNvPr id="551" name="CasellaDiTesto 2"/>
          <p:cNvSpPr txBox="1"/>
          <p:nvPr/>
        </p:nvSpPr>
        <p:spPr>
          <a:xfrm>
            <a:off x="998796" y="1101419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t>Come costruirla</a:t>
            </a:r>
          </a:p>
        </p:txBody>
      </p:sp>
      <p:sp>
        <p:nvSpPr>
          <p:cNvPr id="552" name="CasellaDiTesto 3"/>
          <p:cNvSpPr txBox="1"/>
          <p:nvPr/>
        </p:nvSpPr>
        <p:spPr>
          <a:xfrm>
            <a:off x="998795" y="1961474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72B40"/>
                </a:solidFill>
              </a:defRPr>
            </a:lvl1pPr>
          </a:lstStyle>
          <a:p>
            <a:r>
              <a:t>Preparare una serie di soluzioni standard (soluto+solvente)</a:t>
            </a:r>
          </a:p>
        </p:txBody>
      </p:sp>
      <p:sp>
        <p:nvSpPr>
          <p:cNvPr id="553" name="CasellaDiTesto 4"/>
          <p:cNvSpPr txBox="1"/>
          <p:nvPr/>
        </p:nvSpPr>
        <p:spPr>
          <a:xfrm>
            <a:off x="998793" y="3033976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72B40"/>
                </a:solidFill>
              </a:defRPr>
            </a:lvl1pPr>
          </a:lstStyle>
          <a:p>
            <a:r>
              <a:t>Misurare la risposta delle soluzioni standard</a:t>
            </a:r>
          </a:p>
        </p:txBody>
      </p:sp>
      <p:sp>
        <p:nvSpPr>
          <p:cNvPr id="554" name="CasellaDiTesto 5"/>
          <p:cNvSpPr txBox="1"/>
          <p:nvPr/>
        </p:nvSpPr>
        <p:spPr>
          <a:xfrm>
            <a:off x="998793" y="3712986"/>
            <a:ext cx="9790519" cy="1396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72B40"/>
                </a:solidFill>
              </a:defRPr>
            </a:lvl1pPr>
          </a:lstStyle>
          <a:p>
            <a:r>
              <a:t>Usare un foglio Excel per interpolare i punti, costruire la curva e ottenere l’equazione e il coefficiente di correlazione r. (y=ax+b)</a:t>
            </a:r>
          </a:p>
        </p:txBody>
      </p:sp>
      <p:sp>
        <p:nvSpPr>
          <p:cNvPr id="555" name="CasellaDiTesto 6"/>
          <p:cNvSpPr txBox="1"/>
          <p:nvPr/>
        </p:nvSpPr>
        <p:spPr>
          <a:xfrm>
            <a:off x="998792" y="5799830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72B40"/>
                </a:solidFill>
              </a:defRPr>
            </a:lvl1pPr>
          </a:lstStyle>
          <a:p>
            <a:r>
              <a:t>Usare la curva per calcolare concentrazioni di analita in soluzioni a concentrazione incognita</a:t>
            </a:r>
          </a:p>
        </p:txBody>
      </p:sp>
      <p:sp>
        <p:nvSpPr>
          <p:cNvPr id="556" name="CasellaDiTesto 7"/>
          <p:cNvSpPr txBox="1"/>
          <p:nvPr/>
        </p:nvSpPr>
        <p:spPr>
          <a:xfrm>
            <a:off x="998792" y="5294915"/>
            <a:ext cx="9790519" cy="469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t>Come usarla per calcolare la concentrazione x=(y-b)/a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" grpId="1" animBg="1" advAuto="0"/>
      <p:bldP spid="552" grpId="2" animBg="1" advAuto="0"/>
      <p:bldP spid="553" grpId="3" animBg="1" advAuto="0"/>
      <p:bldP spid="554" grpId="4" animBg="1" advAuto="0"/>
      <p:bldP spid="555" grpId="5" animBg="1" advAuto="0"/>
      <p:bldP spid="556" grpId="6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CasellaDiTesto 3"/>
          <p:cNvSpPr txBox="1"/>
          <p:nvPr/>
        </p:nvSpPr>
        <p:spPr>
          <a:xfrm>
            <a:off x="721581" y="357808"/>
            <a:ext cx="5120539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t>Utilizzo del foglio di calcolo excel </a:t>
            </a:r>
          </a:p>
        </p:txBody>
      </p:sp>
      <p:graphicFrame>
        <p:nvGraphicFramePr>
          <p:cNvPr id="559" name="Tabella"/>
          <p:cNvGraphicFramePr/>
          <p:nvPr/>
        </p:nvGraphicFramePr>
        <p:xfrm>
          <a:off x="1185332" y="889000"/>
          <a:ext cx="4904316" cy="608076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452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34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Concentrazione (ppm)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Segnale (nA)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12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19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23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27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31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0" name="Linea"/>
          <p:cNvSpPr/>
          <p:nvPr/>
        </p:nvSpPr>
        <p:spPr>
          <a:xfrm>
            <a:off x="6503658" y="3929379"/>
            <a:ext cx="1512890" cy="2"/>
          </a:xfrm>
          <a:prstGeom prst="line">
            <a:avLst/>
          </a:prstGeom>
          <a:ln w="19050"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1" name="Costruire la curva di calibrazione…"/>
          <p:cNvSpPr txBox="1"/>
          <p:nvPr/>
        </p:nvSpPr>
        <p:spPr>
          <a:xfrm>
            <a:off x="8154361" y="3604260"/>
            <a:ext cx="3728699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Costruire la curva di calibrazione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 in excel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asellaDiTesto 3"/>
          <p:cNvSpPr txBox="1"/>
          <p:nvPr/>
        </p:nvSpPr>
        <p:spPr>
          <a:xfrm>
            <a:off x="626792" y="499988"/>
            <a:ext cx="7132399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t>Errori nella calibrazione con lo standard esterno</a:t>
            </a:r>
          </a:p>
        </p:txBody>
      </p:sp>
      <p:sp>
        <p:nvSpPr>
          <p:cNvPr id="564" name="CasellaDiTesto 3"/>
          <p:cNvSpPr txBox="1"/>
          <p:nvPr/>
        </p:nvSpPr>
        <p:spPr>
          <a:xfrm>
            <a:off x="354279" y="1173481"/>
            <a:ext cx="11744731" cy="487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t>La curva ottenuta deriva dall’analisi di soluzioni standard (solvente+ analita)</a:t>
            </a:r>
          </a:p>
          <a:p>
            <a:pPr>
              <a:defRPr sz="2400" b="1">
                <a:solidFill>
                  <a:srgbClr val="FFFFFF"/>
                </a:solidFill>
              </a:defRPr>
            </a:pPr>
            <a:endParaRPr/>
          </a:p>
          <a:p>
            <a:pPr>
              <a:defRPr sz="2400" b="1">
                <a:solidFill>
                  <a:srgbClr val="FFFFFF"/>
                </a:solidFill>
              </a:defRPr>
            </a:pPr>
            <a:r>
              <a:t>Il campione contiene anche altri componenti (matrice)</a:t>
            </a:r>
          </a:p>
          <a:p>
            <a:pPr>
              <a:defRPr sz="2400" b="1">
                <a:solidFill>
                  <a:srgbClr val="FFFFFF"/>
                </a:solidFill>
              </a:defRPr>
            </a:pPr>
            <a:endParaRPr/>
          </a:p>
          <a:p>
            <a:pPr>
              <a:defRPr sz="2400" b="1">
                <a:solidFill>
                  <a:srgbClr val="FFFFFF"/>
                </a:solidFill>
              </a:defRPr>
            </a:pPr>
            <a:r>
              <a:t>Alla risposta del campione dovremmo sottrarre la risposta del “bianco”</a:t>
            </a:r>
          </a:p>
          <a:p>
            <a:pPr>
              <a:defRPr sz="2400" b="1">
                <a:solidFill>
                  <a:srgbClr val="FFFFFF"/>
                </a:solidFill>
              </a:defRPr>
            </a:pPr>
            <a:endParaRPr/>
          </a:p>
          <a:p>
            <a:pPr>
              <a:defRPr sz="2400" b="1">
                <a:solidFill>
                  <a:srgbClr val="FFFFFF"/>
                </a:solidFill>
              </a:defRPr>
            </a:pPr>
            <a:r>
              <a:t>Bianco: soluzione IDENTICA al campione in assenza di analita</a:t>
            </a:r>
          </a:p>
          <a:p>
            <a:pPr>
              <a:defRPr sz="2400" b="1">
                <a:solidFill>
                  <a:srgbClr val="FFFFFF"/>
                </a:solidFill>
              </a:defRPr>
            </a:pPr>
            <a:endParaRPr/>
          </a:p>
          <a:p>
            <a:pPr>
              <a:defRPr sz="2400" b="1">
                <a:solidFill>
                  <a:srgbClr val="FFFFFF"/>
                </a:solidFill>
              </a:defRPr>
            </a:pPr>
            <a:r>
              <a:t>Errori sistematici in calibrazione?</a:t>
            </a:r>
          </a:p>
          <a:p>
            <a:pPr lvl="1" indent="457200">
              <a:defRPr sz="2400" i="1">
                <a:solidFill>
                  <a:srgbClr val="FFFFFF"/>
                </a:solidFill>
              </a:defRPr>
            </a:pPr>
            <a:r>
              <a:t>Pesata e misura dei volumi</a:t>
            </a:r>
          </a:p>
          <a:p>
            <a:pPr lvl="1" indent="457200">
              <a:defRPr sz="2400" i="1">
                <a:solidFill>
                  <a:srgbClr val="FFFFFF"/>
                </a:solidFill>
              </a:defRPr>
            </a:pPr>
            <a:r>
              <a:t>Stabilità analita (chimica e fisica)</a:t>
            </a:r>
          </a:p>
          <a:p>
            <a:pPr lvl="1" indent="457200">
              <a:defRPr sz="2400" i="1">
                <a:solidFill>
                  <a:srgbClr val="FFFFFF"/>
                </a:solidFill>
              </a:defRPr>
            </a:pPr>
            <a:r>
              <a:t>Errore di calibrazione (numero insufficiente di standard, linearità apparente)</a:t>
            </a:r>
          </a:p>
          <a:p>
            <a:pPr lvl="1" indent="457200">
              <a:defRPr sz="2400" i="1">
                <a:solidFill>
                  <a:srgbClr val="FFFFFF"/>
                </a:solidFill>
              </a:defRPr>
            </a:pPr>
            <a:r>
              <a:t>Intervallo di concentrazione non lineare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asellaDiTesto 1"/>
          <p:cNvSpPr txBox="1"/>
          <p:nvPr/>
        </p:nvSpPr>
        <p:spPr>
          <a:xfrm>
            <a:off x="879534" y="416120"/>
            <a:ext cx="9790519" cy="21329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 u="sng">
                <a:solidFill>
                  <a:srgbClr val="FF0000"/>
                </a:solidFill>
              </a:defRPr>
            </a:pPr>
            <a:r>
              <a:t>Vantaggi </a:t>
            </a:r>
            <a:endParaRPr>
              <a:solidFill>
                <a:srgbClr val="FFFFFF"/>
              </a:solidFill>
            </a:endParaRPr>
          </a:p>
          <a:p>
            <a:pPr>
              <a:defRPr sz="2600" b="1" u="sng">
                <a:solidFill>
                  <a:srgbClr val="FF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sz="2600" b="1">
                <a:solidFill>
                  <a:srgbClr val="FF0000"/>
                </a:solidFill>
              </a:defRPr>
            </a:pPr>
            <a:r>
              <a:t>Facile da usare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sz="2600" b="1">
                <a:solidFill>
                  <a:srgbClr val="FF0000"/>
                </a:solidFill>
              </a:defRPr>
            </a:pPr>
            <a:r>
              <a:t>Veloce 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sz="2600" b="1">
                <a:solidFill>
                  <a:srgbClr val="FF0000"/>
                </a:solidFill>
              </a:defRPr>
            </a:pPr>
            <a:r>
              <a:t>economica</a:t>
            </a:r>
          </a:p>
        </p:txBody>
      </p:sp>
      <p:sp>
        <p:nvSpPr>
          <p:cNvPr id="567" name="CasellaDiTesto 2"/>
          <p:cNvSpPr txBox="1"/>
          <p:nvPr/>
        </p:nvSpPr>
        <p:spPr>
          <a:xfrm>
            <a:off x="879534" y="3310292"/>
            <a:ext cx="9790519" cy="2539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 u="sng">
                <a:solidFill>
                  <a:srgbClr val="FF0000"/>
                </a:solidFill>
              </a:defRPr>
            </a:pPr>
            <a:r>
              <a:t>Svantaggi</a:t>
            </a:r>
            <a:endParaRPr>
              <a:solidFill>
                <a:srgbClr val="FFFFFF"/>
              </a:solidFill>
            </a:endParaRPr>
          </a:p>
          <a:p>
            <a:pPr>
              <a:defRPr sz="2600" b="1" u="sng">
                <a:solidFill>
                  <a:srgbClr val="FF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sz="2600" b="1">
                <a:solidFill>
                  <a:srgbClr val="FF0000"/>
                </a:solidFill>
              </a:defRPr>
            </a:pPr>
            <a:r>
              <a:t>Non tiene conto della complessità del campione reale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sz="2600" b="1">
                <a:solidFill>
                  <a:srgbClr val="FF0000"/>
                </a:solidFill>
              </a:defRPr>
            </a:pPr>
            <a:r>
              <a:t>Soffre dell’effetto matrice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sz="2600" b="1">
                <a:solidFill>
                  <a:srgbClr val="FF0000"/>
                </a:solidFill>
              </a:defRPr>
            </a:pPr>
            <a:r>
              <a:t>E’ necessario conoscere l’efficienza (recupero) della tecnica di estrazione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onnettore 2 4"/>
          <p:cNvSpPr/>
          <p:nvPr/>
        </p:nvSpPr>
        <p:spPr>
          <a:xfrm flipV="1">
            <a:off x="3429000" y="2438398"/>
            <a:ext cx="0" cy="3048002"/>
          </a:xfrm>
          <a:prstGeom prst="line">
            <a:avLst/>
          </a:prstGeom>
          <a:ln w="34925" cap="rnd">
            <a:solidFill>
              <a:srgbClr val="0E558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0" name="Connettore 2 5"/>
          <p:cNvSpPr/>
          <p:nvPr/>
        </p:nvSpPr>
        <p:spPr>
          <a:xfrm>
            <a:off x="3428999" y="5481637"/>
            <a:ext cx="5562603" cy="2"/>
          </a:xfrm>
          <a:prstGeom prst="line">
            <a:avLst/>
          </a:prstGeom>
          <a:ln w="34925" cap="rnd">
            <a:solidFill>
              <a:srgbClr val="0E558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1" name="CasellaDiTesto 7"/>
          <p:cNvSpPr txBox="1"/>
          <p:nvPr/>
        </p:nvSpPr>
        <p:spPr>
          <a:xfrm rot="16200000">
            <a:off x="2749215" y="2745743"/>
            <a:ext cx="99119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segnale</a:t>
            </a:r>
          </a:p>
        </p:txBody>
      </p:sp>
      <p:sp>
        <p:nvSpPr>
          <p:cNvPr id="572" name="CasellaDiTesto 8"/>
          <p:cNvSpPr txBox="1"/>
          <p:nvPr/>
        </p:nvSpPr>
        <p:spPr>
          <a:xfrm>
            <a:off x="8083233" y="5486399"/>
            <a:ext cx="84362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CONC</a:t>
            </a:r>
          </a:p>
        </p:txBody>
      </p:sp>
      <p:sp>
        <p:nvSpPr>
          <p:cNvPr id="573" name="Ovale 15"/>
          <p:cNvSpPr/>
          <p:nvPr/>
        </p:nvSpPr>
        <p:spPr>
          <a:xfrm>
            <a:off x="3968260" y="4899309"/>
            <a:ext cx="228603" cy="171453"/>
          </a:xfrm>
          <a:prstGeom prst="ellipse">
            <a:avLst/>
          </a:prstGeom>
          <a:solidFill>
            <a:srgbClr val="0E558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4" name="Ovale 16"/>
          <p:cNvSpPr/>
          <p:nvPr/>
        </p:nvSpPr>
        <p:spPr>
          <a:xfrm>
            <a:off x="5527430" y="4020344"/>
            <a:ext cx="228603" cy="169867"/>
          </a:xfrm>
          <a:prstGeom prst="ellipse">
            <a:avLst/>
          </a:prstGeom>
          <a:solidFill>
            <a:srgbClr val="0E558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5" name="Ovale 17"/>
          <p:cNvSpPr/>
          <p:nvPr/>
        </p:nvSpPr>
        <p:spPr>
          <a:xfrm>
            <a:off x="7669214" y="2928788"/>
            <a:ext cx="228603" cy="169867"/>
          </a:xfrm>
          <a:prstGeom prst="ellipse">
            <a:avLst/>
          </a:prstGeom>
          <a:solidFill>
            <a:srgbClr val="0E558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6" name="Connettore diritto 19"/>
          <p:cNvSpPr/>
          <p:nvPr/>
        </p:nvSpPr>
        <p:spPr>
          <a:xfrm flipV="1">
            <a:off x="3728549" y="2728119"/>
            <a:ext cx="4430714" cy="238283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7" name="CasellaDiTesto 20"/>
          <p:cNvSpPr txBox="1"/>
          <p:nvPr/>
        </p:nvSpPr>
        <p:spPr>
          <a:xfrm>
            <a:off x="7829233" y="4105277"/>
            <a:ext cx="1126923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FFFFFF"/>
                </a:solidFill>
              </a:defRPr>
            </a:lvl1pPr>
          </a:lstStyle>
          <a:p>
            <a:r>
              <a:t>y=ax+b</a:t>
            </a:r>
          </a:p>
        </p:txBody>
      </p:sp>
      <p:sp>
        <p:nvSpPr>
          <p:cNvPr id="578" name="CasellaDiTesto 21"/>
          <p:cNvSpPr txBox="1"/>
          <p:nvPr/>
        </p:nvSpPr>
        <p:spPr>
          <a:xfrm>
            <a:off x="3095307" y="254000"/>
            <a:ext cx="7071528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t>Dal segnale analitico alla curva di calibrazione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asellaDiTesto 6"/>
          <p:cNvSpPr txBox="1"/>
          <p:nvPr/>
        </p:nvSpPr>
        <p:spPr>
          <a:xfrm>
            <a:off x="834670" y="3617581"/>
            <a:ext cx="6621206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r>
              <a:t>Intervallo dinamico di linearità</a:t>
            </a:r>
          </a:p>
        </p:txBody>
      </p:sp>
      <p:sp>
        <p:nvSpPr>
          <p:cNvPr id="581" name="CasellaDiTesto 8"/>
          <p:cNvSpPr txBox="1"/>
          <p:nvPr/>
        </p:nvSpPr>
        <p:spPr>
          <a:xfrm>
            <a:off x="834668" y="4602295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r>
              <a:t>Intervallo dinamico</a:t>
            </a:r>
          </a:p>
        </p:txBody>
      </p:sp>
      <p:sp>
        <p:nvSpPr>
          <p:cNvPr id="582" name="CasellaDiTesto 10"/>
          <p:cNvSpPr txBox="1"/>
          <p:nvPr/>
        </p:nvSpPr>
        <p:spPr>
          <a:xfrm>
            <a:off x="834669" y="1648156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r>
              <a:t>Limite di rilevabilità</a:t>
            </a:r>
          </a:p>
        </p:txBody>
      </p:sp>
      <p:sp>
        <p:nvSpPr>
          <p:cNvPr id="583" name="CasellaDiTesto 12"/>
          <p:cNvSpPr txBox="1"/>
          <p:nvPr/>
        </p:nvSpPr>
        <p:spPr>
          <a:xfrm>
            <a:off x="834668" y="2632868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r>
              <a:t>Limite di quantificazione</a:t>
            </a:r>
          </a:p>
        </p:txBody>
      </p:sp>
      <p:sp>
        <p:nvSpPr>
          <p:cNvPr id="584" name="CasellaDiTesto 14"/>
          <p:cNvSpPr txBox="1"/>
          <p:nvPr/>
        </p:nvSpPr>
        <p:spPr>
          <a:xfrm>
            <a:off x="834670" y="663445"/>
            <a:ext cx="6480531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r>
              <a:t>Sensibilità e sensibilità analitica 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asellaDiTesto 2"/>
          <p:cNvSpPr txBox="1"/>
          <p:nvPr/>
        </p:nvSpPr>
        <p:spPr>
          <a:xfrm>
            <a:off x="834670" y="663445"/>
            <a:ext cx="6480531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 b="1">
                <a:solidFill>
                  <a:srgbClr val="072B40"/>
                </a:solidFill>
              </a:defRPr>
            </a:pPr>
            <a:r>
              <a:t>Sensibilità</a:t>
            </a:r>
            <a:r>
              <a:rPr b="0"/>
              <a:t> e </a:t>
            </a:r>
            <a:r>
              <a:t>sensibilità analitica </a:t>
            </a:r>
          </a:p>
        </p:txBody>
      </p:sp>
      <p:sp>
        <p:nvSpPr>
          <p:cNvPr id="587" name="CasellaDiTesto 4"/>
          <p:cNvSpPr txBox="1"/>
          <p:nvPr/>
        </p:nvSpPr>
        <p:spPr>
          <a:xfrm>
            <a:off x="880389" y="1770744"/>
            <a:ext cx="10989227" cy="967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>
                <a:solidFill>
                  <a:srgbClr val="FFFFFF"/>
                </a:solidFill>
              </a:defRPr>
            </a:pPr>
            <a:r>
              <a:t>Per sensibilità si intende la pendenza della curva di calibrazione </a:t>
            </a:r>
            <a:r>
              <a:rPr b="0"/>
              <a:t>(y=</a:t>
            </a:r>
            <a:r>
              <a:rPr sz="3000" u="sng"/>
              <a:t>a</a:t>
            </a:r>
            <a:r>
              <a:rPr b="0"/>
              <a:t>x+b) </a:t>
            </a:r>
          </a:p>
        </p:txBody>
      </p:sp>
      <p:sp>
        <p:nvSpPr>
          <p:cNvPr id="588" name="CasellaDiTesto 6"/>
          <p:cNvSpPr txBox="1"/>
          <p:nvPr/>
        </p:nvSpPr>
        <p:spPr>
          <a:xfrm>
            <a:off x="880389" y="3545221"/>
            <a:ext cx="10989227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>
                <a:solidFill>
                  <a:srgbClr val="FFFFFF"/>
                </a:solidFill>
              </a:defRPr>
            </a:pPr>
            <a:r>
              <a:t>Per sensibilità analitica </a:t>
            </a:r>
            <a:r>
              <a:rPr b="0"/>
              <a:t>si intende il rapporto tra la pendenza della curva di calibrazione e la deviazione standard ad una data concentrazione 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asellaDiTesto 2"/>
          <p:cNvSpPr txBox="1"/>
          <p:nvPr/>
        </p:nvSpPr>
        <p:spPr>
          <a:xfrm>
            <a:off x="679924" y="522741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r>
              <a:t>Limite di rilevabilità</a:t>
            </a:r>
          </a:p>
        </p:txBody>
      </p:sp>
      <p:sp>
        <p:nvSpPr>
          <p:cNvPr id="591" name="CasellaDiTesto 4"/>
          <p:cNvSpPr txBox="1"/>
          <p:nvPr/>
        </p:nvSpPr>
        <p:spPr>
          <a:xfrm>
            <a:off x="679924" y="3955231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r>
              <a:t>Limite di quantificazione</a:t>
            </a:r>
          </a:p>
        </p:txBody>
      </p:sp>
      <p:sp>
        <p:nvSpPr>
          <p:cNvPr id="592" name="CasellaDiTesto 6"/>
          <p:cNvSpPr txBox="1"/>
          <p:nvPr/>
        </p:nvSpPr>
        <p:spPr>
          <a:xfrm>
            <a:off x="601388" y="1367898"/>
            <a:ext cx="10989224" cy="21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>
                <a:solidFill>
                  <a:srgbClr val="FFFFFF"/>
                </a:solidFill>
              </a:defRPr>
            </a:pPr>
            <a:r>
              <a:t>Per limite di rilevabilità si intende la più piccola quantità determinabile con il metodo con un certo livello di fiducia</a:t>
            </a:r>
          </a:p>
          <a:p>
            <a:pPr>
              <a:defRPr sz="2600" b="1">
                <a:solidFill>
                  <a:srgbClr val="FFFFFF"/>
                </a:solidFill>
              </a:defRPr>
            </a:pPr>
            <a:endParaRPr/>
          </a:p>
          <a:p>
            <a:pPr>
              <a:defRPr sz="2600" b="1">
                <a:solidFill>
                  <a:srgbClr val="FFFFFF"/>
                </a:solidFill>
              </a:defRPr>
            </a:pPr>
            <a:r>
              <a:t>LOD=KSb/m; K=2 o 3; Sb= deviazione standard del bianco; m=pendenza della curva</a:t>
            </a:r>
          </a:p>
        </p:txBody>
      </p:sp>
      <p:sp>
        <p:nvSpPr>
          <p:cNvPr id="593" name="CasellaDiTesto 8"/>
          <p:cNvSpPr txBox="1"/>
          <p:nvPr/>
        </p:nvSpPr>
        <p:spPr>
          <a:xfrm>
            <a:off x="601386" y="4680014"/>
            <a:ext cx="10989227" cy="21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>
                <a:solidFill>
                  <a:srgbClr val="FFFFFF"/>
                </a:solidFill>
              </a:defRPr>
            </a:pPr>
            <a:r>
              <a:t>Per limite di quantificazione si intende la più piccola quantità quantificabile con il metodo livello di fiducia superiore</a:t>
            </a:r>
          </a:p>
          <a:p>
            <a:pPr>
              <a:defRPr sz="2600" b="1">
                <a:solidFill>
                  <a:srgbClr val="FFFFFF"/>
                </a:solidFill>
              </a:defRPr>
            </a:pPr>
            <a:endParaRPr/>
          </a:p>
          <a:p>
            <a:pPr>
              <a:defRPr sz="2600" b="1">
                <a:solidFill>
                  <a:srgbClr val="FFFFFF"/>
                </a:solidFill>
              </a:defRPr>
            </a:pPr>
            <a:r>
              <a:t>LOD=KSb/m; K=5 o 10; Sb= deviazione standard del bianco, m=pendenza della curva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asellaDiTesto 2"/>
          <p:cNvSpPr txBox="1"/>
          <p:nvPr/>
        </p:nvSpPr>
        <p:spPr>
          <a:xfrm>
            <a:off x="792467" y="339809"/>
            <a:ext cx="6621206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r>
              <a:t>Intervallo dinamico di linearità</a:t>
            </a:r>
          </a:p>
        </p:txBody>
      </p:sp>
      <p:sp>
        <p:nvSpPr>
          <p:cNvPr id="596" name="CasellaDiTesto 4"/>
          <p:cNvSpPr txBox="1"/>
          <p:nvPr/>
        </p:nvSpPr>
        <p:spPr>
          <a:xfrm>
            <a:off x="792465" y="3828572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r>
              <a:t>Intervallo dinamico</a:t>
            </a:r>
          </a:p>
        </p:txBody>
      </p:sp>
      <p:sp>
        <p:nvSpPr>
          <p:cNvPr id="597" name="CasellaDiTesto 6"/>
          <p:cNvSpPr txBox="1"/>
          <p:nvPr/>
        </p:nvSpPr>
        <p:spPr>
          <a:xfrm>
            <a:off x="838183" y="1077271"/>
            <a:ext cx="10989227" cy="21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600" b="1">
                <a:solidFill>
                  <a:srgbClr val="FFFFFF"/>
                </a:solidFill>
              </a:defRPr>
            </a:pPr>
            <a:r>
              <a:t>Per </a:t>
            </a:r>
            <a:r>
              <a:rPr u="sng"/>
              <a:t>intervallo dinamico di linearità</a:t>
            </a:r>
            <a:r>
              <a:t> si intende l’intervallo di concentrazione per il quale è valida la relazione lineare della curva di calibrazione. Il limite </a:t>
            </a:r>
            <a:r>
              <a:rPr u="sng"/>
              <a:t>inferiore</a:t>
            </a:r>
            <a:r>
              <a:t> coincide con il limite di rilevabilità, il limite superiore coincide con la concentrazione più alta che fa deviare la curva dalla linearità (valutata attraverso il valore r)</a:t>
            </a:r>
          </a:p>
        </p:txBody>
      </p:sp>
      <p:sp>
        <p:nvSpPr>
          <p:cNvPr id="598" name="CasellaDiTesto 8"/>
          <p:cNvSpPr txBox="1"/>
          <p:nvPr/>
        </p:nvSpPr>
        <p:spPr>
          <a:xfrm>
            <a:off x="838186" y="4449926"/>
            <a:ext cx="5212096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600" b="1">
                <a:solidFill>
                  <a:srgbClr val="FFFFFF"/>
                </a:solidFill>
              </a:defRPr>
            </a:pPr>
            <a:r>
              <a:t>Per </a:t>
            </a:r>
            <a:r>
              <a:rPr u="sng"/>
              <a:t>intervallo dinamico</a:t>
            </a:r>
            <a:r>
              <a:t> si intende l’intervallo di concentrazione per il quale si ha una variazione del segnale analitico indipendentemente dalla sua forma</a:t>
            </a:r>
          </a:p>
        </p:txBody>
      </p:sp>
      <p:pic>
        <p:nvPicPr>
          <p:cNvPr id="59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918" y="3170152"/>
            <a:ext cx="5006210" cy="3537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84" y="1302872"/>
            <a:ext cx="11118830" cy="4382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CasellaDiTesto 1"/>
          <p:cNvSpPr txBox="1"/>
          <p:nvPr/>
        </p:nvSpPr>
        <p:spPr>
          <a:xfrm>
            <a:off x="932532" y="25610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181818"/>
                </a:solidFill>
              </a:defRPr>
            </a:lvl1pPr>
          </a:lstStyle>
          <a:p>
            <a:r>
              <a:t>Curva di calibrazione interna (o in matrice) perché si usa??</a:t>
            </a:r>
          </a:p>
        </p:txBody>
      </p:sp>
      <p:sp>
        <p:nvSpPr>
          <p:cNvPr id="602" name="CasellaDiTesto 4"/>
          <p:cNvSpPr txBox="1"/>
          <p:nvPr/>
        </p:nvSpPr>
        <p:spPr>
          <a:xfrm>
            <a:off x="932529" y="303225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181818"/>
                </a:solidFill>
              </a:defRPr>
            </a:lvl1pPr>
          </a:lstStyle>
          <a:p>
            <a:r>
              <a:t>Usare il metodo analitico </a:t>
            </a:r>
          </a:p>
        </p:txBody>
      </p:sp>
      <p:sp>
        <p:nvSpPr>
          <p:cNvPr id="603" name="CasellaDiTesto 7"/>
          <p:cNvSpPr txBox="1"/>
          <p:nvPr/>
        </p:nvSpPr>
        <p:spPr>
          <a:xfrm>
            <a:off x="932531" y="1002551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t>Come costruirla</a:t>
            </a:r>
          </a:p>
        </p:txBody>
      </p:sp>
      <p:sp>
        <p:nvSpPr>
          <p:cNvPr id="604" name="CasellaDiTesto 8"/>
          <p:cNvSpPr txBox="1"/>
          <p:nvPr/>
        </p:nvSpPr>
        <p:spPr>
          <a:xfrm>
            <a:off x="932530" y="1728116"/>
            <a:ext cx="9790519" cy="1056639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w="101600" cap="rnd">
            <a:solidFill>
              <a:srgbClr val="FF0000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 b="1">
                <a:solidFill>
                  <a:srgbClr val="072B40"/>
                </a:solidFill>
              </a:defRPr>
            </a:pPr>
            <a:r>
              <a:t>Preparare una serie di soluzioni standard in una </a:t>
            </a:r>
            <a:r>
              <a:rPr>
                <a:solidFill>
                  <a:srgbClr val="FF0000"/>
                </a:solidFill>
              </a:rPr>
              <a:t>matrice bianca</a:t>
            </a:r>
            <a:r>
              <a:t> (analita+</a:t>
            </a:r>
            <a:r>
              <a:rPr>
                <a:solidFill>
                  <a:srgbClr val="FF0000"/>
                </a:solidFill>
              </a:rPr>
              <a:t>matrice bianca</a:t>
            </a:r>
            <a:r>
              <a:t>)</a:t>
            </a:r>
          </a:p>
        </p:txBody>
      </p:sp>
      <p:sp>
        <p:nvSpPr>
          <p:cNvPr id="605" name="CasellaDiTesto 9"/>
          <p:cNvSpPr txBox="1"/>
          <p:nvPr/>
        </p:nvSpPr>
        <p:spPr>
          <a:xfrm>
            <a:off x="932528" y="3595527"/>
            <a:ext cx="9790519" cy="1396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72B40"/>
                </a:solidFill>
              </a:defRPr>
            </a:lvl1pPr>
          </a:lstStyle>
          <a:p>
            <a:r>
              <a:t>Usare un foglio Excel per interpolare i punti, costruire la curva e ottenere l’equazione e il coefficiente di correlazione r. (y=ax+b)</a:t>
            </a:r>
          </a:p>
        </p:txBody>
      </p:sp>
      <p:sp>
        <p:nvSpPr>
          <p:cNvPr id="606" name="CasellaDiTesto 10"/>
          <p:cNvSpPr txBox="1"/>
          <p:nvPr/>
        </p:nvSpPr>
        <p:spPr>
          <a:xfrm>
            <a:off x="932528" y="5647785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72B40"/>
                </a:solidFill>
              </a:defRPr>
            </a:lvl1pPr>
          </a:lstStyle>
          <a:p>
            <a:r>
              <a:t>Usare la curva per calcolare concentrazioni di analita in soluzioni a concentrazione incognita</a:t>
            </a:r>
          </a:p>
        </p:txBody>
      </p:sp>
      <p:sp>
        <p:nvSpPr>
          <p:cNvPr id="607" name="CasellaDiTesto 11"/>
          <p:cNvSpPr txBox="1"/>
          <p:nvPr/>
        </p:nvSpPr>
        <p:spPr>
          <a:xfrm>
            <a:off x="932528" y="5051354"/>
            <a:ext cx="9790519" cy="469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t>Come usarla per calcolare la concentrazione x=(y-b)/a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" grpId="1" animBg="1" advAuto="0"/>
      <p:bldP spid="603" grpId="2" animBg="1" advAuto="0"/>
      <p:bldP spid="604" grpId="3" animBg="1" advAuto="0"/>
      <p:bldP spid="605" grpId="4" animBg="1" advAuto="0"/>
      <p:bldP spid="606" grpId="5" animBg="1" advAuto="0"/>
      <p:bldP spid="607" grpId="6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asellaDiTesto 2"/>
          <p:cNvSpPr txBox="1"/>
          <p:nvPr/>
        </p:nvSpPr>
        <p:spPr>
          <a:xfrm>
            <a:off x="998804" y="4105423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 u="sng">
                <a:solidFill>
                  <a:srgbClr val="FF0000"/>
                </a:solidFill>
              </a:defRPr>
            </a:pPr>
            <a:r>
              <a:t>Svantaggi</a:t>
            </a:r>
            <a:endParaRPr>
              <a:solidFill>
                <a:srgbClr val="FFFFFF"/>
              </a:solidFill>
            </a:endParaRPr>
          </a:p>
          <a:p>
            <a:pPr>
              <a:defRPr sz="2600" b="1" u="sng">
                <a:solidFill>
                  <a:srgbClr val="FF0000"/>
                </a:solidFill>
              </a:defRPr>
            </a:pPr>
            <a:r>
              <a:t>Non tiene conto della complessità e variabilità dei campioni (l’effetto matrice può variare grandemente da campione a campione)</a:t>
            </a:r>
          </a:p>
        </p:txBody>
      </p:sp>
      <p:sp>
        <p:nvSpPr>
          <p:cNvPr id="610" name="CasellaDiTesto 4"/>
          <p:cNvSpPr txBox="1"/>
          <p:nvPr/>
        </p:nvSpPr>
        <p:spPr>
          <a:xfrm>
            <a:off x="928164" y="266582"/>
            <a:ext cx="9790519" cy="3352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 u="sng">
                <a:solidFill>
                  <a:srgbClr val="FF0000"/>
                </a:solidFill>
              </a:defRPr>
            </a:pPr>
            <a:r>
              <a:t>Vantaggi </a:t>
            </a:r>
            <a:endParaRPr>
              <a:solidFill>
                <a:srgbClr val="FFFFFF"/>
              </a:solidFill>
            </a:endParaRPr>
          </a:p>
          <a:p>
            <a:pPr>
              <a:defRPr sz="2600" b="1" u="sng">
                <a:solidFill>
                  <a:srgbClr val="FF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sz="2600" b="1">
                <a:solidFill>
                  <a:srgbClr val="FF0000"/>
                </a:solidFill>
              </a:defRPr>
            </a:pPr>
            <a:r>
              <a:t>Facile da usare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sz="2600" b="1">
                <a:solidFill>
                  <a:srgbClr val="FF0000"/>
                </a:solidFill>
              </a:defRPr>
            </a:pPr>
            <a:r>
              <a:t>Veloce 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sz="2600" b="1">
                <a:solidFill>
                  <a:srgbClr val="FF0000"/>
                </a:solidFill>
              </a:defRPr>
            </a:pPr>
            <a:r>
              <a:t>Economica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sz="2600" b="1">
                <a:solidFill>
                  <a:srgbClr val="072B40"/>
                </a:solidFill>
              </a:defRPr>
            </a:pPr>
            <a:r>
              <a:t>Tiene in considerazione il recupero della (eventuale) operazione di estrazione, non c’è bisogno di calcolare il recupero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asellaDiTesto 1"/>
          <p:cNvSpPr txBox="1"/>
          <p:nvPr/>
        </p:nvSpPr>
        <p:spPr>
          <a:xfrm>
            <a:off x="998794" y="289957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>
                <a:solidFill>
                  <a:srgbClr val="072B40"/>
                </a:solidFill>
              </a:defRPr>
            </a:pPr>
            <a:r>
              <a:t>Aggiunta standard (Singola e Multipla) </a:t>
            </a:r>
            <a:r>
              <a:rPr b="0"/>
              <a:t>perché si usa??</a:t>
            </a:r>
          </a:p>
        </p:txBody>
      </p:sp>
      <p:sp>
        <p:nvSpPr>
          <p:cNvPr id="613" name="CasellaDiTesto 2"/>
          <p:cNvSpPr txBox="1"/>
          <p:nvPr/>
        </p:nvSpPr>
        <p:spPr>
          <a:xfrm>
            <a:off x="998793" y="1088460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072B40"/>
                </a:solidFill>
              </a:defRPr>
            </a:lvl1pPr>
          </a:lstStyle>
          <a:p>
            <a:r>
              <a:t>Dividere il campione in tante aliquote pari a quante aggiunte standard dovete fare più una.</a:t>
            </a:r>
          </a:p>
        </p:txBody>
      </p:sp>
      <p:sp>
        <p:nvSpPr>
          <p:cNvPr id="614" name="CasellaDiTesto 3"/>
          <p:cNvSpPr txBox="1"/>
          <p:nvPr/>
        </p:nvSpPr>
        <p:spPr>
          <a:xfrm>
            <a:off x="998792" y="2243801"/>
            <a:ext cx="9790519" cy="1320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072B40"/>
                </a:solidFill>
              </a:defRPr>
            </a:lvl1pPr>
          </a:lstStyle>
          <a:p>
            <a:r>
              <a:t>Lasciare un aliquota nel suo stato «naturale» (senza aggiunta); aggiungere concentrazioni variabili e note di analita alle altre aliquote. </a:t>
            </a:r>
          </a:p>
        </p:txBody>
      </p:sp>
      <p:sp>
        <p:nvSpPr>
          <p:cNvPr id="615" name="CasellaDiTesto 5"/>
          <p:cNvSpPr txBox="1"/>
          <p:nvPr/>
        </p:nvSpPr>
        <p:spPr>
          <a:xfrm>
            <a:off x="998796" y="4735076"/>
            <a:ext cx="9790519" cy="977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>
                <a:solidFill>
                  <a:srgbClr val="072B40"/>
                </a:solidFill>
              </a:defRPr>
            </a:pPr>
            <a:r>
              <a:t>Nel caso della singola aggiunta standard trattate i dati così:</a:t>
            </a:r>
            <a:endParaRPr>
              <a:solidFill>
                <a:srgbClr val="FFFFFF"/>
              </a:solidFill>
            </a:endParaRPr>
          </a:p>
          <a:p>
            <a:pPr algn="ctr">
              <a:defRPr sz="3000" b="1">
                <a:solidFill>
                  <a:srgbClr val="072B40"/>
                </a:solidFill>
              </a:defRPr>
            </a:pPr>
            <a:r>
              <a:t>S</a:t>
            </a:r>
            <a:r>
              <a:rPr sz="2600"/>
              <a:t>x:</a:t>
            </a:r>
            <a:r>
              <a:t>C</a:t>
            </a:r>
            <a:r>
              <a:rPr sz="2600"/>
              <a:t>x=</a:t>
            </a:r>
            <a:r>
              <a:t>S</a:t>
            </a:r>
            <a:r>
              <a:rPr sz="2600"/>
              <a:t>(x+std):</a:t>
            </a:r>
            <a:r>
              <a:t>C</a:t>
            </a:r>
            <a:r>
              <a:rPr sz="2600"/>
              <a:t>(x+std)</a:t>
            </a:r>
          </a:p>
        </p:txBody>
      </p:sp>
      <p:sp>
        <p:nvSpPr>
          <p:cNvPr id="616" name="CasellaDiTesto 7"/>
          <p:cNvSpPr txBox="1"/>
          <p:nvPr/>
        </p:nvSpPr>
        <p:spPr>
          <a:xfrm>
            <a:off x="998791" y="3798542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72B40"/>
                </a:solidFill>
              </a:defRPr>
            </a:lvl1pPr>
          </a:lstStyle>
          <a:p>
            <a:r>
              <a:t>Misurare la risposta delle diverse aliquote</a:t>
            </a:r>
          </a:p>
        </p:txBody>
      </p:sp>
      <p:sp>
        <p:nvSpPr>
          <p:cNvPr id="617" name="CasellaDiTesto 9"/>
          <p:cNvSpPr txBox="1"/>
          <p:nvPr/>
        </p:nvSpPr>
        <p:spPr>
          <a:xfrm>
            <a:off x="2690133" y="6075600"/>
            <a:ext cx="6098347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072B40"/>
                </a:solidFill>
              </a:defRPr>
            </a:lvl1pPr>
          </a:lstStyle>
          <a:p>
            <a:r>
              <a:t>Cx= concentrazione incognita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" grpId="1" animBg="1" advAuto="0"/>
      <p:bldP spid="614" grpId="2" animBg="1" advAuto="0"/>
      <p:bldP spid="615" grpId="3" animBg="1" advAuto="0"/>
      <p:bldP spid="616" grpId="4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9" name="Tabella 2"/>
          <p:cNvGraphicFramePr/>
          <p:nvPr/>
        </p:nvGraphicFramePr>
        <p:xfrm>
          <a:off x="822293" y="3429000"/>
          <a:ext cx="4458952" cy="22250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681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Concntratzione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Segnale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Sample = 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Sample +std1= std 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S1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Sample + std2 = std 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S2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Sample + stdn = std 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Sn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25" name="Gruppo 11"/>
          <p:cNvGrpSpPr/>
          <p:nvPr/>
        </p:nvGrpSpPr>
        <p:grpSpPr>
          <a:xfrm>
            <a:off x="6591355" y="3429000"/>
            <a:ext cx="3779309" cy="3205618"/>
            <a:chOff x="0" y="0"/>
            <a:chExt cx="3779307" cy="3205617"/>
          </a:xfrm>
        </p:grpSpPr>
        <p:sp>
          <p:nvSpPr>
            <p:cNvPr id="620" name="Connettore 2 4"/>
            <p:cNvSpPr/>
            <p:nvPr/>
          </p:nvSpPr>
          <p:spPr>
            <a:xfrm>
              <a:off x="427071" y="2418472"/>
              <a:ext cx="3352237" cy="35647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21" name="Connettore 2 6"/>
            <p:cNvSpPr/>
            <p:nvPr/>
          </p:nvSpPr>
          <p:spPr>
            <a:xfrm flipV="1">
              <a:off x="1231547" y="0"/>
              <a:ext cx="2" cy="2418474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22" name="Connettore 1 8"/>
            <p:cNvSpPr/>
            <p:nvPr/>
          </p:nvSpPr>
          <p:spPr>
            <a:xfrm flipV="1">
              <a:off x="607179" y="671859"/>
              <a:ext cx="2986838" cy="1746615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23" name="CasellaDiTesto 9"/>
            <p:cNvSpPr txBox="1"/>
            <p:nvPr/>
          </p:nvSpPr>
          <p:spPr>
            <a:xfrm>
              <a:off x="3010085" y="2834779"/>
              <a:ext cx="689034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conc</a:t>
              </a:r>
            </a:p>
          </p:txBody>
        </p:sp>
        <p:sp>
          <p:nvSpPr>
            <p:cNvPr id="624" name="CasellaDiTesto 10"/>
            <p:cNvSpPr txBox="1"/>
            <p:nvPr/>
          </p:nvSpPr>
          <p:spPr>
            <a:xfrm>
              <a:off x="-1" y="35645"/>
              <a:ext cx="733794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signal</a:t>
              </a:r>
            </a:p>
          </p:txBody>
        </p:sp>
      </p:grpSp>
      <p:sp>
        <p:nvSpPr>
          <p:cNvPr id="626" name="Connettore 2 13"/>
          <p:cNvSpPr/>
          <p:nvPr/>
        </p:nvSpPr>
        <p:spPr>
          <a:xfrm flipH="1" flipV="1">
            <a:off x="7202459" y="5911539"/>
            <a:ext cx="25759" cy="386368"/>
          </a:xfrm>
          <a:prstGeom prst="line">
            <a:avLst/>
          </a:prstGeom>
          <a:ln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7" name="CasellaDiTesto 14"/>
          <p:cNvSpPr txBox="1"/>
          <p:nvPr/>
        </p:nvSpPr>
        <p:spPr>
          <a:xfrm>
            <a:off x="6441656" y="6334667"/>
            <a:ext cx="221935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Cx (concentration)</a:t>
            </a:r>
          </a:p>
        </p:txBody>
      </p:sp>
      <p:sp>
        <p:nvSpPr>
          <p:cNvPr id="628" name="CasellaDiTesto 3"/>
          <p:cNvSpPr txBox="1"/>
          <p:nvPr/>
        </p:nvSpPr>
        <p:spPr>
          <a:xfrm>
            <a:off x="7651257" y="5142213"/>
            <a:ext cx="351044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S0</a:t>
            </a:r>
          </a:p>
        </p:txBody>
      </p:sp>
      <p:sp>
        <p:nvSpPr>
          <p:cNvPr id="629" name="CasellaDiTesto 5"/>
          <p:cNvSpPr txBox="1"/>
          <p:nvPr/>
        </p:nvSpPr>
        <p:spPr>
          <a:xfrm>
            <a:off x="8221995" y="4772879"/>
            <a:ext cx="351044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S1</a:t>
            </a:r>
          </a:p>
        </p:txBody>
      </p:sp>
      <p:sp>
        <p:nvSpPr>
          <p:cNvPr id="630" name="CasellaDiTesto 7"/>
          <p:cNvSpPr txBox="1"/>
          <p:nvPr/>
        </p:nvSpPr>
        <p:spPr>
          <a:xfrm>
            <a:off x="8861283" y="4403548"/>
            <a:ext cx="351045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S2</a:t>
            </a:r>
          </a:p>
        </p:txBody>
      </p:sp>
      <p:sp>
        <p:nvSpPr>
          <p:cNvPr id="631" name="CasellaDiTesto 17"/>
          <p:cNvSpPr txBox="1"/>
          <p:nvPr/>
        </p:nvSpPr>
        <p:spPr>
          <a:xfrm>
            <a:off x="9861230" y="3836581"/>
            <a:ext cx="360198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Sn</a:t>
            </a:r>
          </a:p>
        </p:txBody>
      </p:sp>
      <p:sp>
        <p:nvSpPr>
          <p:cNvPr id="632" name="Ovale 18"/>
          <p:cNvSpPr/>
          <p:nvPr/>
        </p:nvSpPr>
        <p:spPr>
          <a:xfrm>
            <a:off x="7765343" y="5470514"/>
            <a:ext cx="115121" cy="8206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3" name="Ovale 20"/>
          <p:cNvSpPr/>
          <p:nvPr/>
        </p:nvSpPr>
        <p:spPr>
          <a:xfrm>
            <a:off x="8385843" y="5101182"/>
            <a:ext cx="115121" cy="8206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4" name="Ovale 22"/>
          <p:cNvSpPr/>
          <p:nvPr/>
        </p:nvSpPr>
        <p:spPr>
          <a:xfrm>
            <a:off x="9032930" y="4705031"/>
            <a:ext cx="115121" cy="8206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5" name="Ovale 24"/>
          <p:cNvSpPr/>
          <p:nvPr/>
        </p:nvSpPr>
        <p:spPr>
          <a:xfrm>
            <a:off x="10058779" y="4097034"/>
            <a:ext cx="115121" cy="8206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6" name="CasellaDiTesto 25"/>
          <p:cNvSpPr txBox="1"/>
          <p:nvPr/>
        </p:nvSpPr>
        <p:spPr>
          <a:xfrm>
            <a:off x="467744" y="328749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72B40"/>
                </a:solidFill>
              </a:defRPr>
            </a:lvl1pPr>
          </a:lstStyle>
          <a:p>
            <a:r>
              <a:t>Nel caso della aggiunta standard multipla si procede alla risoluzione grafica di Cx</a:t>
            </a:r>
          </a:p>
        </p:txBody>
      </p:sp>
      <p:sp>
        <p:nvSpPr>
          <p:cNvPr id="637" name="Ovale 27"/>
          <p:cNvSpPr/>
          <p:nvPr/>
        </p:nvSpPr>
        <p:spPr>
          <a:xfrm>
            <a:off x="7134114" y="5796436"/>
            <a:ext cx="115121" cy="82063"/>
          </a:xfrm>
          <a:prstGeom prst="ellipse">
            <a:avLst/>
          </a:prstGeom>
          <a:solidFill>
            <a:srgbClr val="FFFF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" grpId="1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asellaDiTesto 1"/>
          <p:cNvSpPr txBox="1"/>
          <p:nvPr/>
        </p:nvSpPr>
        <p:spPr>
          <a:xfrm>
            <a:off x="998803" y="548640"/>
            <a:ext cx="9790519" cy="21329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 u="sng">
                <a:solidFill>
                  <a:srgbClr val="072B40"/>
                </a:solidFill>
              </a:defRPr>
            </a:pPr>
            <a:r>
              <a:t>Vantaggi</a:t>
            </a: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072B40"/>
                </a:solidFill>
              </a:defRPr>
            </a:pPr>
            <a:r>
              <a:t>Minimizza l’effetto matrice</a:t>
            </a: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072B40"/>
                </a:solidFill>
              </a:defRPr>
            </a:pPr>
            <a:r>
              <a:t>Tiene conto dell’effetto matrice del singolo campione</a:t>
            </a: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072B40"/>
                </a:solidFill>
              </a:defRPr>
            </a:pPr>
            <a:r>
              <a:t>Facile </a:t>
            </a: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072B40"/>
                </a:solidFill>
              </a:defRPr>
            </a:pPr>
            <a:r>
              <a:t>Veloce</a:t>
            </a:r>
          </a:p>
        </p:txBody>
      </p:sp>
      <p:sp>
        <p:nvSpPr>
          <p:cNvPr id="640" name="CasellaDiTesto 2"/>
          <p:cNvSpPr txBox="1"/>
          <p:nvPr/>
        </p:nvSpPr>
        <p:spPr>
          <a:xfrm>
            <a:off x="998804" y="4105423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 u="sng">
                <a:solidFill>
                  <a:srgbClr val="072B40"/>
                </a:solidFill>
              </a:defRPr>
            </a:pPr>
            <a:r>
              <a:t>Svantaggi </a:t>
            </a:r>
            <a:endParaRPr>
              <a:solidFill>
                <a:srgbClr val="FFFFFF"/>
              </a:solidFill>
            </a:endParaRPr>
          </a:p>
          <a:p>
            <a:pPr>
              <a:defRPr sz="2600" b="1" u="sng">
                <a:solidFill>
                  <a:srgbClr val="072B40"/>
                </a:solidFill>
              </a:defRPr>
            </a:pPr>
            <a:r>
              <a:t>Ogni campione deve essere trattato singolarmente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asellaDiTesto 1"/>
          <p:cNvSpPr txBox="1"/>
          <p:nvPr/>
        </p:nvSpPr>
        <p:spPr>
          <a:xfrm>
            <a:off x="358990" y="181339"/>
            <a:ext cx="9790518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072B40"/>
                </a:solidFill>
              </a:defRPr>
            </a:lvl1pPr>
          </a:lstStyle>
          <a:p>
            <a:r>
              <a:t>Standard interno (SI)</a:t>
            </a:r>
          </a:p>
        </p:txBody>
      </p:sp>
      <p:sp>
        <p:nvSpPr>
          <p:cNvPr id="643" name="CasellaDiTesto 6"/>
          <p:cNvSpPr txBox="1"/>
          <p:nvPr/>
        </p:nvSpPr>
        <p:spPr>
          <a:xfrm>
            <a:off x="423662" y="1142777"/>
            <a:ext cx="10989224" cy="496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>
                <a:solidFill>
                  <a:srgbClr val="FFFFFF"/>
                </a:solidFill>
              </a:defRPr>
            </a:pPr>
            <a:r>
              <a:t>Utilizza uno standard con struttura simile all’analita</a:t>
            </a:r>
          </a:p>
          <a:p>
            <a:pPr>
              <a:defRPr sz="2600" b="1">
                <a:solidFill>
                  <a:srgbClr val="FFFFFF"/>
                </a:solidFill>
              </a:defRPr>
            </a:pPr>
            <a:r>
              <a:t>SI viene aggiunto a campioni e bianco</a:t>
            </a:r>
          </a:p>
          <a:p>
            <a:pPr>
              <a:defRPr sz="2600" b="1">
                <a:solidFill>
                  <a:srgbClr val="FFFFFF"/>
                </a:solidFill>
              </a:defRPr>
            </a:pPr>
            <a:endParaRPr/>
          </a:p>
          <a:p>
            <a:pPr>
              <a:defRPr sz="2600" b="1">
                <a:solidFill>
                  <a:srgbClr val="FFFFFF"/>
                </a:solidFill>
              </a:defRPr>
            </a:pPr>
            <a:r>
              <a:t>Il segnale è dato dal rapporto tra segnale dell’analita e segnale dello SI</a:t>
            </a:r>
          </a:p>
          <a:p>
            <a:pPr>
              <a:defRPr sz="2600" b="1">
                <a:solidFill>
                  <a:srgbClr val="FFFFFF"/>
                </a:solidFill>
              </a:defRPr>
            </a:pPr>
            <a:endParaRPr/>
          </a:p>
          <a:p>
            <a:pPr>
              <a:defRPr sz="2600" b="1">
                <a:solidFill>
                  <a:srgbClr val="FFFFFF"/>
                </a:solidFill>
              </a:defRPr>
            </a:pPr>
            <a:r>
              <a:t>CALIBRAZIONE</a:t>
            </a:r>
          </a:p>
          <a:p>
            <a:pPr>
              <a:defRPr sz="2600" b="1">
                <a:solidFill>
                  <a:srgbClr val="FFFFFF"/>
                </a:solidFill>
              </a:defRPr>
            </a:pPr>
            <a:r>
              <a:t>La curva di calibrazione ha in ordinata questo rapporto e in ascissa la concentrazione dell’analita negli standard</a:t>
            </a:r>
          </a:p>
          <a:p>
            <a:pPr>
              <a:defRPr sz="2600" b="1">
                <a:solidFill>
                  <a:srgbClr val="FFFFFF"/>
                </a:solidFill>
              </a:defRPr>
            </a:pPr>
            <a:endParaRPr/>
          </a:p>
          <a:p>
            <a:pPr>
              <a:defRPr sz="2600" b="1">
                <a:solidFill>
                  <a:srgbClr val="FFFFFF"/>
                </a:solidFill>
              </a:defRPr>
            </a:pPr>
            <a:r>
              <a:t>UTILITA’: COMPENSARE EFFETTI DELLA MATRICE, VARIAZIONI DI TEMPERATURA,  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asellaDiTesto 6"/>
          <p:cNvSpPr txBox="1"/>
          <p:nvPr/>
        </p:nvSpPr>
        <p:spPr>
          <a:xfrm>
            <a:off x="494752" y="574055"/>
            <a:ext cx="10989224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FFFFFF"/>
                </a:solidFill>
              </a:defRPr>
            </a:lvl1pPr>
          </a:lstStyle>
          <a:p>
            <a:r>
              <a:t>ESEMPI DI UTILIZZO SI</a:t>
            </a:r>
          </a:p>
        </p:txBody>
      </p:sp>
      <p:grpSp>
        <p:nvGrpSpPr>
          <p:cNvPr id="648" name="Galleria immagini"/>
          <p:cNvGrpSpPr/>
          <p:nvPr/>
        </p:nvGrpSpPr>
        <p:grpSpPr>
          <a:xfrm>
            <a:off x="507197" y="1168709"/>
            <a:ext cx="9326018" cy="4833694"/>
            <a:chOff x="0" y="0"/>
            <a:chExt cx="9326017" cy="4833692"/>
          </a:xfrm>
        </p:grpSpPr>
        <p:pic>
          <p:nvPicPr>
            <p:cNvPr id="646" name="Immagine" descr="Immagine"/>
            <p:cNvPicPr>
              <a:picLocks noChangeAspect="1"/>
            </p:cNvPicPr>
            <p:nvPr/>
          </p:nvPicPr>
          <p:blipFill>
            <a:blip r:embed="rId2"/>
            <a:srcRect l="3460" r="3460"/>
            <a:stretch>
              <a:fillRect/>
            </a:stretch>
          </p:blipFill>
          <p:spPr>
            <a:xfrm>
              <a:off x="0" y="0"/>
              <a:ext cx="9326018" cy="40462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7" name="UTILIZZARE I DATI PER COSTRUIRE CURVA DI CALIBRAZIONE ANALITA-SEGNALE E ANALITA-RAPPORTO SEGNALE"/>
            <p:cNvSpPr txBox="1"/>
            <p:nvPr/>
          </p:nvSpPr>
          <p:spPr>
            <a:xfrm>
              <a:off x="0" y="4122492"/>
              <a:ext cx="9326018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UTILIZZARE I DATI PER COSTRUIRE CURVA DI CALIBRAZIONE ANALITA-SEGNALE E ANALITA-RAPPORTO SEGNALE</a:t>
              </a:r>
            </a:p>
          </p:txBody>
        </p:sp>
      </p:grp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CasellaDiTesto 6"/>
          <p:cNvSpPr txBox="1"/>
          <p:nvPr/>
        </p:nvSpPr>
        <p:spPr>
          <a:xfrm>
            <a:off x="334688" y="-35546"/>
            <a:ext cx="10989224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FFFFFF"/>
                </a:solidFill>
              </a:defRPr>
            </a:lvl1pPr>
          </a:lstStyle>
          <a:p>
            <a:r>
              <a:t>ESEMPI DI UTILIZZO SI</a:t>
            </a:r>
          </a:p>
        </p:txBody>
      </p:sp>
      <p:sp>
        <p:nvSpPr>
          <p:cNvPr id="651" name="CasellaDiTesto 6"/>
          <p:cNvSpPr txBox="1"/>
          <p:nvPr/>
        </p:nvSpPr>
        <p:spPr>
          <a:xfrm>
            <a:off x="8565991" y="2745496"/>
            <a:ext cx="3851538" cy="186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 b="1">
                <a:solidFill>
                  <a:srgbClr val="FFFFFF"/>
                </a:solidFill>
              </a:defRPr>
            </a:pPr>
            <a:r>
              <a:t>UTILIZZO DEL RAPPORTO SEGNALE/SEGNALE SI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endParaRPr/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OPPURE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endParaRPr/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PROPORZIONE SE NON SI DISPONE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DI STANDARD DI TUTTI GLI ANALITI</a:t>
            </a:r>
          </a:p>
        </p:txBody>
      </p:sp>
      <p:grpSp>
        <p:nvGrpSpPr>
          <p:cNvPr id="654" name="Galleria immagini"/>
          <p:cNvGrpSpPr/>
          <p:nvPr/>
        </p:nvGrpSpPr>
        <p:grpSpPr>
          <a:xfrm>
            <a:off x="366044" y="922453"/>
            <a:ext cx="7999400" cy="6051161"/>
            <a:chOff x="0" y="0"/>
            <a:chExt cx="7999398" cy="6051160"/>
          </a:xfrm>
        </p:grpSpPr>
        <p:pic>
          <p:nvPicPr>
            <p:cNvPr id="652" name="Immagine" descr="Immagine"/>
            <p:cNvPicPr>
              <a:picLocks noChangeAspect="1"/>
            </p:cNvPicPr>
            <p:nvPr/>
          </p:nvPicPr>
          <p:blipFill>
            <a:blip r:embed="rId2"/>
            <a:srcRect l="2350" r="2350"/>
            <a:stretch>
              <a:fillRect/>
            </a:stretch>
          </p:blipFill>
          <p:spPr>
            <a:xfrm>
              <a:off x="0" y="0"/>
              <a:ext cx="7999399" cy="5543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53" name="Didascalia"/>
            <p:cNvSpPr/>
            <p:nvPr/>
          </p:nvSpPr>
          <p:spPr>
            <a:xfrm>
              <a:off x="0" y="5619360"/>
              <a:ext cx="7999399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r>
                <a:t>Didascalia</a:t>
              </a:r>
            </a:p>
          </p:txBody>
        </p:sp>
      </p:grp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asellaDiTesto 1"/>
          <p:cNvSpPr txBox="1"/>
          <p:nvPr/>
        </p:nvSpPr>
        <p:spPr>
          <a:xfrm>
            <a:off x="998801" y="189624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072B40"/>
                </a:solidFill>
              </a:defRPr>
            </a:lvl1pPr>
          </a:lstStyle>
          <a:p>
            <a:r>
              <a:t>Standard interno (SI)</a:t>
            </a:r>
          </a:p>
        </p:txBody>
      </p:sp>
      <p:sp>
        <p:nvSpPr>
          <p:cNvPr id="657" name="CasellaDiTesto 2"/>
          <p:cNvSpPr txBox="1"/>
          <p:nvPr/>
        </p:nvSpPr>
        <p:spPr>
          <a:xfrm>
            <a:off x="998801" y="1600982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072B40"/>
                </a:solidFill>
              </a:defRPr>
            </a:lvl1pPr>
          </a:lstStyle>
          <a:p>
            <a:r>
              <a:t>Aggiungere lo SI al campione</a:t>
            </a:r>
          </a:p>
        </p:txBody>
      </p:sp>
      <p:sp>
        <p:nvSpPr>
          <p:cNvPr id="658" name="CasellaDiTesto 5"/>
          <p:cNvSpPr txBox="1"/>
          <p:nvPr/>
        </p:nvSpPr>
        <p:spPr>
          <a:xfrm>
            <a:off x="998797" y="3583844"/>
            <a:ext cx="9790519" cy="977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>
                <a:solidFill>
                  <a:srgbClr val="072B40"/>
                </a:solidFill>
              </a:defRPr>
            </a:pPr>
            <a:r>
              <a:t>Calcolare la Cx come segue</a:t>
            </a:r>
            <a:endParaRPr>
              <a:solidFill>
                <a:srgbClr val="FFFFFF"/>
              </a:solidFill>
            </a:endParaRPr>
          </a:p>
          <a:p>
            <a:pPr>
              <a:defRPr sz="3000" b="1">
                <a:solidFill>
                  <a:srgbClr val="072B40"/>
                </a:solidFill>
              </a:defRPr>
            </a:pPr>
            <a:r>
              <a:t>S</a:t>
            </a:r>
            <a:r>
              <a:rPr sz="2600"/>
              <a:t>x:</a:t>
            </a:r>
            <a:r>
              <a:t>C</a:t>
            </a:r>
            <a:r>
              <a:rPr sz="2600"/>
              <a:t>x=</a:t>
            </a:r>
            <a:r>
              <a:t>S</a:t>
            </a:r>
            <a:r>
              <a:rPr sz="2600"/>
              <a:t>(IS):</a:t>
            </a:r>
            <a:r>
              <a:t>C</a:t>
            </a:r>
            <a:r>
              <a:rPr sz="2600"/>
              <a:t>(IS)</a:t>
            </a:r>
          </a:p>
        </p:txBody>
      </p:sp>
      <p:sp>
        <p:nvSpPr>
          <p:cNvPr id="659" name="CasellaDiTesto 6"/>
          <p:cNvSpPr txBox="1"/>
          <p:nvPr/>
        </p:nvSpPr>
        <p:spPr>
          <a:xfrm>
            <a:off x="998797" y="5225046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072B40"/>
                </a:solidFill>
              </a:defRPr>
            </a:lvl1pPr>
          </a:lstStyle>
          <a:p>
            <a:r>
              <a:t>Correggere la risposta secondo il fattore di risposta (RF)</a:t>
            </a:r>
          </a:p>
        </p:txBody>
      </p:sp>
      <p:sp>
        <p:nvSpPr>
          <p:cNvPr id="660" name="CasellaDiTesto 7"/>
          <p:cNvSpPr txBox="1"/>
          <p:nvPr/>
        </p:nvSpPr>
        <p:spPr>
          <a:xfrm>
            <a:off x="998796" y="2455466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72B40"/>
                </a:solidFill>
              </a:defRPr>
            </a:lvl1pPr>
          </a:lstStyle>
          <a:p>
            <a:r>
              <a:t>Misurare la risposta</a:t>
            </a:r>
          </a:p>
        </p:txBody>
      </p:sp>
      <p:sp>
        <p:nvSpPr>
          <p:cNvPr id="661" name="CasellaDiTesto 1"/>
          <p:cNvSpPr txBox="1"/>
          <p:nvPr/>
        </p:nvSpPr>
        <p:spPr>
          <a:xfrm>
            <a:off x="998801" y="895303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072B40"/>
                </a:solidFill>
              </a:defRPr>
            </a:lvl1pPr>
          </a:lstStyle>
          <a:p>
            <a:r>
              <a:t>Uso in caso di assenza di calibranti degli analisi presenti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" grpId="1" animBg="1" advAuto="0"/>
      <p:bldP spid="658" grpId="2" animBg="1" advAuto="0"/>
      <p:bldP spid="659" grpId="3" animBg="1" advAuto="0"/>
      <p:bldP spid="660" grpId="4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alleria immagini"/>
          <p:cNvGrpSpPr/>
          <p:nvPr/>
        </p:nvGrpSpPr>
        <p:grpSpPr>
          <a:xfrm>
            <a:off x="211599" y="246631"/>
            <a:ext cx="8246601" cy="7065376"/>
            <a:chOff x="0" y="0"/>
            <a:chExt cx="11926583" cy="7065374"/>
          </a:xfrm>
        </p:grpSpPr>
        <p:pic>
          <p:nvPicPr>
            <p:cNvPr id="663" name="Immagine" descr="Immagine"/>
            <p:cNvPicPr>
              <a:picLocks noChangeAspect="1"/>
            </p:cNvPicPr>
            <p:nvPr/>
          </p:nvPicPr>
          <p:blipFill>
            <a:blip r:embed="rId2"/>
            <a:srcRect l="6744" r="6744"/>
            <a:stretch>
              <a:fillRect/>
            </a:stretch>
          </p:blipFill>
          <p:spPr>
            <a:xfrm>
              <a:off x="0" y="0"/>
              <a:ext cx="11926584" cy="6557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4" name="Didascalia"/>
            <p:cNvSpPr/>
            <p:nvPr/>
          </p:nvSpPr>
          <p:spPr>
            <a:xfrm>
              <a:off x="0" y="6633574"/>
              <a:ext cx="11926584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r>
                <a:t>Didascalia</a:t>
              </a:r>
            </a:p>
          </p:txBody>
        </p:sp>
      </p:grpSp>
      <p:sp>
        <p:nvSpPr>
          <p:cNvPr id="666" name="Si supponga di effettuare un’analisi con uno standard interno avente concentrazione di 100 ppm in cui la concentrazione dell’analita sia anch’essa 100 ppm. A seguito dell’analisi si ottiene la seguente risposta:…"/>
          <p:cNvSpPr txBox="1"/>
          <p:nvPr/>
        </p:nvSpPr>
        <p:spPr>
          <a:xfrm>
            <a:off x="5512262" y="674402"/>
            <a:ext cx="6679738" cy="55091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b="1" dirty="0"/>
              <a:t>Si </a:t>
            </a:r>
            <a:r>
              <a:rPr b="1" dirty="0" err="1"/>
              <a:t>supponga</a:t>
            </a:r>
            <a:r>
              <a:rPr b="1" dirty="0"/>
              <a:t> di </a:t>
            </a:r>
            <a:r>
              <a:rPr b="1" dirty="0" err="1"/>
              <a:t>effettuare</a:t>
            </a:r>
            <a:r>
              <a:rPr b="1" dirty="0"/>
              <a:t> </a:t>
            </a:r>
            <a:r>
              <a:rPr b="1" dirty="0" err="1"/>
              <a:t>un’analisi</a:t>
            </a:r>
            <a:r>
              <a:rPr b="1" dirty="0"/>
              <a:t> con uno standard </a:t>
            </a:r>
            <a:r>
              <a:rPr b="1" dirty="0" err="1"/>
              <a:t>interno</a:t>
            </a:r>
            <a:r>
              <a:rPr b="1" dirty="0"/>
              <a:t> </a:t>
            </a:r>
            <a:r>
              <a:rPr b="1" dirty="0" err="1"/>
              <a:t>avente</a:t>
            </a:r>
            <a:r>
              <a:rPr b="1" dirty="0"/>
              <a:t> </a:t>
            </a:r>
            <a:r>
              <a:rPr b="1" dirty="0" err="1"/>
              <a:t>concentrazione</a:t>
            </a:r>
            <a:r>
              <a:rPr b="1" dirty="0"/>
              <a:t> di 100 ppm in cui la </a:t>
            </a:r>
            <a:r>
              <a:rPr b="1" dirty="0" err="1"/>
              <a:t>concentrazione</a:t>
            </a:r>
            <a:r>
              <a:rPr b="1" dirty="0"/>
              <a:t> </a:t>
            </a:r>
            <a:r>
              <a:rPr b="1" dirty="0" err="1"/>
              <a:t>dell’analita</a:t>
            </a:r>
            <a:r>
              <a:rPr b="1" dirty="0"/>
              <a:t> </a:t>
            </a:r>
            <a:r>
              <a:rPr b="1" dirty="0" err="1"/>
              <a:t>sia</a:t>
            </a:r>
            <a:r>
              <a:rPr b="1" dirty="0"/>
              <a:t> </a:t>
            </a:r>
            <a:r>
              <a:rPr b="1" dirty="0" err="1"/>
              <a:t>anch’essa</a:t>
            </a:r>
            <a:r>
              <a:rPr b="1" dirty="0"/>
              <a:t> 100 ppm. A </a:t>
            </a:r>
            <a:r>
              <a:rPr b="1" dirty="0" err="1"/>
              <a:t>seguito</a:t>
            </a:r>
            <a:r>
              <a:rPr b="1" dirty="0"/>
              <a:t> </a:t>
            </a:r>
            <a:r>
              <a:rPr b="1" dirty="0" err="1"/>
              <a:t>dell’analisi</a:t>
            </a:r>
            <a:r>
              <a:rPr b="1" dirty="0"/>
              <a:t> </a:t>
            </a:r>
            <a:r>
              <a:rPr b="1" dirty="0" err="1"/>
              <a:t>si</a:t>
            </a:r>
            <a:r>
              <a:rPr b="1" dirty="0"/>
              <a:t> </a:t>
            </a:r>
            <a:r>
              <a:rPr b="1" dirty="0" err="1"/>
              <a:t>ottiene</a:t>
            </a:r>
            <a:r>
              <a:rPr b="1" dirty="0"/>
              <a:t> la </a:t>
            </a:r>
            <a:r>
              <a:rPr b="1" dirty="0" err="1"/>
              <a:t>seguente</a:t>
            </a:r>
            <a:r>
              <a:rPr b="1" dirty="0"/>
              <a:t> </a:t>
            </a:r>
            <a:r>
              <a:rPr b="1" dirty="0" err="1"/>
              <a:t>risposta</a:t>
            </a:r>
            <a:r>
              <a:rPr b="1" dirty="0"/>
              <a:t>: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b="1" dirty="0"/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b="1" dirty="0"/>
              <a:t>Area del </a:t>
            </a:r>
            <a:r>
              <a:rPr b="1" dirty="0" err="1"/>
              <a:t>picco</a:t>
            </a:r>
            <a:r>
              <a:rPr b="1" dirty="0"/>
              <a:t> </a:t>
            </a:r>
            <a:r>
              <a:rPr b="1" dirty="0" err="1"/>
              <a:t>dell’analita</a:t>
            </a:r>
            <a:r>
              <a:rPr b="1" dirty="0"/>
              <a:t> a </a:t>
            </a:r>
            <a:r>
              <a:rPr b="1" dirty="0" err="1"/>
              <a:t>titolo</a:t>
            </a:r>
            <a:r>
              <a:rPr b="1" dirty="0"/>
              <a:t> </a:t>
            </a:r>
            <a:r>
              <a:rPr b="1" dirty="0" err="1"/>
              <a:t>noto</a:t>
            </a:r>
            <a:r>
              <a:rPr b="1" dirty="0"/>
              <a:t> = 1200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b="1" dirty="0"/>
              <a:t>Area del </a:t>
            </a:r>
            <a:r>
              <a:rPr b="1" dirty="0" err="1"/>
              <a:t>picco</a:t>
            </a:r>
            <a:r>
              <a:rPr b="1" dirty="0"/>
              <a:t> </a:t>
            </a:r>
            <a:r>
              <a:rPr b="1" dirty="0" err="1"/>
              <a:t>dello</a:t>
            </a:r>
            <a:r>
              <a:rPr b="1" dirty="0"/>
              <a:t> standard </a:t>
            </a:r>
            <a:r>
              <a:rPr b="1" dirty="0" err="1"/>
              <a:t>interno</a:t>
            </a:r>
            <a:r>
              <a:rPr b="1" dirty="0"/>
              <a:t> = 1000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b="1" dirty="0"/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b="1" dirty="0"/>
              <a:t>Per la </a:t>
            </a:r>
            <a:r>
              <a:rPr b="1" dirty="0" err="1"/>
              <a:t>determinazione</a:t>
            </a:r>
            <a:r>
              <a:rPr b="1" dirty="0"/>
              <a:t> </a:t>
            </a:r>
            <a:r>
              <a:rPr b="1" dirty="0" err="1"/>
              <a:t>dell’analita</a:t>
            </a:r>
            <a:r>
              <a:rPr b="1" dirty="0"/>
              <a:t> </a:t>
            </a:r>
            <a:r>
              <a:rPr b="1" dirty="0" err="1"/>
              <a:t>si</a:t>
            </a:r>
            <a:r>
              <a:rPr b="1" dirty="0"/>
              <a:t> </a:t>
            </a:r>
            <a:r>
              <a:rPr b="1" dirty="0" err="1"/>
              <a:t>mettono</a:t>
            </a:r>
            <a:r>
              <a:rPr b="1" dirty="0"/>
              <a:t> sempre 100 ppm di standard </a:t>
            </a:r>
            <a:r>
              <a:rPr b="1" dirty="0" err="1"/>
              <a:t>interno</a:t>
            </a:r>
            <a:r>
              <a:rPr b="1" dirty="0"/>
              <a:t> per la quale </a:t>
            </a:r>
            <a:r>
              <a:rPr b="1" dirty="0" err="1"/>
              <a:t>l’area</a:t>
            </a:r>
            <a:r>
              <a:rPr b="1" dirty="0"/>
              <a:t> del </a:t>
            </a:r>
            <a:r>
              <a:rPr b="1" dirty="0" err="1"/>
              <a:t>picco</a:t>
            </a:r>
            <a:r>
              <a:rPr b="1" dirty="0"/>
              <a:t> </a:t>
            </a:r>
            <a:r>
              <a:rPr b="1" dirty="0" err="1"/>
              <a:t>è</a:t>
            </a:r>
            <a:r>
              <a:rPr b="1" dirty="0"/>
              <a:t> </a:t>
            </a:r>
            <a:r>
              <a:rPr b="1" dirty="0" err="1"/>
              <a:t>pari</a:t>
            </a:r>
            <a:r>
              <a:rPr b="1" dirty="0"/>
              <a:t> a 1000 e </a:t>
            </a:r>
            <a:r>
              <a:rPr b="1" dirty="0" err="1"/>
              <a:t>si</a:t>
            </a:r>
            <a:r>
              <a:rPr b="1" dirty="0"/>
              <a:t> </a:t>
            </a:r>
            <a:r>
              <a:rPr b="1" dirty="0" err="1"/>
              <a:t>supponga</a:t>
            </a:r>
            <a:r>
              <a:rPr b="1" dirty="0"/>
              <a:t> </a:t>
            </a:r>
            <a:r>
              <a:rPr b="1" dirty="0" err="1"/>
              <a:t>che</a:t>
            </a:r>
            <a:r>
              <a:rPr b="1" dirty="0"/>
              <a:t> </a:t>
            </a:r>
            <a:r>
              <a:rPr b="1" dirty="0" err="1"/>
              <a:t>l’area</a:t>
            </a:r>
            <a:r>
              <a:rPr b="1" dirty="0"/>
              <a:t> del </a:t>
            </a:r>
            <a:r>
              <a:rPr b="1" dirty="0" err="1"/>
              <a:t>picco</a:t>
            </a:r>
            <a:r>
              <a:rPr b="1" dirty="0"/>
              <a:t> </a:t>
            </a:r>
            <a:r>
              <a:rPr b="1" dirty="0" err="1"/>
              <a:t>relativa</a:t>
            </a:r>
            <a:r>
              <a:rPr b="1" dirty="0"/>
              <a:t> al </a:t>
            </a:r>
            <a:r>
              <a:rPr b="1" dirty="0" err="1"/>
              <a:t>campione</a:t>
            </a:r>
            <a:r>
              <a:rPr b="1" dirty="0"/>
              <a:t> incognito </a:t>
            </a:r>
            <a:r>
              <a:rPr b="1" dirty="0" err="1"/>
              <a:t>sia</a:t>
            </a:r>
            <a:r>
              <a:rPr b="1" dirty="0"/>
              <a:t> </a:t>
            </a:r>
            <a:r>
              <a:rPr b="1" dirty="0" err="1"/>
              <a:t>pari</a:t>
            </a:r>
            <a:r>
              <a:rPr b="1" dirty="0"/>
              <a:t> a 700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b="1" dirty="0"/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b="1" dirty="0"/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b="1" dirty="0"/>
              <a:t>Nel primo </a:t>
            </a:r>
            <a:r>
              <a:rPr b="1" dirty="0" err="1"/>
              <a:t>caso</a:t>
            </a:r>
            <a:r>
              <a:rPr b="1" dirty="0"/>
              <a:t> il </a:t>
            </a:r>
            <a:r>
              <a:rPr b="1" dirty="0" err="1"/>
              <a:t>rapporto</a:t>
            </a:r>
            <a:r>
              <a:rPr b="1" dirty="0"/>
              <a:t> </a:t>
            </a:r>
            <a:r>
              <a:rPr b="1" dirty="0" err="1"/>
              <a:t>tra</a:t>
            </a:r>
            <a:r>
              <a:rPr b="1" dirty="0"/>
              <a:t> </a:t>
            </a:r>
            <a:r>
              <a:rPr b="1" dirty="0" err="1"/>
              <a:t>i</a:t>
            </a:r>
            <a:r>
              <a:rPr b="1" dirty="0"/>
              <a:t> due </a:t>
            </a:r>
            <a:r>
              <a:rPr b="1" dirty="0" err="1"/>
              <a:t>picchi</a:t>
            </a:r>
            <a:r>
              <a:rPr b="1" dirty="0"/>
              <a:t> </a:t>
            </a:r>
            <a:r>
              <a:rPr b="1" dirty="0" err="1"/>
              <a:t>è</a:t>
            </a:r>
            <a:r>
              <a:rPr b="1" dirty="0"/>
              <a:t> </a:t>
            </a:r>
            <a:r>
              <a:rPr b="1" dirty="0" err="1"/>
              <a:t>pari</a:t>
            </a:r>
            <a:r>
              <a:rPr b="1" dirty="0"/>
              <a:t> a 1200/1000= 1.2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b="1" dirty="0"/>
              <a:t>Nel secondo </a:t>
            </a:r>
            <a:r>
              <a:rPr b="1" dirty="0" err="1"/>
              <a:t>caso</a:t>
            </a:r>
            <a:r>
              <a:rPr b="1" dirty="0"/>
              <a:t> il </a:t>
            </a:r>
            <a:r>
              <a:rPr b="1" dirty="0" err="1"/>
              <a:t>rapporto</a:t>
            </a:r>
            <a:r>
              <a:rPr b="1" dirty="0"/>
              <a:t> </a:t>
            </a:r>
            <a:r>
              <a:rPr b="1" dirty="0" err="1"/>
              <a:t>tra</a:t>
            </a:r>
            <a:r>
              <a:rPr b="1" dirty="0"/>
              <a:t> </a:t>
            </a:r>
            <a:r>
              <a:rPr b="1" dirty="0" err="1"/>
              <a:t>i</a:t>
            </a:r>
            <a:r>
              <a:rPr b="1" dirty="0"/>
              <a:t> due </a:t>
            </a:r>
            <a:r>
              <a:rPr b="1" dirty="0" err="1"/>
              <a:t>picchi</a:t>
            </a:r>
            <a:r>
              <a:rPr b="1" dirty="0"/>
              <a:t> </a:t>
            </a:r>
            <a:r>
              <a:rPr b="1" dirty="0" err="1"/>
              <a:t>è</a:t>
            </a:r>
            <a:r>
              <a:rPr b="1" dirty="0"/>
              <a:t> </a:t>
            </a:r>
            <a:r>
              <a:rPr b="1" dirty="0" err="1"/>
              <a:t>pari</a:t>
            </a:r>
            <a:r>
              <a:rPr b="1" dirty="0"/>
              <a:t> a 700/1000 = 0.7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b="1" dirty="0"/>
              <a:t>Si </a:t>
            </a:r>
            <a:r>
              <a:rPr b="1" dirty="0" err="1"/>
              <a:t>può</a:t>
            </a:r>
            <a:r>
              <a:rPr b="1" dirty="0"/>
              <a:t> </a:t>
            </a:r>
            <a:r>
              <a:rPr b="1" dirty="0" err="1"/>
              <a:t>quindi</a:t>
            </a:r>
            <a:r>
              <a:rPr b="1" dirty="0"/>
              <a:t> </a:t>
            </a:r>
            <a:r>
              <a:rPr b="1" dirty="0" err="1"/>
              <a:t>ottenere</a:t>
            </a:r>
            <a:r>
              <a:rPr b="1" dirty="0"/>
              <a:t> la </a:t>
            </a:r>
            <a:r>
              <a:rPr b="1" dirty="0" err="1"/>
              <a:t>concentrazione</a:t>
            </a:r>
            <a:r>
              <a:rPr b="1" dirty="0"/>
              <a:t> </a:t>
            </a:r>
            <a:r>
              <a:rPr b="1" dirty="0" err="1"/>
              <a:t>dell’analita</a:t>
            </a:r>
            <a:r>
              <a:rPr b="1" dirty="0"/>
              <a:t> </a:t>
            </a:r>
            <a:r>
              <a:rPr b="1" dirty="0" err="1"/>
              <a:t>usando</a:t>
            </a:r>
            <a:r>
              <a:rPr b="1" dirty="0"/>
              <a:t> la formula </a:t>
            </a:r>
            <a:r>
              <a:rPr b="1" dirty="0" err="1"/>
              <a:t>ricordando</a:t>
            </a:r>
            <a:r>
              <a:rPr b="1" dirty="0"/>
              <a:t> </a:t>
            </a:r>
            <a:r>
              <a:rPr b="1" dirty="0" err="1"/>
              <a:t>che</a:t>
            </a:r>
            <a:r>
              <a:rPr b="1" dirty="0"/>
              <a:t> la </a:t>
            </a:r>
            <a:r>
              <a:rPr b="1" dirty="0" err="1"/>
              <a:t>concentrazione</a:t>
            </a:r>
            <a:r>
              <a:rPr b="1" dirty="0"/>
              <a:t> </a:t>
            </a:r>
            <a:r>
              <a:rPr b="1" dirty="0" err="1"/>
              <a:t>dello</a:t>
            </a:r>
            <a:r>
              <a:rPr b="1" dirty="0"/>
              <a:t> standard </a:t>
            </a:r>
            <a:r>
              <a:rPr b="1" dirty="0" err="1"/>
              <a:t>interno</a:t>
            </a:r>
            <a:r>
              <a:rPr b="1" dirty="0"/>
              <a:t> </a:t>
            </a:r>
            <a:r>
              <a:rPr b="1" dirty="0" err="1"/>
              <a:t>è</a:t>
            </a:r>
            <a:r>
              <a:rPr b="1" dirty="0"/>
              <a:t> di 100 ppm: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b="1" dirty="0"/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b="1" dirty="0"/>
              <a:t>100 ppm </a:t>
            </a:r>
            <a:r>
              <a:rPr lang="it-IT" b="1" dirty="0"/>
              <a:t>:</a:t>
            </a:r>
            <a:r>
              <a:rPr b="1" dirty="0"/>
              <a:t>1.2 = x</a:t>
            </a:r>
            <a:r>
              <a:rPr lang="it-IT" b="1" dirty="0"/>
              <a:t>:</a:t>
            </a:r>
            <a:r>
              <a:rPr b="1" dirty="0"/>
              <a:t>0.7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b="1" dirty="0"/>
              <a:t>Da cui x = 58 ppm </a:t>
            </a:r>
            <a:r>
              <a:rPr b="1" dirty="0" err="1"/>
              <a:t>che</a:t>
            </a:r>
            <a:r>
              <a:rPr b="1" dirty="0"/>
              <a:t> </a:t>
            </a:r>
            <a:r>
              <a:rPr b="1" dirty="0" err="1"/>
              <a:t>è</a:t>
            </a:r>
            <a:r>
              <a:rPr b="1" dirty="0"/>
              <a:t> la </a:t>
            </a:r>
            <a:r>
              <a:rPr b="1" dirty="0" err="1"/>
              <a:t>concentrazione</a:t>
            </a:r>
            <a:r>
              <a:rPr b="1" dirty="0"/>
              <a:t> </a:t>
            </a:r>
            <a:r>
              <a:rPr b="1" dirty="0" err="1"/>
              <a:t>dell’analita</a:t>
            </a:r>
            <a:endParaRPr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84CB0B-088E-9FAF-6951-6CE57CB1AE29}"/>
              </a:ext>
            </a:extLst>
          </p:cNvPr>
          <p:cNvSpPr txBox="1"/>
          <p:nvPr/>
        </p:nvSpPr>
        <p:spPr>
          <a:xfrm>
            <a:off x="3243263" y="760130"/>
            <a:ext cx="3888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S.I.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B4753A-4C65-24E4-7612-FB160C7374FF}"/>
              </a:ext>
            </a:extLst>
          </p:cNvPr>
          <p:cNvSpPr txBox="1"/>
          <p:nvPr/>
        </p:nvSpPr>
        <p:spPr>
          <a:xfrm>
            <a:off x="3281359" y="3970067"/>
            <a:ext cx="3888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S.I.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D320C9-32AA-D818-4285-23C648A06662}"/>
              </a:ext>
            </a:extLst>
          </p:cNvPr>
          <p:cNvSpPr txBox="1"/>
          <p:nvPr/>
        </p:nvSpPr>
        <p:spPr>
          <a:xfrm>
            <a:off x="653148" y="4441554"/>
            <a:ext cx="1628006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Campione incognito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49017D-BD48-F430-0352-AE2694D83FAB}"/>
              </a:ext>
            </a:extLst>
          </p:cNvPr>
          <p:cNvSpPr txBox="1"/>
          <p:nvPr/>
        </p:nvSpPr>
        <p:spPr>
          <a:xfrm>
            <a:off x="845119" y="944794"/>
            <a:ext cx="1458087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Standard 100 ppm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18" y="687994"/>
            <a:ext cx="10946401" cy="6041941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CasellaDiTesto 2"/>
          <p:cNvSpPr txBox="1"/>
          <p:nvPr/>
        </p:nvSpPr>
        <p:spPr>
          <a:xfrm>
            <a:off x="234856" y="27978"/>
            <a:ext cx="2618405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 b="1">
                <a:solidFill>
                  <a:srgbClr val="FFFFFF"/>
                </a:solidFill>
              </a:defRPr>
            </a:lvl1pPr>
          </a:lstStyle>
          <a:p>
            <a:r>
              <a:t>Dati univariati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CasellaDiTesto 3"/>
          <p:cNvSpPr txBox="1"/>
          <p:nvPr/>
        </p:nvSpPr>
        <p:spPr>
          <a:xfrm>
            <a:off x="998803" y="548640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 u="sng">
                <a:solidFill>
                  <a:srgbClr val="072B40"/>
                </a:solidFill>
              </a:defRPr>
            </a:pPr>
            <a:r>
              <a:t>Vantaggi</a:t>
            </a:r>
            <a:endParaRPr>
              <a:solidFill>
                <a:srgbClr val="FFFFFF"/>
              </a:solidFill>
            </a:endParaRPr>
          </a:p>
          <a:p>
            <a:pPr>
              <a:defRPr sz="2600" b="1">
                <a:solidFill>
                  <a:srgbClr val="072B40"/>
                </a:solidFill>
              </a:defRPr>
            </a:pPr>
            <a:r>
              <a:t>Minimizza l’effetto matrice</a:t>
            </a:r>
            <a:endParaRPr>
              <a:solidFill>
                <a:srgbClr val="FFFFFF"/>
              </a:solidFill>
            </a:endParaRPr>
          </a:p>
          <a:p>
            <a:pPr>
              <a:defRPr sz="2600" b="1">
                <a:solidFill>
                  <a:srgbClr val="072B40"/>
                </a:solidFill>
              </a:defRPr>
            </a:pPr>
            <a:r>
              <a:t>Facile da usare </a:t>
            </a:r>
            <a:endParaRPr>
              <a:solidFill>
                <a:srgbClr val="FFFFFF"/>
              </a:solidFill>
            </a:endParaRPr>
          </a:p>
          <a:p>
            <a:pPr>
              <a:defRPr sz="2600" b="1">
                <a:solidFill>
                  <a:srgbClr val="072B40"/>
                </a:solidFill>
              </a:defRPr>
            </a:pPr>
            <a:r>
              <a:t>Veloce</a:t>
            </a:r>
          </a:p>
        </p:txBody>
      </p:sp>
      <p:sp>
        <p:nvSpPr>
          <p:cNvPr id="669" name="CasellaDiTesto 4"/>
          <p:cNvSpPr txBox="1"/>
          <p:nvPr/>
        </p:nvSpPr>
        <p:spPr>
          <a:xfrm>
            <a:off x="998804" y="4105423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 u="sng">
                <a:solidFill>
                  <a:srgbClr val="072B40"/>
                </a:solidFill>
              </a:defRPr>
            </a:pPr>
            <a:r>
              <a:t>Svantaggi</a:t>
            </a:r>
            <a:endParaRPr>
              <a:solidFill>
                <a:srgbClr val="FFFFFF"/>
              </a:solidFill>
            </a:endParaRPr>
          </a:p>
          <a:p>
            <a:pPr>
              <a:defRPr sz="2600" b="1" u="sng">
                <a:solidFill>
                  <a:srgbClr val="072B40"/>
                </a:solidFill>
              </a:defRPr>
            </a:pPr>
            <a:r>
              <a:t>Se il fattore di risposta non è omogeneo per i singoli analiti devono essere calcolati i singoli RF e questo comporta tempi più lunghi di analisi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Ovale 9"/>
          <p:cNvSpPr/>
          <p:nvPr/>
        </p:nvSpPr>
        <p:spPr>
          <a:xfrm>
            <a:off x="5499858" y="1470851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3" name="Ovale 10"/>
          <p:cNvSpPr/>
          <p:nvPr/>
        </p:nvSpPr>
        <p:spPr>
          <a:xfrm>
            <a:off x="5696708" y="1656588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Ovale 11"/>
          <p:cNvSpPr/>
          <p:nvPr/>
        </p:nvSpPr>
        <p:spPr>
          <a:xfrm>
            <a:off x="2970970" y="15422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5" name="Ovale 12"/>
          <p:cNvSpPr/>
          <p:nvPr/>
        </p:nvSpPr>
        <p:spPr>
          <a:xfrm>
            <a:off x="2894770" y="17708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6" name="Ovale 13"/>
          <p:cNvSpPr/>
          <p:nvPr/>
        </p:nvSpPr>
        <p:spPr>
          <a:xfrm>
            <a:off x="3123370" y="17327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7" name="Ovale 14"/>
          <p:cNvSpPr/>
          <p:nvPr/>
        </p:nvSpPr>
        <p:spPr>
          <a:xfrm>
            <a:off x="3390069" y="1907413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8" name="Ovale 16"/>
          <p:cNvSpPr/>
          <p:nvPr/>
        </p:nvSpPr>
        <p:spPr>
          <a:xfrm>
            <a:off x="3309108" y="16946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9" name="Ovale 17"/>
          <p:cNvSpPr/>
          <p:nvPr/>
        </p:nvSpPr>
        <p:spPr>
          <a:xfrm>
            <a:off x="3047170" y="19232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0" name="Ovale 18"/>
          <p:cNvSpPr/>
          <p:nvPr/>
        </p:nvSpPr>
        <p:spPr>
          <a:xfrm>
            <a:off x="3190045" y="209314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1" name="Ovale 19"/>
          <p:cNvSpPr/>
          <p:nvPr/>
        </p:nvSpPr>
        <p:spPr>
          <a:xfrm>
            <a:off x="5433183" y="1493076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" name="Ovale 20"/>
          <p:cNvSpPr/>
          <p:nvPr/>
        </p:nvSpPr>
        <p:spPr>
          <a:xfrm>
            <a:off x="3271008" y="1547051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Freccia a destra 21"/>
          <p:cNvSpPr/>
          <p:nvPr/>
        </p:nvSpPr>
        <p:spPr>
          <a:xfrm>
            <a:off x="4037769" y="1645474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Freccia a destra 22"/>
          <p:cNvSpPr/>
          <p:nvPr/>
        </p:nvSpPr>
        <p:spPr>
          <a:xfrm>
            <a:off x="6152319" y="1602613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" name="Ovale 23"/>
          <p:cNvSpPr/>
          <p:nvPr/>
        </p:nvSpPr>
        <p:spPr>
          <a:xfrm>
            <a:off x="5661783" y="173437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6" name="Ovale 24"/>
          <p:cNvSpPr/>
          <p:nvPr/>
        </p:nvSpPr>
        <p:spPr>
          <a:xfrm>
            <a:off x="2953509" y="212489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" name="Ovale 25"/>
          <p:cNvSpPr/>
          <p:nvPr/>
        </p:nvSpPr>
        <p:spPr>
          <a:xfrm>
            <a:off x="3047170" y="19232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8" name="Ovale 26"/>
          <p:cNvSpPr/>
          <p:nvPr/>
        </p:nvSpPr>
        <p:spPr>
          <a:xfrm>
            <a:off x="5747508" y="318217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9" name="Ovale 27"/>
          <p:cNvSpPr/>
          <p:nvPr/>
        </p:nvSpPr>
        <p:spPr>
          <a:xfrm>
            <a:off x="3271008" y="1547051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0" name="Ovale 28"/>
          <p:cNvSpPr/>
          <p:nvPr/>
        </p:nvSpPr>
        <p:spPr>
          <a:xfrm>
            <a:off x="5356983" y="331076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1" name="Ovale 29"/>
          <p:cNvSpPr/>
          <p:nvPr/>
        </p:nvSpPr>
        <p:spPr>
          <a:xfrm>
            <a:off x="3199570" y="20756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2" name="Saetta 31"/>
          <p:cNvSpPr/>
          <p:nvPr/>
        </p:nvSpPr>
        <p:spPr>
          <a:xfrm rot="19763121">
            <a:off x="7854884" y="4458139"/>
            <a:ext cx="712790" cy="1163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" name="CasellaDiTesto 32"/>
          <p:cNvSpPr txBox="1"/>
          <p:nvPr/>
        </p:nvSpPr>
        <p:spPr>
          <a:xfrm>
            <a:off x="7528366" y="961264"/>
            <a:ext cx="884928" cy="348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Segnale </a:t>
            </a:r>
          </a:p>
        </p:txBody>
      </p:sp>
      <p:sp>
        <p:nvSpPr>
          <p:cNvPr id="294" name="CasellaDiTesto 33"/>
          <p:cNvSpPr txBox="1"/>
          <p:nvPr/>
        </p:nvSpPr>
        <p:spPr>
          <a:xfrm>
            <a:off x="594794" y="108753"/>
            <a:ext cx="5512602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FFFFFF"/>
                </a:solidFill>
              </a:defRPr>
            </a:lvl1pPr>
          </a:lstStyle>
          <a:p>
            <a:r>
              <a:t>Criterio fondamentale dell’analisi di dati</a:t>
            </a:r>
          </a:p>
        </p:txBody>
      </p:sp>
      <p:sp>
        <p:nvSpPr>
          <p:cNvPr id="295" name="Ovale 34"/>
          <p:cNvSpPr/>
          <p:nvPr/>
        </p:nvSpPr>
        <p:spPr>
          <a:xfrm>
            <a:off x="5466519" y="2991674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Ovale 35"/>
          <p:cNvSpPr/>
          <p:nvPr/>
        </p:nvSpPr>
        <p:spPr>
          <a:xfrm>
            <a:off x="5390319" y="3220274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Ovale 36"/>
          <p:cNvSpPr/>
          <p:nvPr/>
        </p:nvSpPr>
        <p:spPr>
          <a:xfrm>
            <a:off x="5618919" y="318217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8" name="Ovale 37"/>
          <p:cNvSpPr/>
          <p:nvPr/>
        </p:nvSpPr>
        <p:spPr>
          <a:xfrm>
            <a:off x="5657019" y="343300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" name="Ovale 46"/>
          <p:cNvSpPr/>
          <p:nvPr/>
        </p:nvSpPr>
        <p:spPr>
          <a:xfrm>
            <a:off x="5441119" y="302977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0" name="Ovale 47"/>
          <p:cNvSpPr/>
          <p:nvPr/>
        </p:nvSpPr>
        <p:spPr>
          <a:xfrm>
            <a:off x="5714169" y="350920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" name="Ovale 48"/>
          <p:cNvSpPr/>
          <p:nvPr/>
        </p:nvSpPr>
        <p:spPr>
          <a:xfrm>
            <a:off x="5695119" y="48744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" name="Ovale 49"/>
          <p:cNvSpPr/>
          <p:nvPr/>
        </p:nvSpPr>
        <p:spPr>
          <a:xfrm>
            <a:off x="5304594" y="500303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Ovale 50"/>
          <p:cNvSpPr/>
          <p:nvPr/>
        </p:nvSpPr>
        <p:spPr>
          <a:xfrm>
            <a:off x="5414133" y="468395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4" name="Ovale 51"/>
          <p:cNvSpPr/>
          <p:nvPr/>
        </p:nvSpPr>
        <p:spPr>
          <a:xfrm>
            <a:off x="5337933" y="491255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5" name="Ovale 52"/>
          <p:cNvSpPr/>
          <p:nvPr/>
        </p:nvSpPr>
        <p:spPr>
          <a:xfrm>
            <a:off x="5566533" y="487445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6" name="Ovale 53"/>
          <p:cNvSpPr/>
          <p:nvPr/>
        </p:nvSpPr>
        <p:spPr>
          <a:xfrm>
            <a:off x="5604633" y="5125275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7" name="Ovale 54"/>
          <p:cNvSpPr/>
          <p:nvPr/>
        </p:nvSpPr>
        <p:spPr>
          <a:xfrm>
            <a:off x="5388733" y="47220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8" name="Ovale 55"/>
          <p:cNvSpPr/>
          <p:nvPr/>
        </p:nvSpPr>
        <p:spPr>
          <a:xfrm>
            <a:off x="5661783" y="520147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9" name="Ovale 56"/>
          <p:cNvSpPr/>
          <p:nvPr/>
        </p:nvSpPr>
        <p:spPr>
          <a:xfrm>
            <a:off x="5857044" y="46458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0" name="Ovale 57"/>
          <p:cNvSpPr/>
          <p:nvPr/>
        </p:nvSpPr>
        <p:spPr>
          <a:xfrm>
            <a:off x="5466519" y="477443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1" name="Ovale 58"/>
          <p:cNvSpPr/>
          <p:nvPr/>
        </p:nvSpPr>
        <p:spPr>
          <a:xfrm>
            <a:off x="5576058" y="445535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2" name="Ovale 59"/>
          <p:cNvSpPr/>
          <p:nvPr/>
        </p:nvSpPr>
        <p:spPr>
          <a:xfrm>
            <a:off x="5499858" y="468395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Ovale 60"/>
          <p:cNvSpPr/>
          <p:nvPr/>
        </p:nvSpPr>
        <p:spPr>
          <a:xfrm>
            <a:off x="5728458" y="464585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4" name="Ovale 61"/>
          <p:cNvSpPr/>
          <p:nvPr/>
        </p:nvSpPr>
        <p:spPr>
          <a:xfrm>
            <a:off x="5768144" y="4896675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5" name="Ovale 62"/>
          <p:cNvSpPr/>
          <p:nvPr/>
        </p:nvSpPr>
        <p:spPr>
          <a:xfrm>
            <a:off x="5552244" y="44934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6" name="Ovale 63"/>
          <p:cNvSpPr/>
          <p:nvPr/>
        </p:nvSpPr>
        <p:spPr>
          <a:xfrm>
            <a:off x="5823708" y="497287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7" name="Ovale 64"/>
          <p:cNvSpPr/>
          <p:nvPr/>
        </p:nvSpPr>
        <p:spPr>
          <a:xfrm>
            <a:off x="3028120" y="302024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8" name="Ovale 65"/>
          <p:cNvSpPr/>
          <p:nvPr/>
        </p:nvSpPr>
        <p:spPr>
          <a:xfrm>
            <a:off x="2951920" y="324884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" name="Ovale 66"/>
          <p:cNvSpPr/>
          <p:nvPr/>
        </p:nvSpPr>
        <p:spPr>
          <a:xfrm>
            <a:off x="3180520" y="321074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0" name="Ovale 67"/>
          <p:cNvSpPr/>
          <p:nvPr/>
        </p:nvSpPr>
        <p:spPr>
          <a:xfrm>
            <a:off x="3447219" y="338537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1" name="Ovale 68"/>
          <p:cNvSpPr/>
          <p:nvPr/>
        </p:nvSpPr>
        <p:spPr>
          <a:xfrm>
            <a:off x="3366258" y="317264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Ovale 69"/>
          <p:cNvSpPr/>
          <p:nvPr/>
        </p:nvSpPr>
        <p:spPr>
          <a:xfrm>
            <a:off x="3104320" y="34012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Ovale 70"/>
          <p:cNvSpPr/>
          <p:nvPr/>
        </p:nvSpPr>
        <p:spPr>
          <a:xfrm>
            <a:off x="3247195" y="356952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4" name="Ovale 71"/>
          <p:cNvSpPr/>
          <p:nvPr/>
        </p:nvSpPr>
        <p:spPr>
          <a:xfrm>
            <a:off x="3328158" y="3025013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5" name="Ovale 72"/>
          <p:cNvSpPr/>
          <p:nvPr/>
        </p:nvSpPr>
        <p:spPr>
          <a:xfrm>
            <a:off x="3012245" y="360127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6" name="Ovale 73"/>
          <p:cNvSpPr/>
          <p:nvPr/>
        </p:nvSpPr>
        <p:spPr>
          <a:xfrm>
            <a:off x="3104320" y="34012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7" name="Ovale 74"/>
          <p:cNvSpPr/>
          <p:nvPr/>
        </p:nvSpPr>
        <p:spPr>
          <a:xfrm>
            <a:off x="3328158" y="3025013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8" name="Ovale 75"/>
          <p:cNvSpPr/>
          <p:nvPr/>
        </p:nvSpPr>
        <p:spPr>
          <a:xfrm>
            <a:off x="3256719" y="35536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9" name="Ovale 76"/>
          <p:cNvSpPr/>
          <p:nvPr/>
        </p:nvSpPr>
        <p:spPr>
          <a:xfrm>
            <a:off x="3066220" y="47728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" name="Ovale 77"/>
          <p:cNvSpPr/>
          <p:nvPr/>
        </p:nvSpPr>
        <p:spPr>
          <a:xfrm>
            <a:off x="2990020" y="50014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1" name="Ovale 78"/>
          <p:cNvSpPr/>
          <p:nvPr/>
        </p:nvSpPr>
        <p:spPr>
          <a:xfrm>
            <a:off x="3218620" y="49633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2" name="Ovale 79"/>
          <p:cNvSpPr/>
          <p:nvPr/>
        </p:nvSpPr>
        <p:spPr>
          <a:xfrm>
            <a:off x="3485319" y="513797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" name="Ovale 80"/>
          <p:cNvSpPr/>
          <p:nvPr/>
        </p:nvSpPr>
        <p:spPr>
          <a:xfrm>
            <a:off x="3404358" y="49252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" name="Ovale 81"/>
          <p:cNvSpPr/>
          <p:nvPr/>
        </p:nvSpPr>
        <p:spPr>
          <a:xfrm>
            <a:off x="3142420" y="51538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5" name="Ovale 82"/>
          <p:cNvSpPr/>
          <p:nvPr/>
        </p:nvSpPr>
        <p:spPr>
          <a:xfrm>
            <a:off x="3285294" y="532212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6" name="Ovale 83"/>
          <p:cNvSpPr/>
          <p:nvPr/>
        </p:nvSpPr>
        <p:spPr>
          <a:xfrm>
            <a:off x="3366258" y="477761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7" name="Ovale 84"/>
          <p:cNvSpPr/>
          <p:nvPr/>
        </p:nvSpPr>
        <p:spPr>
          <a:xfrm>
            <a:off x="3050345" y="535387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" name="Ovale 85"/>
          <p:cNvSpPr/>
          <p:nvPr/>
        </p:nvSpPr>
        <p:spPr>
          <a:xfrm>
            <a:off x="3142420" y="51538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" name="Ovale 86"/>
          <p:cNvSpPr/>
          <p:nvPr/>
        </p:nvSpPr>
        <p:spPr>
          <a:xfrm>
            <a:off x="3366258" y="477761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0" name="Ovale 87"/>
          <p:cNvSpPr/>
          <p:nvPr/>
        </p:nvSpPr>
        <p:spPr>
          <a:xfrm>
            <a:off x="3294819" y="53062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1" name="Freccia a destra 88"/>
          <p:cNvSpPr/>
          <p:nvPr/>
        </p:nvSpPr>
        <p:spPr>
          <a:xfrm>
            <a:off x="4031419" y="3226624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" name="Freccia a destra 89"/>
          <p:cNvSpPr/>
          <p:nvPr/>
        </p:nvSpPr>
        <p:spPr>
          <a:xfrm>
            <a:off x="4013958" y="4925250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3" name="Freccia a destra 90"/>
          <p:cNvSpPr/>
          <p:nvPr/>
        </p:nvSpPr>
        <p:spPr>
          <a:xfrm>
            <a:off x="6157083" y="3242499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" name="Freccia a destra 91"/>
          <p:cNvSpPr/>
          <p:nvPr/>
        </p:nvSpPr>
        <p:spPr>
          <a:xfrm>
            <a:off x="6152319" y="4761739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5" name="Saetta 92"/>
          <p:cNvSpPr/>
          <p:nvPr/>
        </p:nvSpPr>
        <p:spPr>
          <a:xfrm rot="19763121">
            <a:off x="7750933" y="2959924"/>
            <a:ext cx="554039" cy="742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" name="Saetta 93"/>
          <p:cNvSpPr/>
          <p:nvPr/>
        </p:nvSpPr>
        <p:spPr>
          <a:xfrm rot="19763121">
            <a:off x="7784272" y="1650238"/>
            <a:ext cx="309565" cy="466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7" name="CasellaDiTesto 94"/>
          <p:cNvSpPr txBox="1"/>
          <p:nvPr/>
        </p:nvSpPr>
        <p:spPr>
          <a:xfrm>
            <a:off x="605863" y="6099000"/>
            <a:ext cx="10807166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r>
              <a:t>Condizione necessaria è l’esistenza di una relazione (matematica) stechiometrica tra analita e «sorgente»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onnettore 2 4"/>
          <p:cNvSpPr/>
          <p:nvPr/>
        </p:nvSpPr>
        <p:spPr>
          <a:xfrm flipV="1">
            <a:off x="3429000" y="2438398"/>
            <a:ext cx="0" cy="3048002"/>
          </a:xfrm>
          <a:prstGeom prst="line">
            <a:avLst/>
          </a:prstGeom>
          <a:ln w="34925" cap="rnd">
            <a:solidFill>
              <a:srgbClr val="0E558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0" name="Connettore 2 5"/>
          <p:cNvSpPr/>
          <p:nvPr/>
        </p:nvSpPr>
        <p:spPr>
          <a:xfrm>
            <a:off x="3428999" y="5481637"/>
            <a:ext cx="5562603" cy="2"/>
          </a:xfrm>
          <a:prstGeom prst="line">
            <a:avLst/>
          </a:prstGeom>
          <a:ln w="34925" cap="rnd">
            <a:solidFill>
              <a:srgbClr val="0E558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1" name="CasellaDiTesto 7"/>
          <p:cNvSpPr txBox="1"/>
          <p:nvPr/>
        </p:nvSpPr>
        <p:spPr>
          <a:xfrm rot="16200000">
            <a:off x="2749215" y="2745743"/>
            <a:ext cx="99119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segnale</a:t>
            </a:r>
          </a:p>
        </p:txBody>
      </p:sp>
      <p:sp>
        <p:nvSpPr>
          <p:cNvPr id="352" name="CasellaDiTesto 8"/>
          <p:cNvSpPr txBox="1"/>
          <p:nvPr/>
        </p:nvSpPr>
        <p:spPr>
          <a:xfrm>
            <a:off x="8083233" y="5486399"/>
            <a:ext cx="84362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CONC</a:t>
            </a:r>
          </a:p>
        </p:txBody>
      </p:sp>
      <p:sp>
        <p:nvSpPr>
          <p:cNvPr id="353" name="Saetta 9"/>
          <p:cNvSpPr/>
          <p:nvPr/>
        </p:nvSpPr>
        <p:spPr>
          <a:xfrm rot="19763121">
            <a:off x="2354263" y="2698749"/>
            <a:ext cx="711202" cy="1163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4" name="Saetta 10"/>
          <p:cNvSpPr/>
          <p:nvPr/>
        </p:nvSpPr>
        <p:spPr>
          <a:xfrm rot="19763121">
            <a:off x="2608264" y="3979862"/>
            <a:ext cx="554039" cy="741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5" name="Saetta 11"/>
          <p:cNvSpPr/>
          <p:nvPr/>
        </p:nvSpPr>
        <p:spPr>
          <a:xfrm rot="19763121">
            <a:off x="2905124" y="4956176"/>
            <a:ext cx="309566" cy="466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6" name="Ovale 14"/>
          <p:cNvSpPr/>
          <p:nvPr/>
        </p:nvSpPr>
        <p:spPr>
          <a:xfrm>
            <a:off x="3754439" y="5688012"/>
            <a:ext cx="796929" cy="787403"/>
          </a:xfrm>
          <a:prstGeom prst="ellipse">
            <a:avLst/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7" name="Ovale 15"/>
          <p:cNvSpPr/>
          <p:nvPr/>
        </p:nvSpPr>
        <p:spPr>
          <a:xfrm>
            <a:off x="4038600" y="5113337"/>
            <a:ext cx="228600" cy="171453"/>
          </a:xfrm>
          <a:prstGeom prst="ellipse">
            <a:avLst/>
          </a:prstGeom>
          <a:solidFill>
            <a:srgbClr val="0E558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8" name="Ovale 16"/>
          <p:cNvSpPr/>
          <p:nvPr/>
        </p:nvSpPr>
        <p:spPr>
          <a:xfrm>
            <a:off x="5487987" y="4349751"/>
            <a:ext cx="228603" cy="169867"/>
          </a:xfrm>
          <a:prstGeom prst="ellipse">
            <a:avLst/>
          </a:prstGeom>
          <a:solidFill>
            <a:srgbClr val="0E558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9" name="Ovale 17"/>
          <p:cNvSpPr/>
          <p:nvPr/>
        </p:nvSpPr>
        <p:spPr>
          <a:xfrm>
            <a:off x="7637463" y="3098799"/>
            <a:ext cx="228603" cy="169868"/>
          </a:xfrm>
          <a:prstGeom prst="ellipse">
            <a:avLst/>
          </a:prstGeom>
          <a:solidFill>
            <a:srgbClr val="0E558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0" name="Connettore diritto 19"/>
          <p:cNvSpPr/>
          <p:nvPr/>
        </p:nvSpPr>
        <p:spPr>
          <a:xfrm flipV="1">
            <a:off x="3798887" y="2951164"/>
            <a:ext cx="4430714" cy="2382837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1" name="CasellaDiTesto 20"/>
          <p:cNvSpPr txBox="1"/>
          <p:nvPr/>
        </p:nvSpPr>
        <p:spPr>
          <a:xfrm>
            <a:off x="7829233" y="4105277"/>
            <a:ext cx="1126923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FFFFFF"/>
                </a:solidFill>
              </a:defRPr>
            </a:lvl1pPr>
          </a:lstStyle>
          <a:p>
            <a:r>
              <a:t>y=ax+b</a:t>
            </a:r>
          </a:p>
        </p:txBody>
      </p:sp>
      <p:sp>
        <p:nvSpPr>
          <p:cNvPr id="362" name="CasellaDiTesto 21"/>
          <p:cNvSpPr txBox="1"/>
          <p:nvPr/>
        </p:nvSpPr>
        <p:spPr>
          <a:xfrm>
            <a:off x="3095307" y="254000"/>
            <a:ext cx="7071528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t>Dal segnale analitico alla curva di calibrazione</a:t>
            </a:r>
          </a:p>
        </p:txBody>
      </p:sp>
      <p:sp>
        <p:nvSpPr>
          <p:cNvPr id="363" name="Ovale 22"/>
          <p:cNvSpPr/>
          <p:nvPr/>
        </p:nvSpPr>
        <p:spPr>
          <a:xfrm>
            <a:off x="5173664" y="5688012"/>
            <a:ext cx="796929" cy="787403"/>
          </a:xfrm>
          <a:prstGeom prst="ellipse">
            <a:avLst/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4" name="Ovale 23"/>
          <p:cNvSpPr/>
          <p:nvPr/>
        </p:nvSpPr>
        <p:spPr>
          <a:xfrm>
            <a:off x="7353300" y="5688012"/>
            <a:ext cx="798516" cy="787403"/>
          </a:xfrm>
          <a:prstGeom prst="ellipse">
            <a:avLst/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65" name="Immagine 26" descr="Immagin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6000751"/>
            <a:ext cx="228600" cy="277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Immagine 28" descr="Immagin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562" y="5803901"/>
            <a:ext cx="228602" cy="277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magine 29" descr="Immagin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012" y="5981701"/>
            <a:ext cx="228602" cy="277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magine 30" descr="Immagin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962" y="6162676"/>
            <a:ext cx="93664" cy="131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magine 31" descr="Immagin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5715001"/>
            <a:ext cx="228600" cy="277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Immagine 32" descr="Immagin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892801"/>
            <a:ext cx="228600" cy="277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magine 33" descr="Immagin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138" y="6072187"/>
            <a:ext cx="93664" cy="133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magine 34" descr="Immagin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6096001"/>
            <a:ext cx="228600" cy="277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magine 35" descr="Immagin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6153151"/>
            <a:ext cx="228600" cy="277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asellaDiTesto 1"/>
          <p:cNvSpPr txBox="1"/>
          <p:nvPr/>
        </p:nvSpPr>
        <p:spPr>
          <a:xfrm>
            <a:off x="341025" y="108589"/>
            <a:ext cx="4266490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FFFFFF"/>
                </a:solidFill>
              </a:defRPr>
            </a:lvl1pPr>
          </a:lstStyle>
          <a:p>
            <a:r>
              <a:t>Gli errori nelle analisi chimiche</a:t>
            </a:r>
          </a:p>
        </p:txBody>
      </p:sp>
      <p:sp>
        <p:nvSpPr>
          <p:cNvPr id="376" name="CasellaDiTesto 2"/>
          <p:cNvSpPr txBox="1"/>
          <p:nvPr/>
        </p:nvSpPr>
        <p:spPr>
          <a:xfrm>
            <a:off x="358667" y="629890"/>
            <a:ext cx="11012997" cy="613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300">
                <a:solidFill>
                  <a:srgbClr val="FFFFFF"/>
                </a:solidFill>
              </a:defRPr>
            </a:pPr>
            <a:r>
              <a:t>Le misure implicano </a:t>
            </a:r>
            <a:r>
              <a:rPr b="1"/>
              <a:t>SEMPRE</a:t>
            </a:r>
            <a:r>
              <a:t> errori e incertezze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endParaRPr/>
          </a:p>
          <a:p>
            <a:pPr>
              <a:defRPr sz="2300">
                <a:solidFill>
                  <a:srgbClr val="FFFFFF"/>
                </a:solidFill>
              </a:defRPr>
            </a:pPr>
            <a:endParaRPr/>
          </a:p>
          <a:p>
            <a:pPr>
              <a:defRPr sz="2300">
                <a:solidFill>
                  <a:srgbClr val="FFFFFF"/>
                </a:solidFill>
              </a:defRPr>
            </a:pPr>
            <a:r>
              <a:t>l termine </a:t>
            </a:r>
            <a:r>
              <a:rPr b="1"/>
              <a:t>errore</a:t>
            </a:r>
            <a:r>
              <a:t> ha due significati leggermente differenti. Nel primo, </a:t>
            </a:r>
            <a:r>
              <a:rPr b="1"/>
              <a:t>«errore»</a:t>
            </a:r>
            <a:r>
              <a:t> rappresenta la differenza fra il valore misurato e il valore “vero” o valore “noto”. Nel secondo «</a:t>
            </a:r>
            <a:r>
              <a:rPr b="1"/>
              <a:t>errore»</a:t>
            </a:r>
            <a:r>
              <a:t> indica l'incertezza stimata in una misura o in un esperimento.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endParaRPr/>
          </a:p>
          <a:p>
            <a:pPr marL="457200" indent="-457200">
              <a:buSzPct val="100000"/>
              <a:buAutoNum type="arabicPeriod"/>
              <a:defRPr sz="2300">
                <a:solidFill>
                  <a:srgbClr val="FFFFFF"/>
                </a:solidFill>
              </a:defRPr>
            </a:pPr>
            <a:r>
              <a:t>Errore rappresenta la differenza tra il valore «vero» e  valore trovato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endParaRPr/>
          </a:p>
          <a:p>
            <a:pPr>
              <a:defRPr sz="2300">
                <a:solidFill>
                  <a:srgbClr val="FFFFFF"/>
                </a:solidFill>
              </a:defRPr>
            </a:pPr>
            <a:endParaRPr/>
          </a:p>
          <a:p>
            <a:pPr>
              <a:defRPr sz="2300">
                <a:solidFill>
                  <a:srgbClr val="FFFFFF"/>
                </a:solidFill>
              </a:defRPr>
            </a:pPr>
            <a:r>
              <a:t>2. Errore indica </a:t>
            </a:r>
            <a:r>
              <a:rPr b="1"/>
              <a:t>l’incertezza</a:t>
            </a:r>
            <a:r>
              <a:t> stimata in una misura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endParaRPr/>
          </a:p>
          <a:p>
            <a:pPr>
              <a:defRPr sz="2300">
                <a:solidFill>
                  <a:srgbClr val="FFFFFF"/>
                </a:solidFill>
              </a:defRPr>
            </a:pPr>
            <a:r>
              <a:t>E’ impossibile effettuare un’analisi priva di errori o incertezze. 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endParaRPr/>
          </a:p>
          <a:p>
            <a:pPr>
              <a:defRPr sz="2300">
                <a:solidFill>
                  <a:srgbClr val="FFFFFF"/>
                </a:solidFill>
              </a:defRPr>
            </a:pPr>
            <a:r>
              <a:t>Ciò che si può fare è: MINIMIZZARE GLI ERRORI E STIMARNE L’ENTITA’ CON UNA ACCURATEZZA ACCETTABILE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asellaDiTesto 3"/>
          <p:cNvSpPr txBox="1"/>
          <p:nvPr/>
        </p:nvSpPr>
        <p:spPr>
          <a:xfrm>
            <a:off x="221082" y="-1"/>
            <a:ext cx="9566131" cy="1977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Allo scopo di migliorare l'affidabilità del metodo analitico e di ottenere informazioni circa la variabilità dei risultati, la procedura analitica viene solitamente ripetuta su diverse porzioni di un dato campione </a:t>
            </a:r>
            <a:r>
              <a:rPr b="1" u="sng"/>
              <a:t>(replicati)</a:t>
            </a:r>
            <a:r>
              <a:t>. </a:t>
            </a:r>
          </a:p>
        </p:txBody>
      </p:sp>
      <p:sp>
        <p:nvSpPr>
          <p:cNvPr id="379" name="CasellaDiTesto 4"/>
          <p:cNvSpPr txBox="1"/>
          <p:nvPr/>
        </p:nvSpPr>
        <p:spPr>
          <a:xfrm>
            <a:off x="321292" y="2360156"/>
            <a:ext cx="11194513" cy="4034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I risultati individuali di un insieme di misure sono raramente gli stessi, di solito il «valore centrale» viene usato come la “migliore” stima dei dati. </a:t>
            </a:r>
          </a:p>
          <a:p>
            <a:pPr algn="just">
              <a:lnSpc>
                <a:spcPct val="150000"/>
              </a:lnSpc>
              <a:defRPr sz="2200" b="1">
                <a:solidFill>
                  <a:srgbClr val="FFFFFF"/>
                </a:solidFill>
              </a:defRPr>
            </a:pPr>
            <a:r>
              <a:t>Perché effettuare misure replicate?</a:t>
            </a:r>
          </a:p>
          <a:p>
            <a:pPr marL="342900" indent="-342900" algn="just">
              <a:lnSpc>
                <a:spcPct val="150000"/>
              </a:lnSpc>
              <a:buSzPct val="100000"/>
              <a:buFont typeface="Arial"/>
              <a:buChar char="•"/>
              <a:defRPr sz="2200">
                <a:solidFill>
                  <a:srgbClr val="FFFFFF"/>
                </a:solidFill>
              </a:defRPr>
            </a:pPr>
            <a:r>
              <a:t>Il valore centrale di un insieme dovrebbe essere più affidabile di ciascun risultato individuale (media e mediana vengono usate come valore centrale di una serie di misure replicate)</a:t>
            </a:r>
          </a:p>
          <a:p>
            <a:pPr marL="342900" indent="-342900" algn="just">
              <a:lnSpc>
                <a:spcPct val="150000"/>
              </a:lnSpc>
              <a:buSzPct val="100000"/>
              <a:buFont typeface="Arial"/>
              <a:buChar char="•"/>
              <a:defRPr sz="2200">
                <a:solidFill>
                  <a:srgbClr val="FFFFFF"/>
                </a:solidFill>
              </a:defRPr>
            </a:pPr>
            <a:r>
              <a:t>La variazione dei dati dovrebbe fornire una misura dell'incertezza associata con il valore centrale.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Ione">
  <a:themeElements>
    <a:clrScheme name="Io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Ione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one">
  <a:themeElements>
    <a:clrScheme name="Io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Ione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3033</Words>
  <Application>Microsoft Macintosh PowerPoint</Application>
  <PresentationFormat>Widescreen</PresentationFormat>
  <Paragraphs>433</Paragraphs>
  <Slides>50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5" baseType="lpstr">
      <vt:lpstr>Arial</vt:lpstr>
      <vt:lpstr>Century Gothic</vt:lpstr>
      <vt:lpstr>Helvetica</vt:lpstr>
      <vt:lpstr>Times New Roman</vt:lpstr>
      <vt:lpstr>Ione</vt:lpstr>
      <vt:lpstr>Espressione del dato analitico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Espressione del dato analitico</dc:title>
  <cp:lastModifiedBy>giorgia lancia</cp:lastModifiedBy>
  <cp:revision>4</cp:revision>
  <dcterms:modified xsi:type="dcterms:W3CDTF">2022-11-14T11:13:26Z</dcterms:modified>
</cp:coreProperties>
</file>