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77" r:id="rId5"/>
    <p:sldId id="260" r:id="rId6"/>
    <p:sldId id="261" r:id="rId7"/>
    <p:sldId id="262" r:id="rId8"/>
    <p:sldId id="278" r:id="rId9"/>
    <p:sldId id="279" r:id="rId10"/>
    <p:sldId id="263" r:id="rId11"/>
    <p:sldId id="264" r:id="rId12"/>
    <p:sldId id="265" r:id="rId13"/>
    <p:sldId id="266" r:id="rId14"/>
    <p:sldId id="267" r:id="rId15"/>
    <p:sldId id="280" r:id="rId16"/>
    <p:sldId id="268" r:id="rId17"/>
    <p:sldId id="269" r:id="rId18"/>
    <p:sldId id="270" r:id="rId19"/>
    <p:sldId id="271" r:id="rId20"/>
    <p:sldId id="272" r:id="rId21"/>
    <p:sldId id="281" r:id="rId22"/>
    <p:sldId id="273" r:id="rId23"/>
    <p:sldId id="274" r:id="rId24"/>
    <p:sldId id="275" r:id="rId25"/>
    <p:sldId id="276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F425-E4F4-4021-B81C-F830B73C6227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C866-36F8-4E12-90C6-1143F7C53D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F425-E4F4-4021-B81C-F830B73C6227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C866-36F8-4E12-90C6-1143F7C53D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F425-E4F4-4021-B81C-F830B73C6227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C866-36F8-4E12-90C6-1143F7C53D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F425-E4F4-4021-B81C-F830B73C6227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C866-36F8-4E12-90C6-1143F7C53D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F425-E4F4-4021-B81C-F830B73C6227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C866-36F8-4E12-90C6-1143F7C53D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F425-E4F4-4021-B81C-F830B73C6227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C866-36F8-4E12-90C6-1143F7C53D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F425-E4F4-4021-B81C-F830B73C6227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C866-36F8-4E12-90C6-1143F7C53D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F425-E4F4-4021-B81C-F830B73C6227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C866-36F8-4E12-90C6-1143F7C53D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F425-E4F4-4021-B81C-F830B73C6227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C866-36F8-4E12-90C6-1143F7C53D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F425-E4F4-4021-B81C-F830B73C6227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C866-36F8-4E12-90C6-1143F7C53D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F425-E4F4-4021-B81C-F830B73C6227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C866-36F8-4E12-90C6-1143F7C53D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3F425-E4F4-4021-B81C-F830B73C6227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FC866-36F8-4E12-90C6-1143F7C53D8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229600" cy="3786214"/>
          </a:xfrm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Il movimento internazionale per i diritti umani. </a:t>
            </a:r>
            <a:br>
              <a:rPr lang="it-IT" dirty="0" smtClean="0"/>
            </a:br>
            <a:r>
              <a:rPr lang="it-IT" i="1" dirty="0" smtClean="0"/>
              <a:t>Amnesty International</a:t>
            </a:r>
            <a:endParaRPr lang="it-IT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9. Come è Amnesty International? partecipativa, democratica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it-IT" dirty="0"/>
          </a:p>
          <a:p>
            <a:pPr lvl="0">
              <a:buNone/>
            </a:pPr>
            <a:r>
              <a:rPr lang="it-IT" b="1" dirty="0" smtClean="0"/>
              <a:t> 	</a:t>
            </a:r>
            <a:r>
              <a:rPr lang="it-IT" dirty="0" smtClean="0"/>
              <a:t>a) </a:t>
            </a:r>
            <a:r>
              <a:rPr lang="it-IT" b="1" dirty="0" smtClean="0"/>
              <a:t>organizzazione partecipativa </a:t>
            </a:r>
            <a:r>
              <a:rPr lang="it-IT" dirty="0"/>
              <a:t>– una </a:t>
            </a:r>
            <a:r>
              <a:rPr lang="it-IT" i="1" dirty="0" err="1"/>
              <a:t>membership</a:t>
            </a:r>
            <a:r>
              <a:rPr lang="it-IT" dirty="0"/>
              <a:t> </a:t>
            </a:r>
            <a:r>
              <a:rPr lang="it-IT" dirty="0" smtClean="0"/>
              <a:t>(o </a:t>
            </a:r>
            <a:r>
              <a:rPr lang="it-IT" i="1" dirty="0" err="1" smtClean="0"/>
              <a:t>activist</a:t>
            </a:r>
            <a:r>
              <a:rPr lang="it-IT" dirty="0" smtClean="0"/>
              <a:t>) </a:t>
            </a:r>
            <a:r>
              <a:rPr lang="it-IT" dirty="0" err="1" smtClean="0"/>
              <a:t>organization</a:t>
            </a:r>
            <a:r>
              <a:rPr lang="it-IT" dirty="0" smtClean="0"/>
              <a:t> in cui i partecipanti </a:t>
            </a:r>
            <a:r>
              <a:rPr lang="it-IT" dirty="0"/>
              <a:t>non </a:t>
            </a:r>
            <a:r>
              <a:rPr lang="it-IT" dirty="0" smtClean="0"/>
              <a:t>si limitano a </a:t>
            </a:r>
            <a:r>
              <a:rPr lang="it-IT" dirty="0"/>
              <a:t>pensarla in un certo modo (non </a:t>
            </a:r>
            <a:r>
              <a:rPr lang="it-IT" dirty="0" smtClean="0"/>
              <a:t>è solo </a:t>
            </a:r>
            <a:r>
              <a:rPr lang="it-IT" dirty="0"/>
              <a:t>un movimento di opinione</a:t>
            </a:r>
            <a:r>
              <a:rPr lang="it-IT" dirty="0" smtClean="0"/>
              <a:t>) ma si  mobilitano per </a:t>
            </a:r>
            <a:r>
              <a:rPr lang="it-IT" dirty="0"/>
              <a:t>raggiungere degli obiettivi </a:t>
            </a:r>
            <a:r>
              <a:rPr lang="it-IT" dirty="0" smtClean="0"/>
              <a:t> (Amnesty è </a:t>
            </a:r>
            <a:r>
              <a:rPr lang="it-IT" i="1" dirty="0" smtClean="0"/>
              <a:t>anche</a:t>
            </a:r>
            <a:r>
              <a:rPr lang="it-IT" dirty="0" smtClean="0"/>
              <a:t> altre cose, ha un’identità </a:t>
            </a:r>
            <a:r>
              <a:rPr lang="it-IT" dirty="0"/>
              <a:t>complessa: </a:t>
            </a:r>
            <a:r>
              <a:rPr lang="it-IT" dirty="0" smtClean="0"/>
              <a:t>per esempio un </a:t>
            </a:r>
            <a:r>
              <a:rPr lang="it-IT" i="1" dirty="0" err="1"/>
              <a:t>think</a:t>
            </a:r>
            <a:r>
              <a:rPr lang="it-IT" i="1" dirty="0"/>
              <a:t> tank</a:t>
            </a:r>
            <a:r>
              <a:rPr lang="it-IT" dirty="0"/>
              <a:t> </a:t>
            </a:r>
            <a:r>
              <a:rPr lang="it-IT" dirty="0" smtClean="0"/>
              <a:t>internazionale). Essere </a:t>
            </a:r>
            <a:r>
              <a:rPr lang="it-IT" dirty="0"/>
              <a:t>un movimento di attivisti </a:t>
            </a:r>
            <a:r>
              <a:rPr lang="it-IT" dirty="0" smtClean="0"/>
              <a:t>distingue Amnesty International da altre ONG, formate da </a:t>
            </a:r>
            <a:r>
              <a:rPr lang="it-IT" dirty="0"/>
              <a:t>uno staff  di professionisti e </a:t>
            </a:r>
            <a:r>
              <a:rPr lang="it-IT" dirty="0" smtClean="0"/>
              <a:t>da sostenitori/donatori </a:t>
            </a:r>
            <a:endParaRPr lang="it-IT" dirty="0"/>
          </a:p>
          <a:p>
            <a:pPr>
              <a:buNone/>
            </a:pPr>
            <a:r>
              <a:rPr lang="it-IT" dirty="0"/>
              <a:t> </a:t>
            </a:r>
          </a:p>
          <a:p>
            <a:pPr lvl="0">
              <a:buNone/>
            </a:pPr>
            <a:r>
              <a:rPr lang="it-IT" dirty="0" smtClean="0"/>
              <a:t>	b) </a:t>
            </a:r>
            <a:r>
              <a:rPr lang="it-IT" b="1" dirty="0" smtClean="0"/>
              <a:t>organizzazione democratica</a:t>
            </a:r>
            <a:r>
              <a:rPr lang="it-IT" dirty="0" smtClean="0"/>
              <a:t> - gli </a:t>
            </a:r>
            <a:r>
              <a:rPr lang="it-IT" dirty="0"/>
              <a:t>iscritti, attraverso meccanismi piuttosto complessi </a:t>
            </a:r>
            <a:r>
              <a:rPr lang="it-IT" dirty="0" smtClean="0"/>
              <a:t>(dalle assemblee a tutti i livelli alle </a:t>
            </a:r>
            <a:r>
              <a:rPr lang="it-IT" dirty="0"/>
              <a:t>numerose consultazioni), hanno voce in capitolo su alcune questioni </a:t>
            </a:r>
            <a:r>
              <a:rPr lang="it-IT" dirty="0" smtClean="0"/>
              <a:t>importanti, secondo il  modello </a:t>
            </a:r>
            <a:r>
              <a:rPr lang="it-IT" dirty="0"/>
              <a:t>delle organizzazioni politiche di </a:t>
            </a:r>
            <a:r>
              <a:rPr lang="it-IT" dirty="0" smtClean="0"/>
              <a:t>massa (il pluralismo culturale rende </a:t>
            </a:r>
            <a:r>
              <a:rPr lang="it-IT" dirty="0"/>
              <a:t>il tema di cosa sia la democrazia interna in Amnesty </a:t>
            </a:r>
            <a:r>
              <a:rPr lang="it-IT" dirty="0" smtClean="0"/>
              <a:t>complicato). Tra </a:t>
            </a:r>
            <a:r>
              <a:rPr lang="it-IT" dirty="0"/>
              <a:t>le </a:t>
            </a:r>
            <a:r>
              <a:rPr lang="it-IT" dirty="0" smtClean="0"/>
              <a:t>altre grandi OING altre </a:t>
            </a:r>
            <a:r>
              <a:rPr lang="it-IT" dirty="0"/>
              <a:t>tendono a </a:t>
            </a:r>
            <a:r>
              <a:rPr lang="it-IT" dirty="0" smtClean="0"/>
              <a:t>essere invece </a:t>
            </a:r>
            <a:r>
              <a:rPr lang="it-IT" dirty="0"/>
              <a:t>delle </a:t>
            </a:r>
            <a:r>
              <a:rPr lang="it-IT" i="1" dirty="0" err="1"/>
              <a:t>staff-run</a:t>
            </a:r>
            <a:r>
              <a:rPr lang="it-IT" i="1" dirty="0"/>
              <a:t> </a:t>
            </a:r>
            <a:r>
              <a:rPr lang="it-IT" i="1" dirty="0" err="1"/>
              <a:t>organizations</a:t>
            </a:r>
            <a:r>
              <a:rPr lang="it-IT" i="1" dirty="0"/>
              <a:t> </a:t>
            </a:r>
            <a:r>
              <a:rPr lang="it-IT" dirty="0"/>
              <a:t>(in </a:t>
            </a:r>
            <a:r>
              <a:rPr lang="it-IT" dirty="0" smtClean="0"/>
              <a:t>cui </a:t>
            </a:r>
            <a:r>
              <a:rPr lang="it-IT" dirty="0"/>
              <a:t>le decisioni importanti sono assunte da professionisti</a:t>
            </a:r>
            <a:r>
              <a:rPr lang="it-IT" dirty="0" smtClean="0"/>
              <a:t>). Cenno alla dialettica democrazia/efficienza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10. Come è Amnesty International? unitaria, aperta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it-IT" dirty="0" smtClean="0"/>
              <a:t>	</a:t>
            </a:r>
          </a:p>
          <a:p>
            <a:pPr lvl="0">
              <a:buNone/>
            </a:pPr>
            <a:r>
              <a:rPr lang="it-IT" dirty="0" smtClean="0"/>
              <a:t>	c) </a:t>
            </a:r>
            <a:r>
              <a:rPr lang="it-IT" b="1" dirty="0" smtClean="0"/>
              <a:t>organizzazione unitaria:</a:t>
            </a:r>
            <a:r>
              <a:rPr lang="it-IT" dirty="0" smtClean="0"/>
              <a:t> non </a:t>
            </a:r>
            <a:r>
              <a:rPr lang="it-IT" dirty="0"/>
              <a:t>una federazione o rete di associazioni nazionali – </a:t>
            </a:r>
            <a:r>
              <a:rPr lang="it-IT" dirty="0" smtClean="0"/>
              <a:t> la prima </a:t>
            </a:r>
            <a:r>
              <a:rPr lang="it-IT" i="1" dirty="0" err="1" smtClean="0"/>
              <a:t>allegiance</a:t>
            </a:r>
            <a:r>
              <a:rPr lang="it-IT" dirty="0" smtClean="0"/>
              <a:t>  (appartenenza) è al movimento (inteso come movimento internazionale), non a una delle sue articolazioni interne -  essere </a:t>
            </a:r>
            <a:r>
              <a:rPr lang="it-IT" dirty="0"/>
              <a:t>un’organizzazione internazionalmente unitaria </a:t>
            </a:r>
            <a:r>
              <a:rPr lang="it-IT" dirty="0" smtClean="0"/>
              <a:t>è </a:t>
            </a:r>
            <a:r>
              <a:rPr lang="it-IT" dirty="0"/>
              <a:t>una </a:t>
            </a:r>
            <a:r>
              <a:rPr lang="it-IT" dirty="0" smtClean="0"/>
              <a:t>scelta non solo organizzativa ma anche ideale (basata </a:t>
            </a:r>
            <a:r>
              <a:rPr lang="it-IT" dirty="0"/>
              <a:t>sull’idea dei diritti umani </a:t>
            </a:r>
            <a:r>
              <a:rPr lang="it-IT" dirty="0" smtClean="0"/>
              <a:t>universali)  </a:t>
            </a:r>
            <a:endParaRPr lang="it-IT" dirty="0"/>
          </a:p>
          <a:p>
            <a:pPr>
              <a:buNone/>
            </a:pPr>
            <a:r>
              <a:rPr lang="it-IT" dirty="0" smtClean="0"/>
              <a:t>		</a:t>
            </a:r>
            <a:r>
              <a:rPr lang="it-IT" dirty="0"/>
              <a:t> </a:t>
            </a:r>
          </a:p>
          <a:p>
            <a:pPr lvl="0">
              <a:buNone/>
            </a:pPr>
            <a:r>
              <a:rPr lang="it-IT" dirty="0" smtClean="0"/>
              <a:t>	d) </a:t>
            </a:r>
            <a:r>
              <a:rPr lang="it-IT" b="1" dirty="0" smtClean="0"/>
              <a:t>organizzazione aperta </a:t>
            </a:r>
            <a:r>
              <a:rPr lang="it-IT" dirty="0" smtClean="0"/>
              <a:t>a tutti, senza caratterizzazioni professionali </a:t>
            </a:r>
            <a:r>
              <a:rPr lang="it-IT" dirty="0"/>
              <a:t>o </a:t>
            </a:r>
            <a:r>
              <a:rPr lang="it-IT" dirty="0" smtClean="0"/>
              <a:t>religiose - la </a:t>
            </a:r>
            <a:r>
              <a:rPr lang="it-IT" dirty="0"/>
              <a:t>diversità </a:t>
            </a:r>
            <a:r>
              <a:rPr lang="it-IT" dirty="0" smtClean="0"/>
              <a:t>è un elemento che connota, dalle origini (vedi appello di </a:t>
            </a:r>
            <a:r>
              <a:rPr lang="it-IT" dirty="0" err="1" smtClean="0"/>
              <a:t>Benenson</a:t>
            </a:r>
            <a:r>
              <a:rPr lang="it-IT" dirty="0" smtClean="0"/>
              <a:t>) la nostra identità e un </a:t>
            </a:r>
            <a:r>
              <a:rPr lang="it-IT" dirty="0"/>
              <a:t>punto di forza </a:t>
            </a:r>
            <a:r>
              <a:rPr lang="it-IT" dirty="0" smtClean="0"/>
              <a:t> (anche dal </a:t>
            </a:r>
            <a:r>
              <a:rPr lang="it-IT" dirty="0"/>
              <a:t>punto di vista </a:t>
            </a:r>
            <a:r>
              <a:rPr lang="it-IT" dirty="0" smtClean="0"/>
              <a:t>dell’efficacia operativa).  Altre </a:t>
            </a:r>
            <a:r>
              <a:rPr lang="it-IT" dirty="0"/>
              <a:t>organizzazioni che nascono come organizzazioni di persone che fanno una certa professione (MSF, Commissione internazionale dei giuristi, ASGI) </a:t>
            </a:r>
            <a:r>
              <a:rPr lang="it-IT" dirty="0" smtClean="0"/>
              <a:t> o con una determinata </a:t>
            </a:r>
            <a:r>
              <a:rPr lang="it-IT" dirty="0"/>
              <a:t>connotazione religiosa (ACAT</a:t>
            </a:r>
            <a:r>
              <a:rPr lang="it-IT" dirty="0" smtClean="0"/>
              <a:t>).</a:t>
            </a:r>
            <a:endParaRPr lang="it-IT" dirty="0"/>
          </a:p>
          <a:p>
            <a:pPr>
              <a:buNone/>
            </a:pPr>
            <a:r>
              <a:rPr lang="it-IT" dirty="0" smtClean="0"/>
              <a:t>	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11. Come è Amnesty International? politica, imparziale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it-IT" dirty="0" smtClean="0"/>
              <a:t>	</a:t>
            </a:r>
          </a:p>
          <a:p>
            <a:pPr lvl="0">
              <a:buNone/>
            </a:pPr>
            <a:r>
              <a:rPr lang="it-IT" dirty="0" smtClean="0"/>
              <a:t>	e) </a:t>
            </a:r>
            <a:r>
              <a:rPr lang="it-IT" b="1" dirty="0" smtClean="0"/>
              <a:t>organizzazione politica </a:t>
            </a:r>
            <a:r>
              <a:rPr lang="it-IT" dirty="0" smtClean="0"/>
              <a:t>(in senso lato):  Amnesty  International si propone di  migliorare le </a:t>
            </a:r>
            <a:r>
              <a:rPr lang="it-IT" dirty="0"/>
              <a:t>regole e </a:t>
            </a:r>
            <a:r>
              <a:rPr lang="it-IT" dirty="0" smtClean="0"/>
              <a:t>modificare i comportamenti dei governi (la prassi delle raccomandazioni) . Altre organizzazioni sono prevalentemente </a:t>
            </a:r>
            <a:r>
              <a:rPr lang="it-IT" b="1" dirty="0" smtClean="0"/>
              <a:t>operative</a:t>
            </a:r>
            <a:r>
              <a:rPr lang="it-IT" dirty="0" smtClean="0"/>
              <a:t> (fanno</a:t>
            </a:r>
            <a:r>
              <a:rPr lang="it-IT" dirty="0"/>
              <a:t>, prima ancora di chiedere </a:t>
            </a:r>
            <a:r>
              <a:rPr lang="it-IT" dirty="0" smtClean="0"/>
              <a:t>ai  governi di fare, sostituendosi agli Stati dove questi o non arrivano o scelgono di non arrivare). (per esempio, le ONG di cooperazione </a:t>
            </a:r>
            <a:r>
              <a:rPr lang="it-IT" dirty="0"/>
              <a:t>allo </a:t>
            </a:r>
            <a:r>
              <a:rPr lang="it-IT" dirty="0" smtClean="0"/>
              <a:t>sviluppo, di aiuto nell’emergenza,  di SAR. Attenuazione attuale della distinzione (ma l’origine </a:t>
            </a:r>
            <a:r>
              <a:rPr lang="it-IT" dirty="0"/>
              <a:t>condiziona </a:t>
            </a:r>
            <a:r>
              <a:rPr lang="it-IT" dirty="0" smtClean="0"/>
              <a:t>anche certi </a:t>
            </a:r>
            <a:r>
              <a:rPr lang="it-IT" dirty="0"/>
              <a:t>approcci </a:t>
            </a:r>
            <a:r>
              <a:rPr lang="it-IT" dirty="0" smtClean="0"/>
              <a:t>attuali). </a:t>
            </a:r>
            <a:r>
              <a:rPr lang="it-IT" i="1" dirty="0" smtClean="0"/>
              <a:t>Esempio: MSF</a:t>
            </a:r>
            <a:endParaRPr lang="it-IT" i="1" dirty="0"/>
          </a:p>
          <a:p>
            <a:pPr>
              <a:buNone/>
            </a:pPr>
            <a:r>
              <a:rPr lang="it-IT" dirty="0"/>
              <a:t> </a:t>
            </a:r>
          </a:p>
          <a:p>
            <a:pPr>
              <a:buNone/>
            </a:pPr>
            <a:r>
              <a:rPr lang="it-IT" dirty="0"/>
              <a:t> </a:t>
            </a:r>
            <a:r>
              <a:rPr lang="it-IT" b="1" dirty="0" smtClean="0"/>
              <a:t>	f) organizzazione imparziale </a:t>
            </a:r>
            <a:r>
              <a:rPr lang="it-IT" dirty="0" smtClean="0"/>
              <a:t>(non ideologicamente schierata).</a:t>
            </a:r>
            <a:r>
              <a:rPr lang="it-IT" b="1" dirty="0" smtClean="0"/>
              <a:t> </a:t>
            </a:r>
            <a:r>
              <a:rPr lang="it-IT" dirty="0" smtClean="0"/>
              <a:t>ONG </a:t>
            </a:r>
            <a:r>
              <a:rPr lang="it-IT" dirty="0"/>
              <a:t>con un approccio più ideologico o </a:t>
            </a:r>
            <a:r>
              <a:rPr lang="it-IT" dirty="0" smtClean="0"/>
              <a:t>politicamente schierate. Altre organizzazioni hanno affiliazioni politiche o che, perlomeno,  si riconoscono </a:t>
            </a:r>
            <a:r>
              <a:rPr lang="it-IT" dirty="0"/>
              <a:t>in una determinata area </a:t>
            </a:r>
            <a:r>
              <a:rPr lang="it-IT" dirty="0" smtClean="0"/>
              <a:t>politico-culturale. </a:t>
            </a:r>
            <a:r>
              <a:rPr lang="it-IT" i="1" dirty="0" smtClean="0"/>
              <a:t>Esempio: Antigone</a:t>
            </a:r>
            <a:endParaRPr lang="it-IT" dirty="0" smtClean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 smtClean="0"/>
              <a:t>	[Un tempo, </a:t>
            </a:r>
            <a:r>
              <a:rPr lang="it-IT" dirty="0"/>
              <a:t>con la </a:t>
            </a:r>
            <a:r>
              <a:rPr lang="it-IT" b="1" dirty="0"/>
              <a:t>divisione del mondo in </a:t>
            </a:r>
            <a:r>
              <a:rPr lang="it-IT" b="1" dirty="0" smtClean="0"/>
              <a:t>blocchi, </a:t>
            </a:r>
            <a:r>
              <a:rPr lang="it-IT" dirty="0"/>
              <a:t>era </a:t>
            </a:r>
            <a:r>
              <a:rPr lang="it-IT" dirty="0" smtClean="0"/>
              <a:t>difficile </a:t>
            </a:r>
            <a:r>
              <a:rPr lang="it-IT" dirty="0"/>
              <a:t>sfuggire all’accusa di essere schierati con </a:t>
            </a:r>
            <a:r>
              <a:rPr lang="it-IT" dirty="0" smtClean="0"/>
              <a:t>il “nemico” – per questo Amnesty </a:t>
            </a:r>
            <a:r>
              <a:rPr lang="it-IT" dirty="0"/>
              <a:t>era maniacale nell’applicare regole di imparzialità </a:t>
            </a:r>
            <a:r>
              <a:rPr lang="it-IT" dirty="0" smtClean="0"/>
              <a:t>(“regola </a:t>
            </a:r>
            <a:r>
              <a:rPr lang="it-IT" dirty="0"/>
              <a:t>dei </a:t>
            </a:r>
            <a:r>
              <a:rPr lang="it-IT" dirty="0" smtClean="0"/>
              <a:t>tre”) (e il non schieramento comportava diffidenza nei nostri confronti)]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12. Gli obiettivi delle ONG per i diritti umani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La </a:t>
            </a:r>
            <a:r>
              <a:rPr lang="it-IT" dirty="0"/>
              <a:t>scelta degli </a:t>
            </a:r>
            <a:r>
              <a:rPr lang="it-IT" dirty="0" smtClean="0"/>
              <a:t>scopi/obiettivi </a:t>
            </a:r>
            <a:r>
              <a:rPr lang="it-IT" dirty="0"/>
              <a:t>di ciascuna </a:t>
            </a:r>
            <a:r>
              <a:rPr lang="it-IT" dirty="0" smtClean="0"/>
              <a:t>ONG avviene </a:t>
            </a:r>
            <a:r>
              <a:rPr lang="it-IT" dirty="0"/>
              <a:t>in maniera </a:t>
            </a:r>
            <a:r>
              <a:rPr lang="it-IT" dirty="0" smtClean="0"/>
              <a:t>autonoma </a:t>
            </a:r>
            <a:r>
              <a:rPr lang="it-IT" dirty="0"/>
              <a:t>(non necessariamente allineata sul diritto internazionale dei diritti umani in </a:t>
            </a:r>
            <a:r>
              <a:rPr lang="it-IT" dirty="0" smtClean="0"/>
              <a:t>vigore … </a:t>
            </a:r>
            <a:r>
              <a:rPr lang="it-IT" dirty="0"/>
              <a:t>su questo </a:t>
            </a:r>
            <a:r>
              <a:rPr lang="it-IT" dirty="0" smtClean="0"/>
              <a:t>tornerò </a:t>
            </a:r>
            <a:r>
              <a:rPr lang="it-IT" dirty="0"/>
              <a:t>in seguito</a:t>
            </a:r>
            <a:r>
              <a:rPr lang="it-IT" dirty="0" smtClean="0"/>
              <a:t>). Vi sono ONG impegnate nella difesa dell’insieme dei diritti umani e ONG che perseguono scopi limitati (</a:t>
            </a:r>
            <a:r>
              <a:rPr lang="it-IT" i="1" dirty="0" smtClean="0"/>
              <a:t>esempi: </a:t>
            </a:r>
            <a:r>
              <a:rPr lang="en-US" i="1" dirty="0" smtClean="0"/>
              <a:t>Save </a:t>
            </a:r>
            <a:r>
              <a:rPr lang="en-US" i="1" dirty="0"/>
              <a:t>the Children, Antislavery society, Minority Rights </a:t>
            </a:r>
            <a:r>
              <a:rPr lang="en-US" i="1" dirty="0" smtClean="0"/>
              <a:t>Group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 smtClean="0"/>
              <a:t>	Sulla questione </a:t>
            </a:r>
            <a:r>
              <a:rPr lang="it-IT" dirty="0"/>
              <a:t>degli scopi/obiettivi, </a:t>
            </a:r>
            <a:r>
              <a:rPr lang="it-IT" dirty="0" smtClean="0"/>
              <a:t>si registra l’evoluzione più importante nella storia di Amnesty International (che l’ha trasformata profondamente)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13. Amnesty International: il mandato limitato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Obiettivi indicati </a:t>
            </a:r>
            <a:r>
              <a:rPr lang="it-IT" dirty="0"/>
              <a:t>dal </a:t>
            </a:r>
            <a:r>
              <a:rPr lang="it-IT" dirty="0" smtClean="0"/>
              <a:t>fondatore </a:t>
            </a:r>
            <a:r>
              <a:rPr lang="it-IT" dirty="0"/>
              <a:t>cristallizzati in </a:t>
            </a:r>
            <a:r>
              <a:rPr lang="it-IT" dirty="0" smtClean="0"/>
              <a:t> un </a:t>
            </a:r>
            <a:r>
              <a:rPr lang="it-IT" b="1" dirty="0" smtClean="0"/>
              <a:t>“mandato limitato”</a:t>
            </a:r>
            <a:r>
              <a:rPr lang="it-IT" dirty="0" smtClean="0"/>
              <a:t>.  Per </a:t>
            </a:r>
            <a:r>
              <a:rPr lang="it-IT" dirty="0"/>
              <a:t>oltre 40 </a:t>
            </a:r>
            <a:r>
              <a:rPr lang="it-IT" dirty="0" smtClean="0"/>
              <a:t>anni, </a:t>
            </a:r>
            <a:r>
              <a:rPr lang="it-IT" dirty="0"/>
              <a:t>la domanda </a:t>
            </a:r>
            <a:r>
              <a:rPr lang="it-IT" dirty="0" smtClean="0"/>
              <a:t>è stata: il caso rientra </a:t>
            </a:r>
            <a:r>
              <a:rPr lang="it-IT" dirty="0"/>
              <a:t>o non rientra nel mandato? </a:t>
            </a:r>
            <a:r>
              <a:rPr lang="it-IT" dirty="0" smtClean="0"/>
              <a:t>(usavamo uno schema, intitolato </a:t>
            </a:r>
            <a:r>
              <a:rPr lang="it-IT" i="1" dirty="0" err="1" smtClean="0"/>
              <a:t>Is</a:t>
            </a:r>
            <a:r>
              <a:rPr lang="it-IT" i="1" dirty="0" smtClean="0"/>
              <a:t> </a:t>
            </a:r>
            <a:r>
              <a:rPr lang="it-IT" i="1" dirty="0" err="1"/>
              <a:t>it</a:t>
            </a:r>
            <a:r>
              <a:rPr lang="it-IT" i="1" dirty="0"/>
              <a:t> a case </a:t>
            </a:r>
            <a:r>
              <a:rPr lang="it-IT" i="1" dirty="0" err="1"/>
              <a:t>for</a:t>
            </a:r>
            <a:r>
              <a:rPr lang="it-IT" i="1" dirty="0"/>
              <a:t> Amnesty International</a:t>
            </a:r>
            <a:r>
              <a:rPr lang="it-IT" i="1" dirty="0" smtClean="0"/>
              <a:t>?</a:t>
            </a:r>
            <a:r>
              <a:rPr lang="it-IT" dirty="0" smtClean="0"/>
              <a:t> </a:t>
            </a:r>
            <a:r>
              <a:rPr lang="it-IT" dirty="0"/>
              <a:t>Se la risposta </a:t>
            </a:r>
            <a:r>
              <a:rPr lang="it-IT" dirty="0" smtClean="0"/>
              <a:t>alla domanda era </a:t>
            </a:r>
            <a:r>
              <a:rPr lang="it-IT" dirty="0"/>
              <a:t>no, il discorso era chiuso </a:t>
            </a:r>
            <a:r>
              <a:rPr lang="it-IT" dirty="0" smtClean="0"/>
              <a:t> … e la </a:t>
            </a:r>
            <a:r>
              <a:rPr lang="it-IT" dirty="0"/>
              <a:t>risposta era </a:t>
            </a:r>
            <a:r>
              <a:rPr lang="it-IT" dirty="0" smtClean="0"/>
              <a:t>spesso no, </a:t>
            </a:r>
            <a:r>
              <a:rPr lang="it-IT" dirty="0"/>
              <a:t>con grande delusione dei nostri interlocutori e frustrazione degli attivisti</a:t>
            </a:r>
            <a:r>
              <a:rPr lang="it-IT" dirty="0" smtClean="0"/>
              <a:t>)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 smtClean="0"/>
              <a:t>	Se la </a:t>
            </a:r>
            <a:r>
              <a:rPr lang="it-IT" dirty="0"/>
              <a:t>risposta era sì, allora </a:t>
            </a:r>
            <a:r>
              <a:rPr lang="it-IT" dirty="0" smtClean="0"/>
              <a:t>attivarsi </a:t>
            </a:r>
            <a:r>
              <a:rPr lang="it-IT" dirty="0"/>
              <a:t>era un obbligo, non un’opzione. Infatti, al </a:t>
            </a:r>
            <a:r>
              <a:rPr lang="it-IT" dirty="0" smtClean="0"/>
              <a:t>mandato </a:t>
            </a:r>
            <a:r>
              <a:rPr lang="it-IT" dirty="0"/>
              <a:t>limitato si accompagnava il </a:t>
            </a:r>
            <a:r>
              <a:rPr lang="it-IT" b="1" dirty="0" smtClean="0"/>
              <a:t>“</a:t>
            </a:r>
            <a:r>
              <a:rPr lang="it-IT" b="1" dirty="0"/>
              <a:t>global </a:t>
            </a:r>
            <a:r>
              <a:rPr lang="it-IT" b="1" dirty="0" err="1"/>
              <a:t>coverage</a:t>
            </a:r>
            <a:r>
              <a:rPr lang="it-IT" b="1" dirty="0"/>
              <a:t>”</a:t>
            </a:r>
            <a:r>
              <a:rPr lang="it-IT" dirty="0"/>
              <a:t> (copertura globale</a:t>
            </a:r>
            <a:r>
              <a:rPr lang="it-IT" dirty="0" smtClean="0"/>
              <a:t>): se </a:t>
            </a:r>
            <a:r>
              <a:rPr lang="it-IT" dirty="0"/>
              <a:t>una violazione dei diritti umani rientrava nel </a:t>
            </a:r>
            <a:r>
              <a:rPr lang="it-IT" dirty="0" smtClean="0"/>
              <a:t>mandato</a:t>
            </a:r>
            <a:r>
              <a:rPr lang="it-IT" dirty="0"/>
              <a:t>, Amnesty </a:t>
            </a:r>
            <a:r>
              <a:rPr lang="it-IT" dirty="0" smtClean="0"/>
              <a:t>International doveva </a:t>
            </a:r>
            <a:r>
              <a:rPr lang="it-IT" dirty="0"/>
              <a:t>occuparsene senza limiti geografici, ovunque </a:t>
            </a:r>
            <a:r>
              <a:rPr lang="it-IT" dirty="0" smtClean="0"/>
              <a:t>la </a:t>
            </a:r>
            <a:r>
              <a:rPr lang="it-IT" dirty="0"/>
              <a:t>violazione </a:t>
            </a:r>
            <a:r>
              <a:rPr lang="it-IT" dirty="0" smtClean="0"/>
              <a:t>fosse stata commessa (non che all’epoca non si ponessero problemi di </a:t>
            </a:r>
            <a:r>
              <a:rPr lang="it-IT" dirty="0"/>
              <a:t>risorse </a:t>
            </a:r>
            <a:r>
              <a:rPr lang="it-IT" dirty="0" smtClean="0"/>
              <a:t>e di priorità).</a:t>
            </a:r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it-IT" dirty="0" smtClean="0"/>
              <a:t>14. L’ampliamento del mandato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dirty="0" smtClean="0"/>
              <a:t>	Discussioni interne sull’eventuale </a:t>
            </a:r>
            <a:r>
              <a:rPr lang="it-IT" b="1" dirty="0" smtClean="0"/>
              <a:t>ampliamento del mandato</a:t>
            </a:r>
            <a:r>
              <a:rPr lang="it-IT" dirty="0" smtClean="0"/>
              <a:t>. Dibattito organizzato attorno a due schieramenti: i </a:t>
            </a:r>
            <a:r>
              <a:rPr lang="it-IT" b="1" dirty="0" smtClean="0"/>
              <a:t>conservatori </a:t>
            </a:r>
            <a:r>
              <a:rPr lang="it-IT" dirty="0" smtClean="0"/>
              <a:t>(custodi dell’ortodossia) e gli </a:t>
            </a:r>
            <a:r>
              <a:rPr lang="it-IT" b="1" dirty="0" smtClean="0"/>
              <a:t>innovatori</a:t>
            </a:r>
            <a:r>
              <a:rPr lang="it-IT" dirty="0" smtClean="0"/>
              <a:t> (che volevano che Amnesty si occupasse di più cose anche a costo di qualche forzatura). Discussioni complesse ed estenuanti e ampliamento molto graduale sulla base di un </a:t>
            </a:r>
            <a:r>
              <a:rPr lang="it-IT" b="1" dirty="0" smtClean="0"/>
              <a:t>approccio incrementale </a:t>
            </a:r>
            <a:r>
              <a:rPr lang="it-IT" dirty="0" smtClean="0"/>
              <a:t>basato sulle </a:t>
            </a:r>
            <a:r>
              <a:rPr lang="it-IT" b="1" dirty="0" smtClean="0"/>
              <a:t>analogie</a:t>
            </a:r>
            <a:r>
              <a:rPr lang="it-IT" dirty="0" smtClean="0"/>
              <a:t>, unitamente alla ricerca di una </a:t>
            </a:r>
            <a:r>
              <a:rPr lang="it-IT" b="1" dirty="0" smtClean="0"/>
              <a:t>coerenza/identità complessiva</a:t>
            </a:r>
            <a:r>
              <a:rPr lang="it-IT" dirty="0" smtClean="0"/>
              <a:t>.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La copertura globale comportava che alle </a:t>
            </a:r>
            <a:r>
              <a:rPr lang="it-IT" b="1" dirty="0" smtClean="0"/>
              <a:t>considerazioni di principio </a:t>
            </a:r>
            <a:r>
              <a:rPr lang="it-IT" dirty="0" smtClean="0"/>
              <a:t>si accompagnassero le </a:t>
            </a:r>
            <a:r>
              <a:rPr lang="it-IT" b="1" dirty="0" smtClean="0"/>
              <a:t>considerazioni pratiche relative alle risorse </a:t>
            </a:r>
            <a:r>
              <a:rPr lang="it-IT" dirty="0" smtClean="0"/>
              <a:t>(il Segretariato internazionale, che aveva competenza esclusiva sulla ricerca, obiettava che non c’erano risorse per occuparsi, nel rispetto del “global </a:t>
            </a:r>
            <a:r>
              <a:rPr lang="it-IT" dirty="0" err="1" smtClean="0"/>
              <a:t>coverage</a:t>
            </a:r>
            <a:r>
              <a:rPr lang="it-IT" dirty="0" smtClean="0"/>
              <a:t>”, di tipologie di violazioni che tendevano a crescere di numero).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15. Dal mandato limitato alla programmazione strategica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Negli anni duemila (2001-2007) si ha una </a:t>
            </a:r>
            <a:r>
              <a:rPr lang="it-IT" b="1" dirty="0" smtClean="0"/>
              <a:t>trasformazione  radicale </a:t>
            </a:r>
            <a:r>
              <a:rPr lang="it-IT" dirty="0" smtClean="0"/>
              <a:t>del modo in cui Amnesty intende il proprio ruolo nell’ambito del movimento per i diritti umani. In due passaggi si passa dal mandato limitato al </a:t>
            </a:r>
            <a:r>
              <a:rPr lang="it-IT" i="1" dirty="0" smtClean="0"/>
              <a:t>full </a:t>
            </a:r>
            <a:r>
              <a:rPr lang="it-IT" i="1" dirty="0" err="1" smtClean="0"/>
              <a:t>spectrum</a:t>
            </a:r>
            <a:r>
              <a:rPr lang="it-IT" dirty="0" smtClean="0"/>
              <a:t>, attraversando la fase intermedia del </a:t>
            </a:r>
            <a:r>
              <a:rPr lang="it-IT" i="1" dirty="0" err="1" smtClean="0"/>
              <a:t>core</a:t>
            </a:r>
            <a:r>
              <a:rPr lang="it-IT" i="1" dirty="0" smtClean="0"/>
              <a:t> </a:t>
            </a:r>
            <a:r>
              <a:rPr lang="it-IT" i="1" dirty="0" err="1" smtClean="0"/>
              <a:t>concept</a:t>
            </a:r>
            <a:r>
              <a:rPr lang="it-IT" dirty="0" smtClean="0"/>
              <a:t>  </a:t>
            </a:r>
          </a:p>
          <a:p>
            <a:pPr>
              <a:buNone/>
            </a:pPr>
            <a:r>
              <a:rPr lang="it-IT" i="1" dirty="0" smtClean="0"/>
              <a:t>	</a:t>
            </a:r>
          </a:p>
          <a:p>
            <a:pPr>
              <a:buNone/>
            </a:pPr>
            <a:r>
              <a:rPr lang="it-IT" i="1" dirty="0" smtClean="0"/>
              <a:t>	</a:t>
            </a:r>
            <a:r>
              <a:rPr lang="it-IT" dirty="0" smtClean="0"/>
              <a:t>Con il </a:t>
            </a:r>
            <a:r>
              <a:rPr lang="it-IT" b="1" i="1" dirty="0" err="1" smtClean="0"/>
              <a:t>core</a:t>
            </a:r>
            <a:r>
              <a:rPr lang="it-IT" b="1" i="1" dirty="0" smtClean="0"/>
              <a:t> </a:t>
            </a:r>
            <a:r>
              <a:rPr lang="it-IT" b="1" i="1" dirty="0" err="1" smtClean="0"/>
              <a:t>concept</a:t>
            </a:r>
            <a:r>
              <a:rPr lang="it-IT" b="1" dirty="0" smtClean="0"/>
              <a:t>  </a:t>
            </a:r>
            <a:r>
              <a:rPr lang="it-IT" dirty="0" smtClean="0"/>
              <a:t>si continua a lavorare su una gamma limitata di diritti/violazioni ma il mandato viene razionalizzato attorno a un nucleo concettuale coerente, che trova espressione nella seguente proposizione: “Amnesty International si oppone ai gravi abusi dei diritti all’integrità fisica e psichica, alla libertà di coscienza e di espressione, e alla libertà dalla discriminazione”.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Con il </a:t>
            </a:r>
            <a:r>
              <a:rPr lang="it-IT" b="1" i="1" dirty="0" smtClean="0"/>
              <a:t>full </a:t>
            </a:r>
            <a:r>
              <a:rPr lang="it-IT" b="1" i="1" dirty="0" err="1" smtClean="0"/>
              <a:t>spectrum</a:t>
            </a:r>
            <a:r>
              <a:rPr lang="it-IT" b="1" i="1" dirty="0" smtClean="0"/>
              <a:t> </a:t>
            </a:r>
            <a:r>
              <a:rPr lang="it-IT" dirty="0" smtClean="0"/>
              <a:t>, invece, i confini di ciò che Amnesty </a:t>
            </a:r>
            <a:r>
              <a:rPr lang="it-IT" i="1" dirty="0" smtClean="0"/>
              <a:t>può fare</a:t>
            </a:r>
            <a:r>
              <a:rPr lang="it-IT" dirty="0" smtClean="0"/>
              <a:t> vengono a coincidere con la Dichiarazione universale. Scompare il mandato limitato. Si può lavorare su tutta la gamma dei diritti umani. Scompare anche, inevitabilmente, la copertura globale: ciò che  si fa in concreto diventa una questione di programmazione strategica .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Non essendoci più situazioni di violazione dei diritti umani “fuori mandato”, tutto dipende dalla </a:t>
            </a:r>
            <a:r>
              <a:rPr lang="it-IT" b="1" dirty="0" smtClean="0"/>
              <a:t>pianificazione strategica </a:t>
            </a:r>
            <a:r>
              <a:rPr lang="it-IT" dirty="0" smtClean="0"/>
              <a:t>. La strategia non è più soltanto  relativa a come si  fanno le cose, è anche se le si fanno (cosa includere, fra le tante cose che si potrebbero fare, nel nostro piano strategico per un dato periodo) 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16. Come operano le ONG (la classificazione delle attività)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Vediamo ora  le attività (il modo di operare) delle ONG per i diritti umani. Le attività delle ONG per i diritti umani si distinguono in tre tipologie (classificazione tradizionale … utile ma non esaustiva) : </a:t>
            </a:r>
          </a:p>
          <a:p>
            <a:pPr>
              <a:buNone/>
            </a:pPr>
            <a:endParaRPr lang="it-IT" dirty="0" smtClean="0"/>
          </a:p>
          <a:p>
            <a:pPr lvl="0">
              <a:buNone/>
            </a:pPr>
            <a:r>
              <a:rPr lang="it-IT" dirty="0" smtClean="0"/>
              <a:t>	a) attività di ricerca (o di </a:t>
            </a:r>
            <a:r>
              <a:rPr lang="it-IT" i="1" dirty="0" err="1" smtClean="0"/>
              <a:t>fact-finding</a:t>
            </a:r>
            <a:r>
              <a:rPr lang="it-IT" dirty="0" smtClean="0"/>
              <a:t>) su violazioni dei diritti umani</a:t>
            </a:r>
          </a:p>
          <a:p>
            <a:pPr lvl="0">
              <a:buNone/>
            </a:pPr>
            <a:endParaRPr lang="it-IT" dirty="0" smtClean="0"/>
          </a:p>
          <a:p>
            <a:pPr lvl="0">
              <a:buNone/>
            </a:pPr>
            <a:r>
              <a:rPr lang="it-IT" dirty="0" smtClean="0"/>
              <a:t>	b) attività di </a:t>
            </a:r>
            <a:r>
              <a:rPr lang="it-IT" i="1" dirty="0" err="1" smtClean="0"/>
              <a:t>campaigning</a:t>
            </a:r>
            <a:r>
              <a:rPr lang="it-IT" dirty="0" smtClean="0"/>
              <a:t> , che comprendono l’attivismo e l’insieme delle attività di sensibilizzazione e mobilitazione dell’opinione pubblica</a:t>
            </a:r>
          </a:p>
          <a:p>
            <a:pPr lvl="0">
              <a:buNone/>
            </a:pPr>
            <a:endParaRPr lang="it-IT" dirty="0" smtClean="0"/>
          </a:p>
          <a:p>
            <a:pPr lvl="0">
              <a:buNone/>
            </a:pPr>
            <a:r>
              <a:rPr lang="it-IT" dirty="0" smtClean="0"/>
              <a:t>	c) attività di </a:t>
            </a:r>
            <a:r>
              <a:rPr lang="it-IT" i="1" dirty="0" smtClean="0"/>
              <a:t>lobbying</a:t>
            </a:r>
            <a:r>
              <a:rPr lang="it-IT" dirty="0" smtClean="0"/>
              <a:t>,  consistenti nell’esercitare forme di pressione sugli organi degli Stati (e di organizzazioni intergovernative) al fine di orientarne le scelte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17. </a:t>
            </a:r>
            <a:r>
              <a:rPr lang="it-IT" i="1" dirty="0" err="1" smtClean="0"/>
              <a:t>Fact</a:t>
            </a:r>
            <a:r>
              <a:rPr lang="it-IT" i="1" dirty="0" smtClean="0"/>
              <a:t> </a:t>
            </a:r>
            <a:r>
              <a:rPr lang="it-IT" i="1" dirty="0" err="1" smtClean="0"/>
              <a:t>finding</a:t>
            </a:r>
            <a:r>
              <a:rPr lang="it-IT" i="1" dirty="0" smtClean="0"/>
              <a:t> </a:t>
            </a:r>
            <a:r>
              <a:rPr lang="it-IT" dirty="0" smtClean="0"/>
              <a:t>(ricerca)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>
              <a:buNone/>
            </a:pPr>
            <a:r>
              <a:rPr lang="it-IT" b="1" dirty="0" smtClean="0"/>
              <a:t>	</a:t>
            </a:r>
            <a:r>
              <a:rPr lang="it-IT" dirty="0" smtClean="0"/>
              <a:t>E’ l’elemento più rappresentativo di Amnesty International nell’immaginario collettivo (il Rapporto annuale, sintesi della nostra ricerca, è il “biglietto da visita” dell’organizzazione)</a:t>
            </a:r>
          </a:p>
          <a:p>
            <a:pPr lvl="0"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Un tempo: separazione netta tra ricerca e azione. Ruolo del  Segretariato internazionale (il cui dipartimento ricerca, diviso geograficamente, costituiva i 2/3 del totale)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Un’attività  poco codificata: lavoro a tavolino, molti contatti, qualche missione, competenze elevate,  numerose verifiche, una </a:t>
            </a:r>
            <a:r>
              <a:rPr lang="it-IT" i="1" dirty="0" err="1" smtClean="0"/>
              <a:t>approvals</a:t>
            </a:r>
            <a:r>
              <a:rPr lang="it-IT" i="1" dirty="0" smtClean="0"/>
              <a:t> procedure </a:t>
            </a:r>
            <a:r>
              <a:rPr lang="it-IT" dirty="0" smtClean="0"/>
              <a:t>rigorosa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Un’agenda regolata dai tempi della ricerca – anche se era finalizzata all’azione questa non si lasciava condizionare, perché l’imperativo era che fosse ineccepibile (qualità e dunque i tempi non erano negoziabili) - finché il rapporto non era finito la campagna aspettava - oggi non è più così, a volte avviene il contrario  (il tema di chi detta l’agenda è comunque delicato)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Graduale apertura alle sezioni e liberalizzazione della ricerca (ma sempre con molti  limiti per garantire la qualità, che ha impatto sulla credibilità dell’intera organizzazione) 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A livello organizzativo, una ristrutturazione importante del Segretariato  internazionale (</a:t>
            </a:r>
            <a:r>
              <a:rPr lang="it-IT" i="1" dirty="0" err="1" smtClean="0"/>
              <a:t>Moving</a:t>
            </a:r>
            <a:r>
              <a:rPr lang="it-IT" i="1" dirty="0" smtClean="0"/>
              <a:t> </a:t>
            </a:r>
            <a:r>
              <a:rPr lang="it-IT" i="1" dirty="0" err="1" smtClean="0"/>
              <a:t>Closer</a:t>
            </a:r>
            <a:r>
              <a:rPr lang="it-IT" i="1" dirty="0" smtClean="0"/>
              <a:t> </a:t>
            </a:r>
            <a:r>
              <a:rPr lang="it-IT" i="1" dirty="0" err="1" smtClean="0"/>
              <a:t>to</a:t>
            </a:r>
            <a:r>
              <a:rPr lang="it-IT" i="1" dirty="0" smtClean="0"/>
              <a:t> the Ground</a:t>
            </a:r>
            <a:r>
              <a:rPr lang="it-IT" dirty="0" smtClean="0"/>
              <a:t>) lo ha trasformato sia dal punto di vista dei luoghi (decentramento) che per come funziona (non c’è più un grosso dipartimento ricerca, separato dal resto, ma team più piccoli con diverse professionalità e ruoli integrati)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18. </a:t>
            </a:r>
            <a:r>
              <a:rPr lang="it-IT" i="1" dirty="0" err="1" smtClean="0"/>
              <a:t>Campaigning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b="1" dirty="0" smtClean="0"/>
              <a:t>	</a:t>
            </a:r>
            <a:r>
              <a:rPr lang="it-IT" dirty="0" smtClean="0"/>
              <a:t>dalle tecniche di lavoro codificate di un tempo (adozione, azioni urgenti, campagne, ecc. … ognuna con il suo manuale d’uso) alla liberalizzazione attuale (nuove forme di </a:t>
            </a:r>
            <a:r>
              <a:rPr lang="it-IT" dirty="0" err="1" smtClean="0"/>
              <a:t>campaigning</a:t>
            </a:r>
            <a:r>
              <a:rPr lang="it-IT" dirty="0" smtClean="0"/>
              <a:t> e di attivismo on e off </a:t>
            </a:r>
            <a:r>
              <a:rPr lang="it-IT" dirty="0" err="1" smtClean="0"/>
              <a:t>line</a:t>
            </a:r>
            <a:r>
              <a:rPr lang="it-IT" dirty="0" smtClean="0"/>
              <a:t>) – importanza della liberalizzazione delle forme di attivismo, purché siano efficaci nel raggiungere gli obiettivi e sostenibili per chi le fa – maggiore libertà per le sezioni nazionali nel decidere come organizzarsi e quali attività promuovere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1. I limiti del sistema intergovernativo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dirty="0" smtClean="0"/>
              <a:t>	</a:t>
            </a:r>
          </a:p>
          <a:p>
            <a:pPr algn="just">
              <a:buNone/>
            </a:pPr>
            <a:r>
              <a:rPr lang="it-IT" dirty="0" smtClean="0"/>
              <a:t>	Il sistema intergovernativo nasce con dei limiti evidenti: è un </a:t>
            </a:r>
            <a:r>
              <a:rPr lang="it-IT" dirty="0"/>
              <a:t>sistema </a:t>
            </a:r>
            <a:r>
              <a:rPr lang="it-IT" dirty="0" smtClean="0"/>
              <a:t>“</a:t>
            </a:r>
            <a:r>
              <a:rPr lang="it-IT" dirty="0"/>
              <a:t>rispettoso” della sovranità </a:t>
            </a:r>
            <a:r>
              <a:rPr lang="it-IT" dirty="0" smtClean="0"/>
              <a:t>statale; ne costituisce un’espressione il </a:t>
            </a:r>
            <a:r>
              <a:rPr lang="it-IT" dirty="0"/>
              <a:t>principio di non ingerenza  negli affari </a:t>
            </a:r>
            <a:r>
              <a:rPr lang="it-IT" dirty="0" smtClean="0"/>
              <a:t>interni, in conflitto </a:t>
            </a:r>
            <a:r>
              <a:rPr lang="it-IT" dirty="0"/>
              <a:t>con l’internazionalizzazione dei diritti </a:t>
            </a:r>
            <a:r>
              <a:rPr lang="it-IT" dirty="0" smtClean="0"/>
              <a:t>umani e soprattutto con l’idea della </a:t>
            </a:r>
            <a:r>
              <a:rPr lang="it-IT" i="1" dirty="0" err="1" smtClean="0"/>
              <a:t>accountability</a:t>
            </a:r>
            <a:r>
              <a:rPr lang="it-IT" dirty="0" smtClean="0"/>
              <a:t> internazionale (con l’obbligo di </a:t>
            </a:r>
            <a:r>
              <a:rPr lang="it-IT" dirty="0"/>
              <a:t>rendere conto alla </a:t>
            </a:r>
            <a:r>
              <a:rPr lang="it-IT" dirty="0" smtClean="0"/>
              <a:t>comunità </a:t>
            </a:r>
            <a:r>
              <a:rPr lang="it-IT" dirty="0"/>
              <a:t>internazionale di come si trattano le persone sottoposte al proprio potere di </a:t>
            </a:r>
            <a:r>
              <a:rPr lang="it-IT" dirty="0" smtClean="0"/>
              <a:t>governo)</a:t>
            </a:r>
            <a:endParaRPr lang="it-IT" dirty="0"/>
          </a:p>
          <a:p>
            <a:pPr algn="just">
              <a:buNone/>
            </a:pPr>
            <a:r>
              <a:rPr lang="it-IT" dirty="0"/>
              <a:t> </a:t>
            </a:r>
          </a:p>
          <a:p>
            <a:pPr algn="just">
              <a:buNone/>
            </a:pPr>
            <a:r>
              <a:rPr lang="it-IT" dirty="0" smtClean="0"/>
              <a:t>	Esempi di limiti specifici: limiti </a:t>
            </a:r>
            <a:r>
              <a:rPr lang="it-IT" dirty="0"/>
              <a:t>del ruolo iniziale della Commissione </a:t>
            </a:r>
            <a:r>
              <a:rPr lang="it-IT" dirty="0" smtClean="0"/>
              <a:t>dei diritti umani (</a:t>
            </a:r>
            <a:r>
              <a:rPr lang="it-IT" i="1" dirty="0"/>
              <a:t>no </a:t>
            </a:r>
            <a:r>
              <a:rPr lang="it-IT" i="1" dirty="0" err="1"/>
              <a:t>naming</a:t>
            </a:r>
            <a:r>
              <a:rPr lang="it-IT" i="1" dirty="0"/>
              <a:t> </a:t>
            </a:r>
            <a:r>
              <a:rPr lang="it-IT" i="1" dirty="0" err="1"/>
              <a:t>names</a:t>
            </a:r>
            <a:r>
              <a:rPr lang="it-IT" dirty="0" smtClean="0"/>
              <a:t>); limiti </a:t>
            </a:r>
            <a:r>
              <a:rPr lang="it-IT" dirty="0"/>
              <a:t>della prima versione della CEDU (scarso ruolo dell’individuo e della Corte</a:t>
            </a:r>
            <a:r>
              <a:rPr lang="it-IT" dirty="0" smtClean="0"/>
              <a:t>); obblighi </a:t>
            </a:r>
            <a:r>
              <a:rPr lang="it-IT" dirty="0"/>
              <a:t>internazionali generici e quindi aggirabili (delle convenzioni a catalogo</a:t>
            </a:r>
            <a:r>
              <a:rPr lang="it-IT" dirty="0" smtClean="0"/>
              <a:t>); interpretazione </a:t>
            </a:r>
            <a:r>
              <a:rPr lang="it-IT" dirty="0"/>
              <a:t>riduttiva delle garanzie: rapporti periodici solo sulla legislazione</a:t>
            </a:r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19. </a:t>
            </a:r>
            <a:r>
              <a:rPr lang="it-IT" i="1" dirty="0" smtClean="0"/>
              <a:t>Lobbying</a:t>
            </a:r>
            <a:r>
              <a:rPr lang="it-IT" dirty="0" smtClean="0"/>
              <a:t> (internazionale)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A livello internazionale, l’interazione con il sistema intergovernativo può consistere:</a:t>
            </a:r>
          </a:p>
          <a:p>
            <a:pPr>
              <a:buNone/>
            </a:pPr>
            <a:r>
              <a:rPr lang="it-IT" dirty="0" smtClean="0"/>
              <a:t>	a) nella promozione di </a:t>
            </a:r>
            <a:r>
              <a:rPr lang="it-IT" b="1" dirty="0" smtClean="0"/>
              <a:t>nuovi standard</a:t>
            </a:r>
            <a:r>
              <a:rPr lang="it-IT" dirty="0" smtClean="0"/>
              <a:t>, attraverso il riconoscimento di nuovi diritti (o l’imposizione di nuovi obblighi) o l’interpretazione estensiva di diritti già riconosciuti, oppure di </a:t>
            </a:r>
            <a:r>
              <a:rPr lang="it-IT" b="1" dirty="0" smtClean="0"/>
              <a:t>nuovi e più efficaci strumenti di garanzia</a:t>
            </a:r>
          </a:p>
          <a:p>
            <a:pPr>
              <a:buNone/>
            </a:pPr>
            <a:r>
              <a:rPr lang="it-IT" dirty="0" smtClean="0"/>
              <a:t>	b) nel contributo al </a:t>
            </a:r>
            <a:r>
              <a:rPr lang="it-IT" b="1" dirty="0" smtClean="0"/>
              <a:t>buon funzionamento delle procedure di garanzia esistenti</a:t>
            </a:r>
            <a:r>
              <a:rPr lang="it-IT" dirty="0" smtClean="0"/>
              <a:t>, stimolate e/o “alimentate” dalle ONG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La promozione di nuovi standard  nasce </a:t>
            </a:r>
            <a:r>
              <a:rPr lang="it-IT" b="1" dirty="0" smtClean="0"/>
              <a:t>dall’eventuale non allineamento degli obiettivi di Amnesty International con il diritto internazionale vigente</a:t>
            </a:r>
            <a:r>
              <a:rPr lang="it-IT" dirty="0" smtClean="0"/>
              <a:t> (un esempio è quello della pena di morte, grave violazione dei diritti umani per Amnesty, oggetto di alcune limitazioni soltanto del diritto internazionale vigente). Laddove  vi sia allineamento tra la posizioni di Amnesty e il diritto vigente, il ruolo sarà invece un ruolo di controllo sul rispetto delle norme (esempio: tortura)</a:t>
            </a:r>
          </a:p>
          <a:p>
            <a:pPr>
              <a:buNone/>
            </a:pPr>
            <a:endParaRPr lang="it-IT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20. </a:t>
            </a:r>
            <a:r>
              <a:rPr lang="it-IT" i="1" dirty="0" smtClean="0"/>
              <a:t>Lobbying</a:t>
            </a:r>
            <a:r>
              <a:rPr lang="it-IT" dirty="0" smtClean="0"/>
              <a:t> (internazionale)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i="1" dirty="0" smtClean="0"/>
              <a:t>	[Un obiettivo – un documento/un protagonista]</a:t>
            </a:r>
            <a:endParaRPr lang="it-IT" dirty="0" smtClean="0"/>
          </a:p>
          <a:p>
            <a:pPr>
              <a:buNone/>
            </a:pPr>
            <a:r>
              <a:rPr lang="it-IT" i="1" dirty="0" smtClean="0"/>
              <a:t>	</a:t>
            </a:r>
          </a:p>
          <a:p>
            <a:pPr>
              <a:buNone/>
            </a:pPr>
            <a:r>
              <a:rPr lang="it-IT" i="1" dirty="0" smtClean="0"/>
              <a:t>	</a:t>
            </a:r>
            <a:r>
              <a:rPr lang="it-IT" dirty="0" smtClean="0"/>
              <a:t>CAT (Nigel </a:t>
            </a:r>
            <a:r>
              <a:rPr lang="it-IT" dirty="0" err="1" smtClean="0"/>
              <a:t>Rodley</a:t>
            </a:r>
            <a:r>
              <a:rPr lang="it-IT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it-IT" dirty="0" smtClean="0"/>
              <a:t>Alto Commissario per i diritti umani delle Nazioni Unite (Helena Cook)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Peace-keeping and human rights (Andrew </a:t>
            </a:r>
            <a:r>
              <a:rPr lang="en-US" dirty="0" err="1" smtClean="0"/>
              <a:t>Clapham</a:t>
            </a:r>
            <a:r>
              <a:rPr lang="en-US" dirty="0" smtClean="0"/>
              <a:t>)</a:t>
            </a:r>
            <a:endParaRPr lang="it-IT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Corte </a:t>
            </a:r>
            <a:r>
              <a:rPr lang="en-US" dirty="0" err="1" smtClean="0"/>
              <a:t>penale</a:t>
            </a:r>
            <a:r>
              <a:rPr lang="en-US" dirty="0" smtClean="0"/>
              <a:t> </a:t>
            </a:r>
            <a:r>
              <a:rPr lang="en-US" dirty="0" err="1" smtClean="0"/>
              <a:t>internazionale</a:t>
            </a:r>
            <a:r>
              <a:rPr lang="en-US" dirty="0" smtClean="0"/>
              <a:t> (Christopher Hall)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ATT (Brian Wood) 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it-IT" dirty="0" smtClean="0"/>
              <a:t>21. </a:t>
            </a:r>
            <a:r>
              <a:rPr lang="it-IT" i="1" dirty="0" smtClean="0"/>
              <a:t>Lobbying</a:t>
            </a:r>
            <a:r>
              <a:rPr lang="it-IT" dirty="0" smtClean="0"/>
              <a:t> (internazionale)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it-IT" i="1" dirty="0" smtClean="0"/>
              <a:t>	</a:t>
            </a:r>
          </a:p>
          <a:p>
            <a:pPr>
              <a:buNone/>
            </a:pPr>
            <a:r>
              <a:rPr lang="it-IT" i="1" dirty="0" smtClean="0"/>
              <a:t>	</a:t>
            </a:r>
            <a:r>
              <a:rPr lang="it-IT" b="1" dirty="0" smtClean="0"/>
              <a:t>Contributi al funzionamento delle procedure in esistenza</a:t>
            </a:r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	</a:t>
            </a:r>
            <a:r>
              <a:rPr lang="it-IT" dirty="0" smtClean="0"/>
              <a:t>- lo </a:t>
            </a:r>
            <a:r>
              <a:rPr lang="it-IT" i="1" dirty="0" smtClean="0"/>
              <a:t>status</a:t>
            </a:r>
            <a:r>
              <a:rPr lang="it-IT" dirty="0" smtClean="0"/>
              <a:t> consultivo  presso l’ECOSOC (art.70 della Carta – i requisiti) – la lobby delle sezioni nazionali sui propri governi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en-US" dirty="0" smtClean="0"/>
              <a:t>	- Charter bodies (</a:t>
            </a:r>
            <a:r>
              <a:rPr lang="en-US" dirty="0" err="1" smtClean="0"/>
              <a:t>informazione</a:t>
            </a:r>
            <a:r>
              <a:rPr lang="en-US" dirty="0" smtClean="0"/>
              <a:t> </a:t>
            </a:r>
            <a:r>
              <a:rPr lang="en-US" dirty="0" err="1" smtClean="0"/>
              <a:t>nell’ambito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procedura</a:t>
            </a:r>
            <a:r>
              <a:rPr lang="en-US" dirty="0" smtClean="0"/>
              <a:t> </a:t>
            </a:r>
            <a:r>
              <a:rPr lang="en-US" dirty="0" err="1" smtClean="0"/>
              <a:t>pubblica</a:t>
            </a:r>
            <a:r>
              <a:rPr lang="en-US" dirty="0" smtClean="0"/>
              <a:t> e </a:t>
            </a:r>
            <a:r>
              <a:rPr lang="en-US" dirty="0" err="1" smtClean="0"/>
              <a:t>dell’UPR</a:t>
            </a:r>
            <a:r>
              <a:rPr lang="en-US" dirty="0" smtClean="0"/>
              <a:t>)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- </a:t>
            </a:r>
            <a:r>
              <a:rPr lang="it-IT" dirty="0" err="1" smtClean="0"/>
              <a:t>Special</a:t>
            </a:r>
            <a:r>
              <a:rPr lang="it-IT" dirty="0" smtClean="0"/>
              <a:t> </a:t>
            </a:r>
            <a:r>
              <a:rPr lang="it-IT" dirty="0" err="1" smtClean="0"/>
              <a:t>procedures</a:t>
            </a:r>
            <a:r>
              <a:rPr lang="it-IT" dirty="0" smtClean="0"/>
              <a:t>/relatori speciali  (informazioni  e sostegno)</a:t>
            </a:r>
          </a:p>
          <a:p>
            <a:pPr>
              <a:buNone/>
            </a:pPr>
            <a:r>
              <a:rPr lang="it-IT" dirty="0" smtClean="0"/>
              <a:t>	- </a:t>
            </a:r>
            <a:r>
              <a:rPr lang="it-IT" dirty="0" err="1" smtClean="0"/>
              <a:t>Treaty</a:t>
            </a:r>
            <a:r>
              <a:rPr lang="it-IT" dirty="0" smtClean="0"/>
              <a:t> </a:t>
            </a:r>
            <a:r>
              <a:rPr lang="it-IT" dirty="0" err="1" smtClean="0"/>
              <a:t>bodies</a:t>
            </a:r>
            <a:r>
              <a:rPr lang="it-IT" dirty="0" smtClean="0"/>
              <a:t>/comitati  (</a:t>
            </a:r>
            <a:r>
              <a:rPr lang="it-IT" dirty="0" err="1" smtClean="0"/>
              <a:t>shadow</a:t>
            </a:r>
            <a:r>
              <a:rPr lang="it-IT" dirty="0" smtClean="0"/>
              <a:t> </a:t>
            </a:r>
            <a:r>
              <a:rPr lang="it-IT" dirty="0" err="1" smtClean="0"/>
              <a:t>reports</a:t>
            </a:r>
            <a:r>
              <a:rPr lang="it-IT" dirty="0" smtClean="0"/>
              <a:t>, coalizioni)</a:t>
            </a:r>
          </a:p>
          <a:p>
            <a:pPr>
              <a:buNone/>
            </a:pPr>
            <a:r>
              <a:rPr lang="it-IT" dirty="0" smtClean="0"/>
              <a:t>	- Corti regionali (</a:t>
            </a:r>
            <a:r>
              <a:rPr lang="it-IT" i="1" dirty="0" err="1" smtClean="0"/>
              <a:t>amicus</a:t>
            </a:r>
            <a:r>
              <a:rPr lang="it-IT" i="1" dirty="0" smtClean="0"/>
              <a:t> </a:t>
            </a:r>
            <a:r>
              <a:rPr lang="it-IT" i="1" dirty="0" err="1" smtClean="0"/>
              <a:t>curiae</a:t>
            </a:r>
            <a:r>
              <a:rPr lang="it-IT" dirty="0" smtClean="0"/>
              <a:t> … da </a:t>
            </a:r>
            <a:r>
              <a:rPr lang="it-IT" dirty="0" err="1" smtClean="0"/>
              <a:t>Soering</a:t>
            </a:r>
            <a:r>
              <a:rPr lang="it-IT" dirty="0" smtClean="0"/>
              <a:t> a </a:t>
            </a:r>
            <a:r>
              <a:rPr lang="it-IT" dirty="0" err="1" smtClean="0"/>
              <a:t>Saadi</a:t>
            </a:r>
            <a:r>
              <a:rPr lang="it-IT" dirty="0" smtClean="0"/>
              <a:t> a SS contro Italia – fonti di informazione in moltissimi casi)</a:t>
            </a:r>
          </a:p>
          <a:p>
            <a:pPr>
              <a:buNone/>
            </a:pPr>
            <a:r>
              <a:rPr lang="it-IT" dirty="0" smtClean="0"/>
              <a:t>	- altri organi e meccanismi (Commissione del diritto internazionale, Global Compact)</a:t>
            </a:r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	- i ruoli dei singoli (</a:t>
            </a:r>
            <a:r>
              <a:rPr lang="it-IT" dirty="0" err="1" smtClean="0"/>
              <a:t>Bacre</a:t>
            </a:r>
            <a:r>
              <a:rPr lang="it-IT" dirty="0" smtClean="0"/>
              <a:t> </a:t>
            </a:r>
            <a:r>
              <a:rPr lang="it-IT" dirty="0" err="1" smtClean="0"/>
              <a:t>Waly</a:t>
            </a:r>
            <a:r>
              <a:rPr lang="it-IT" dirty="0" smtClean="0"/>
              <a:t> N’</a:t>
            </a:r>
            <a:r>
              <a:rPr lang="it-IT" dirty="0" err="1" smtClean="0"/>
              <a:t>Diaye</a:t>
            </a:r>
            <a:r>
              <a:rPr lang="it-IT" dirty="0" smtClean="0"/>
              <a:t>, Nigel </a:t>
            </a:r>
            <a:r>
              <a:rPr lang="it-IT" dirty="0" err="1" smtClean="0"/>
              <a:t>Rodley</a:t>
            </a:r>
            <a:r>
              <a:rPr lang="it-IT" dirty="0" smtClean="0"/>
              <a:t>, David </a:t>
            </a:r>
            <a:r>
              <a:rPr lang="it-IT" dirty="0" err="1" smtClean="0"/>
              <a:t>Weissbrodt</a:t>
            </a:r>
            <a:r>
              <a:rPr lang="it-IT" dirty="0" smtClean="0"/>
              <a:t>, </a:t>
            </a:r>
            <a:r>
              <a:rPr lang="it-IT" dirty="0" err="1" smtClean="0"/>
              <a:t>Ian</a:t>
            </a:r>
            <a:r>
              <a:rPr lang="it-IT" dirty="0" smtClean="0"/>
              <a:t> Martin, Thomas </a:t>
            </a:r>
            <a:r>
              <a:rPr lang="it-IT" dirty="0" err="1" smtClean="0"/>
              <a:t>Hammarberg</a:t>
            </a:r>
            <a:r>
              <a:rPr lang="it-IT" dirty="0" smtClean="0"/>
              <a:t>)  </a:t>
            </a:r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22. </a:t>
            </a:r>
            <a:r>
              <a:rPr lang="it-IT" i="1" dirty="0" smtClean="0"/>
              <a:t>Lobbying</a:t>
            </a:r>
            <a:r>
              <a:rPr lang="it-IT" dirty="0" smtClean="0"/>
              <a:t> (nazionale)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dirty="0" smtClean="0"/>
              <a:t>	Le sezioni nazionali </a:t>
            </a:r>
          </a:p>
          <a:p>
            <a:pPr>
              <a:buNone/>
            </a:pPr>
            <a:r>
              <a:rPr lang="it-IT" dirty="0" smtClean="0"/>
              <a:t>	- nei confronti del proprio governo (MAE) in vista di riunioni intergovernative</a:t>
            </a:r>
          </a:p>
          <a:p>
            <a:pPr>
              <a:buNone/>
            </a:pPr>
            <a:r>
              <a:rPr lang="it-IT" dirty="0" smtClean="0"/>
              <a:t>	- nei confronti delle istituzioni (Governo, Parlamento) in vista dell’adeguamento del sistema giuridico interno al diritto internazionale dei diritti umani:</a:t>
            </a:r>
          </a:p>
          <a:p>
            <a:pPr>
              <a:buNone/>
            </a:pPr>
            <a:r>
              <a:rPr lang="it-IT" b="1" dirty="0" smtClean="0"/>
              <a:t>	</a:t>
            </a:r>
            <a:r>
              <a:rPr lang="it-IT" dirty="0" smtClean="0"/>
              <a:t>Codice penale militare di guerra (pena di morte)</a:t>
            </a:r>
          </a:p>
          <a:p>
            <a:pPr>
              <a:buNone/>
            </a:pPr>
            <a:r>
              <a:rPr lang="it-IT" dirty="0" smtClean="0"/>
              <a:t>	Reato di tortura</a:t>
            </a:r>
          </a:p>
          <a:p>
            <a:pPr>
              <a:buNone/>
            </a:pPr>
            <a:r>
              <a:rPr lang="it-IT" dirty="0" smtClean="0"/>
              <a:t>	Istituzione nazionale per i diritti umani</a:t>
            </a:r>
          </a:p>
          <a:p>
            <a:pPr>
              <a:buNone/>
            </a:pPr>
            <a:r>
              <a:rPr lang="it-IT" dirty="0" smtClean="0"/>
              <a:t>	Statuto della Corte penale internazionale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23. Altre attività delle ONG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dirty="0" smtClean="0"/>
              <a:t>	La tripartizione in ricerca, </a:t>
            </a:r>
            <a:r>
              <a:rPr lang="it-IT" i="1" dirty="0" err="1" smtClean="0"/>
              <a:t>campaigning</a:t>
            </a:r>
            <a:r>
              <a:rPr lang="it-IT" dirty="0" smtClean="0"/>
              <a:t> e </a:t>
            </a:r>
            <a:r>
              <a:rPr lang="it-IT" i="1" dirty="0" smtClean="0"/>
              <a:t>lobbying</a:t>
            </a:r>
            <a:r>
              <a:rPr lang="it-IT" dirty="0" smtClean="0"/>
              <a:t> non riflette pienamente la varietà delle attività svolte dalle ONG per i diritti umani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Si devono aggiungere fra le altre:</a:t>
            </a:r>
          </a:p>
          <a:p>
            <a:pPr>
              <a:buNone/>
            </a:pPr>
            <a:r>
              <a:rPr lang="it-IT" dirty="0" smtClean="0"/>
              <a:t>	- l’attività di educazione ai diritti umani (EDU) e di promozione culturale (patrocini)</a:t>
            </a:r>
          </a:p>
          <a:p>
            <a:pPr>
              <a:buNone/>
            </a:pPr>
            <a:r>
              <a:rPr lang="it-IT" dirty="0" smtClean="0"/>
              <a:t>	- l’attività di </a:t>
            </a:r>
            <a:r>
              <a:rPr lang="it-IT" i="1" dirty="0" err="1" smtClean="0"/>
              <a:t>search</a:t>
            </a:r>
            <a:r>
              <a:rPr lang="it-IT" i="1" dirty="0" smtClean="0"/>
              <a:t> and rescue</a:t>
            </a:r>
            <a:r>
              <a:rPr lang="it-IT" dirty="0" smtClean="0"/>
              <a:t> (SAR) svolta da alcune ONG lungo le rotte marittime dei migranti (vocazione operativa di alcune organizzazioni … non è un caso che Amnesty non sia fra quelle che hanno attrezzato navi per fare attività di soccorso</a:t>
            </a:r>
          </a:p>
          <a:p>
            <a:pPr>
              <a:buNone/>
            </a:pPr>
            <a:r>
              <a:rPr lang="it-IT" dirty="0" smtClean="0"/>
              <a:t>	- il contenzioso “strategico” (che vede le ONG presentare ricorsi o affiancare in giudizio le vittime di violazioni dei diritti umani, due modalità di azioni giudiziaria che si accompagnano alla prassi, consolidata da tempo, della “osservazione” di processi politici)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it-IT" dirty="0" smtClean="0"/>
              <a:t>24. Inquadramento teorico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Come si possono inquadrare le ONG secondo il diritto internazionale?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- categoria (eterogenea) dei </a:t>
            </a:r>
            <a:r>
              <a:rPr lang="it-IT" b="1" dirty="0" smtClean="0"/>
              <a:t>non state </a:t>
            </a:r>
            <a:r>
              <a:rPr lang="it-IT" b="1" dirty="0" err="1" smtClean="0"/>
              <a:t>actors</a:t>
            </a:r>
            <a:r>
              <a:rPr lang="it-IT" b="1" dirty="0" smtClean="0"/>
              <a:t> </a:t>
            </a:r>
            <a:r>
              <a:rPr lang="it-IT" dirty="0" smtClean="0"/>
              <a:t>(assieme ad altri attori della scena internazionale contemporanea, quali le multinazionali o i gruppi armati) </a:t>
            </a:r>
          </a:p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- nozione di </a:t>
            </a:r>
            <a:r>
              <a:rPr lang="it-IT" b="1" dirty="0" smtClean="0"/>
              <a:t>organo di funzioni </a:t>
            </a:r>
            <a:r>
              <a:rPr lang="it-IT" dirty="0" smtClean="0"/>
              <a:t>(in senso lato), applicabile nell’ipotesi che una ONG svolga un ruolo nel contesto dell’operare di procedure previste da accordo o nel quadro di organizzazioni internazionali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- nozione di </a:t>
            </a:r>
            <a:r>
              <a:rPr lang="it-IT" b="1" dirty="0" smtClean="0"/>
              <a:t>garanzia </a:t>
            </a:r>
            <a:r>
              <a:rPr lang="it-IT" b="1" i="1" dirty="0" smtClean="0"/>
              <a:t>de facto</a:t>
            </a:r>
            <a:r>
              <a:rPr lang="it-IT" dirty="0" smtClean="0"/>
              <a:t>, riferita all’insieme delle attività delle ONG che, pur essendo svolte spontaneamente e non in attuazione di norme giuridiche, hanno nondimeno come scopo quello di contribuire al rispetto delle norme internazionali che riconoscono e tutelano i diritti umani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2. La nascita di un movimento “popolare”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dirty="0" smtClean="0"/>
              <a:t>	Al fine di correggere questa situazione è nato un </a:t>
            </a:r>
            <a:r>
              <a:rPr lang="it-IT" dirty="0"/>
              <a:t>movimento per i diritti </a:t>
            </a:r>
            <a:r>
              <a:rPr lang="it-IT" dirty="0" smtClean="0"/>
              <a:t>umani, che ha “salvato” </a:t>
            </a:r>
            <a:r>
              <a:rPr lang="it-IT" dirty="0"/>
              <a:t>il </a:t>
            </a:r>
            <a:r>
              <a:rPr lang="it-IT" dirty="0" smtClean="0"/>
              <a:t>sistema e che contribuisce anche oggi </a:t>
            </a:r>
            <a:r>
              <a:rPr lang="it-IT" dirty="0"/>
              <a:t>a dare un </a:t>
            </a:r>
            <a:r>
              <a:rPr lang="it-IT" dirty="0" smtClean="0"/>
              <a:t>significato concreto al sistema di garanzia (di istituzioni </a:t>
            </a:r>
            <a:r>
              <a:rPr lang="it-IT" dirty="0"/>
              <a:t>e </a:t>
            </a:r>
            <a:r>
              <a:rPr lang="it-IT" dirty="0" smtClean="0"/>
              <a:t>procedure) </a:t>
            </a:r>
            <a:r>
              <a:rPr lang="it-IT" dirty="0"/>
              <a:t>che  un po’ alla volta sono venute in </a:t>
            </a:r>
            <a:r>
              <a:rPr lang="it-IT" dirty="0" smtClean="0"/>
              <a:t>esistenza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L’avvento di un movimento di persone, a fianco del sistema intergovernativo, imprime una svolta al cammino dei diritti umani, sottraendolo alla possibile decadenza, cambiando forse il corso della storia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3. Il rapporto fra “sistema” e “movimento”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b="1" dirty="0" smtClean="0"/>
              <a:t>	</a:t>
            </a:r>
            <a:r>
              <a:rPr lang="it-IT" dirty="0" smtClean="0"/>
              <a:t>Dunque:</a:t>
            </a:r>
          </a:p>
          <a:p>
            <a:pPr>
              <a:buNone/>
            </a:pPr>
            <a:r>
              <a:rPr lang="it-IT" b="1" dirty="0" smtClean="0"/>
              <a:t>	</a:t>
            </a:r>
            <a:r>
              <a:rPr lang="it-IT" dirty="0" smtClean="0"/>
              <a:t>La protezione </a:t>
            </a:r>
            <a:r>
              <a:rPr lang="it-IT" dirty="0"/>
              <a:t>internazionale dei diritti umani </a:t>
            </a:r>
            <a:r>
              <a:rPr lang="it-IT" dirty="0" smtClean="0"/>
              <a:t>non è solo un sistema intergovernativo, fatto di dichiarazioni, di convenzioni e di organi/procedure di garanzia (più o meno efficaci)</a:t>
            </a:r>
          </a:p>
          <a:p>
            <a:pPr>
              <a:buNone/>
            </a:pPr>
            <a:r>
              <a:rPr lang="it-IT" dirty="0" smtClean="0"/>
              <a:t>	Ha, come ulteriore componente, un movimento “</a:t>
            </a:r>
            <a:r>
              <a:rPr lang="it-IT" dirty="0"/>
              <a:t>popolare”, </a:t>
            </a:r>
            <a:r>
              <a:rPr lang="it-IT" dirty="0" smtClean="0"/>
              <a:t>con le  sue azioni e le sue strategie, il cui asse portante è costituito oggi da organizzazioni </a:t>
            </a:r>
            <a:r>
              <a:rPr lang="it-IT" dirty="0"/>
              <a:t>non </a:t>
            </a:r>
            <a:r>
              <a:rPr lang="it-IT" dirty="0" smtClean="0"/>
              <a:t>governative (tra cui </a:t>
            </a:r>
            <a:r>
              <a:rPr lang="it-IT" i="1" dirty="0" smtClean="0"/>
              <a:t>Amnesty International</a:t>
            </a:r>
            <a:r>
              <a:rPr lang="it-IT" dirty="0" smtClean="0"/>
              <a:t>) </a:t>
            </a:r>
          </a:p>
          <a:p>
            <a:pPr>
              <a:buNone/>
            </a:pPr>
            <a:r>
              <a:rPr lang="it-IT" dirty="0" smtClean="0"/>
              <a:t>	Fra queste due “anime” (</a:t>
            </a:r>
            <a:r>
              <a:rPr lang="it-IT" i="1" dirty="0" smtClean="0"/>
              <a:t>sistema</a:t>
            </a:r>
            <a:r>
              <a:rPr lang="it-IT" dirty="0" smtClean="0"/>
              <a:t> e </a:t>
            </a:r>
            <a:r>
              <a:rPr lang="it-IT" i="1" dirty="0" smtClean="0"/>
              <a:t>movimento</a:t>
            </a:r>
            <a:r>
              <a:rPr lang="it-IT" dirty="0" smtClean="0"/>
              <a:t>) c’è un rapporto di </a:t>
            </a:r>
            <a:r>
              <a:rPr lang="it-IT" b="1" dirty="0" smtClean="0"/>
              <a:t>complementarietà</a:t>
            </a:r>
            <a:r>
              <a:rPr lang="it-IT" dirty="0" smtClean="0"/>
              <a:t> ma anche di </a:t>
            </a:r>
            <a:r>
              <a:rPr lang="it-IT" b="1" dirty="0" smtClean="0"/>
              <a:t>tensione permanente</a:t>
            </a:r>
            <a:endParaRPr lang="it-IT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it-IT" dirty="0" smtClean="0"/>
              <a:t>4. Le origini del movimento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47446"/>
            <a:ext cx="8229600" cy="45259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sz="4500" dirty="0" smtClean="0"/>
              <a:t>Il </a:t>
            </a:r>
            <a:r>
              <a:rPr lang="it-IT" sz="4500" i="1" dirty="0" smtClean="0"/>
              <a:t>movimento</a:t>
            </a:r>
            <a:r>
              <a:rPr lang="it-IT" sz="4500" dirty="0" smtClean="0"/>
              <a:t> per i diritti umani nasce negli </a:t>
            </a:r>
            <a:r>
              <a:rPr lang="it-IT" sz="4500" b="1" dirty="0" smtClean="0"/>
              <a:t>Anni Settanta </a:t>
            </a:r>
            <a:r>
              <a:rPr lang="it-IT" sz="4500" dirty="0" smtClean="0"/>
              <a:t>dalla convergenza </a:t>
            </a:r>
            <a:r>
              <a:rPr lang="it-IT" sz="4500" dirty="0"/>
              <a:t>di </a:t>
            </a:r>
            <a:r>
              <a:rPr lang="it-IT" sz="4500" dirty="0" smtClean="0"/>
              <a:t>alcuni </a:t>
            </a:r>
            <a:r>
              <a:rPr lang="it-IT" sz="4500" dirty="0"/>
              <a:t>fattori: </a:t>
            </a:r>
          </a:p>
          <a:p>
            <a:pPr>
              <a:buNone/>
            </a:pPr>
            <a:r>
              <a:rPr lang="it-IT" sz="4500" dirty="0"/>
              <a:t> </a:t>
            </a:r>
          </a:p>
          <a:p>
            <a:pPr>
              <a:buNone/>
            </a:pPr>
            <a:r>
              <a:rPr lang="it-IT" sz="4500" dirty="0" smtClean="0"/>
              <a:t>	a) il </a:t>
            </a:r>
            <a:r>
              <a:rPr lang="it-IT" sz="4500" b="1" dirty="0" smtClean="0"/>
              <a:t>dissenso </a:t>
            </a:r>
            <a:r>
              <a:rPr lang="it-IT" sz="4500" b="1" dirty="0"/>
              <a:t>nell’Europa dell’est </a:t>
            </a:r>
            <a:r>
              <a:rPr lang="it-IT" sz="4500" dirty="0" smtClean="0"/>
              <a:t>(</a:t>
            </a:r>
            <a:r>
              <a:rPr lang="it-IT" sz="4500" dirty="0" err="1" smtClean="0"/>
              <a:t>Charta</a:t>
            </a:r>
            <a:r>
              <a:rPr lang="it-IT" sz="4500" dirty="0" smtClean="0"/>
              <a:t> 77, </a:t>
            </a:r>
            <a:r>
              <a:rPr lang="it-IT" sz="4500" dirty="0" err="1" smtClean="0"/>
              <a:t>Vaclav</a:t>
            </a:r>
            <a:r>
              <a:rPr lang="it-IT" sz="4500" dirty="0" smtClean="0"/>
              <a:t> </a:t>
            </a:r>
            <a:r>
              <a:rPr lang="it-IT" sz="4500" dirty="0" err="1"/>
              <a:t>Havel</a:t>
            </a:r>
            <a:r>
              <a:rPr lang="it-IT" sz="4500" dirty="0"/>
              <a:t>, </a:t>
            </a:r>
            <a:r>
              <a:rPr lang="it-IT" sz="4500" dirty="0" smtClean="0"/>
              <a:t>Andrei </a:t>
            </a:r>
            <a:r>
              <a:rPr lang="it-IT" sz="4500" dirty="0" err="1" smtClean="0"/>
              <a:t>Sakharov</a:t>
            </a:r>
            <a:r>
              <a:rPr lang="it-IT" sz="4500" dirty="0"/>
              <a:t>)</a:t>
            </a:r>
          </a:p>
          <a:p>
            <a:pPr>
              <a:buNone/>
            </a:pPr>
            <a:r>
              <a:rPr lang="it-IT" sz="4500" dirty="0" smtClean="0"/>
              <a:t>	</a:t>
            </a:r>
          </a:p>
          <a:p>
            <a:pPr>
              <a:buNone/>
            </a:pPr>
            <a:r>
              <a:rPr lang="it-IT" sz="4500" dirty="0" smtClean="0"/>
              <a:t>	b)</a:t>
            </a:r>
            <a:r>
              <a:rPr lang="it-IT" sz="4500" b="1" dirty="0" smtClean="0"/>
              <a:t> </a:t>
            </a:r>
            <a:r>
              <a:rPr lang="it-IT" sz="4500" dirty="0" smtClean="0"/>
              <a:t>l’</a:t>
            </a:r>
            <a:r>
              <a:rPr lang="it-IT" sz="4500" b="1" dirty="0" smtClean="0"/>
              <a:t>opposizione politica alle dittature militari in America L</a:t>
            </a:r>
            <a:r>
              <a:rPr lang="it-IT" sz="4500" dirty="0" smtClean="0"/>
              <a:t> </a:t>
            </a:r>
            <a:r>
              <a:rPr lang="it-IT" sz="4500" dirty="0" err="1" smtClean="0"/>
              <a:t>atina</a:t>
            </a:r>
            <a:r>
              <a:rPr lang="it-IT" sz="4500" dirty="0" smtClean="0"/>
              <a:t> </a:t>
            </a:r>
            <a:endParaRPr lang="it-IT" sz="4500" dirty="0"/>
          </a:p>
          <a:p>
            <a:pPr>
              <a:buNone/>
            </a:pPr>
            <a:r>
              <a:rPr lang="it-IT" sz="4500" dirty="0" smtClean="0"/>
              <a:t>	</a:t>
            </a:r>
          </a:p>
          <a:p>
            <a:pPr>
              <a:buNone/>
            </a:pPr>
            <a:r>
              <a:rPr lang="it-IT" sz="4500" dirty="0"/>
              <a:t>	</a:t>
            </a:r>
            <a:r>
              <a:rPr lang="it-IT" sz="4500" dirty="0" smtClean="0"/>
              <a:t>(il rispetto </a:t>
            </a:r>
            <a:r>
              <a:rPr lang="it-IT" sz="4500" dirty="0"/>
              <a:t>dei diritti umani </a:t>
            </a:r>
            <a:r>
              <a:rPr lang="it-IT" sz="4500" dirty="0" smtClean="0"/>
              <a:t>essendo un elemento fondamentale delle piattaforme politiche di entrambi)</a:t>
            </a:r>
            <a:endParaRPr lang="it-IT" sz="4500" dirty="0"/>
          </a:p>
          <a:p>
            <a:pPr>
              <a:buNone/>
            </a:pPr>
            <a:r>
              <a:rPr lang="it-IT" sz="4500" dirty="0" smtClean="0"/>
              <a:t>	</a:t>
            </a:r>
          </a:p>
          <a:p>
            <a:pPr>
              <a:buNone/>
            </a:pPr>
            <a:r>
              <a:rPr lang="it-IT" sz="4500" dirty="0"/>
              <a:t>	</a:t>
            </a:r>
            <a:r>
              <a:rPr lang="it-IT" sz="4500" dirty="0" smtClean="0"/>
              <a:t>c) la </a:t>
            </a:r>
            <a:r>
              <a:rPr lang="it-IT" sz="4500" b="1" dirty="0"/>
              <a:t>nascita di Amnesty International </a:t>
            </a:r>
            <a:r>
              <a:rPr lang="it-IT" sz="4500" dirty="0" smtClean="0"/>
              <a:t>(la quale, nata nel 1961 come </a:t>
            </a:r>
            <a:r>
              <a:rPr lang="it-IT" sz="4500" dirty="0"/>
              <a:t>organizzazione di nicchia, </a:t>
            </a:r>
            <a:r>
              <a:rPr lang="it-IT" sz="4500" dirty="0" smtClean="0"/>
              <a:t>presente soprattutto nel mondo </a:t>
            </a:r>
            <a:r>
              <a:rPr lang="it-IT" sz="4500" dirty="0"/>
              <a:t>anglosassone, diventa </a:t>
            </a:r>
            <a:r>
              <a:rPr lang="it-IT" sz="4500" dirty="0" smtClean="0"/>
              <a:t>un’organizzazione </a:t>
            </a:r>
            <a:r>
              <a:rPr lang="it-IT" sz="4500" dirty="0"/>
              <a:t>di massa, </a:t>
            </a:r>
            <a:r>
              <a:rPr lang="it-IT" sz="4500" dirty="0" smtClean="0"/>
              <a:t>ottenendo tra l’altro il </a:t>
            </a:r>
            <a:r>
              <a:rPr lang="it-IT" sz="4500" dirty="0"/>
              <a:t>Premio Nobel per la pace, </a:t>
            </a:r>
            <a:r>
              <a:rPr lang="it-IT" sz="4500" dirty="0" smtClean="0"/>
              <a:t>e svolgendo </a:t>
            </a:r>
            <a:r>
              <a:rPr lang="it-IT" sz="4500" dirty="0"/>
              <a:t>un ruolo assai più rilevante, </a:t>
            </a:r>
            <a:r>
              <a:rPr lang="it-IT" sz="4500" dirty="0" smtClean="0"/>
              <a:t> a partire dagli </a:t>
            </a:r>
            <a:r>
              <a:rPr lang="it-IT" sz="4500" dirty="0"/>
              <a:t>anni </a:t>
            </a:r>
            <a:r>
              <a:rPr lang="it-IT" sz="4500" dirty="0" smtClean="0"/>
              <a:t>settanta)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5. Il suo sviluppo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	Il </a:t>
            </a:r>
            <a:r>
              <a:rPr lang="it-IT" dirty="0"/>
              <a:t>movimento per i diritti umani si è molto ingrandito, arricchendosi della partecipazione di un gran numero di </a:t>
            </a:r>
            <a:r>
              <a:rPr lang="it-IT" b="1" dirty="0"/>
              <a:t>organizzazioni non </a:t>
            </a:r>
            <a:r>
              <a:rPr lang="it-IT" b="1" dirty="0" smtClean="0"/>
              <a:t>governative</a:t>
            </a:r>
            <a:r>
              <a:rPr lang="it-IT" dirty="0" smtClean="0"/>
              <a:t>, diverse </a:t>
            </a:r>
            <a:r>
              <a:rPr lang="it-IT" dirty="0"/>
              <a:t>le une dalle altre, operanti a </a:t>
            </a:r>
            <a:r>
              <a:rPr lang="it-IT" b="1" dirty="0"/>
              <a:t>livello globale, regionale, nazionale e locale</a:t>
            </a:r>
            <a:r>
              <a:rPr lang="it-IT" dirty="0"/>
              <a:t> – che </a:t>
            </a:r>
            <a:r>
              <a:rPr lang="it-IT" dirty="0" smtClean="0"/>
              <a:t>svolgono, </a:t>
            </a:r>
            <a:r>
              <a:rPr lang="it-IT" dirty="0"/>
              <a:t>fra molte trasformazioni (è una realtà dinamica), un ruolo </a:t>
            </a:r>
            <a:r>
              <a:rPr lang="it-IT" dirty="0" smtClean="0"/>
              <a:t>assai rilevante  (</a:t>
            </a:r>
            <a:r>
              <a:rPr lang="it-IT" i="1" dirty="0" smtClean="0"/>
              <a:t>per un esempio di questa realtà </a:t>
            </a:r>
            <a:r>
              <a:rPr lang="it-IT" i="1" dirty="0"/>
              <a:t>molto articolata </a:t>
            </a:r>
            <a:r>
              <a:rPr lang="it-IT" i="1" dirty="0" smtClean="0"/>
              <a:t>vedi </a:t>
            </a:r>
            <a:r>
              <a:rPr lang="it-IT" i="1" dirty="0"/>
              <a:t>le ONG presenti alla conferenza di Roma del 1998</a:t>
            </a:r>
            <a:r>
              <a:rPr lang="it-IT" dirty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6. La nozione di organizzazione non governativa (ONG)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it-IT" dirty="0" smtClean="0"/>
              <a:t>	 </a:t>
            </a:r>
            <a:endParaRPr lang="it-IT" dirty="0"/>
          </a:p>
          <a:p>
            <a:pPr lvl="0">
              <a:buNone/>
            </a:pPr>
            <a:r>
              <a:rPr lang="it-IT" dirty="0" smtClean="0"/>
              <a:t>	a) il </a:t>
            </a:r>
            <a:r>
              <a:rPr lang="it-IT" b="1" dirty="0"/>
              <a:t>carattere </a:t>
            </a:r>
            <a:r>
              <a:rPr lang="it-IT" b="1" dirty="0" smtClean="0"/>
              <a:t>privato</a:t>
            </a:r>
            <a:r>
              <a:rPr lang="it-IT" dirty="0" smtClean="0"/>
              <a:t>, sia per l’origine  (come nascono) che per la composizione (chi </a:t>
            </a:r>
            <a:r>
              <a:rPr lang="it-IT" dirty="0"/>
              <a:t>ne fa parte) … che le distingue dagli organi pubblici </a:t>
            </a:r>
            <a:r>
              <a:rPr lang="it-IT" dirty="0" smtClean="0"/>
              <a:t>(</a:t>
            </a:r>
            <a:r>
              <a:rPr lang="it-IT" i="1" dirty="0" smtClean="0"/>
              <a:t>cfr. i tentativi </a:t>
            </a:r>
            <a:r>
              <a:rPr lang="it-IT" i="1" dirty="0"/>
              <a:t>di inquinamento da parte dei governi</a:t>
            </a:r>
            <a:r>
              <a:rPr lang="it-IT" dirty="0" smtClean="0"/>
              <a:t>)</a:t>
            </a:r>
          </a:p>
          <a:p>
            <a:pPr lvl="0">
              <a:buNone/>
            </a:pPr>
            <a:endParaRPr lang="it-IT" dirty="0"/>
          </a:p>
          <a:p>
            <a:pPr lvl="0">
              <a:buNone/>
            </a:pPr>
            <a:r>
              <a:rPr lang="it-IT" dirty="0" smtClean="0"/>
              <a:t>	b) il </a:t>
            </a:r>
            <a:r>
              <a:rPr lang="it-IT" dirty="0"/>
              <a:t>fatto di </a:t>
            </a:r>
            <a:r>
              <a:rPr lang="it-IT" b="1" dirty="0"/>
              <a:t>non avere scopo di lucro</a:t>
            </a:r>
            <a:r>
              <a:rPr lang="it-IT" dirty="0"/>
              <a:t> (che le differenzia dalle imprese); a parte questo aspetto, sotto il profilo delle finalità, le nozione di ONG è neutra … non ci sono solo </a:t>
            </a:r>
            <a:r>
              <a:rPr lang="it-IT" b="1" dirty="0"/>
              <a:t>ONG per i diritti </a:t>
            </a:r>
            <a:r>
              <a:rPr lang="it-IT" b="1" dirty="0" smtClean="0"/>
              <a:t>umani</a:t>
            </a:r>
            <a:r>
              <a:rPr lang="it-IT" dirty="0" smtClean="0"/>
              <a:t> (le quali </a:t>
            </a:r>
            <a:r>
              <a:rPr lang="it-IT" dirty="0"/>
              <a:t>hanno </a:t>
            </a:r>
            <a:r>
              <a:rPr lang="it-IT" dirty="0" smtClean="0"/>
              <a:t>tuttavia una </a:t>
            </a:r>
            <a:r>
              <a:rPr lang="it-IT" b="1" dirty="0"/>
              <a:t>rilevanza </a:t>
            </a:r>
            <a:r>
              <a:rPr lang="it-IT" b="1" dirty="0" smtClean="0"/>
              <a:t>speciale </a:t>
            </a:r>
            <a:r>
              <a:rPr lang="it-IT" dirty="0" smtClean="0"/>
              <a:t>per </a:t>
            </a:r>
            <a:r>
              <a:rPr lang="it-IT" dirty="0"/>
              <a:t>l’influenza che esercitano sull’opinione pubblica e per la capacità di condizionare le scelte di </a:t>
            </a:r>
            <a:r>
              <a:rPr lang="it-IT" dirty="0" smtClean="0"/>
              <a:t>governi e sono </a:t>
            </a:r>
            <a:r>
              <a:rPr lang="it-IT" b="1" dirty="0" smtClean="0"/>
              <a:t>controverse</a:t>
            </a:r>
            <a:r>
              <a:rPr lang="it-IT" dirty="0" smtClean="0"/>
              <a:t> (</a:t>
            </a:r>
            <a:r>
              <a:rPr lang="it-IT" i="1" dirty="0" smtClean="0"/>
              <a:t>cfr. i tentativi </a:t>
            </a:r>
            <a:r>
              <a:rPr lang="it-IT" i="1" dirty="0"/>
              <a:t>di </a:t>
            </a:r>
            <a:r>
              <a:rPr lang="it-IT" i="1" dirty="0" smtClean="0"/>
              <a:t>privarle del </a:t>
            </a:r>
            <a:r>
              <a:rPr lang="it-IT" i="1" dirty="0"/>
              <a:t>riconoscimento delle NU</a:t>
            </a:r>
            <a:r>
              <a:rPr lang="it-IT" dirty="0" smtClean="0"/>
              <a:t>)</a:t>
            </a:r>
          </a:p>
          <a:p>
            <a:pPr lvl="0"/>
            <a:endParaRPr lang="it-IT" dirty="0"/>
          </a:p>
          <a:p>
            <a:pPr lvl="0">
              <a:buNone/>
            </a:pPr>
            <a:r>
              <a:rPr lang="it-IT" dirty="0" smtClean="0"/>
              <a:t>	c) un </a:t>
            </a:r>
            <a:r>
              <a:rPr lang="it-IT" dirty="0"/>
              <a:t>certo grado di </a:t>
            </a:r>
            <a:r>
              <a:rPr lang="it-IT" b="1" dirty="0"/>
              <a:t>stabilità</a:t>
            </a:r>
            <a:r>
              <a:rPr lang="it-IT" dirty="0"/>
              <a:t> (che esclude dal novero delle ONG i comitati di natura temporanea … come era </a:t>
            </a:r>
            <a:r>
              <a:rPr lang="it-IT" dirty="0" smtClean="0"/>
              <a:t>anche </a:t>
            </a:r>
            <a:r>
              <a:rPr lang="it-IT" b="1" dirty="0" smtClean="0"/>
              <a:t>Amnesty International nel </a:t>
            </a:r>
            <a:r>
              <a:rPr lang="it-IT" b="1" dirty="0"/>
              <a:t>suo primo anno di </a:t>
            </a:r>
            <a:r>
              <a:rPr lang="it-IT" b="1" dirty="0" smtClean="0"/>
              <a:t>vita: </a:t>
            </a:r>
            <a:r>
              <a:rPr lang="it-IT" b="1" i="1" dirty="0" smtClean="0"/>
              <a:t>Appeal </a:t>
            </a:r>
            <a:r>
              <a:rPr lang="it-IT" b="1" i="1" dirty="0" err="1" smtClean="0"/>
              <a:t>for</a:t>
            </a:r>
            <a:r>
              <a:rPr lang="it-IT" b="1" i="1" dirty="0" smtClean="0"/>
              <a:t> Amnesty 1961</a:t>
            </a:r>
            <a:r>
              <a:rPr lang="it-IT" dirty="0" smtClean="0"/>
              <a:t>). </a:t>
            </a:r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7. Significati attribuiti all’espressione ONG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b="1" dirty="0" smtClean="0"/>
              <a:t>Requisiti specifici</a:t>
            </a:r>
            <a:r>
              <a:rPr lang="it-IT" dirty="0" smtClean="0"/>
              <a:t>: vanno tenuti distinti dagli elementi costitutivi della nozione di ONG i requisiti  che possono essere richiesti ai fini del riconoscimento di uno </a:t>
            </a:r>
            <a:r>
              <a:rPr lang="it-IT" i="1" dirty="0" smtClean="0"/>
              <a:t>status</a:t>
            </a:r>
            <a:r>
              <a:rPr lang="it-IT" dirty="0" smtClean="0"/>
              <a:t> presso organizzazioni internazionali o ai fini del godimento di certe condizioni nell’ambito di ordinamenti giuridici statali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b="1" dirty="0" smtClean="0"/>
              <a:t>Uso comune</a:t>
            </a:r>
            <a:r>
              <a:rPr lang="it-IT" dirty="0" smtClean="0"/>
              <a:t>: in Italia, per esempio, per ONG s’intendevano, fino a qualche tempo fa, le organizzazioni di cooperazione allo sviluppo, che realizzano progetti all’estero e che si giovano di finanziamenti pubblici. Oggi invece l’acronimo ONG è spesso accostato all’attività di ricerca e soccorso in mare </a:t>
            </a:r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8. La nascita di Amnesty International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 smtClean="0"/>
              <a:t>	</a:t>
            </a:r>
            <a:r>
              <a:rPr lang="it-IT" b="1" dirty="0" smtClean="0"/>
              <a:t>Peter </a:t>
            </a:r>
            <a:r>
              <a:rPr lang="it-IT" b="1" dirty="0" err="1" smtClean="0"/>
              <a:t>Benenson</a:t>
            </a:r>
            <a:r>
              <a:rPr lang="it-IT" dirty="0" smtClean="0"/>
              <a:t>, la vicenda dei due studenti portoghesi, l’articolo “The </a:t>
            </a:r>
            <a:r>
              <a:rPr lang="it-IT" dirty="0" err="1" smtClean="0"/>
              <a:t>Forgotten</a:t>
            </a:r>
            <a:r>
              <a:rPr lang="it-IT" dirty="0" smtClean="0"/>
              <a:t> </a:t>
            </a:r>
            <a:r>
              <a:rPr lang="it-IT" dirty="0" err="1" smtClean="0"/>
              <a:t>Prisoners</a:t>
            </a:r>
            <a:r>
              <a:rPr lang="it-IT" dirty="0" smtClean="0"/>
              <a:t>”, il libro “</a:t>
            </a:r>
            <a:r>
              <a:rPr lang="it-IT" dirty="0" err="1" smtClean="0"/>
              <a:t>Persecution</a:t>
            </a:r>
            <a:r>
              <a:rPr lang="it-IT" dirty="0" smtClean="0"/>
              <a:t> 1961”</a:t>
            </a:r>
          </a:p>
          <a:p>
            <a:pPr>
              <a:buNone/>
            </a:pPr>
            <a:r>
              <a:rPr lang="it-IT" dirty="0" smtClean="0"/>
              <a:t>	I </a:t>
            </a:r>
            <a:r>
              <a:rPr lang="it-IT" b="1" dirty="0" smtClean="0"/>
              <a:t>primi passi</a:t>
            </a:r>
            <a:r>
              <a:rPr lang="it-IT" dirty="0" smtClean="0"/>
              <a:t>: Appeal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	Amnesty 1961, il primo </a:t>
            </a:r>
          </a:p>
          <a:p>
            <a:pPr>
              <a:buNone/>
            </a:pPr>
            <a:r>
              <a:rPr lang="it-IT" dirty="0" smtClean="0"/>
              <a:t>	ufficio (Mitre Court), la prima </a:t>
            </a:r>
          </a:p>
          <a:p>
            <a:pPr>
              <a:buNone/>
            </a:pPr>
            <a:r>
              <a:rPr lang="it-IT" dirty="0" smtClean="0"/>
              <a:t>	riunione internazionale </a:t>
            </a:r>
          </a:p>
          <a:p>
            <a:pPr>
              <a:buNone/>
            </a:pPr>
            <a:r>
              <a:rPr lang="it-IT" dirty="0" smtClean="0"/>
              <a:t>	(Lussemburgo), il movimento </a:t>
            </a:r>
          </a:p>
          <a:p>
            <a:pPr>
              <a:buNone/>
            </a:pPr>
            <a:r>
              <a:rPr lang="it-IT" dirty="0" smtClean="0"/>
              <a:t>	permanente </a:t>
            </a:r>
          </a:p>
          <a:p>
            <a:pPr>
              <a:buNone/>
            </a:pPr>
            <a:r>
              <a:rPr lang="it-IT" dirty="0" smtClean="0"/>
              <a:t>	Gli “altri fondatori”: Sean 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err="1" smtClean="0"/>
              <a:t>McBride</a:t>
            </a:r>
            <a:r>
              <a:rPr lang="it-IT" dirty="0" smtClean="0"/>
              <a:t>, Eric Baker, Louis </a:t>
            </a:r>
            <a:r>
              <a:rPr lang="it-IT" dirty="0" err="1" smtClean="0"/>
              <a:t>Blom-Cooper</a:t>
            </a:r>
            <a:endParaRPr lang="it-IT" dirty="0"/>
          </a:p>
        </p:txBody>
      </p:sp>
      <p:pic>
        <p:nvPicPr>
          <p:cNvPr id="4" name="Immagine 3" descr="83400019_518718635437803_693292254691223142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2428868"/>
            <a:ext cx="3286124" cy="30718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190</Words>
  <Application>Microsoft Office PowerPoint</Application>
  <PresentationFormat>Presentazione su schermo (4:3)</PresentationFormat>
  <Paragraphs>172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Tema di Office</vt:lpstr>
      <vt:lpstr>Il movimento internazionale per i diritti umani.  Amnesty International</vt:lpstr>
      <vt:lpstr>1. I limiti del sistema intergovernativo</vt:lpstr>
      <vt:lpstr>2. La nascita di un movimento “popolare”</vt:lpstr>
      <vt:lpstr>3. Il rapporto fra “sistema” e “movimento”</vt:lpstr>
      <vt:lpstr>4. Le origini del movimento</vt:lpstr>
      <vt:lpstr>5. Il suo sviluppo</vt:lpstr>
      <vt:lpstr>6. La nozione di organizzazione non governativa (ONG)</vt:lpstr>
      <vt:lpstr>7. Significati attribuiti all’espressione ONG</vt:lpstr>
      <vt:lpstr>8. La nascita di Amnesty International</vt:lpstr>
      <vt:lpstr>9. Come è Amnesty International? partecipativa, democratica</vt:lpstr>
      <vt:lpstr>10. Come è Amnesty International? unitaria, aperta</vt:lpstr>
      <vt:lpstr>11. Come è Amnesty International? politica, imparziale</vt:lpstr>
      <vt:lpstr>12. Gli obiettivi delle ONG per i diritti umani</vt:lpstr>
      <vt:lpstr>13. Amnesty International: il mandato limitato</vt:lpstr>
      <vt:lpstr>14. L’ampliamento del mandato </vt:lpstr>
      <vt:lpstr>15. Dal mandato limitato alla programmazione strategica</vt:lpstr>
      <vt:lpstr>16. Come operano le ONG (la classificazione delle attività)</vt:lpstr>
      <vt:lpstr>17. Fact finding (ricerca)</vt:lpstr>
      <vt:lpstr>18. Campaigning</vt:lpstr>
      <vt:lpstr>19. Lobbying (internazionale)</vt:lpstr>
      <vt:lpstr>20. Lobbying (internazionale)</vt:lpstr>
      <vt:lpstr>21. Lobbying (internazionale)</vt:lpstr>
      <vt:lpstr>22. Lobbying (nazionale)</vt:lpstr>
      <vt:lpstr>23. Altre attività delle ONG</vt:lpstr>
      <vt:lpstr>24. Inquadramento teorico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movimento internazionale per i diritti umani Amnesty International</dc:title>
  <dc:creator>Antonio Marchesi</dc:creator>
  <cp:lastModifiedBy>Antonio Marchesi</cp:lastModifiedBy>
  <cp:revision>99</cp:revision>
  <dcterms:created xsi:type="dcterms:W3CDTF">2021-02-02T09:46:16Z</dcterms:created>
  <dcterms:modified xsi:type="dcterms:W3CDTF">2021-10-28T10:56:43Z</dcterms:modified>
</cp:coreProperties>
</file>