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66"/>
  </p:notesMasterIdLst>
  <p:handoutMasterIdLst>
    <p:handoutMasterId r:id="rId67"/>
  </p:handoutMasterIdLst>
  <p:sldIdLst>
    <p:sldId id="373" r:id="rId5"/>
    <p:sldId id="261" r:id="rId6"/>
    <p:sldId id="280" r:id="rId7"/>
    <p:sldId id="273" r:id="rId8"/>
    <p:sldId id="378" r:id="rId9"/>
    <p:sldId id="314" r:id="rId10"/>
    <p:sldId id="317" r:id="rId11"/>
    <p:sldId id="370" r:id="rId12"/>
    <p:sldId id="379" r:id="rId13"/>
    <p:sldId id="380" r:id="rId14"/>
    <p:sldId id="318" r:id="rId15"/>
    <p:sldId id="381" r:id="rId16"/>
    <p:sldId id="382" r:id="rId17"/>
    <p:sldId id="383" r:id="rId18"/>
    <p:sldId id="384" r:id="rId19"/>
    <p:sldId id="385" r:id="rId20"/>
    <p:sldId id="424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425" r:id="rId32"/>
    <p:sldId id="396" r:id="rId33"/>
    <p:sldId id="397" r:id="rId34"/>
    <p:sldId id="398" r:id="rId35"/>
    <p:sldId id="399" r:id="rId36"/>
    <p:sldId id="430" r:id="rId37"/>
    <p:sldId id="431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26" r:id="rId47"/>
    <p:sldId id="408" r:id="rId48"/>
    <p:sldId id="409" r:id="rId49"/>
    <p:sldId id="410" r:id="rId50"/>
    <p:sldId id="411" r:id="rId51"/>
    <p:sldId id="418" r:id="rId52"/>
    <p:sldId id="412" r:id="rId53"/>
    <p:sldId id="419" r:id="rId54"/>
    <p:sldId id="420" r:id="rId55"/>
    <p:sldId id="413" r:id="rId56"/>
    <p:sldId id="421" r:id="rId57"/>
    <p:sldId id="414" r:id="rId58"/>
    <p:sldId id="422" r:id="rId59"/>
    <p:sldId id="416" r:id="rId60"/>
    <p:sldId id="423" r:id="rId61"/>
    <p:sldId id="427" r:id="rId62"/>
    <p:sldId id="428" r:id="rId63"/>
    <p:sldId id="429" r:id="rId64"/>
    <p:sldId id="417" r:id="rId6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67B"/>
    <a:srgbClr val="87175F"/>
    <a:srgbClr val="E58C09"/>
    <a:srgbClr val="EEEEEE"/>
    <a:srgbClr val="F69E1D"/>
    <a:srgbClr val="E19E6B"/>
    <a:srgbClr val="EEC621"/>
    <a:srgbClr val="AEA422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12/09/25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12/09/25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55214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88549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021885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3416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54C5448-5DFC-9E03-F68C-7D6FB2601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3077" y="0"/>
            <a:ext cx="19700363" cy="14179611"/>
          </a:xfrm>
          <a:solidFill>
            <a:schemeClr val="tx1"/>
          </a:solidFill>
        </p:spPr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6D7AF60-A054-A06D-8E8E-DD74C7E6C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414C5-5C8E-B155-36E4-B09744C4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4653"/>
            <a:ext cx="10805160" cy="1333833"/>
          </a:xfrm>
        </p:spPr>
        <p:txBody>
          <a:bodyPr>
            <a:noAutofit/>
          </a:bodyPr>
          <a:lstStyle/>
          <a:p>
            <a:pPr algn="ctr"/>
            <a:r>
              <a:rPr lang="it-IT" sz="3200"/>
              <a:t>Per capire meglio il concetto di valore, bisogna porsi delle domande fondamental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DCDD4F1E-94AD-7657-C70D-4830DF311B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39" y="2354346"/>
            <a:ext cx="2934429" cy="1884265"/>
          </a:xfrm>
        </p:spPr>
        <p:txBody>
          <a:bodyPr>
            <a:noAutofit/>
          </a:bodyPr>
          <a:lstStyle/>
          <a:p>
            <a:pPr algn="ctr"/>
            <a:r>
              <a:rPr lang="it-IT"/>
              <a:t>Non è solo il prodotto/servizio con le sue caratteristiche tecniche.</a:t>
            </a:r>
          </a:p>
          <a:p>
            <a:pPr algn="ctr"/>
            <a:r>
              <a:rPr lang="it-IT"/>
              <a:t>Include anche i benefici emotivi, pragmatici e relazionali che il cliente ottiene dall’acquisto.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BA6EA6B-E1A7-952F-87A1-903A93D2CE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98486"/>
            <a:ext cx="3474720" cy="2323162"/>
          </a:xfrm>
        </p:spPr>
        <p:txBody>
          <a:bodyPr/>
          <a:lstStyle/>
          <a:p>
            <a:pPr algn="ctr"/>
            <a:r>
              <a:rPr lang="it-IT" b="1"/>
              <a:t>Cosa vendiamo?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C726E038-CCE8-29EF-994B-3765DEC37EA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023360" y="2703466"/>
            <a:ext cx="3810000" cy="2442322"/>
          </a:xfrm>
        </p:spPr>
        <p:txBody>
          <a:bodyPr>
            <a:noAutofit/>
          </a:bodyPr>
          <a:lstStyle/>
          <a:p>
            <a:pPr algn="ctr"/>
            <a:r>
              <a:rPr lang="it-IT"/>
              <a:t>Le aziende spesso si definiscono solo in base al prodotto.</a:t>
            </a:r>
          </a:p>
          <a:p>
            <a:pPr algn="ctr"/>
            <a:r>
              <a:rPr lang="it-IT"/>
              <a:t>I clienti invece valutano anche posizionamento e identità del brand.</a:t>
            </a:r>
          </a:p>
          <a:p>
            <a:pPr algn="ctr"/>
            <a:r>
              <a:rPr lang="it-IT"/>
              <a:t>Il posizionamento = lo spazio che il brand occupa nella mente dei consumatori, cioè come viene ricordato, riconosciuto e distinto dai concorrenti.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40C3AB1-A36C-A356-8F1F-D5FAFE0376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01817" y="1562996"/>
            <a:ext cx="4098805" cy="2155246"/>
          </a:xfrm>
        </p:spPr>
        <p:txBody>
          <a:bodyPr/>
          <a:lstStyle/>
          <a:p>
            <a:pPr algn="ctr"/>
            <a:r>
              <a:rPr lang="it-IT" b="1"/>
              <a:t>Come i consumatori pensano e percepiscono la nostra azienda e il nostro brand?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61925EEE-2A1F-08D9-B01E-9D1CC2E276C1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>
            <a:noAutofit/>
          </a:bodyPr>
          <a:lstStyle/>
          <a:p>
            <a:pPr algn="ctr"/>
            <a:r>
              <a:rPr lang="it-IT"/>
              <a:t>Bisogna capire cosa desiderano davvero i clienti (anche i bisogni impliciti/non espressi).</a:t>
            </a:r>
          </a:p>
          <a:p>
            <a:pPr algn="ctr"/>
            <a:r>
              <a:rPr lang="it-IT"/>
              <a:t>L’azienda deve saper rispondere con un valore unico e distintivo.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8944444-040D-03E4-1EA6-AA51A59934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1698486"/>
            <a:ext cx="3474720" cy="2323162"/>
          </a:xfrm>
        </p:spPr>
        <p:txBody>
          <a:bodyPr/>
          <a:lstStyle/>
          <a:p>
            <a:pPr algn="ctr"/>
            <a:r>
              <a:rPr lang="it-IT" b="1"/>
              <a:t>Come può la nostra azienda rendere migliore la vita dei suoi clienti in modo non facilmente replicabile dai competitor?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A6636C-0537-D9D0-6E8A-78198E057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29463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3B399EC-003C-4252-DCE7-DE059250E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78252" y="2761942"/>
            <a:ext cx="10613747" cy="2194757"/>
          </a:xfrm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CE2624-71A7-E8DC-A753-BA2B5F467B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8631" y="0"/>
            <a:ext cx="12192000" cy="6858000"/>
          </a:xfrm>
        </p:spPr>
        <p:txBody>
          <a:bodyPr/>
          <a:lstStyle/>
          <a:p>
            <a:r>
              <a:rPr lang="it-IT" b="1"/>
              <a:t>Automazione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DEB1D93-9BF6-0913-615C-C1E01525E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2817" y="601417"/>
            <a:ext cx="5194300" cy="2051751"/>
          </a:xfr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/>
              <a:t>Per rispondere non basta l’intuizione: servono dati e ricerche di marketing. La ricerca aiuta a prendere decisioni più informate e sicure.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B5668C-B267-D208-FB67-21FFE782157E}"/>
              </a:ext>
            </a:extLst>
          </p:cNvPr>
          <p:cNvSpPr txBox="1"/>
          <p:nvPr/>
        </p:nvSpPr>
        <p:spPr>
          <a:xfrm>
            <a:off x="1143961" y="772998"/>
            <a:ext cx="43120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Per rispondere non basta l’intuizione:</a:t>
            </a:r>
          </a:p>
          <a:p>
            <a:pPr algn="ctr">
              <a:buNone/>
            </a:pPr>
            <a:endParaRPr lang="it-IT" sz="2000" dirty="0"/>
          </a:p>
          <a:p>
            <a:pPr algn="ctr">
              <a:buNone/>
            </a:pPr>
            <a:r>
              <a:rPr lang="it-IT" sz="2000" dirty="0"/>
              <a:t> servono dati e ricerche di marketing.</a:t>
            </a:r>
          </a:p>
          <a:p>
            <a:pPr algn="ctr">
              <a:buNone/>
            </a:pPr>
            <a:r>
              <a:rPr lang="it-IT" sz="2000" dirty="0"/>
              <a:t> La ricerca aiuta a prendere decisioni più informate e sicure.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D4436E-18CE-3339-445A-6F8795FB7EEA}"/>
              </a:ext>
            </a:extLst>
          </p:cNvPr>
          <p:cNvSpPr txBox="1"/>
          <p:nvPr/>
        </p:nvSpPr>
        <p:spPr>
          <a:xfrm>
            <a:off x="511520" y="3575490"/>
            <a:ext cx="6182894" cy="2554545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La ricerca di marketing applica il </a:t>
            </a:r>
            <a:r>
              <a:rPr lang="it-IT" sz="2000" b="1" dirty="0"/>
              <a:t>metodo scientifico </a:t>
            </a:r>
            <a:r>
              <a:rPr lang="it-IT" sz="2000" dirty="0"/>
              <a:t>al business. </a:t>
            </a:r>
          </a:p>
          <a:p>
            <a:pPr algn="ctr">
              <a:buNone/>
            </a:pPr>
            <a:r>
              <a:rPr lang="it-IT" sz="2000" dirty="0"/>
              <a:t>Comprende: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individuare opportunità e problemi,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generare e valutare nuove idee,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monitorare le performance,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analizzare il ruolo dei diversi canali (tradizionali e digitali).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59E480-A951-4EFC-FE62-AE2ED2B5DC44}"/>
              </a:ext>
            </a:extLst>
          </p:cNvPr>
          <p:cNvSpPr txBox="1"/>
          <p:nvPr/>
        </p:nvSpPr>
        <p:spPr>
          <a:xfrm>
            <a:off x="7132131" y="1607780"/>
            <a:ext cx="4103324" cy="2554545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Non si tratta solo di fare questionari. La ricerca comprende tutto il processo:</a:t>
            </a:r>
          </a:p>
          <a:p>
            <a:pPr algn="ctr">
              <a:buFont typeface="+mj-lt"/>
              <a:buAutoNum type="arabicPeriod"/>
            </a:pPr>
            <a:r>
              <a:rPr lang="it-IT" sz="2000" u="sng" dirty="0"/>
              <a:t>definire il problema,</a:t>
            </a:r>
          </a:p>
          <a:p>
            <a:pPr algn="ctr">
              <a:buFont typeface="+mj-lt"/>
              <a:buAutoNum type="arabicPeriod"/>
            </a:pPr>
            <a:r>
              <a:rPr lang="it-IT" sz="2000" u="sng" dirty="0"/>
              <a:t>sviluppare ipotesi e teorie,</a:t>
            </a:r>
          </a:p>
          <a:p>
            <a:pPr algn="ctr">
              <a:buFont typeface="+mj-lt"/>
              <a:buAutoNum type="arabicPeriod"/>
            </a:pPr>
            <a:r>
              <a:rPr lang="it-IT" sz="2000" u="sng" dirty="0"/>
              <a:t>raccogliere dati,</a:t>
            </a:r>
          </a:p>
          <a:p>
            <a:pPr algn="ctr">
              <a:buFont typeface="+mj-lt"/>
              <a:buAutoNum type="arabicPeriod"/>
            </a:pPr>
            <a:r>
              <a:rPr lang="it-IT" sz="2000" u="sng" dirty="0"/>
              <a:t>analizzarli,</a:t>
            </a:r>
          </a:p>
          <a:p>
            <a:pPr algn="ctr">
              <a:buFont typeface="+mj-lt"/>
              <a:buAutoNum type="arabicPeriod"/>
            </a:pPr>
            <a:r>
              <a:rPr lang="it-IT" sz="2000" u="sng" dirty="0"/>
              <a:t>comunicare i risultati e le conseguenze per l’azienda.</a:t>
            </a:r>
          </a:p>
        </p:txBody>
      </p:sp>
    </p:spTree>
    <p:extLst>
      <p:ext uri="{BB962C8B-B14F-4D97-AF65-F5344CB8AC3E}">
        <p14:creationId xmlns:p14="http://schemas.microsoft.com/office/powerpoint/2010/main" val="226707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3487329-F0C3-9FC6-A21C-ACA721EB6B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32039" cy="6858000"/>
          </a:xfrm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49242C-643A-0741-1194-89621AE3B1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2046795"/>
            <a:ext cx="4648200" cy="4293679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5F68B399-8BC1-25A5-34EC-C9651EC2C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4646" y="795412"/>
            <a:ext cx="6110888" cy="1371602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La ricerca di marketing è utile a tutto il marketing mix:</a:t>
            </a:r>
          </a:p>
          <a:p>
            <a:pPr algn="ctr"/>
            <a:r>
              <a:rPr lang="it-IT" sz="2400" u="sng" dirty="0"/>
              <a:t>strategia,</a:t>
            </a:r>
          </a:p>
          <a:p>
            <a:pPr algn="ctr"/>
            <a:r>
              <a:rPr lang="it-IT" sz="2400" u="sng" dirty="0"/>
              <a:t>scelta dei canali,</a:t>
            </a:r>
          </a:p>
          <a:p>
            <a:pPr algn="ctr"/>
            <a:r>
              <a:rPr lang="it-IT" sz="2400" u="sng" dirty="0"/>
              <a:t>sviluppo e prezzo dei prodotti,</a:t>
            </a:r>
          </a:p>
          <a:p>
            <a:pPr algn="ctr"/>
            <a:r>
              <a:rPr lang="it-IT" sz="2400" u="sng" dirty="0"/>
              <a:t>promozione e distribuzione.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3E9CAD-177C-F3ED-D69F-D97E4E14CC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204944" y="3504457"/>
            <a:ext cx="1631221" cy="431600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5AC8A6E-2EF8-563B-5A92-E4241D7B5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4926085" y="3504460"/>
            <a:ext cx="1631216" cy="431602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D2D05F-8066-7804-4EC4-FA238D8FF1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12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CACCC6-50F8-D131-7AD5-28BE0982E25C}"/>
              </a:ext>
            </a:extLst>
          </p:cNvPr>
          <p:cNvSpPr txBox="1"/>
          <p:nvPr/>
        </p:nvSpPr>
        <p:spPr>
          <a:xfrm>
            <a:off x="1197044" y="2256042"/>
            <a:ext cx="4422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Il termine “</a:t>
            </a:r>
            <a:r>
              <a:rPr lang="it-IT" sz="2000" b="1" dirty="0">
                <a:solidFill>
                  <a:srgbClr val="43467B"/>
                </a:solidFill>
              </a:rPr>
              <a:t>ricerca</a:t>
            </a:r>
            <a:r>
              <a:rPr lang="it-IT" sz="2000" dirty="0"/>
              <a:t>” significa indagare in profondità, non raccogliere informazioni superficiali. È un’analisi accurata e sistematica per comprendere al meglio un fenomeno.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06A9D0-58E9-A81E-E554-ED93D8B9CB31}"/>
              </a:ext>
            </a:extLst>
          </p:cNvPr>
          <p:cNvSpPr txBox="1"/>
          <p:nvPr/>
        </p:nvSpPr>
        <p:spPr>
          <a:xfrm>
            <a:off x="1252999" y="4140200"/>
            <a:ext cx="40388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La ricerca deve essere: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/>
              <a:t>obiettiva</a:t>
            </a:r>
            <a:r>
              <a:rPr lang="it-IT" sz="2000" dirty="0"/>
              <a:t> (senza pregiudizi),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b="1" dirty="0"/>
              <a:t>accurata</a:t>
            </a:r>
            <a:r>
              <a:rPr lang="it-IT" sz="2000" dirty="0"/>
              <a:t> (basata su dati reali),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finalizzata a testare e </a:t>
            </a:r>
            <a:r>
              <a:rPr lang="it-IT" sz="2000" b="1" dirty="0"/>
              <a:t>verificare idee</a:t>
            </a:r>
            <a:r>
              <a:rPr lang="it-IT" sz="2000" dirty="0"/>
              <a:t>, non a confermare convinzioni personali.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E214405-6A76-F6F1-A3F7-E0435BF9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969" y="3386580"/>
            <a:ext cx="5385889" cy="267600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7863C5A-92B1-F072-F439-5C88D5C2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99" y="131696"/>
            <a:ext cx="1691700" cy="1691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469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583B1F8-8FDA-BA12-7BE8-1311DD83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34" y="588370"/>
            <a:ext cx="11756529" cy="1020234"/>
          </a:xfrm>
        </p:spPr>
        <p:txBody>
          <a:bodyPr>
            <a:noAutofit/>
          </a:bodyPr>
          <a:lstStyle/>
          <a:p>
            <a:pPr algn="ctr"/>
            <a:r>
              <a:rPr lang="it-IT" sz="3200" b="1"/>
              <a:t>6.3 Come la ricerca di mercato può aiutare la strategia di marketing digitale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20C8CE3-DFC7-2DF5-EB38-BAB5B2588C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471" y="2138881"/>
            <a:ext cx="5660529" cy="3660648"/>
          </a:xfrm>
        </p:spPr>
        <p:txBody>
          <a:bodyPr>
            <a:noAutofit/>
          </a:bodyPr>
          <a:lstStyle/>
          <a:p>
            <a:pPr marL="285750" indent="-285750" fontAlgn="base">
              <a:buFontTx/>
              <a:buChar char="-"/>
            </a:pPr>
            <a:r>
              <a:rPr lang="it-IT" altLang="en-US" dirty="0"/>
              <a:t>Ruolo della ricerca nel marketing digitale:</a:t>
            </a:r>
          </a:p>
          <a:p>
            <a:pPr fontAlgn="base"/>
            <a:endParaRPr lang="it-IT" altLang="en-US" dirty="0"/>
          </a:p>
          <a:p>
            <a:pPr marL="342900" indent="-342900" fontAlgn="base">
              <a:buAutoNum type="arabicPeriod"/>
            </a:pPr>
            <a:r>
              <a:rPr lang="it-IT" altLang="en-US" u="sng" dirty="0"/>
              <a:t>Affinamento del messaggio, </a:t>
            </a:r>
          </a:p>
          <a:p>
            <a:pPr marL="342900" indent="-342900" fontAlgn="base">
              <a:buAutoNum type="arabicPeriod"/>
            </a:pPr>
            <a:endParaRPr lang="it-IT" altLang="en-US" u="sng" dirty="0"/>
          </a:p>
          <a:p>
            <a:pPr marL="342900" indent="-342900" fontAlgn="base">
              <a:buAutoNum type="arabicPeriod"/>
            </a:pPr>
            <a:r>
              <a:rPr lang="it-IT" altLang="en-US" u="sng" dirty="0" err="1"/>
              <a:t>Profilazione</a:t>
            </a:r>
            <a:r>
              <a:rPr lang="it-IT" altLang="en-US" u="sng" dirty="0"/>
              <a:t> accurata dei clienti, </a:t>
            </a:r>
          </a:p>
          <a:p>
            <a:pPr marL="342900" indent="-342900" fontAlgn="base">
              <a:buAutoNum type="arabicPeriod"/>
            </a:pPr>
            <a:endParaRPr lang="it-IT" altLang="en-US" u="sng" dirty="0"/>
          </a:p>
          <a:p>
            <a:pPr marL="342900" indent="-342900" fontAlgn="base">
              <a:buAutoNum type="arabicPeriod"/>
            </a:pPr>
            <a:r>
              <a:rPr lang="it-IT" altLang="en-US" u="sng" dirty="0"/>
              <a:t>Identificazione del media mix più efficace</a:t>
            </a:r>
          </a:p>
          <a:p>
            <a:pPr marL="342900" indent="-342900" fontAlgn="base">
              <a:buAutoNum type="arabicPeriod"/>
            </a:pPr>
            <a:endParaRPr lang="it-IT" altLang="en-US" u="sng" dirty="0"/>
          </a:p>
          <a:p>
            <a:pPr marL="342900" indent="-342900" fontAlgn="base">
              <a:buAutoNum type="arabicPeriod"/>
            </a:pPr>
            <a:r>
              <a:rPr lang="it-IT" altLang="en-US" u="sng" dirty="0"/>
              <a:t>Aggiornamento preferenze consumatori.</a:t>
            </a:r>
            <a:endParaRPr lang="it-IT" u="sng" dirty="0"/>
          </a:p>
        </p:txBody>
      </p:sp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D71D293-DC97-6A58-5192-6A8055521C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E65BCF-2EB2-608C-A5E5-EF081B34AEFA}"/>
              </a:ext>
            </a:extLst>
          </p:cNvPr>
          <p:cNvSpPr txBox="1"/>
          <p:nvPr/>
        </p:nvSpPr>
        <p:spPr>
          <a:xfrm>
            <a:off x="5621785" y="2538044"/>
            <a:ext cx="6134744" cy="286232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La ricerca di mercato è fondamentale per il marketing digitale.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Permette di ridurre i rischi, evitare sprechi e migliorare il </a:t>
            </a:r>
            <a:r>
              <a:rPr lang="it-IT" sz="2000" b="1" dirty="0">
                <a:solidFill>
                  <a:srgbClr val="43467B"/>
                </a:solidFill>
              </a:rPr>
              <a:t>ROI</a:t>
            </a:r>
            <a:r>
              <a:rPr lang="it-IT" sz="2000" dirty="0"/>
              <a:t> (ritorno sugli investimenti).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Serve per capire i bisogni delle persone, personalizzare la comunicazione, scegliere i canali giusti e pianificare meglio gli investimenti media.</a:t>
            </a:r>
          </a:p>
        </p:txBody>
      </p:sp>
    </p:spTree>
    <p:extLst>
      <p:ext uri="{BB962C8B-B14F-4D97-AF65-F5344CB8AC3E}">
        <p14:creationId xmlns:p14="http://schemas.microsoft.com/office/powerpoint/2010/main" val="307178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E6062-EE4B-E7C1-85C1-0648DE16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451"/>
            <a:ext cx="12192000" cy="798743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Ci sono 4 modi principali in cui la </a:t>
            </a: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ricerca di mercato</a:t>
            </a:r>
            <a:r>
              <a:rPr lang="it-IT" sz="2800" dirty="0"/>
              <a:t> aiuta il marketing digitale.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8073C0-480F-F263-B738-8980638462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256" y="3711860"/>
            <a:ext cx="5197122" cy="328557"/>
          </a:xfrm>
        </p:spPr>
        <p:txBody>
          <a:bodyPr/>
          <a:lstStyle/>
          <a:p>
            <a:r>
              <a:rPr lang="it-IT" dirty="0"/>
              <a:t>Obiettivo: </a:t>
            </a:r>
            <a:r>
              <a:rPr lang="it-IT" b="1" dirty="0"/>
              <a:t>creare engagement</a:t>
            </a:r>
            <a:r>
              <a:rPr lang="it-IT" dirty="0"/>
              <a:t> → fiducia + relazione di lungo termine.</a:t>
            </a:r>
          </a:p>
          <a:p>
            <a:r>
              <a:rPr lang="it-IT" dirty="0"/>
              <a:t>Strumenti: </a:t>
            </a:r>
            <a:r>
              <a:rPr lang="it-IT" u="sng" dirty="0"/>
              <a:t>ascolto attento del mercato</a:t>
            </a:r>
            <a:r>
              <a:rPr lang="it-IT" dirty="0"/>
              <a:t> (</a:t>
            </a:r>
            <a:r>
              <a:rPr lang="it-IT" dirty="0" err="1"/>
              <a:t>keyword</a:t>
            </a:r>
            <a:r>
              <a:rPr lang="it-IT" dirty="0"/>
              <a:t> research, social </a:t>
            </a:r>
            <a:r>
              <a:rPr lang="it-IT" dirty="0" err="1"/>
              <a:t>listening</a:t>
            </a:r>
            <a:r>
              <a:rPr lang="it-IT" dirty="0"/>
              <a:t>, analisi delle conversazioni online).</a:t>
            </a:r>
          </a:p>
          <a:p>
            <a:r>
              <a:rPr lang="it-IT" dirty="0"/>
              <a:t>Risultato: identificare tendenze, linguaggio dei consumatori e buyer </a:t>
            </a:r>
            <a:r>
              <a:rPr lang="it-IT" dirty="0" err="1"/>
              <a:t>personas</a:t>
            </a:r>
            <a:r>
              <a:rPr lang="it-IT" dirty="0"/>
              <a:t>.</a:t>
            </a:r>
          </a:p>
          <a:p>
            <a:r>
              <a:rPr lang="it-IT" dirty="0"/>
              <a:t>Un messaggio personalizzato sui </a:t>
            </a:r>
            <a:r>
              <a:rPr lang="it-IT" dirty="0" err="1"/>
              <a:t>pain</a:t>
            </a:r>
            <a:r>
              <a:rPr lang="it-IT" dirty="0"/>
              <a:t> </a:t>
            </a:r>
            <a:r>
              <a:rPr lang="it-IT" dirty="0" err="1"/>
              <a:t>point</a:t>
            </a:r>
            <a:r>
              <a:rPr lang="it-IT" dirty="0"/>
              <a:t> delle </a:t>
            </a:r>
            <a:r>
              <a:rPr lang="it-IT" dirty="0" err="1"/>
              <a:t>personas</a:t>
            </a:r>
            <a:r>
              <a:rPr lang="it-IT" dirty="0"/>
              <a:t> aumenta l’engagement e le interazioni.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9C441C-1CBC-7303-C708-A080E2659C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0141" y="1565388"/>
            <a:ext cx="3474720" cy="424732"/>
          </a:xfrm>
        </p:spPr>
        <p:txBody>
          <a:bodyPr/>
          <a:lstStyle/>
          <a:p>
            <a:r>
              <a:rPr lang="it-IT" b="1" dirty="0"/>
              <a:t>1. Affinare il messaggio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37E8CDF-EEBA-DDEA-71FD-EE9A33A2660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368162" y="3835361"/>
            <a:ext cx="5629295" cy="93028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Domanda chiave: </a:t>
            </a:r>
            <a:r>
              <a:rPr lang="it-IT" u="sng" dirty="0"/>
              <a:t>Chi sono i clienti di maggior valore?</a:t>
            </a:r>
          </a:p>
          <a:p>
            <a:pPr marL="0" indent="0" algn="ctr">
              <a:buNone/>
            </a:pPr>
            <a:r>
              <a:rPr lang="it-IT" dirty="0"/>
              <a:t>Strumenti:</a:t>
            </a:r>
          </a:p>
          <a:p>
            <a:r>
              <a:rPr lang="it-IT" dirty="0"/>
              <a:t>dati CRM,</a:t>
            </a:r>
          </a:p>
          <a:p>
            <a:r>
              <a:rPr lang="it-IT" dirty="0"/>
              <a:t>analisi dei bisogni,</a:t>
            </a:r>
          </a:p>
          <a:p>
            <a:r>
              <a:rPr lang="it-IT" dirty="0"/>
              <a:t>sondaggi diretti.</a:t>
            </a:r>
          </a:p>
          <a:p>
            <a:r>
              <a:rPr lang="it-IT" dirty="0"/>
              <a:t>Segmentazione non solo demografica → anche valori, interessi, comportamenti.</a:t>
            </a:r>
          </a:p>
          <a:p>
            <a:r>
              <a:rPr lang="it-IT" dirty="0"/>
              <a:t>Ogni cluster di clienti acquista per motivi diversi → la comunicazione deve essere differenziata, non un messaggio unico per tutti.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75ADFE7-9AC6-68BF-BF38-1F0715E579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59689" y="1452080"/>
            <a:ext cx="5547055" cy="6418258"/>
          </a:xfrm>
        </p:spPr>
        <p:txBody>
          <a:bodyPr/>
          <a:lstStyle/>
          <a:p>
            <a:pPr algn="ctr"/>
            <a:r>
              <a:rPr lang="it-IT" b="1"/>
              <a:t>2. Profilazione accurata dei clienti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22F564-709D-898A-3C44-4CC76E54E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775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FA10A-FD78-7B6A-9F97-8877268C0A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441" y="2430504"/>
            <a:ext cx="5211698" cy="2340745"/>
          </a:xfrm>
        </p:spPr>
        <p:txBody>
          <a:bodyPr/>
          <a:lstStyle/>
          <a:p>
            <a:r>
              <a:rPr lang="it-IT"/>
              <a:t>Non tutte le piattaforme social sono adatte a tutti i brand.</a:t>
            </a:r>
          </a:p>
          <a:p>
            <a:r>
              <a:rPr lang="it-IT"/>
              <a:t>La ricerca aiuta a capire:</a:t>
            </a:r>
          </a:p>
          <a:p>
            <a:r>
              <a:rPr lang="it-IT"/>
              <a:t>quali media i clienti usano di più,</a:t>
            </a:r>
          </a:p>
          <a:p>
            <a:r>
              <a:rPr lang="it-IT"/>
              <a:t>dove vale la pena investire risorse,</a:t>
            </a:r>
          </a:p>
          <a:p>
            <a:r>
              <a:rPr lang="it-IT"/>
              <a:t>quali touchpoint portano reale interesse.</a:t>
            </a:r>
          </a:p>
          <a:p>
            <a:r>
              <a:rPr lang="it-IT"/>
              <a:t>Es.: un sondaggio può mappare le abitudini di fruizione per scegliere i canali più rilevanti.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07104A-26E8-35C5-1B1E-9E4594F650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4441" y="861913"/>
            <a:ext cx="5388035" cy="1068812"/>
          </a:xfrm>
        </p:spPr>
        <p:txBody>
          <a:bodyPr/>
          <a:lstStyle/>
          <a:p>
            <a:r>
              <a:rPr lang="it-IT" b="1"/>
              <a:t>3. Identificare il media mix più efficace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047AA25-816D-73F3-4CB0-253CD6E52A7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26935" y="2625616"/>
            <a:ext cx="4980624" cy="1838245"/>
          </a:xfrm>
        </p:spPr>
        <p:txBody>
          <a:bodyPr/>
          <a:lstStyle/>
          <a:p>
            <a:r>
              <a:rPr lang="it-IT"/>
              <a:t>Le preferenze dei clienti cambiano continuamente.</a:t>
            </a:r>
          </a:p>
          <a:p>
            <a:r>
              <a:rPr lang="it-IT"/>
              <a:t>Le buyer personas devono essere aggiornate regolarmente.</a:t>
            </a:r>
          </a:p>
          <a:p>
            <a:r>
              <a:rPr lang="it-IT"/>
              <a:t>Monitorare mindset, attività e interessi aiuta a creare contenuti più rilevanti → più traffico e coinvolgimento.</a:t>
            </a:r>
          </a:p>
          <a:p>
            <a:r>
              <a:rPr lang="it-IT"/>
              <a:t>La ricerca di mercato rende questo aggiornamento costante e mirato.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7C4DF3-0B9C-E5FD-EA82-7142149701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6000" y="781247"/>
            <a:ext cx="5736376" cy="2647753"/>
          </a:xfrm>
        </p:spPr>
        <p:txBody>
          <a:bodyPr/>
          <a:lstStyle/>
          <a:p>
            <a:pPr algn="ctr"/>
            <a:r>
              <a:rPr lang="it-IT" b="1" dirty="0"/>
              <a:t>4. Aggiornamento delle preferenze dei consumatori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88CC367-810E-DD6C-F6C1-229C7F34B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6646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5A9310-5282-443B-D975-8206632082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0693" y="1835842"/>
            <a:ext cx="6030650" cy="3721980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44BEAC-17ED-C50E-C7AC-4D0068E2C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16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A4DA76A-ADBF-A7DE-D24E-5D9A587D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/>
              <a:t>6.4 Alcuni approcci di ricerca di marketing per il digitale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154BF4-8943-CE9F-9176-8A47366190A1}"/>
              </a:ext>
            </a:extLst>
          </p:cNvPr>
          <p:cNvSpPr txBox="1"/>
          <p:nvPr/>
        </p:nvSpPr>
        <p:spPr>
          <a:xfrm>
            <a:off x="426351" y="1494770"/>
            <a:ext cx="50685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fontAlgn="base">
              <a:buFontTx/>
              <a:buChar char="-"/>
            </a:pPr>
            <a:r>
              <a:rPr lang="it-IT" altLang="en-US" sz="2000" dirty="0"/>
              <a:t>Ricerca </a:t>
            </a:r>
            <a:r>
              <a:rPr lang="it-IT" altLang="en-US" sz="2000" dirty="0" err="1"/>
              <a:t>osservazionale</a:t>
            </a:r>
            <a:r>
              <a:rPr lang="it-IT" altLang="en-US" sz="2000" dirty="0"/>
              <a:t>:                                        Digital </a:t>
            </a:r>
            <a:r>
              <a:rPr lang="it-IT" altLang="en-US" sz="2000" dirty="0" err="1"/>
              <a:t>Analytics</a:t>
            </a:r>
            <a:r>
              <a:rPr lang="it-IT" altLang="en-US" sz="2000" dirty="0"/>
              <a:t>, </a:t>
            </a:r>
            <a:r>
              <a:rPr lang="it-IT" altLang="en-US" sz="2000" dirty="0" err="1"/>
              <a:t>Tracking</a:t>
            </a:r>
            <a:r>
              <a:rPr lang="it-IT" altLang="en-US" sz="2000" dirty="0"/>
              <a:t>, strumenti online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000" dirty="0"/>
              <a:t>Ricerca </a:t>
            </a:r>
            <a:r>
              <a:rPr lang="it-IT" altLang="en-US" sz="2000" b="1" dirty="0"/>
              <a:t>QUANTITATIVA</a:t>
            </a:r>
            <a:r>
              <a:rPr lang="it-IT" altLang="en-US" sz="2000" dirty="0"/>
              <a:t>:</a:t>
            </a:r>
          </a:p>
          <a:p>
            <a:pPr marL="285750" indent="-285750" algn="ctr" fontAlgn="base">
              <a:buFont typeface="Courier New" panose="02070309020205020404" pitchFamily="49" charset="0"/>
              <a:buChar char="o"/>
            </a:pPr>
            <a:r>
              <a:rPr lang="it-IT" altLang="en-US" sz="2000" dirty="0"/>
              <a:t>Metodi di ricerca quantitativa primaria: raccolta dati (sondaggio, ricerca </a:t>
            </a:r>
            <a:r>
              <a:rPr lang="it-IT" altLang="en-US" sz="2000" dirty="0" err="1"/>
              <a:t>correlazionale</a:t>
            </a:r>
            <a:r>
              <a:rPr lang="it-IT" altLang="en-US" sz="2000" dirty="0"/>
              <a:t>, ricerca causale-comparativa); </a:t>
            </a:r>
          </a:p>
          <a:p>
            <a:pPr marL="285750" indent="-285750" algn="ctr" fontAlgn="base">
              <a:buFont typeface="Courier New" panose="02070309020205020404" pitchFamily="49" charset="0"/>
              <a:buChar char="o"/>
            </a:pPr>
            <a:r>
              <a:rPr lang="it-IT" altLang="en-US" sz="2000" dirty="0"/>
              <a:t>Metodi di ricerca quantitativa secondaria, «</a:t>
            </a:r>
            <a:r>
              <a:rPr lang="it-IT" altLang="en-US" sz="2000" dirty="0" err="1"/>
              <a:t>desk</a:t>
            </a:r>
            <a:r>
              <a:rPr lang="it-IT" altLang="en-US" sz="2000" dirty="0"/>
              <a:t> </a:t>
            </a:r>
            <a:r>
              <a:rPr lang="it-IT" altLang="en-US" sz="2000" dirty="0" err="1"/>
              <a:t>analysis</a:t>
            </a:r>
            <a:r>
              <a:rPr lang="it-IT" altLang="en-US" sz="2000" dirty="0"/>
              <a:t>».</a:t>
            </a:r>
          </a:p>
          <a:p>
            <a:pPr marL="285750" indent="-285750" algn="ctr" fontAlgn="base">
              <a:buFont typeface="Courier New" panose="02070309020205020404" pitchFamily="49" charset="0"/>
              <a:buChar char="o"/>
            </a:pPr>
            <a:endParaRPr lang="it-IT" altLang="en-US" sz="20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000" dirty="0"/>
              <a:t>Ricerca </a:t>
            </a:r>
            <a:r>
              <a:rPr lang="it-IT" altLang="en-US" sz="2000" b="1" dirty="0"/>
              <a:t>QUALITATIVA</a:t>
            </a:r>
            <a:r>
              <a:rPr lang="it-IT" altLang="en-US" sz="2000" dirty="0"/>
              <a:t>: </a:t>
            </a:r>
          </a:p>
          <a:p>
            <a:pPr marL="285750" indent="-285750" algn="ctr" fontAlgn="base">
              <a:buFont typeface="Courier New" panose="02070309020205020404" pitchFamily="49" charset="0"/>
              <a:buChar char="o"/>
            </a:pPr>
            <a:r>
              <a:rPr lang="it-IT" altLang="en-US" sz="2000" dirty="0"/>
              <a:t>Interviste individuali; </a:t>
            </a:r>
          </a:p>
          <a:p>
            <a:pPr marL="285750" indent="-285750" algn="ctr" fontAlgn="base">
              <a:buFont typeface="Courier New" panose="02070309020205020404" pitchFamily="49" charset="0"/>
              <a:buChar char="o"/>
            </a:pPr>
            <a:r>
              <a:rPr lang="it-IT" altLang="en-US" sz="2000" dirty="0"/>
              <a:t>Focus </a:t>
            </a:r>
            <a:r>
              <a:rPr lang="it-IT" altLang="en-US" sz="2000" dirty="0" err="1"/>
              <a:t>group</a:t>
            </a:r>
            <a:r>
              <a:rPr lang="it-IT" altLang="en-US" sz="2000" dirty="0"/>
              <a:t>; </a:t>
            </a:r>
          </a:p>
          <a:p>
            <a:pPr marL="285750" indent="-285750" algn="ctr" fontAlgn="base">
              <a:buFont typeface="Courier New" panose="02070309020205020404" pitchFamily="49" charset="0"/>
              <a:buChar char="o"/>
            </a:pPr>
            <a:r>
              <a:rPr lang="it-IT" altLang="en-US" sz="2000" dirty="0"/>
              <a:t>Ricerca etnografica.</a:t>
            </a:r>
            <a:endParaRPr lang="it-IT" sz="2000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613C19A-13FB-2787-25C3-46157FBFB06E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738498" y="1949141"/>
            <a:ext cx="5810380" cy="34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9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E56D6BF5-7571-EFF2-B310-B82A6A3D62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849F85-31B3-999A-90D1-A6C90335AD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752" y="1189969"/>
            <a:ext cx="10846591" cy="4677431"/>
          </a:xfrm>
          <a:ln w="76200"/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422706-6A32-E187-2736-90B0C5CD1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17</a:t>
            </a:fld>
            <a:endParaRPr lang="it-IT" noProof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44EA3E0-7FFD-CC02-6D65-94A00500968D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137288" y="1309327"/>
            <a:ext cx="10181517" cy="443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0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9D173B6-B4C6-669A-A228-799F2922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5" y="531059"/>
            <a:ext cx="11296310" cy="1637055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Per analizzare il mercato e comprendere i clienti esistono tanti metodi.   </a:t>
            </a:r>
            <a:br>
              <a:rPr lang="it-IT" sz="2400" dirty="0"/>
            </a:br>
            <a:r>
              <a:rPr lang="it-IT" sz="2400" dirty="0"/>
              <a:t>Nel digitale, questi possono essere raggruppati in 3 grandi categorie: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517A27-8BDA-7B9A-7880-25FB98CF7A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118" y="5258834"/>
            <a:ext cx="3474720" cy="273200"/>
          </a:xfrm>
        </p:spPr>
        <p:txBody>
          <a:bodyPr>
            <a:noAutofit/>
          </a:bodyPr>
          <a:lstStyle/>
          <a:p>
            <a:pPr algn="ctr"/>
            <a:r>
              <a:rPr lang="it-IT" sz="1800"/>
              <a:t>si basa sull’osservazione dei comportamenti reali dei consumatori.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AD9284-6524-47A9-BB50-A24A0C11C3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178" y="4761537"/>
            <a:ext cx="3231182" cy="810117"/>
          </a:xfrm>
        </p:spPr>
        <p:txBody>
          <a:bodyPr/>
          <a:lstStyle/>
          <a:p>
            <a:r>
              <a:rPr lang="it-IT" dirty="0"/>
              <a:t>Ricerca osservativa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E1CE65F-DDB0-4F18-543E-7D030A212E5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13860" y="5532673"/>
            <a:ext cx="3474720" cy="1884265"/>
          </a:xfrm>
        </p:spPr>
        <p:txBody>
          <a:bodyPr/>
          <a:lstStyle/>
          <a:p>
            <a:pPr algn="ctr"/>
            <a:r>
              <a:rPr lang="it-IT"/>
              <a:t>si fonda su numeri, dati misurabili e statistiche.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096EE02-048D-9F54-6734-4870505FF2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6287" y="4761537"/>
            <a:ext cx="3474720" cy="770497"/>
          </a:xfrm>
        </p:spPr>
        <p:txBody>
          <a:bodyPr/>
          <a:lstStyle/>
          <a:p>
            <a:r>
              <a:rPr lang="it-IT" dirty="0"/>
              <a:t>Ricerca quantitativa 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01BF3BC-7292-0A6B-F847-FF528BE46F5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5532673"/>
            <a:ext cx="3474720" cy="373240"/>
          </a:xfrm>
        </p:spPr>
        <p:txBody>
          <a:bodyPr>
            <a:noAutofit/>
          </a:bodyPr>
          <a:lstStyle/>
          <a:p>
            <a:pPr algn="ctr"/>
            <a:r>
              <a:rPr lang="it-IT"/>
              <a:t>indaga motivazioni, opinioni, percezioni più profonde.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091CB55-C5ED-1ED9-3FE5-A1A897DF61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23934" y="4970818"/>
            <a:ext cx="3474720" cy="373240"/>
          </a:xfrm>
        </p:spPr>
        <p:txBody>
          <a:bodyPr/>
          <a:lstStyle/>
          <a:p>
            <a:r>
              <a:rPr lang="it-IT" dirty="0"/>
              <a:t>Ricerca qualitativa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48DA80-1173-2DCB-2E8C-19A581DB0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18</a:t>
            </a:fld>
            <a:endParaRPr lang="it-IT" noProof="0"/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9457D2F3-99A5-5CA0-1F42-D048F3B9E0F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l="16160" r="16160"/>
          <a:stretch/>
        </p:blipFill>
        <p:spPr>
          <a:xfrm>
            <a:off x="8766698" y="2482286"/>
            <a:ext cx="2187853" cy="2063464"/>
          </a:xfrm>
          <a:prstGeom prst="rect">
            <a:avLst/>
          </a:prstGeom>
        </p:spPr>
      </p:pic>
      <p:pic>
        <p:nvPicPr>
          <p:cNvPr id="18" name="Segnaposto immagine 17">
            <a:extLst>
              <a:ext uri="{FF2B5EF4-FFF2-40B4-BE49-F238E27FC236}">
                <a16:creationId xmlns:a16="http://schemas.microsoft.com/office/drawing/2014/main" id="{CB6B3000-B48A-8AB0-4E45-1AF2B0A7CA7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17371" r="15755" b="19195"/>
          <a:stretch>
            <a:fillRect/>
          </a:stretch>
        </p:blipFill>
        <p:spPr>
          <a:xfrm>
            <a:off x="4969029" y="2552207"/>
            <a:ext cx="2187853" cy="175511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8006809-AED6-C26A-0F16-AB181F4E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132" b="16268"/>
          <a:stretch>
            <a:fillRect/>
          </a:stretch>
        </p:blipFill>
        <p:spPr>
          <a:xfrm>
            <a:off x="1020571" y="2443344"/>
            <a:ext cx="1909232" cy="18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D06B26-D6DA-F784-345B-27CAEC8E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</p:spPr>
        <p:txBody>
          <a:bodyPr anchor="ctr">
            <a:normAutofit/>
          </a:bodyPr>
          <a:lstStyle/>
          <a:p>
            <a:r>
              <a:rPr lang="it-IT" sz="3600" b="1" dirty="0"/>
              <a:t>Ricerca </a:t>
            </a:r>
            <a:r>
              <a:rPr lang="it-IT" sz="3600" b="1" dirty="0" err="1"/>
              <a:t>osservazionale</a:t>
            </a:r>
            <a:endParaRPr lang="it-IT" sz="3600" b="1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399A8A11-864B-9135-E0F9-7F627AEAD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19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C06E02-2BD9-D80F-EC59-B0DEDDA7DF3E}"/>
              </a:ext>
            </a:extLst>
          </p:cNvPr>
          <p:cNvSpPr txBox="1"/>
          <p:nvPr/>
        </p:nvSpPr>
        <p:spPr>
          <a:xfrm>
            <a:off x="260576" y="2505456"/>
            <a:ext cx="6114572" cy="43525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Prima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ricerche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chiedevano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persone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come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pensavano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comportarsi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auto-riflessione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it-IT" sz="24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Aft>
                <a:spcPts val="600"/>
              </a:spcAft>
              <a:buNone/>
            </a:pPr>
            <a:endParaRPr lang="en-US" sz="2400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Aft>
                <a:spcPts val="600"/>
              </a:spcAft>
              <a:buNone/>
            </a:pP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Oggi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grazie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agli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strumenti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digitali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può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osservare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direttamente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 </a:t>
            </a:r>
            <a:r>
              <a:rPr lang="en-US" sz="2400" b="1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comportamento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reale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delle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persone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ottenendo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dati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più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kern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affidabili</a:t>
            </a: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31ECBEA-952F-F2F4-BF86-1A022E997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69"/>
          <a:stretch>
            <a:fillRect/>
          </a:stretch>
        </p:blipFill>
        <p:spPr>
          <a:xfrm>
            <a:off x="6651782" y="1023434"/>
            <a:ext cx="5003008" cy="4070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71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cap="none" spc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5AE3FE4-11D2-5998-0C5E-B5B44880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7835" y="197168"/>
            <a:ext cx="13507670" cy="1283536"/>
          </a:xfrm>
        </p:spPr>
        <p:txBody>
          <a:bodyPr>
            <a:normAutofit/>
          </a:bodyPr>
          <a:lstStyle/>
          <a:p>
            <a:pPr algn="ctr"/>
            <a:r>
              <a:rPr lang="it-IT" sz="3600" b="1"/>
              <a:t>Metodi principali della ricerca osservazionale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0FD4754-60DE-3EB3-FA86-ABACAA6AF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2680" y="3364388"/>
            <a:ext cx="3474720" cy="2216349"/>
          </a:xfrm>
        </p:spPr>
        <p:txBody>
          <a:bodyPr>
            <a:noAutofit/>
          </a:bodyPr>
          <a:lstStyle/>
          <a:p>
            <a:r>
              <a:rPr lang="it-IT" sz="1800" dirty="0"/>
              <a:t>Analisi dei dati provenienti da siti web, piattaforme digitali.</a:t>
            </a:r>
          </a:p>
          <a:p>
            <a:r>
              <a:rPr lang="it-IT" sz="1800" dirty="0"/>
              <a:t>Permette di capire come gli utenti interagiscono con i </a:t>
            </a:r>
            <a:r>
              <a:rPr lang="it-IT" sz="1800" dirty="0" err="1"/>
              <a:t>touchpoint</a:t>
            </a:r>
            <a:r>
              <a:rPr lang="it-IT" sz="1800" dirty="0"/>
              <a:t> (es. pagine visitate, azioni compiute).</a:t>
            </a:r>
          </a:p>
          <a:p>
            <a:r>
              <a:rPr lang="it-IT" sz="1800" dirty="0"/>
              <a:t>Risultato: l’azienda individua aree rilevanti e punti critici da migliorare.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99A9A4-1AA0-67CE-AA82-B9834BB25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2875127"/>
            <a:ext cx="3474720" cy="978606"/>
          </a:xfrm>
        </p:spPr>
        <p:txBody>
          <a:bodyPr/>
          <a:lstStyle/>
          <a:p>
            <a:r>
              <a:rPr lang="it-IT" dirty="0"/>
              <a:t>Digital </a:t>
            </a:r>
            <a:r>
              <a:rPr lang="it-IT" dirty="0" err="1"/>
              <a:t>Analytics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7025018-8CA9-AE13-EE0D-910C3E363E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99300" y="3364388"/>
            <a:ext cx="3474720" cy="1884265"/>
          </a:xfrm>
        </p:spPr>
        <p:txBody>
          <a:bodyPr>
            <a:noAutofit/>
          </a:bodyPr>
          <a:lstStyle/>
          <a:p>
            <a:r>
              <a:rPr lang="it-IT" sz="1800" dirty="0"/>
              <a:t>Osservazione e registrazione di comportamenti fini degli utenti.</a:t>
            </a:r>
          </a:p>
          <a:p>
            <a:r>
              <a:rPr lang="it-IT" sz="1800" dirty="0"/>
              <a:t>Esempi: movimento degli occhi su una pagina web, tempo trascorso su un prodotto o elemento visivo.</a:t>
            </a:r>
          </a:p>
          <a:p>
            <a:r>
              <a:rPr lang="it-IT" sz="1800" dirty="0"/>
              <a:t>Aiuta a capire dove si concentra l’attenzione e come ottimizzare il design o l’esperienza utente.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A41446C-47CC-5452-2009-B8DF8CFD2C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94480" y="2824673"/>
            <a:ext cx="3474720" cy="424732"/>
          </a:xfrm>
        </p:spPr>
        <p:txBody>
          <a:bodyPr/>
          <a:lstStyle/>
          <a:p>
            <a:r>
              <a:rPr lang="it-IT" dirty="0" err="1"/>
              <a:t>Tracking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29BD5BC-0058-C510-8EEC-532ACA3A84B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3463965"/>
            <a:ext cx="3474720" cy="1074336"/>
          </a:xfrm>
        </p:spPr>
        <p:txBody>
          <a:bodyPr>
            <a:noAutofit/>
          </a:bodyPr>
          <a:lstStyle/>
          <a:p>
            <a:endParaRPr lang="it-IT" sz="1600" dirty="0"/>
          </a:p>
          <a:p>
            <a:r>
              <a:rPr lang="it-IT" sz="1600" dirty="0"/>
              <a:t>Questi spazi permettono alle aziende di ascoltare conversazioni spontanee,  e co-creare soluzioni con gli utenti.</a:t>
            </a:r>
          </a:p>
          <a:p>
            <a:r>
              <a:rPr lang="it-IT" sz="1600" dirty="0"/>
              <a:t>Spesso vengono coinvolti brand </a:t>
            </a:r>
            <a:r>
              <a:rPr lang="it-IT" sz="1600" dirty="0" err="1"/>
              <a:t>ambassador</a:t>
            </a:r>
            <a:r>
              <a:rPr lang="it-IT" sz="1600" dirty="0"/>
              <a:t>, cioè clienti molto attivi ed esperti, che partecipano allo sviluppo di  campagne e strategie.</a:t>
            </a:r>
          </a:p>
          <a:p>
            <a:endParaRPr lang="it-IT" sz="160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BA9943D-B2F3-0790-8C6F-3D5D956B8B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4021" y="2684019"/>
            <a:ext cx="4427174" cy="1208650"/>
          </a:xfrm>
        </p:spPr>
        <p:txBody>
          <a:bodyPr/>
          <a:lstStyle/>
          <a:p>
            <a:pPr algn="ctr"/>
            <a:r>
              <a:rPr lang="it-IT" dirty="0"/>
              <a:t>Strumenti online.            (community e brand </a:t>
            </a:r>
            <a:r>
              <a:rPr lang="it-IT" dirty="0" err="1"/>
              <a:t>ambassador</a:t>
            </a:r>
            <a:r>
              <a:rPr lang="it-IT" dirty="0"/>
              <a:t>)</a:t>
            </a:r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E119FBD8-F87C-848D-B3F3-8C11E27C636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877" r="877"/>
          <a:stretch/>
        </p:blipFill>
        <p:spPr>
          <a:xfrm>
            <a:off x="548640" y="838936"/>
            <a:ext cx="2151347" cy="2036190"/>
          </a:xfrm>
          <a:prstGeom prst="rect">
            <a:avLst/>
          </a:prstGeom>
        </p:spPr>
      </p:pic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6564C3B9-A1F1-5611-E555-49F4B4AD092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2618" b="8336"/>
          <a:stretch>
            <a:fillRect/>
          </a:stretch>
        </p:blipFill>
        <p:spPr>
          <a:xfrm>
            <a:off x="4753692" y="838936"/>
            <a:ext cx="2278148" cy="1789173"/>
          </a:xfrm>
          <a:prstGeom prst="rect">
            <a:avLst/>
          </a:prstGeom>
        </p:spPr>
      </p:pic>
      <p:pic>
        <p:nvPicPr>
          <p:cNvPr id="20" name="Segnaposto immagine 19">
            <a:extLst>
              <a:ext uri="{FF2B5EF4-FFF2-40B4-BE49-F238E27FC236}">
                <a16:creationId xmlns:a16="http://schemas.microsoft.com/office/drawing/2014/main" id="{524BBC00-0F0D-BA84-F8A5-6D8E298892E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/>
          <a:srcRect l="19558" r="19558"/>
          <a:stretch/>
        </p:blipFill>
        <p:spPr>
          <a:xfrm>
            <a:off x="8769200" y="920191"/>
            <a:ext cx="2151347" cy="17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5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E5FEBCB6-178B-B5B6-E074-43548417C2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24026E-F6A3-0DB4-DD2C-2443DEFBAF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269" y="1873564"/>
            <a:ext cx="5244464" cy="3055545"/>
          </a:xfrm>
        </p:spPr>
        <p:txBody>
          <a:bodyPr/>
          <a:lstStyle/>
          <a:p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DF0E1DAC-480A-859E-2B37-900D75ABF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21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DB8757-197C-180A-429B-79E5E38F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69" y="945631"/>
            <a:ext cx="11106150" cy="441960"/>
          </a:xfrm>
        </p:spPr>
        <p:txBody>
          <a:bodyPr>
            <a:normAutofit fontScale="90000"/>
          </a:bodyPr>
          <a:lstStyle/>
          <a:p>
            <a:r>
              <a:rPr lang="it-IT" b="1"/>
              <a:t>Ricerca quantitativa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2E0156-8C7E-2F82-9875-5C35AA3BAEDE}"/>
              </a:ext>
            </a:extLst>
          </p:cNvPr>
          <p:cNvSpPr txBox="1"/>
          <p:nvPr/>
        </p:nvSpPr>
        <p:spPr>
          <a:xfrm>
            <a:off x="754455" y="2223909"/>
            <a:ext cx="46147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quantitativa serve a misurare i fenomeni in modo oggettivo, tramite dati numerici. Non si limita a opinioni o percezioni, ma raccoglie informazioni quantificabili, analizzabili con metodi statistici.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8247AD-C8A5-1899-13E1-DF0BEF57E82E}"/>
              </a:ext>
            </a:extLst>
          </p:cNvPr>
          <p:cNvSpPr txBox="1"/>
          <p:nvPr/>
        </p:nvSpPr>
        <p:spPr>
          <a:xfrm>
            <a:off x="6903267" y="1536174"/>
            <a:ext cx="4736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Gli strumenti principali sono: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sondaggi online</a:t>
            </a:r>
            <a:r>
              <a:rPr lang="it-IT" sz="2400" dirty="0"/>
              <a:t>,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questionari</a:t>
            </a:r>
            <a:r>
              <a:rPr lang="it-IT" sz="2400" dirty="0"/>
              <a:t>,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test strutturati.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 dati raccolti vengono espressi in numeri (percentuali, grafici, medie).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Si basa su campioni ampi che rappresentano l’intera popolazione 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1945736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45CA29-8FE3-C183-3722-1FAE1BEC91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/>
              <a:t>dati raccolti direttamente sul campo dall’azienda o dai ricercatori.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287036-8E8F-CD3B-0FF3-5E177B9310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3429000"/>
            <a:ext cx="5090157" cy="592648"/>
          </a:xfrm>
        </p:spPr>
        <p:txBody>
          <a:bodyPr/>
          <a:lstStyle/>
          <a:p>
            <a:r>
              <a:rPr lang="it-IT" dirty="0"/>
              <a:t>Ricerca quantitativa primaria 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1509F9F-3F96-9035-46E0-97D0BE7A47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0" y="4021648"/>
            <a:ext cx="5521960" cy="1884265"/>
          </a:xfrm>
        </p:spPr>
        <p:txBody>
          <a:bodyPr/>
          <a:lstStyle/>
          <a:p>
            <a:r>
              <a:rPr lang="it-IT"/>
              <a:t>utilizzo di dati già esistenti, raccolti da altre fonti (istituti, report, database, studi precedenti).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E1674B6-88E2-9734-A053-51D979D790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3428999"/>
            <a:ext cx="5090157" cy="592647"/>
          </a:xfrm>
        </p:spPr>
        <p:txBody>
          <a:bodyPr/>
          <a:lstStyle/>
          <a:p>
            <a:r>
              <a:rPr lang="it-IT"/>
              <a:t>Ricerca quantitativa secondaria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E08002-9547-C9FB-D9FA-66C12F8ED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22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4B7651-C9C0-46C8-550F-90B6C77A97F5}"/>
              </a:ext>
            </a:extLst>
          </p:cNvPr>
          <p:cNvSpPr txBox="1"/>
          <p:nvPr/>
        </p:nvSpPr>
        <p:spPr>
          <a:xfrm>
            <a:off x="98640" y="1056546"/>
            <a:ext cx="11774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quantitativa è </a:t>
            </a:r>
            <a:r>
              <a:rPr lang="it-IT" sz="2400" b="1" u="sng" dirty="0"/>
              <a:t>standardizzata</a:t>
            </a:r>
            <a:r>
              <a:rPr lang="it-IT" sz="2400" dirty="0"/>
              <a:t> e si applica a molti soggetti contemporaneamente.</a:t>
            </a:r>
          </a:p>
          <a:p>
            <a:pPr algn="ctr">
              <a:buNone/>
            </a:pPr>
            <a:r>
              <a:rPr lang="it-IT" sz="2400" dirty="0"/>
              <a:t>Si distinguono due approcci principali:</a:t>
            </a:r>
          </a:p>
        </p:txBody>
      </p:sp>
      <p:cxnSp>
        <p:nvCxnSpPr>
          <p:cNvPr id="6" name="Connettore diritto con freccia 5">
            <a:extLst>
              <a:ext uri="{FF2B5EF4-FFF2-40B4-BE49-F238E27FC236}">
                <a16:creationId xmlns:a16="http://schemas.microsoft.com/office/drawing/2014/main" id="{74998B16-EFAB-10E9-FC1F-0659D405AC61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093719" y="2264612"/>
            <a:ext cx="2442495" cy="11643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35A8F2FB-7D56-61AC-E8A5-9F10626DF0E1}"/>
              </a:ext>
            </a:extLst>
          </p:cNvPr>
          <p:cNvCxnSpPr>
            <a:cxnSpLocks/>
          </p:cNvCxnSpPr>
          <p:nvPr/>
        </p:nvCxnSpPr>
        <p:spPr>
          <a:xfrm>
            <a:off x="5536214" y="2264612"/>
            <a:ext cx="2647662" cy="10028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6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0FEE1C8C-DB0C-9802-98FC-05C78F16B8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FA9F1A-6444-0254-E3BC-6EB742560D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691" y="2059126"/>
            <a:ext cx="4648200" cy="378578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54E85-B0F9-B3A2-C28D-815C86DE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18" y="377975"/>
            <a:ext cx="7562641" cy="1219200"/>
          </a:xfrm>
        </p:spPr>
        <p:txBody>
          <a:bodyPr/>
          <a:lstStyle/>
          <a:p>
            <a:r>
              <a:rPr lang="it-IT" sz="3200" b="1"/>
              <a:t>Metodi di ricerca quantitativa primaria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22950-712A-A140-A09F-67C94F639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6111" y="3194349"/>
            <a:ext cx="4876800" cy="3122089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it-IT" sz="2800" b="1" dirty="0"/>
              <a:t>Sondaggio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it-IT" sz="2800" b="1" dirty="0"/>
              <a:t>2. Ricerca </a:t>
            </a:r>
            <a:r>
              <a:rPr lang="it-IT" sz="2800" b="1" dirty="0" err="1"/>
              <a:t>correlazionale</a:t>
            </a:r>
            <a:endParaRPr lang="it-IT" sz="2800" b="1" dirty="0"/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it-IT" sz="2800" b="1" dirty="0"/>
              <a:t>Ricerca causale-comparativa (quasi-sperimentale)</a:t>
            </a:r>
          </a:p>
          <a:p>
            <a:pPr marL="514350" indent="-514350" algn="ctr">
              <a:buAutoNum type="arabicPeriod"/>
            </a:pPr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FF92B1-3B69-10B7-6D11-E684951E28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23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376055-D72D-8A5D-23E0-CD2DC3FAC2DF}"/>
              </a:ext>
            </a:extLst>
          </p:cNvPr>
          <p:cNvSpPr txBox="1"/>
          <p:nvPr/>
        </p:nvSpPr>
        <p:spPr>
          <a:xfrm>
            <a:off x="1103509" y="2428588"/>
            <a:ext cx="41650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quantitativa primaria è il metodo più utilizzato per fare ricerche di mercato. 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/>
              <a:t>Caratteristica distintiva:             si concentra sulla </a:t>
            </a:r>
            <a:r>
              <a:rPr lang="it-IT" sz="2400" b="1" dirty="0"/>
              <a:t>raccolta di dati originali</a:t>
            </a:r>
            <a:r>
              <a:rPr lang="it-IT" sz="2400" dirty="0"/>
              <a:t>, non su dati già raccolti in studi precedenti.</a:t>
            </a:r>
          </a:p>
          <a:p>
            <a:pPr algn="ctr">
              <a:buNone/>
            </a:pPr>
            <a:endParaRPr lang="it-IT" sz="2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1629EB7-2CC9-905F-E92A-EC45FD9286BA}"/>
              </a:ext>
            </a:extLst>
          </p:cNvPr>
          <p:cNvSpPr txBox="1"/>
          <p:nvPr/>
        </p:nvSpPr>
        <p:spPr>
          <a:xfrm>
            <a:off x="7512112" y="2421954"/>
            <a:ext cx="6195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Esistono 3 metodi principali:</a:t>
            </a:r>
          </a:p>
        </p:txBody>
      </p:sp>
    </p:spTree>
    <p:extLst>
      <p:ext uri="{BB962C8B-B14F-4D97-AF65-F5344CB8AC3E}">
        <p14:creationId xmlns:p14="http://schemas.microsoft.com/office/powerpoint/2010/main" val="425445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D0B242-3120-C094-940B-32DAE7C2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09715"/>
            <a:ext cx="11658600" cy="423812"/>
          </a:xfrm>
        </p:spPr>
        <p:txBody>
          <a:bodyPr>
            <a:normAutofit fontScale="90000"/>
          </a:bodyPr>
          <a:lstStyle/>
          <a:p>
            <a:r>
              <a:rPr lang="it-IT" b="1"/>
              <a:t>1. Sondaggio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269BFCF0-7210-7FB9-8D93-2592BB7AB6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4" y="2441359"/>
            <a:ext cx="4845418" cy="300854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EC0E2C3-387D-7DB8-C3EF-416D67EAB9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03750" y="3451465"/>
            <a:ext cx="4845415" cy="26930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DCFB99AF-5C9F-8683-A050-263093338AC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03748" y="713461"/>
            <a:ext cx="4845418" cy="25994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0EE975-D114-5268-F338-2E9C2C90EC73}"/>
              </a:ext>
            </a:extLst>
          </p:cNvPr>
          <p:cNvSpPr txBox="1"/>
          <p:nvPr/>
        </p:nvSpPr>
        <p:spPr>
          <a:xfrm>
            <a:off x="788200" y="2646969"/>
            <a:ext cx="43546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È lo strumento di base della ricerca quantitativa.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Permette di fare domande multiple a un gruppo di clienti e raccogliere dati numerici.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Tradizionalmente era fatto di persona o per telefono, oggi invece anche via email o social media.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CCDB1E-F9CB-5562-EC6A-93379245C4F3}"/>
              </a:ext>
            </a:extLst>
          </p:cNvPr>
          <p:cNvSpPr txBox="1"/>
          <p:nvPr/>
        </p:nvSpPr>
        <p:spPr>
          <a:xfrm>
            <a:off x="6932926" y="889814"/>
            <a:ext cx="44665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a. </a:t>
            </a:r>
            <a:r>
              <a:rPr lang="it-IT" sz="2000" b="1" u="sng" dirty="0"/>
              <a:t>Sondaggi trasversali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Indagini </a:t>
            </a:r>
            <a:r>
              <a:rPr lang="it-IT" sz="2000" dirty="0" err="1"/>
              <a:t>osservazionali</a:t>
            </a:r>
            <a:r>
              <a:rPr lang="it-IT" sz="2000" dirty="0"/>
              <a:t> su un campione rappresentativo in un dato momento.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Valutano più variabili contemporaneamente, ma non stabiliscono rapporti causa-effetto.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Molto usati in: retail, PMI, sanità.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13BB2B-3B4E-CCF8-C815-011AB7886D5C}"/>
              </a:ext>
            </a:extLst>
          </p:cNvPr>
          <p:cNvSpPr txBox="1"/>
          <p:nvPr/>
        </p:nvSpPr>
        <p:spPr>
          <a:xfrm>
            <a:off x="6934199" y="3451465"/>
            <a:ext cx="44665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b. </a:t>
            </a:r>
            <a:r>
              <a:rPr lang="it-IT" sz="2000" b="1" u="sng" dirty="0"/>
              <a:t>Indagini longitudinali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Osservano le stesse persone per più tempo (giorni, mesi, anni, decenni).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Permettono di rilevare cambiamenti di comportamento e tendenze.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Utilizzate in medicina, scienze applicate, ma anche in marketing (soddisfazione clienti, feedback sui prodotti).</a:t>
            </a:r>
          </a:p>
        </p:txBody>
      </p:sp>
      <p:cxnSp>
        <p:nvCxnSpPr>
          <p:cNvPr id="2" name="Connettore diritto con freccia 1">
            <a:extLst>
              <a:ext uri="{FF2B5EF4-FFF2-40B4-BE49-F238E27FC236}">
                <a16:creationId xmlns:a16="http://schemas.microsoft.com/office/drawing/2014/main" id="{38BBD508-87B5-85B5-7F8E-B886A931A65E}"/>
              </a:ext>
            </a:extLst>
          </p:cNvPr>
          <p:cNvCxnSpPr>
            <a:cxnSpLocks/>
          </p:cNvCxnSpPr>
          <p:nvPr/>
        </p:nvCxnSpPr>
        <p:spPr>
          <a:xfrm flipV="1">
            <a:off x="5560874" y="2034466"/>
            <a:ext cx="1114971" cy="1787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con freccia 10">
            <a:extLst>
              <a:ext uri="{FF2B5EF4-FFF2-40B4-BE49-F238E27FC236}">
                <a16:creationId xmlns:a16="http://schemas.microsoft.com/office/drawing/2014/main" id="{EDD6FFDF-2DB0-E147-DD6B-F3C1029B6C0E}"/>
              </a:ext>
            </a:extLst>
          </p:cNvPr>
          <p:cNvCxnSpPr>
            <a:cxnSpLocks/>
          </p:cNvCxnSpPr>
          <p:nvPr/>
        </p:nvCxnSpPr>
        <p:spPr>
          <a:xfrm>
            <a:off x="5560874" y="3822330"/>
            <a:ext cx="1114971" cy="137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6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D9BB5-1223-D0BD-9E49-9D318454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40099"/>
            <a:ext cx="10805160" cy="741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-IT" b="1" kern="1200" cap="all" spc="100" baseline="0" dirty="0">
                <a:latin typeface="+mj-lt"/>
                <a:ea typeface="+mj-ea"/>
                <a:cs typeface="+mj-cs"/>
              </a:rPr>
              <a:t>2. Ricerca </a:t>
            </a:r>
            <a:r>
              <a:rPr lang="it-IT" b="1" kern="1200" cap="all" spc="100" baseline="0" dirty="0" err="1">
                <a:latin typeface="+mj-lt"/>
                <a:ea typeface="+mj-ea"/>
                <a:cs typeface="+mj-cs"/>
              </a:rPr>
              <a:t>correlazionale</a:t>
            </a:r>
            <a:endParaRPr lang="it-IT" b="1" kern="1200" cap="all" spc="1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6C3226-4675-3AA4-7956-40F366F8A6DF}"/>
              </a:ext>
            </a:extLst>
          </p:cNvPr>
          <p:cNvSpPr txBox="1"/>
          <p:nvPr/>
        </p:nvSpPr>
        <p:spPr>
          <a:xfrm>
            <a:off x="548640" y="1598676"/>
            <a:ext cx="5775960" cy="3660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/>
              <a:t>Mira a stabilire una relazione tra due o più fenomeni.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sz="2000"/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/>
              <a:t>Analizza come una variabile influisce sull’altra, usando metodi matematici e statistici.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sz="2000"/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/>
              <a:t>Richiede almeno due gruppi diversi per confrontare i dati.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it-IT" sz="2000"/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000"/>
              <a:t>Non prova un rapporto di causalità, ma mostra che esiste una correlazione.</a:t>
            </a: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F0DB8B9A-4FD1-C83F-86BE-FACE1DDB116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2682" r="12682"/>
          <a:stretch/>
        </p:blipFill>
        <p:spPr>
          <a:xfrm>
            <a:off x="6630046" y="1698782"/>
            <a:ext cx="5013314" cy="3660775"/>
          </a:xfrm>
          <a:prstGeom prst="rect">
            <a:avLst/>
          </a:prstGeom>
          <a:noFill/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E2BB2A-5EA7-1A7A-1253-5FCCAB995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86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370EA6-16AC-3FCA-D606-D4010363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80938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it-IT" sz="3400"/>
            </a:br>
            <a:br>
              <a:rPr lang="it-IT" sz="3400"/>
            </a:br>
            <a:r>
              <a:rPr lang="it-IT" sz="3400" b="1"/>
              <a:t>3. Ricerca causale-comparativa (quasi-sperimentale)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6E5D5C-69E3-0F89-00A0-63833A8F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it-IT" smtClean="0"/>
              <a:pPr>
                <a:spcAft>
                  <a:spcPts val="600"/>
                </a:spcAft>
              </a:pPr>
              <a:t>26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7FE632D-F8A2-4FF0-C475-E26936D2A8EE}"/>
              </a:ext>
            </a:extLst>
          </p:cNvPr>
          <p:cNvSpPr txBox="1"/>
          <p:nvPr/>
        </p:nvSpPr>
        <p:spPr>
          <a:xfrm>
            <a:off x="779928" y="1956816"/>
            <a:ext cx="5362575" cy="435254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Studia la relazione causa-effetto tra variabili.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Una variabile è </a:t>
            </a:r>
            <a:r>
              <a:rPr lang="en-US" sz="2000" b="1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indipendente</a:t>
            </a: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 (non manipolata ma osservata), l’altra è </a:t>
            </a:r>
            <a:r>
              <a:rPr lang="en-US" sz="2000" b="1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dipendente</a:t>
            </a: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 (misurata in base alla prima).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Analizza come cambiano gruppi diversi sotto l’influenza degli stessi fattori.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>
                    <a:lumMod val="95000"/>
                    <a:lumOff val="5000"/>
                  </a:schemeClr>
                </a:solidFill>
              </a:rPr>
              <a:t>Va oltre la semplice statistica, esplorando dinamiche complesse.</a:t>
            </a:r>
          </a:p>
        </p:txBody>
      </p:sp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CAC0F138-C38E-944E-5F5D-9AE0C82087D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16009" r="16714" b="-1"/>
          <a:stretch>
            <a:fillRect/>
          </a:stretch>
        </p:blipFill>
        <p:spPr>
          <a:xfrm>
            <a:off x="6292215" y="1956816"/>
            <a:ext cx="5362575" cy="435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862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D953A4-4F0B-8CB5-3893-FC123EF0F5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99921A0-4738-F64B-5A41-CF67F0F09F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268" y="1676893"/>
            <a:ext cx="5543731" cy="4190507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3B65F8-0302-63EA-81C5-7551B60B8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27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30C9EC-A043-06F8-74EC-80BE9BB66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09" y="974077"/>
            <a:ext cx="11106150" cy="44196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Campionamento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2B50AC-24E8-4E73-C71D-9F7EB19AE372}"/>
              </a:ext>
            </a:extLst>
          </p:cNvPr>
          <p:cNvSpPr txBox="1"/>
          <p:nvPr/>
        </p:nvSpPr>
        <p:spPr>
          <a:xfrm>
            <a:off x="6468658" y="974077"/>
            <a:ext cx="535068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Un elemento cruciale nella ricerca quantitativa è come selezionare i partecipanti.</a:t>
            </a:r>
          </a:p>
          <a:p>
            <a:pPr algn="ctr">
              <a:buNone/>
            </a:pPr>
            <a:endParaRPr lang="it-IT" sz="2400" dirty="0"/>
          </a:p>
          <a:p>
            <a:pPr algn="ctr"/>
            <a:r>
              <a:rPr lang="it-IT" sz="2400" b="1" dirty="0"/>
              <a:t>Campionamento probabilistico: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Ogni membro della popolazione ha uguale probabilità di essere scelto.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Usa metodi casuali (random).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b="1" dirty="0"/>
              <a:t>Campionamento non probabilistico: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Si basa su accessibilità e fattibilità.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Non tutti hanno le stesse possibilità di essere inclusi.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06A56E7-85F3-FFBE-D3B5-8317E087701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79928" y="2093252"/>
            <a:ext cx="5037768" cy="33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A98984F-0767-9524-259F-1A8FD3CF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94"/>
          <a:stretch>
            <a:fillRect/>
          </a:stretch>
        </p:blipFill>
        <p:spPr>
          <a:xfrm>
            <a:off x="20" y="112976"/>
            <a:ext cx="12191979" cy="6745024"/>
          </a:xfrm>
          <a:prstGeom prst="rect">
            <a:avLst/>
          </a:prstGeom>
          <a:noFill/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66A8A7-81F7-5E97-9E12-CE7A17FE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28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4030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94A5BB3-B58F-EF3C-A85D-449F5024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277682"/>
            <a:ext cx="10805160" cy="723544"/>
          </a:xfrm>
        </p:spPr>
        <p:txBody>
          <a:bodyPr>
            <a:normAutofit fontScale="90000"/>
          </a:bodyPr>
          <a:lstStyle/>
          <a:p>
            <a:r>
              <a:rPr lang="it-IT" b="1"/>
              <a:t>Raccolta dati (questionari e distribuzione)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1640CC-3156-DE17-F3B1-912D34A4D3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1170" y="2581232"/>
            <a:ext cx="8908487" cy="1472194"/>
          </a:xfrm>
        </p:spPr>
        <p:txBody>
          <a:bodyPr/>
          <a:lstStyle/>
          <a:p>
            <a:r>
              <a:rPr lang="it-IT"/>
              <a:t>invio a contatti CRM, tasso di risposta alto perché già conoscono il brand.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D17078-10FD-4C7F-79D7-4B4AB7EA22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0" y="3079918"/>
            <a:ext cx="3474720" cy="1052320"/>
          </a:xfrm>
        </p:spPr>
        <p:txBody>
          <a:bodyPr/>
          <a:lstStyle/>
          <a:p>
            <a:r>
              <a:rPr lang="it-IT" sz="2800" dirty="0"/>
              <a:t>Email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F9191C0-E690-4B47-6B9B-E78FBB4B0F7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145271" y="4391622"/>
            <a:ext cx="5901458" cy="975260"/>
          </a:xfrm>
        </p:spPr>
        <p:txBody>
          <a:bodyPr/>
          <a:lstStyle/>
          <a:p>
            <a:r>
              <a:rPr lang="it-IT"/>
              <a:t>utilizzo di campioni iscritti a panel di ricerca.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5545B23-3AC1-B2E6-907B-19B3EA6204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sz="2800" dirty="0"/>
              <a:t>Panel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12B6A1-03F6-D7AE-7980-A63D3AEC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29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9C9C8B-780D-3D39-1DDD-C90F080DC940}"/>
              </a:ext>
            </a:extLst>
          </p:cNvPr>
          <p:cNvSpPr txBox="1"/>
          <p:nvPr/>
        </p:nvSpPr>
        <p:spPr>
          <a:xfrm>
            <a:off x="779928" y="1227058"/>
            <a:ext cx="102039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dirty="0"/>
              <a:t>Per la ricerca quantitativa primaria si usano vari tipi di domande:                                                           </a:t>
            </a:r>
            <a:r>
              <a:rPr lang="it-IT" sz="2000" u="sng" dirty="0"/>
              <a:t>scelta multipla, scale semantiche, scale di valutazione</a:t>
            </a:r>
            <a:r>
              <a:rPr lang="it-IT" sz="20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Modalità di distribuzione dei sondaggi: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8410D47B-50DF-C359-B75D-955C5F0C724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877" r="877"/>
          <a:stretch/>
        </p:blipFill>
        <p:spPr>
          <a:xfrm>
            <a:off x="372343" y="2724065"/>
            <a:ext cx="1191000" cy="1186529"/>
          </a:xfrm>
          <a:prstGeom prst="rect">
            <a:avLst/>
          </a:prstGeom>
        </p:spPr>
      </p:pic>
      <p:pic>
        <p:nvPicPr>
          <p:cNvPr id="16" name="Segnaposto immagine 15">
            <a:extLst>
              <a:ext uri="{FF2B5EF4-FFF2-40B4-BE49-F238E27FC236}">
                <a16:creationId xmlns:a16="http://schemas.microsoft.com/office/drawing/2014/main" id="{BDC11FB6-5DF1-4E61-69E3-EB43BC4BE0C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7179" r="1717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240" y="1011695"/>
            <a:ext cx="6123982" cy="3089029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>
          <a:xfrm>
            <a:off x="349760" y="3515284"/>
            <a:ext cx="914401" cy="930276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61" y="3515282"/>
            <a:ext cx="3542219" cy="1322159"/>
          </a:xfrm>
        </p:spPr>
        <p:txBody>
          <a:bodyPr>
            <a:normAutofit/>
          </a:bodyPr>
          <a:lstStyle/>
          <a:p>
            <a:r>
              <a:rPr lang="it-IT" sz="4400" u="sng" dirty="0"/>
              <a:t>Capitolo 6 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240" y="1196814"/>
            <a:ext cx="5968468" cy="27003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b="1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 </a:t>
            </a:r>
            <a:r>
              <a:rPr lang="en-US" sz="4000" b="1" cap="small" dirty="0" err="1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r>
              <a:rPr lang="en-US" sz="4000" b="1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cap="small" dirty="0" err="1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</a:t>
            </a:r>
            <a:r>
              <a:rPr lang="en-US" sz="4000" b="1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cap="small" dirty="0" err="1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</a:t>
            </a:r>
            <a:r>
              <a:rPr lang="en-US" sz="4000" b="1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b="1" cap="small" dirty="0" err="1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strategia</a:t>
            </a:r>
            <a:r>
              <a:rPr lang="en-US" sz="4000" b="1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4000" cap="small" dirty="0" err="1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dall’individuazione</a:t>
            </a:r>
            <a:r>
              <a:rPr lang="en-US" sz="4000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cap="small" dirty="0" err="1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dell’insight</a:t>
            </a:r>
            <a:br>
              <a:rPr lang="en-US" sz="4000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cap="small" dirty="0">
                <a:solidFill>
                  <a:srgbClr val="E58C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channel plan</a:t>
            </a:r>
            <a:endParaRPr lang="it-IT" sz="4000" dirty="0">
              <a:solidFill>
                <a:srgbClr val="E58C0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1041"/>
                <a:ext cx="39600" cy="5703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289A87-FB16-1279-2714-ADEBA1F4A5EA}"/>
              </a:ext>
            </a:extLst>
          </p:cNvPr>
          <p:cNvSpPr txBox="1"/>
          <p:nvPr/>
        </p:nvSpPr>
        <p:spPr>
          <a:xfrm>
            <a:off x="349759" y="4445560"/>
            <a:ext cx="8518715" cy="14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diverse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modalità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ricerca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il marketing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distinzione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ricerca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qualitativa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quantitativa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diverse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possono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supportare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2AFEBF-CB9B-CDA9-0721-26A5F00E2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0141" y="2071487"/>
            <a:ext cx="3474720" cy="1108910"/>
          </a:xfrm>
        </p:spPr>
        <p:txBody>
          <a:bodyPr/>
          <a:lstStyle/>
          <a:p>
            <a:r>
              <a:rPr lang="it-IT" sz="2800" dirty="0" err="1"/>
              <a:t>Embedding</a:t>
            </a:r>
            <a:endParaRPr lang="it-IT" sz="28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077988-5F43-1B7D-3EF4-190063E430E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03279" y="4517480"/>
            <a:ext cx="7539777" cy="1092233"/>
          </a:xfrm>
        </p:spPr>
        <p:txBody>
          <a:bodyPr/>
          <a:lstStyle/>
          <a:p>
            <a:r>
              <a:rPr lang="it-IT"/>
              <a:t>trigger fisici che invitano a partecipare, creando un punto di contatto innovativo.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762E0D5-9A1D-A99B-8E04-E0B92FF0A4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4000" y="4666885"/>
            <a:ext cx="3474720" cy="1243891"/>
          </a:xfrm>
        </p:spPr>
        <p:txBody>
          <a:bodyPr/>
          <a:lstStyle/>
          <a:p>
            <a:r>
              <a:rPr lang="it-IT" dirty="0"/>
              <a:t>QR code / NFC</a:t>
            </a:r>
          </a:p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540B37-4F7F-1A90-8581-4B90F1F85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30</a:t>
            </a:fld>
            <a:endParaRPr lang="it-IT" noProof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18AB51D-68E0-6757-9064-F4FC3965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75" y="1224847"/>
            <a:ext cx="3838140" cy="2786594"/>
          </a:xfrm>
          <a:prstGeom prst="rect">
            <a:avLst/>
          </a:prstGeom>
        </p:spPr>
      </p:pic>
      <p:pic>
        <p:nvPicPr>
          <p:cNvPr id="18" name="Segnaposto immagine 17">
            <a:extLst>
              <a:ext uri="{FF2B5EF4-FFF2-40B4-BE49-F238E27FC236}">
                <a16:creationId xmlns:a16="http://schemas.microsoft.com/office/drawing/2014/main" id="{56D42293-82A8-6B71-BC62-E390399C0C5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769" r="769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7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407355-4E23-343D-236A-C90256C857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1801" y="1189969"/>
            <a:ext cx="4389542" cy="4998578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BF61CC-2C5F-CE49-3F26-CF7FB8832D5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612532" y="1738609"/>
            <a:ext cx="3688080" cy="4301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Dopo la raccolta, i dati grezzi devono essere analizzati con attenzione.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L’analisi deve essere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coerente</a:t>
            </a:r>
            <a:r>
              <a:rPr lang="it-IT" dirty="0"/>
              <a:t> con gli obiettivi della ricerca, per trasformare numeri in </a:t>
            </a:r>
            <a:r>
              <a:rPr lang="it-IT" dirty="0" err="1"/>
              <a:t>insight</a:t>
            </a:r>
            <a:r>
              <a:rPr lang="it-IT" dirty="0"/>
              <a:t> utili.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40BC2C4-90F9-A5A6-6F21-0EA146464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B11102-81D3-5E2A-9899-A1F9FD39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412" y="511019"/>
            <a:ext cx="11106150" cy="64132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Analisi dei dati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0A37EC82-3A73-B26D-7B07-2523C821E087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ACE19C6-01EA-FD1E-218B-25B513206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1261315"/>
            <a:ext cx="6027697" cy="49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3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94BA610F-DFCE-2C73-83E5-3553C14912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8A86F9-27ED-AD0C-3239-BB6AA204D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936436"/>
            <a:ext cx="4648200" cy="3080693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4D95152-076C-B345-F570-83AEBA32F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9801"/>
            <a:ext cx="12192000" cy="477823"/>
          </a:xfrm>
        </p:spPr>
        <p:txBody>
          <a:bodyPr/>
          <a:lstStyle/>
          <a:p>
            <a:r>
              <a:rPr lang="it-IT" sz="3600" b="1"/>
              <a:t>Metodi di ricerca quantitativa secondaria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7D53DD-5AED-3430-D601-D514F95BB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9484" y="2790981"/>
            <a:ext cx="4876800" cy="1371602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Caratteristiche principali:</a:t>
            </a:r>
          </a:p>
          <a:p>
            <a:pPr algn="ctr"/>
            <a:r>
              <a:rPr lang="it-IT" sz="2400" dirty="0"/>
              <a:t>I dati esistenti vengono riassunti e interpretati in base alle domande specifiche della ricerca.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L’obiettivo è </a:t>
            </a:r>
            <a:r>
              <a:rPr lang="it-IT" sz="2400" u="sng" dirty="0"/>
              <a:t>convalidare i dati raccolti tramite la ricerca quantitativa primaria.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88DA51-19B1-D076-9472-8326CD7569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32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70980A-CFA0-048F-01BD-A8D1031C54C3}"/>
              </a:ext>
            </a:extLst>
          </p:cNvPr>
          <p:cNvSpPr txBox="1"/>
          <p:nvPr/>
        </p:nvSpPr>
        <p:spPr>
          <a:xfrm>
            <a:off x="1281334" y="2274838"/>
            <a:ext cx="40667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quantitativa secondaria, detta anche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desk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analysis</a:t>
            </a:r>
            <a:r>
              <a:rPr lang="it-IT" sz="2400" dirty="0"/>
              <a:t>, è un metodo di ricerca basato </a:t>
            </a:r>
            <a:r>
              <a:rPr lang="it-IT" sz="2400" i="1" dirty="0"/>
              <a:t>sull’utilizzo di dati già disponibili in azienda</a:t>
            </a:r>
            <a:r>
              <a:rPr lang="it-IT" sz="2400" dirty="0"/>
              <a:t>, chiamati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dati secondari.</a:t>
            </a:r>
          </a:p>
        </p:txBody>
      </p:sp>
    </p:spTree>
    <p:extLst>
      <p:ext uri="{BB962C8B-B14F-4D97-AF65-F5344CB8AC3E}">
        <p14:creationId xmlns:p14="http://schemas.microsoft.com/office/powerpoint/2010/main" val="244508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4D3E026-1C1D-0754-1185-1EEE84CF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7" y="244201"/>
            <a:ext cx="10805160" cy="707886"/>
          </a:xfrm>
        </p:spPr>
        <p:txBody>
          <a:bodyPr/>
          <a:lstStyle/>
          <a:p>
            <a:r>
              <a:rPr lang="it-IT" dirty="0"/>
              <a:t>Esempio: 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02576332-B72C-AAE4-431B-B0B7B20EDB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75636"/>
            <a:ext cx="5090157" cy="3230277"/>
          </a:xfrm>
        </p:spPr>
        <p:txBody>
          <a:bodyPr>
            <a:noAutofit/>
          </a:bodyPr>
          <a:lstStyle/>
          <a:p>
            <a:pPr algn="ctr"/>
            <a:r>
              <a:rPr lang="it-IT"/>
              <a:t>L’azienda non fa un sondaggio diretto ai clienti, ma utilizza dati già esistenti, come:</a:t>
            </a:r>
          </a:p>
          <a:p>
            <a:pPr algn="ctr"/>
            <a:r>
              <a:rPr lang="it-IT"/>
              <a:t>Report di mercato di associazioni di categoria (es. dati sull’e-commerce in Italia pubblicati da Politecnico di Milano o Nielsen).</a:t>
            </a:r>
          </a:p>
          <a:p>
            <a:pPr algn="ctr"/>
            <a:r>
              <a:rPr lang="it-IT"/>
              <a:t>Statistiche pubbliche dell’ISTAT sui consumi e acquisti online.</a:t>
            </a:r>
          </a:p>
          <a:p>
            <a:pPr algn="ctr"/>
            <a:r>
              <a:rPr lang="it-IT"/>
              <a:t>Dati di vendita aggregati di piattaforme online disponibili nei report settoriali.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35D882-AB4E-EC8A-3C1B-C6F878AD4A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4778" y="2191941"/>
            <a:ext cx="5090157" cy="1628088"/>
          </a:xfrm>
        </p:spPr>
        <p:txBody>
          <a:bodyPr/>
          <a:lstStyle/>
          <a:p>
            <a:r>
              <a:rPr lang="it-IT"/>
              <a:t>Raccolta dati secondari: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9896C9B-B58D-1905-28BE-C24C3FA50E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954950"/>
            <a:ext cx="5090157" cy="2950963"/>
          </a:xfrm>
        </p:spPr>
        <p:txBody>
          <a:bodyPr/>
          <a:lstStyle/>
          <a:p>
            <a:pPr algn="ctr"/>
            <a:r>
              <a:rPr lang="it-IT"/>
              <a:t>Creazione di tabelle e grafici per confrontare la crescita delle vendite per categoria negli ultimi 3 anni.</a:t>
            </a:r>
          </a:p>
          <a:p>
            <a:pPr algn="ctr"/>
            <a:r>
              <a:rPr lang="it-IT"/>
              <a:t>Calcolo di percentuali di incremento annuo e confronto con la media del mercato.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8C89680-9669-FBB7-9E41-5D9E166C28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70872" y="2180655"/>
            <a:ext cx="5090157" cy="1628088"/>
          </a:xfrm>
        </p:spPr>
        <p:txBody>
          <a:bodyPr/>
          <a:lstStyle/>
          <a:p>
            <a:r>
              <a:rPr lang="it-IT"/>
              <a:t>Analisi quantitativa: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B61863-9B16-4674-90AA-BC0DEE87ED9B}"/>
              </a:ext>
            </a:extLst>
          </p:cNvPr>
          <p:cNvSpPr txBox="1"/>
          <p:nvPr/>
        </p:nvSpPr>
        <p:spPr>
          <a:xfrm>
            <a:off x="1649329" y="952087"/>
            <a:ext cx="8893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Scenario</a:t>
            </a:r>
          </a:p>
          <a:p>
            <a:pPr algn="ctr">
              <a:buNone/>
            </a:pPr>
            <a:r>
              <a:rPr lang="it-IT" sz="2000" dirty="0"/>
              <a:t>Un’azienda di e-commerce vuole capire quali categorie di prodotti stanno crescendo di più nel mercato italiano per decidere dove investire.</a:t>
            </a:r>
          </a:p>
        </p:txBody>
      </p:sp>
    </p:spTree>
    <p:extLst>
      <p:ext uri="{BB962C8B-B14F-4D97-AF65-F5344CB8AC3E}">
        <p14:creationId xmlns:p14="http://schemas.microsoft.com/office/powerpoint/2010/main" val="99829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D19D75-B789-54A1-C9A7-67D0647E8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697526"/>
            <a:ext cx="5090157" cy="4208388"/>
          </a:xfrm>
        </p:spPr>
        <p:txBody>
          <a:bodyPr>
            <a:normAutofit/>
          </a:bodyPr>
          <a:lstStyle/>
          <a:p>
            <a:pPr algn="ctr"/>
            <a:r>
              <a:rPr lang="it-IT" sz="2400"/>
              <a:t>Si scopre, ad esempio, che i prodotti per la cura della persona online crescono del 20% annuo, mentre altri segmenti, come l’elettronica di consumo, crescono solo del 5%.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7D23DE-C4F7-B2E2-CDEB-C1099ABA1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528119"/>
            <a:ext cx="5090157" cy="424732"/>
          </a:xfrm>
        </p:spPr>
        <p:txBody>
          <a:bodyPr/>
          <a:lstStyle/>
          <a:p>
            <a:pPr algn="ctr"/>
            <a:r>
              <a:rPr lang="it-IT"/>
              <a:t>Risultato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DBA71AB-4158-68F1-D2BA-90132EB891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1697526"/>
            <a:ext cx="5090157" cy="4208387"/>
          </a:xfrm>
        </p:spPr>
        <p:txBody>
          <a:bodyPr>
            <a:normAutofit/>
          </a:bodyPr>
          <a:lstStyle/>
          <a:p>
            <a:r>
              <a:rPr lang="it-IT" sz="2400"/>
              <a:t>L’azienda decide di aumentare l’offerta di prodotti per la cura della persona e pianificare campagne pubblicitarie mirate.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B3DC3CC-BB5B-5FCE-1A5A-EFE5497B26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528119"/>
            <a:ext cx="5090157" cy="424732"/>
          </a:xfrm>
        </p:spPr>
        <p:txBody>
          <a:bodyPr/>
          <a:lstStyle/>
          <a:p>
            <a:pPr algn="ctr"/>
            <a:r>
              <a:rPr lang="it-IT"/>
              <a:t>Decisione aziendale: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2E46BD-4303-2DFD-B67D-AE26D2AF2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2567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FA652A2-074F-9D95-EBB1-4AD19E48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04" y="903940"/>
            <a:ext cx="10805160" cy="707886"/>
          </a:xfrm>
        </p:spPr>
        <p:txBody>
          <a:bodyPr>
            <a:normAutofit fontScale="90000"/>
          </a:bodyPr>
          <a:lstStyle/>
          <a:p>
            <a:r>
              <a:rPr lang="it-IT" b="1"/>
              <a:t>Caratteristiche della ricerca quantitativa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986DCB74-E0C4-2954-970F-7D76978E2F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65675" y="2067815"/>
            <a:ext cx="6311283" cy="914490"/>
          </a:xfrm>
        </p:spPr>
        <p:txBody>
          <a:bodyPr/>
          <a:lstStyle/>
          <a:p>
            <a:pPr algn="ctr"/>
            <a:r>
              <a:rPr lang="it-IT" sz="2000"/>
              <a:t>Si utilizza un approccio standardizzato tramite indagini, sondaggi o questionari.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368EBE-C7F9-50DC-5A73-76FF110BD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2800" dirty="0"/>
              <a:t>Strumenti strutturati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5ED7064-74AE-1091-8EA3-C7833BD45DE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02492" y="3734897"/>
            <a:ext cx="7183722" cy="1039663"/>
          </a:xfrm>
        </p:spPr>
        <p:txBody>
          <a:bodyPr/>
          <a:lstStyle/>
          <a:p>
            <a:pPr algn="ctr"/>
            <a:r>
              <a:rPr lang="it-IT" sz="2000"/>
              <a:t>La ricerca viene condotta su un campione significativo che rappresenta il mercato target.</a:t>
            </a:r>
          </a:p>
          <a:p>
            <a:pPr algn="ctr"/>
            <a:r>
              <a:rPr lang="it-IT" sz="2000"/>
              <a:t>È importante usare metodi di campionamento appropriati per garantire risultati affidabili e significativi.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A491933-AE95-4C54-336C-80B14BFBB6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8641" y="3608769"/>
            <a:ext cx="4023360" cy="424732"/>
          </a:xfrm>
        </p:spPr>
        <p:txBody>
          <a:bodyPr/>
          <a:lstStyle/>
          <a:p>
            <a:r>
              <a:rPr lang="it-IT" sz="2800"/>
              <a:t>Dimensione del campione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C4072BE-A7C9-1C7B-B106-F7C11E34EE6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203692" y="5249760"/>
            <a:ext cx="7308815" cy="1026016"/>
          </a:xfrm>
        </p:spPr>
        <p:txBody>
          <a:bodyPr/>
          <a:lstStyle/>
          <a:p>
            <a:pPr algn="ctr"/>
            <a:r>
              <a:rPr lang="it-IT" sz="2000"/>
              <a:t>Le domande sono predefinite e chiuse, costruite in base all’obiettivo della ricerca per facilitare l’analisi quantitativa.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6491B1D-354C-332D-0838-462BF78CDC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l"/>
            <a:r>
              <a:rPr lang="it-IT" sz="2800"/>
              <a:t>Domande a risposta chiusa</a:t>
            </a:r>
          </a:p>
        </p:txBody>
      </p:sp>
    </p:spTree>
    <p:extLst>
      <p:ext uri="{BB962C8B-B14F-4D97-AF65-F5344CB8AC3E}">
        <p14:creationId xmlns:p14="http://schemas.microsoft.com/office/powerpoint/2010/main" val="110421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6B56F6-0C41-327F-4A42-0979150F1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7573" y="666436"/>
            <a:ext cx="6026485" cy="1596930"/>
          </a:xfrm>
        </p:spPr>
        <p:txBody>
          <a:bodyPr/>
          <a:lstStyle/>
          <a:p>
            <a:pPr algn="ctr"/>
            <a:r>
              <a:rPr lang="it-IT" sz="2000"/>
              <a:t>Prima di raccogliere nuovi dati, si analizzano studi precedenti e vari fattori legati all’argomento della ricerca.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F750A8-3AE8-903B-F568-B144EEF83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806" y="1071179"/>
            <a:ext cx="4937760" cy="424732"/>
          </a:xfrm>
        </p:spPr>
        <p:txBody>
          <a:bodyPr/>
          <a:lstStyle/>
          <a:p>
            <a:r>
              <a:rPr lang="it-IT" sz="2800"/>
              <a:t>Studi precedenti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9A47E29-8657-A94A-A1C1-95B44A62631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363092" y="2971755"/>
            <a:ext cx="6397553" cy="1084847"/>
          </a:xfrm>
        </p:spPr>
        <p:txBody>
          <a:bodyPr/>
          <a:lstStyle/>
          <a:p>
            <a:pPr algn="ctr"/>
            <a:r>
              <a:rPr lang="it-IT" sz="2000"/>
              <a:t>I risultati ottenuti possono essere generalizzati a un’intera popolazione, permettendo di intraprendere azioni concrete di miglioramento.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B522BCD-5B7C-DA8E-A81D-6F509006DA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99" y="2971755"/>
            <a:ext cx="4572000" cy="482650"/>
          </a:xfrm>
        </p:spPr>
        <p:txBody>
          <a:bodyPr/>
          <a:lstStyle/>
          <a:p>
            <a:r>
              <a:rPr lang="it-IT" sz="2800"/>
              <a:t>Generalizzazione dei risultati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C2DF9F-B08E-5499-7BC8-8D35689C3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36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F8B3AD1-7C3F-A279-172E-C23A5CC5406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12817" y="5117210"/>
            <a:ext cx="6951242" cy="975820"/>
          </a:xfrm>
        </p:spPr>
        <p:txBody>
          <a:bodyPr/>
          <a:lstStyle/>
          <a:p>
            <a:pPr algn="ctr"/>
            <a:r>
              <a:rPr lang="it-IT" sz="2000"/>
              <a:t>La ricerca quantitativa consente di raccogliere e analizzare i dati in modo rapido ed efficiente, grazie all’impiego di strumenti statistici e alla rappresentatività del campione.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4164091-D617-2B97-B3FC-D87462A8A9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897392" y="5158238"/>
            <a:ext cx="4895797" cy="365759"/>
          </a:xfrm>
        </p:spPr>
        <p:txBody>
          <a:bodyPr/>
          <a:lstStyle/>
          <a:p>
            <a:r>
              <a:rPr lang="it-IT" sz="2800"/>
              <a:t>Raccolta rapida dei dati</a:t>
            </a:r>
          </a:p>
        </p:txBody>
      </p:sp>
    </p:spTree>
    <p:extLst>
      <p:ext uri="{BB962C8B-B14F-4D97-AF65-F5344CB8AC3E}">
        <p14:creationId xmlns:p14="http://schemas.microsoft.com/office/powerpoint/2010/main" val="129165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C69FC-63EC-7668-DBFA-4583E332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492" y="737455"/>
            <a:ext cx="10805160" cy="618905"/>
          </a:xfrm>
        </p:spPr>
        <p:txBody>
          <a:bodyPr>
            <a:normAutofit fontScale="90000"/>
          </a:bodyPr>
          <a:lstStyle/>
          <a:p>
            <a:r>
              <a:rPr lang="it-IT" b="1"/>
              <a:t>Ricerca qualitativa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FB0D10F-0E68-C6B1-C73C-031611D0C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37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37D5882-9036-2CD9-D184-86A290647332}"/>
              </a:ext>
            </a:extLst>
          </p:cNvPr>
          <p:cNvSpPr txBox="1"/>
          <p:nvPr/>
        </p:nvSpPr>
        <p:spPr>
          <a:xfrm>
            <a:off x="7611702" y="3040371"/>
            <a:ext cx="3716950" cy="230832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qualitativa studia i fenomeni nel loro ambiente naturale, cercando di interpretare i significati che le persone attribuiscono alle loro esperienze.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DA66AB4-7B4C-950C-7C39-220145F309E3}"/>
              </a:ext>
            </a:extLst>
          </p:cNvPr>
          <p:cNvSpPr txBox="1"/>
          <p:nvPr/>
        </p:nvSpPr>
        <p:spPr>
          <a:xfrm>
            <a:off x="488657" y="1410139"/>
            <a:ext cx="51165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b="1" dirty="0"/>
              <a:t>Caratteristiche principali: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Approccio interpretativo e naturalistico.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Non si limita a capire cosa pensa la gente, ma anche perché lo pensa.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Basata su metodi delle scienze sociali: psicologia, sociologia, antropologia.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Mira a comprendere comportamenti, percezioni e motivazioni del pubblico di riferimento.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 risultati sono descrittivi, con possibilità di trarre inferenze significative.</a:t>
            </a:r>
          </a:p>
        </p:txBody>
      </p:sp>
      <p:cxnSp>
        <p:nvCxnSpPr>
          <p:cNvPr id="3" name="Connettore curvo 2">
            <a:extLst>
              <a:ext uri="{FF2B5EF4-FFF2-40B4-BE49-F238E27FC236}">
                <a16:creationId xmlns:a16="http://schemas.microsoft.com/office/drawing/2014/main" id="{0366A026-EB11-27F0-C5E1-46F3787B6BB7}"/>
              </a:ext>
            </a:extLst>
          </p:cNvPr>
          <p:cNvCxnSpPr>
            <a:cxnSpLocks/>
          </p:cNvCxnSpPr>
          <p:nvPr/>
        </p:nvCxnSpPr>
        <p:spPr>
          <a:xfrm>
            <a:off x="5104660" y="1196019"/>
            <a:ext cx="2507042" cy="1844354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7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B6C90-46FE-5BBC-41AC-5AE71190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62" y="244201"/>
            <a:ext cx="10805160" cy="707886"/>
          </a:xfrm>
        </p:spPr>
        <p:txBody>
          <a:bodyPr>
            <a:normAutofit/>
          </a:bodyPr>
          <a:lstStyle/>
          <a:p>
            <a:r>
              <a:rPr lang="it-IT" sz="3600" b="1"/>
              <a:t>Principali metodi di ricerca qualitativa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242B72-7050-0B29-5212-648E14F287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137383"/>
            <a:ext cx="3474720" cy="1884265"/>
          </a:xfrm>
        </p:spPr>
        <p:txBody>
          <a:bodyPr>
            <a:noAutofit/>
          </a:bodyPr>
          <a:lstStyle/>
          <a:p>
            <a:r>
              <a:rPr lang="it-IT" sz="1800"/>
              <a:t>Interviste in profondità condotte con un intervistato alla volta.</a:t>
            </a:r>
          </a:p>
          <a:p>
            <a:r>
              <a:rPr lang="it-IT" sz="1800"/>
              <a:t>Metodo conversazionale, utile per raccogliere dati dettagliati sulle convinzioni e motivazioni.</a:t>
            </a:r>
          </a:p>
          <a:p>
            <a:r>
              <a:rPr lang="it-IT" sz="1800"/>
              <a:t>Modalità: faccia a faccia, telefono o altri strumenti digitali.</a:t>
            </a:r>
          </a:p>
          <a:p>
            <a:r>
              <a:rPr lang="it-IT" sz="1800"/>
              <a:t>Durata: 30 minuti – 2 ore o più.</a:t>
            </a:r>
          </a:p>
          <a:p>
            <a:r>
              <a:rPr lang="it-IT" sz="1800"/>
              <a:t>Vantaggi: lettura del linguaggio del corpo e comprensione della dimensione emotiva delle risposte.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129387-4733-94A6-BEA4-6CD077FD0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716733"/>
            <a:ext cx="3474720" cy="1272401"/>
          </a:xfrm>
        </p:spPr>
        <p:txBody>
          <a:bodyPr/>
          <a:lstStyle/>
          <a:p>
            <a:endParaRPr lang="it-IT" sz="2800" b="1" dirty="0"/>
          </a:p>
          <a:p>
            <a:r>
              <a:rPr lang="it-IT" sz="2800" b="1" dirty="0"/>
              <a:t>Interviste individuali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C46ECE-2017-74F9-8197-5D6ECDEB891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2386994"/>
            <a:ext cx="3474720" cy="1884265"/>
          </a:xfrm>
        </p:spPr>
        <p:txBody>
          <a:bodyPr>
            <a:noAutofit/>
          </a:bodyPr>
          <a:lstStyle/>
          <a:p>
            <a:r>
              <a:rPr lang="it-IT" sz="1800"/>
              <a:t>Gruppi di 4-10 partecipanti selezionati per rappresentare il target.</a:t>
            </a:r>
          </a:p>
          <a:p>
            <a:r>
              <a:rPr lang="it-IT" sz="1800"/>
              <a:t>Obiettivo: rispondere a domande “Perché?”, “Cosa?”, “Come?”.</a:t>
            </a:r>
          </a:p>
          <a:p>
            <a:r>
              <a:rPr lang="it-IT" sz="1800"/>
              <a:t>Possibile conduzione online, tramite videocall o piattaforme collaborative.</a:t>
            </a:r>
          </a:p>
          <a:p>
            <a:r>
              <a:rPr lang="it-IT" sz="1800"/>
              <a:t>Utilità: test di nuovi prodotti, concetti o idee di mercato.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EE3ABBF-BD9F-9D39-A67D-ADD89E8B9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4185" y="1237115"/>
            <a:ext cx="3474720" cy="424732"/>
          </a:xfrm>
        </p:spPr>
        <p:txBody>
          <a:bodyPr/>
          <a:lstStyle/>
          <a:p>
            <a:r>
              <a:rPr lang="it-IT" sz="2800" b="1" dirty="0"/>
              <a:t>Focus </a:t>
            </a:r>
            <a:r>
              <a:rPr lang="it-IT" sz="2800" b="1" dirty="0" err="1"/>
              <a:t>group</a:t>
            </a:r>
            <a:endParaRPr lang="it-IT" sz="2800" b="1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C4CEDFB0-E5CC-FF0D-DD3B-113F9B5DFBE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2137383"/>
            <a:ext cx="3474720" cy="1884265"/>
          </a:xfrm>
        </p:spPr>
        <p:txBody>
          <a:bodyPr>
            <a:noAutofit/>
          </a:bodyPr>
          <a:lstStyle/>
          <a:p>
            <a:r>
              <a:rPr lang="it-IT" sz="1800"/>
              <a:t>Osservazione partecipativa delle persone nel loro ambiente naturale.</a:t>
            </a:r>
          </a:p>
          <a:p>
            <a:r>
              <a:rPr lang="it-IT" sz="1800"/>
              <a:t>Mira a comprendere culture, motivazioni, sfide e interazioni.</a:t>
            </a:r>
          </a:p>
          <a:p>
            <a:r>
              <a:rPr lang="it-IT" sz="1800"/>
              <a:t>Può durare da giorni a anni, richiede competenza del ricercatore.</a:t>
            </a:r>
          </a:p>
          <a:p>
            <a:r>
              <a:rPr lang="it-IT" sz="1800"/>
              <a:t>Raccolta dati ricca di dettagli e contesto, utile per approfondimenti completi.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627CC12-2020-07C6-5A94-96E59808EF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8144" y="716733"/>
            <a:ext cx="3474720" cy="586868"/>
          </a:xfrm>
        </p:spPr>
        <p:txBody>
          <a:bodyPr/>
          <a:lstStyle/>
          <a:p>
            <a:r>
              <a:rPr lang="it-IT" sz="2800" b="1" dirty="0"/>
              <a:t> </a:t>
            </a:r>
          </a:p>
          <a:p>
            <a:r>
              <a:rPr lang="it-IT" sz="2800" b="1" dirty="0"/>
              <a:t>Ricerca etnografica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934DCCE-9E9D-7C7E-1544-BFC217D5B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2755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AFD4FC-1E0C-9346-00C1-2726C0B190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269" y="1539240"/>
            <a:ext cx="4892384" cy="4462882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278799-3838-DC35-CDBC-E8AB782534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53345" y="2162892"/>
            <a:ext cx="4290232" cy="391543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t-IT" dirty="0"/>
              <a:t>Raccoglie dati non numerici e ricchi di sfumature.</a:t>
            </a:r>
          </a:p>
          <a:p>
            <a:pPr algn="ctr"/>
            <a:r>
              <a:rPr lang="it-IT" dirty="0"/>
              <a:t>Permette di esplorare processi decisionali e motivazioni profonde.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Fornisce una visione dettagliata e olistica del comportamento del target.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 risultati emergono da un’analisi attenta e completa dei dati raccolti.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7A9EE99-BCB9-51B5-95EA-A4A2388FB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39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6F15B3-51EF-43E9-118A-10898810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/>
              <a:t>Vantaggi della raccolta dati qualitativa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D8B961-5EE8-D4D2-65B5-C394E6CD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21" y="2380432"/>
            <a:ext cx="5753868" cy="27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7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4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968514"/>
            <a:ext cx="12192001" cy="70788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olo 3">
            <a:extLst>
              <a:ext uri="{FF2B5EF4-FFF2-40B4-BE49-F238E27FC236}">
                <a16:creationId xmlns:a16="http://schemas.microsoft.com/office/drawing/2014/main" id="{51B8F83B-0E6C-0E6E-0C1F-ADFD6D04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6.1 I nuovi scenari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3EB2EF6-5FDC-82FE-DC1F-B38DEA0C2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069" y="2228838"/>
            <a:ext cx="10746840" cy="366064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Le tecnologie digitali (internet, social media, app, piattaforme online, intelligenza artificiale, ecc.) hanno modificato il modo in cui le persone si comportano, comunicano e interagiscono tra loro.</a:t>
            </a:r>
          </a:p>
          <a:p>
            <a:pPr algn="ctr"/>
            <a:r>
              <a:rPr lang="it-IT" sz="2400" dirty="0"/>
              <a:t> Questo cambiamento non riguarda solo la vita privata ma anche il </a:t>
            </a:r>
            <a:r>
              <a:rPr lang="it-IT" sz="2400" u="sng" dirty="0"/>
              <a:t>rapporto con le aziende e i brand</a:t>
            </a:r>
            <a:r>
              <a:rPr lang="it-IT" sz="2400" dirty="0"/>
              <a:t>. </a:t>
            </a:r>
          </a:p>
          <a:p>
            <a:pPr algn="ctr"/>
            <a:r>
              <a:rPr lang="it-IT" sz="2400" dirty="0"/>
              <a:t>Di conseguenza, anche il marketing si è dovuto adattare e rinnovare:                     non può più basarsi solo su tecniche tradizionali, ma deve rispondere a questa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trasformazione digitale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A5A3B45D-0D1D-2CA4-263A-408CF4E0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8772"/>
            <a:ext cx="10805160" cy="34163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/>
              <a:t>Quando usare la ricerca qualitativa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CAFAD3-CEBF-05B9-730E-7C517B42F1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2909" y="2289423"/>
            <a:ext cx="5901458" cy="1005939"/>
          </a:xfrm>
        </p:spPr>
        <p:txBody>
          <a:bodyPr>
            <a:noAutofit/>
          </a:bodyPr>
          <a:lstStyle/>
          <a:p>
            <a:r>
              <a:rPr lang="it-IT"/>
              <a:t>Descrivere e rendere accessibile la quotidianità delle persone.</a:t>
            </a:r>
          </a:p>
          <a:p>
            <a:r>
              <a:rPr lang="it-IT"/>
              <a:t>Comprendere il significato di un’esperienza e i bisogni emotivi, valoriali e funzionali.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3DC36E-210D-1798-FF34-54DE93BF74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219" y="2667620"/>
            <a:ext cx="4928246" cy="979350"/>
          </a:xfrm>
        </p:spPr>
        <p:txBody>
          <a:bodyPr/>
          <a:lstStyle/>
          <a:p>
            <a:pPr algn="ctr"/>
            <a:r>
              <a:rPr lang="it-IT" b="1"/>
              <a:t>1. Definizione di un insight di base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45E5ECA-6703-D56E-F4D5-07249E36DC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67453" y="4421137"/>
            <a:ext cx="6115220" cy="1987494"/>
          </a:xfrm>
        </p:spPr>
        <p:txBody>
          <a:bodyPr>
            <a:normAutofit/>
          </a:bodyPr>
          <a:lstStyle/>
          <a:p>
            <a:r>
              <a:rPr lang="it-IT"/>
              <a:t>Analizzare come un prodotto o servizio viene percepito e articolato dagli utenti.</a:t>
            </a:r>
          </a:p>
          <a:p>
            <a:r>
              <a:rPr lang="it-IT"/>
              <a:t>Può riguardare concetti più o meno espliciti.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F949ADA-3840-1B89-A95D-6827B338A3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4951" y="3888548"/>
            <a:ext cx="5227958" cy="1987494"/>
          </a:xfrm>
        </p:spPr>
        <p:txBody>
          <a:bodyPr>
            <a:noAutofit/>
          </a:bodyPr>
          <a:lstStyle/>
          <a:p>
            <a:pPr algn="ctr"/>
            <a:r>
              <a:rPr lang="it-IT" b="1"/>
              <a:t>2. Valutazione di un concetto di prodott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78139C-4E93-D001-8509-6F31F75F4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40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14543CE-EA53-CF45-C84D-C22D337B0A8E}"/>
              </a:ext>
            </a:extLst>
          </p:cNvPr>
          <p:cNvSpPr txBox="1"/>
          <p:nvPr/>
        </p:nvSpPr>
        <p:spPr>
          <a:xfrm>
            <a:off x="315219" y="981958"/>
            <a:ext cx="11353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qualitativa è utile per supportare la strategia di marketing e si applica in diversi contesti elettivi:</a:t>
            </a:r>
          </a:p>
        </p:txBody>
      </p:sp>
    </p:spTree>
    <p:extLst>
      <p:ext uri="{BB962C8B-B14F-4D97-AF65-F5344CB8AC3E}">
        <p14:creationId xmlns:p14="http://schemas.microsoft.com/office/powerpoint/2010/main" val="1148234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833F4A-5443-49FC-6695-AB40B211F8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3999" y="1286734"/>
            <a:ext cx="6636693" cy="1131264"/>
          </a:xfrm>
        </p:spPr>
        <p:txBody>
          <a:bodyPr/>
          <a:lstStyle/>
          <a:p>
            <a:r>
              <a:rPr lang="it-IT"/>
              <a:t>Identificare perché le persone adottano determinati comportamenti, di consumo o non.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9C1318D-1504-E044-1614-9BFD4A2A30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317" y="1135415"/>
            <a:ext cx="4348178" cy="1148032"/>
          </a:xfrm>
        </p:spPr>
        <p:txBody>
          <a:bodyPr/>
          <a:lstStyle/>
          <a:p>
            <a:pPr algn="ctr"/>
            <a:r>
              <a:rPr lang="it-IT" b="1"/>
              <a:t>3. Comprensione dei motivi del comportamento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1C3B4A-3CA2-A342-94CB-029939B1C52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333998" y="2637213"/>
            <a:ext cx="6636692" cy="1131264"/>
          </a:xfrm>
        </p:spPr>
        <p:txBody>
          <a:bodyPr>
            <a:noAutofit/>
          </a:bodyPr>
          <a:lstStyle/>
          <a:p>
            <a:r>
              <a:rPr lang="it-IT"/>
              <a:t>Comprendere le caratteristiche specifiche di ciascun prodotto o brand.</a:t>
            </a:r>
          </a:p>
          <a:p>
            <a:r>
              <a:rPr lang="it-IT"/>
              <a:t>Analizzare come i diversi player si differenziano o sovrappongono nel mercato.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F394305-C0B9-5C19-A16D-C9E8A3527E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788" y="2637213"/>
            <a:ext cx="4564380" cy="1583574"/>
          </a:xfrm>
        </p:spPr>
        <p:txBody>
          <a:bodyPr/>
          <a:lstStyle/>
          <a:p>
            <a:r>
              <a:rPr lang="it-IT" b="1"/>
              <a:t>4. Mapping di brand e prodotti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FA5853-0A5E-B13B-E276-C7328320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41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F4AD964-E6B8-EEB3-1852-764343C47621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Approfondire i profili psicologici e comportamentali di utenti, consumatori o shopper.</a:t>
            </a:r>
          </a:p>
          <a:p>
            <a:r>
              <a:rPr lang="it-IT"/>
              <a:t>Supporta le strategie e azioni tattiche di marketing.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73DFDF1-8C90-17F7-523F-122BBE1952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1405" y="4814136"/>
            <a:ext cx="4672593" cy="928546"/>
          </a:xfrm>
        </p:spPr>
        <p:txBody>
          <a:bodyPr/>
          <a:lstStyle/>
          <a:p>
            <a:r>
              <a:rPr lang="it-IT" b="1"/>
              <a:t>5. Articolazione delle personas</a:t>
            </a:r>
          </a:p>
        </p:txBody>
      </p:sp>
    </p:spTree>
    <p:extLst>
      <p:ext uri="{BB962C8B-B14F-4D97-AF65-F5344CB8AC3E}">
        <p14:creationId xmlns:p14="http://schemas.microsoft.com/office/powerpoint/2010/main" val="123356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E304E6-07FE-A1D4-7B11-09F5399F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2" y="348521"/>
            <a:ext cx="10519136" cy="1786611"/>
          </a:xfrm>
        </p:spPr>
        <p:txBody>
          <a:bodyPr>
            <a:normAutofit/>
          </a:bodyPr>
          <a:lstStyle/>
          <a:p>
            <a:r>
              <a:rPr lang="it-IT" sz="3200" b="1"/>
              <a:t>Strategie di analisi e interpretazione qualitativa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57E3D6-D6ED-A1BF-3E87-47637BEEB2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10628" y="1516487"/>
            <a:ext cx="5771236" cy="4489105"/>
          </a:xfr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1BDC6B-7D43-7FB5-BB46-CF52A127A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42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A9DD02-13D3-887C-7319-8D442902FA1B}"/>
              </a:ext>
            </a:extLst>
          </p:cNvPr>
          <p:cNvSpPr txBox="1"/>
          <p:nvPr/>
        </p:nvSpPr>
        <p:spPr>
          <a:xfrm>
            <a:off x="1748224" y="1567777"/>
            <a:ext cx="48263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La ricerca qualitativa produce </a:t>
            </a:r>
            <a:r>
              <a:rPr lang="it-IT" sz="2400" b="1" u="sng" dirty="0">
                <a:solidFill>
                  <a:srgbClr val="87175F"/>
                </a:solidFill>
              </a:rPr>
              <a:t>dati non strutturati</a:t>
            </a:r>
            <a:r>
              <a:rPr lang="it-IT" sz="2400" dirty="0"/>
              <a:t> e spesso frammentari, provenienti da fonti diverse come fotografie, </a:t>
            </a:r>
            <a:r>
              <a:rPr lang="it-IT" sz="2400" dirty="0" err="1"/>
              <a:t>verbatim</a:t>
            </a:r>
            <a:r>
              <a:rPr lang="it-IT" sz="2400" dirty="0"/>
              <a:t>, trascrizioni, annotazioni, disegni e schemi.</a:t>
            </a:r>
          </a:p>
          <a:p>
            <a:pPr algn="ctr">
              <a:buNone/>
            </a:pPr>
            <a:br>
              <a:rPr lang="it-IT" sz="2400" dirty="0"/>
            </a:br>
            <a:endParaRPr lang="it-IT" sz="2400" dirty="0"/>
          </a:p>
          <a:p>
            <a:pPr algn="ctr">
              <a:buNone/>
            </a:pPr>
            <a:r>
              <a:rPr lang="it-IT" sz="2400" dirty="0"/>
              <a:t>Per questo tipo di dati è fondamentale definire una 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strategia di analisi coerente </a:t>
            </a:r>
            <a:r>
              <a:rPr lang="it-IT" sz="2400" dirty="0"/>
              <a:t>con il contesto di ricerca e gli obiettivi specifici.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1C600C6-92A3-61C7-3220-9C1E4C04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b="1999"/>
          <a:stretch>
            <a:fillRect/>
          </a:stretch>
        </p:blipFill>
        <p:spPr>
          <a:xfrm>
            <a:off x="7779986" y="2135132"/>
            <a:ext cx="3101386" cy="30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90AD2B2-1970-AF1F-F86A-2C15F9EFC7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1068" y="322880"/>
            <a:ext cx="10176051" cy="6016959"/>
          </a:xfrm>
          <a:solidFill>
            <a:schemeClr val="accent6">
              <a:lumMod val="20000"/>
              <a:lumOff val="80000"/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B60D1E6-6C79-A78E-588F-3F1942AC1AB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969820" y="518161"/>
            <a:ext cx="8252359" cy="549500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31DA4B-A9BA-83E6-89F6-921ACC278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2046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A46781-788B-AA02-22BA-A50ED3F25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399609"/>
            <a:ext cx="10805160" cy="707886"/>
          </a:xfrm>
        </p:spPr>
        <p:txBody>
          <a:bodyPr/>
          <a:lstStyle/>
          <a:p>
            <a:r>
              <a:rPr lang="it-IT" b="1"/>
              <a:t>Principi chiave delle strategie qualitative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829A8E2F-4EA9-F087-BEA6-F464DB770F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39" y="2814336"/>
            <a:ext cx="3714033" cy="3091577"/>
          </a:xfrm>
        </p:spPr>
        <p:txBody>
          <a:bodyPr>
            <a:noAutofit/>
          </a:bodyPr>
          <a:lstStyle/>
          <a:p>
            <a:pPr algn="ctr"/>
            <a:r>
              <a:rPr lang="it-IT"/>
              <a:t>La ricerca qualitativa mira a comprendere i legami complessi e impliciti tra elementi di un problema.</a:t>
            </a:r>
          </a:p>
          <a:p>
            <a:pPr algn="ctr"/>
            <a:r>
              <a:rPr lang="it-IT"/>
              <a:t>La vita reale delle persone non può essere scomposta in elementi univoci, la realtà è più della somma delle sue parti.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506B1B8-BF50-1171-24E6-BB928DDB26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39" y="1370595"/>
            <a:ext cx="4380469" cy="3091576"/>
          </a:xfrm>
        </p:spPr>
        <p:txBody>
          <a:bodyPr/>
          <a:lstStyle/>
          <a:p>
            <a:r>
              <a:rPr lang="it-IT" b="1"/>
              <a:t>1. Causalità e comprensione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D80A612-E578-4454-8FBD-DDF0D4469E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27326" y="2814336"/>
            <a:ext cx="3302004" cy="3091578"/>
          </a:xfrm>
        </p:spPr>
        <p:txBody>
          <a:bodyPr>
            <a:noAutofit/>
          </a:bodyPr>
          <a:lstStyle/>
          <a:p>
            <a:pPr algn="ctr"/>
            <a:r>
              <a:rPr lang="it-IT"/>
              <a:t>I dati vengono prodotti, analizzati e interpretati contemporaneamente, spesso durante il lavoro sul campo.</a:t>
            </a:r>
          </a:p>
          <a:p>
            <a:pPr algn="ctr"/>
            <a:r>
              <a:rPr lang="it-IT"/>
              <a:t>I dati sono generati attivamente e il ricercatore partecipa attivamente all’analisi e interpretazione.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735CE3AB-DC74-829D-CDF6-FD2E40B090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93920" y="1383892"/>
            <a:ext cx="3474720" cy="2483137"/>
          </a:xfrm>
        </p:spPr>
        <p:txBody>
          <a:bodyPr/>
          <a:lstStyle/>
          <a:p>
            <a:pPr algn="ctr"/>
            <a:r>
              <a:rPr lang="it-IT" b="1"/>
              <a:t>2. Simultaneità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97DE0FF-C3F9-C47C-E41A-6F6C0AF59D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235234" y="2814336"/>
            <a:ext cx="3727312" cy="1884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/>
              <a:t>I dati raccolti vengono confrontati con:</a:t>
            </a:r>
          </a:p>
          <a:p>
            <a:pPr algn="ctr"/>
            <a:r>
              <a:rPr lang="it-IT"/>
              <a:t>la teoria esistente,</a:t>
            </a:r>
          </a:p>
          <a:p>
            <a:pPr algn="ctr"/>
            <a:r>
              <a:rPr lang="it-IT"/>
              <a:t>ricerche precedenti,</a:t>
            </a:r>
          </a:p>
          <a:p>
            <a:pPr algn="ctr"/>
            <a:r>
              <a:rPr lang="it-IT"/>
              <a:t>ipotesi interpretative,</a:t>
            </a:r>
          </a:p>
          <a:p>
            <a:pPr algn="ctr"/>
            <a:r>
              <a:rPr lang="it-IT"/>
              <a:t>informazioni da altre fonti.</a:t>
            </a:r>
          </a:p>
          <a:p>
            <a:pPr algn="ctr"/>
            <a:r>
              <a:rPr lang="it-IT"/>
              <a:t>Questo processo trasforma i dati in concetti, categorie e teorie.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753C939-46A2-BB4A-E55A-908C464B65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1370595"/>
            <a:ext cx="3474720" cy="424732"/>
          </a:xfrm>
        </p:spPr>
        <p:txBody>
          <a:bodyPr/>
          <a:lstStyle/>
          <a:p>
            <a:pPr algn="ctr"/>
            <a:r>
              <a:rPr lang="it-IT" b="1"/>
              <a:t>3.Confronto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F51555-400B-19AE-8DBC-3450385C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44</a:t>
            </a:fld>
            <a:endParaRPr lang="it-IT" noProof="0"/>
          </a:p>
        </p:txBody>
      </p:sp>
      <p:cxnSp>
        <p:nvCxnSpPr>
          <p:cNvPr id="14" name="Connettore diritto con freccia 13">
            <a:extLst>
              <a:ext uri="{FF2B5EF4-FFF2-40B4-BE49-F238E27FC236}">
                <a16:creationId xmlns:a16="http://schemas.microsoft.com/office/drawing/2014/main" id="{D1AA7D21-0398-11B4-27D7-E5547076827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405656" y="1795326"/>
            <a:ext cx="0" cy="10190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con freccia 17">
            <a:extLst>
              <a:ext uri="{FF2B5EF4-FFF2-40B4-BE49-F238E27FC236}">
                <a16:creationId xmlns:a16="http://schemas.microsoft.com/office/drawing/2014/main" id="{560A3482-7095-97A0-A108-BD14FF0CDA16}"/>
              </a:ext>
            </a:extLst>
          </p:cNvPr>
          <p:cNvCxnSpPr>
            <a:cxnSpLocks/>
          </p:cNvCxnSpPr>
          <p:nvPr/>
        </p:nvCxnSpPr>
        <p:spPr>
          <a:xfrm>
            <a:off x="6397983" y="1795326"/>
            <a:ext cx="0" cy="8955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con freccia 21">
            <a:extLst>
              <a:ext uri="{FF2B5EF4-FFF2-40B4-BE49-F238E27FC236}">
                <a16:creationId xmlns:a16="http://schemas.microsoft.com/office/drawing/2014/main" id="{3F6E3609-8B49-26A5-B762-BD10C8E2634F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906000" y="1795327"/>
            <a:ext cx="33296" cy="1019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5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9EDBCD-B768-7C99-104B-9C5D96DC76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087328"/>
            <a:ext cx="3474720" cy="3818586"/>
          </a:xfrm>
        </p:spPr>
        <p:txBody>
          <a:bodyPr>
            <a:noAutofit/>
          </a:bodyPr>
          <a:lstStyle/>
          <a:p>
            <a:pPr algn="ctr"/>
            <a:r>
              <a:rPr lang="it-IT"/>
              <a:t>Il rigore metodologico va combinato con intuizione, esperienza, empatia ed etica.</a:t>
            </a:r>
          </a:p>
          <a:p>
            <a:pPr algn="ctr"/>
            <a:r>
              <a:rPr lang="it-IT"/>
              <a:t>L’intuizione permette di sintetizzare e articolare rapidamente i dati, pur mantenendo affidabilità.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E1194E-8C1C-09D5-A100-CABA40664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628713"/>
            <a:ext cx="3474720" cy="3225019"/>
          </a:xfrm>
        </p:spPr>
        <p:txBody>
          <a:bodyPr/>
          <a:lstStyle/>
          <a:p>
            <a:pPr algn="ctr"/>
            <a:r>
              <a:rPr lang="it-IT" b="1"/>
              <a:t>4. Equilibrio tra intuitivo e rigore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EA36218-04A4-54D5-2184-3FA906BD6E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2087328"/>
            <a:ext cx="3474720" cy="3818585"/>
          </a:xfrm>
        </p:spPr>
        <p:txBody>
          <a:bodyPr>
            <a:noAutofit/>
          </a:bodyPr>
          <a:lstStyle/>
          <a:p>
            <a:pPr algn="ctr"/>
            <a:r>
              <a:rPr lang="it-IT"/>
              <a:t>I dati devono essere riportati in modo trasparente, ricco e completo, includendo anche dati contraddittori.</a:t>
            </a:r>
          </a:p>
          <a:p>
            <a:pPr algn="ctr"/>
            <a:r>
              <a:rPr lang="it-IT"/>
              <a:t>L’obiettivo è avvicinare il fruitore della ricerca alla realtà tramite storytelling interpretativo.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AE538D2-94BA-6CD2-CB94-DC8F3E57D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628713"/>
            <a:ext cx="3474720" cy="3225019"/>
          </a:xfrm>
        </p:spPr>
        <p:txBody>
          <a:bodyPr/>
          <a:lstStyle/>
          <a:p>
            <a:pPr algn="ctr"/>
            <a:r>
              <a:rPr lang="it-IT" b="1"/>
              <a:t>5. Completezza dei risultati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9EE1B38-EE3A-AE22-7A66-8172EAB64B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2087328"/>
            <a:ext cx="3474720" cy="3818585"/>
          </a:xfrm>
        </p:spPr>
        <p:txBody>
          <a:bodyPr>
            <a:noAutofit/>
          </a:bodyPr>
          <a:lstStyle/>
          <a:p>
            <a:pPr algn="ctr"/>
            <a:r>
              <a:rPr lang="it-IT"/>
              <a:t>La realtà dei problemi di marketing è complessa e multisfaccettata.</a:t>
            </a:r>
          </a:p>
          <a:p>
            <a:pPr algn="ctr"/>
            <a:r>
              <a:rPr lang="it-IT"/>
              <a:t>La ricerca qualitativa deve fornire interpretazioni multiple, utili per guidare le decisioni aziendali in modo più articolato e realistico.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6D72E79-E4E0-910F-0483-141FA52276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628713"/>
            <a:ext cx="3474720" cy="3225019"/>
          </a:xfrm>
        </p:spPr>
        <p:txBody>
          <a:bodyPr/>
          <a:lstStyle/>
          <a:p>
            <a:pPr algn="ctr"/>
            <a:r>
              <a:rPr lang="it-IT" b="1"/>
              <a:t>6. Interpretazioni alternative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7809E5A-7452-6DA4-0392-FCFADB819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45</a:t>
            </a:fld>
            <a:endParaRPr lang="it-IT" noProof="0"/>
          </a:p>
        </p:txBody>
      </p:sp>
      <p:cxnSp>
        <p:nvCxnSpPr>
          <p:cNvPr id="16" name="Connettore diritto con freccia 15">
            <a:extLst>
              <a:ext uri="{FF2B5EF4-FFF2-40B4-BE49-F238E27FC236}">
                <a16:creationId xmlns:a16="http://schemas.microsoft.com/office/drawing/2014/main" id="{9EDD9F79-6CBE-39EB-3F4A-7401EC082A7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286000" y="1370594"/>
            <a:ext cx="0" cy="7167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con freccia 19">
            <a:extLst>
              <a:ext uri="{FF2B5EF4-FFF2-40B4-BE49-F238E27FC236}">
                <a16:creationId xmlns:a16="http://schemas.microsoft.com/office/drawing/2014/main" id="{2D134462-E7FF-EB20-447F-CB72A4C2BF3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96000" y="1370594"/>
            <a:ext cx="0" cy="7167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con freccia 23">
            <a:extLst>
              <a:ext uri="{FF2B5EF4-FFF2-40B4-BE49-F238E27FC236}">
                <a16:creationId xmlns:a16="http://schemas.microsoft.com/office/drawing/2014/main" id="{D9187C2C-B0E7-6AFA-6E15-F30E013C3A7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9906000" y="1370594"/>
            <a:ext cx="0" cy="7167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1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83FB1-FB7B-938D-BC30-5DE1A5D7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6.5 Il processo di ricerca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D5B697-0891-CE76-E286-77826E0750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2" y="1763792"/>
            <a:ext cx="12184808" cy="155628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Dopo aver compreso le due metodologie principali (quantitativa e qualitativa), è necessario seguire dei passi fondamentali per condurre un progetto di ricerca efficace.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7EA9438-B6E9-AA29-45F9-F6FE3FA0CB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40000"/>
              <a:lumOff val="60000"/>
            </a:schemeClr>
          </a:solidFill>
        </p:spPr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CB3FBF71-D5C0-4031-A764-142AD9474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46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AD3BF6-52BA-88FE-641D-32476553065E}"/>
              </a:ext>
            </a:extLst>
          </p:cNvPr>
          <p:cNvSpPr txBox="1"/>
          <p:nvPr/>
        </p:nvSpPr>
        <p:spPr>
          <a:xfrm>
            <a:off x="2492591" y="3005078"/>
            <a:ext cx="7206818" cy="317009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it-IT" altLang="en-US" sz="2000" b="1" dirty="0"/>
              <a:t>FASE 1: LA FORMULAZIONE DEL PROBLEMA </a:t>
            </a:r>
          </a:p>
          <a:p>
            <a:pPr algn="ctr" fontAlgn="base"/>
            <a:endParaRPr lang="it-IT" altLang="en-US" sz="20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000" dirty="0"/>
              <a:t>Formulazione di un problema in termini di domande di ricerca attraverso un brief con: </a:t>
            </a:r>
          </a:p>
          <a:p>
            <a:pPr algn="ctr" fontAlgn="base"/>
            <a:endParaRPr lang="it-IT" altLang="en-US" sz="2000" dirty="0"/>
          </a:p>
          <a:p>
            <a:pPr marL="342900" indent="-342900" algn="ctr" fontAlgn="base">
              <a:buAutoNum type="arabicPeriod"/>
            </a:pPr>
            <a:r>
              <a:rPr lang="it-IT" altLang="en-US" sz="2000" dirty="0"/>
              <a:t>Specificazione degli obiettivi della ricerca, </a:t>
            </a:r>
          </a:p>
          <a:p>
            <a:pPr marL="342900" indent="-342900" algn="ctr" fontAlgn="base">
              <a:buAutoNum type="arabicPeriod"/>
            </a:pPr>
            <a:r>
              <a:rPr lang="it-IT" altLang="en-US" sz="2000" dirty="0"/>
              <a:t>Approfondimento e riflessione sul contesto del problema e sul macro-scenario, </a:t>
            </a:r>
          </a:p>
          <a:p>
            <a:pPr marL="342900" indent="-342900" algn="ctr" fontAlgn="base">
              <a:buAutoNum type="arabicPeriod"/>
            </a:pPr>
            <a:r>
              <a:rPr lang="it-IT" altLang="en-US" sz="2000" dirty="0"/>
              <a:t>Esplorazione della natura del problema, </a:t>
            </a:r>
          </a:p>
          <a:p>
            <a:pPr marL="342900" indent="-342900" algn="ctr" fontAlgn="base">
              <a:buAutoNum type="arabicPeriod"/>
            </a:pPr>
            <a:r>
              <a:rPr lang="it-IT" altLang="en-US" sz="2000" dirty="0"/>
              <a:t>Definizione delle relazioni tra le variabili.</a:t>
            </a:r>
          </a:p>
        </p:txBody>
      </p:sp>
    </p:spTree>
    <p:extLst>
      <p:ext uri="{BB962C8B-B14F-4D97-AF65-F5344CB8AC3E}">
        <p14:creationId xmlns:p14="http://schemas.microsoft.com/office/powerpoint/2010/main" val="19694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9938DA0-0B11-8123-10A2-A3E809882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1">
              <a:lumMod val="40000"/>
              <a:lumOff val="6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C2ACCA-0CEF-1E43-B4CC-C4BC95E4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47</a:t>
            </a:fld>
            <a:endParaRPr lang="it-IT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132573-500C-3305-361B-084E65EE632B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1749280" y="1291526"/>
            <a:ext cx="8693439" cy="436689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US" sz="1800" dirty="0"/>
              <a:t>FASE 2: LA SCELTA DELL’ APPROCCIO </a:t>
            </a:r>
          </a:p>
          <a:p>
            <a:pPr algn="ctr"/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Esplicitazione del metodo e dell’approccio adottato; </a:t>
            </a:r>
          </a:p>
          <a:p>
            <a:pPr marL="285750" indent="-285750" algn="ctr">
              <a:buFontTx/>
              <a:buChar char="-"/>
            </a:pPr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Metodo scientifico: 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1800" dirty="0"/>
              <a:t>Formulazione problema, 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1800" dirty="0"/>
              <a:t>Sviluppo ipotesi, 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1800" dirty="0"/>
              <a:t>Previsioni basate sulle ipotesi, 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1800" dirty="0"/>
              <a:t>Creazione di un test dell’ipotesi, 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1800" dirty="0"/>
              <a:t>Svolgimento del test,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1800" dirty="0"/>
              <a:t>Analisi dei risultati.</a:t>
            </a:r>
          </a:p>
        </p:txBody>
      </p:sp>
    </p:spTree>
    <p:extLst>
      <p:ext uri="{BB962C8B-B14F-4D97-AF65-F5344CB8AC3E}">
        <p14:creationId xmlns:p14="http://schemas.microsoft.com/office/powerpoint/2010/main" val="351540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595CB-78FE-E453-89A7-44D4700E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52400"/>
            <a:ext cx="10705320" cy="794298"/>
          </a:xfrm>
        </p:spPr>
        <p:txBody>
          <a:bodyPr/>
          <a:lstStyle/>
          <a:p>
            <a:pPr algn="ctr"/>
            <a:r>
              <a:rPr lang="it-IT" b="1"/>
              <a:t>La scelta dell’approccio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494169-DDB3-FE5E-7429-CAF95BE2C1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39" y="1950267"/>
            <a:ext cx="4480562" cy="3660648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Un progetto di ricerca valido richiede di definire chiaramente il metodo e l’approccio da adottare.</a:t>
            </a:r>
          </a:p>
          <a:p>
            <a:pPr algn="ctr"/>
            <a:r>
              <a:rPr lang="it-IT" sz="2400"/>
              <a:t>Il metodo scientifico è uno schema standard per condurre l’indagine.</a:t>
            </a:r>
          </a:p>
          <a:p>
            <a:pPr algn="ctr"/>
            <a:r>
              <a:rPr lang="it-IT" sz="2400"/>
              <a:t>Permette di valorizzare la conoscenza già esistente e di procedere in modo strutturato con le attività di ricerca.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358F5D-7779-D878-9479-066049343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48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1463E61-A7BA-5D1F-3372-EB9DF8098286}"/>
              </a:ext>
            </a:extLst>
          </p:cNvPr>
          <p:cNvSpPr txBox="1"/>
          <p:nvPr/>
        </p:nvSpPr>
        <p:spPr>
          <a:xfrm>
            <a:off x="5831539" y="1015305"/>
            <a:ext cx="5811822" cy="532453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Passi del metodo scientifico</a:t>
            </a:r>
          </a:p>
          <a:p>
            <a:pPr algn="ctr">
              <a:buFont typeface="+mj-lt"/>
              <a:buAutoNum type="arabicPeriod"/>
            </a:pPr>
            <a:r>
              <a:rPr lang="it-IT" sz="2000" dirty="0"/>
              <a:t>Formulare un problema – identificare chiaramente la questione da </a:t>
            </a:r>
            <a:r>
              <a:rPr lang="it-IT" sz="2000"/>
              <a:t>risolvere.</a:t>
            </a:r>
          </a:p>
          <a:p>
            <a:pPr algn="ctr">
              <a:buFont typeface="+mj-lt"/>
              <a:buAutoNum type="arabicPeriod"/>
            </a:pPr>
            <a:endParaRPr lang="it-IT" sz="2000" dirty="0"/>
          </a:p>
          <a:p>
            <a:pPr algn="ctr">
              <a:buFont typeface="+mj-lt"/>
              <a:buAutoNum type="arabicPeriod"/>
            </a:pPr>
            <a:r>
              <a:rPr lang="it-IT" sz="2000" dirty="0"/>
              <a:t>Sviluppare un’ipotesi – proporre una possibile spiegazione o </a:t>
            </a:r>
            <a:r>
              <a:rPr lang="it-IT" sz="2000"/>
              <a:t>soluzione.</a:t>
            </a:r>
          </a:p>
          <a:p>
            <a:pPr algn="ctr">
              <a:buFont typeface="+mj-lt"/>
              <a:buAutoNum type="arabicPeriod"/>
            </a:pPr>
            <a:endParaRPr lang="it-IT" sz="2000" dirty="0"/>
          </a:p>
          <a:p>
            <a:pPr algn="ctr">
              <a:buFont typeface="+mj-lt"/>
              <a:buAutoNum type="arabicPeriod"/>
            </a:pPr>
            <a:r>
              <a:rPr lang="it-IT" sz="2000" dirty="0"/>
              <a:t>Fare previsioni – definire aspettative basate </a:t>
            </a:r>
            <a:r>
              <a:rPr lang="it-IT" sz="2000"/>
              <a:t>sull’ipotesi.</a:t>
            </a:r>
          </a:p>
          <a:p>
            <a:pPr algn="ctr">
              <a:buFont typeface="+mj-lt"/>
              <a:buAutoNum type="arabicPeriod"/>
            </a:pPr>
            <a:endParaRPr lang="it-IT" sz="2000" dirty="0"/>
          </a:p>
          <a:p>
            <a:pPr algn="ctr">
              <a:buFont typeface="+mj-lt"/>
              <a:buAutoNum type="arabicPeriod"/>
            </a:pPr>
            <a:r>
              <a:rPr lang="it-IT" sz="2000" dirty="0"/>
              <a:t>Creare un test dell’ipotesi – progettare esperimenti o strumenti di raccolta </a:t>
            </a:r>
            <a:r>
              <a:rPr lang="it-IT" sz="2000"/>
              <a:t>dati.</a:t>
            </a:r>
          </a:p>
          <a:p>
            <a:pPr algn="ctr">
              <a:buFont typeface="+mj-lt"/>
              <a:buAutoNum type="arabicPeriod"/>
            </a:pPr>
            <a:endParaRPr lang="it-IT" sz="2000" dirty="0"/>
          </a:p>
          <a:p>
            <a:pPr algn="ctr">
              <a:buFont typeface="+mj-lt"/>
              <a:buAutoNum type="arabicPeriod"/>
            </a:pPr>
            <a:r>
              <a:rPr lang="it-IT" sz="2000" dirty="0"/>
              <a:t>Condurre il test – raccogliere dati e </a:t>
            </a:r>
            <a:r>
              <a:rPr lang="it-IT" sz="2000"/>
              <a:t>osservazioni.</a:t>
            </a:r>
          </a:p>
          <a:p>
            <a:pPr algn="ctr">
              <a:buFont typeface="+mj-lt"/>
              <a:buAutoNum type="arabicPeriod"/>
            </a:pPr>
            <a:endParaRPr lang="it-IT" sz="2000" dirty="0"/>
          </a:p>
          <a:p>
            <a:pPr algn="ctr">
              <a:buFont typeface="+mj-lt"/>
              <a:buAutoNum type="arabicPeriod"/>
            </a:pPr>
            <a:r>
              <a:rPr lang="it-IT" sz="2000" dirty="0"/>
              <a:t>Analizzare i risultati – interpretare i dati per confermare o modificare l’ipotesi.</a:t>
            </a:r>
          </a:p>
        </p:txBody>
      </p:sp>
    </p:spTree>
    <p:extLst>
      <p:ext uri="{BB962C8B-B14F-4D97-AF65-F5344CB8AC3E}">
        <p14:creationId xmlns:p14="http://schemas.microsoft.com/office/powerpoint/2010/main" val="359519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7B5BE16-180F-0A26-FA53-A02DF53076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0B62E2-8C74-4509-B2F8-F48BD108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49</a:t>
            </a:fld>
            <a:endParaRPr lang="it-IT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D1970C-40E3-9DE5-2851-006EADC5B9FD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931069" y="1178433"/>
            <a:ext cx="10687545" cy="441711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US" sz="2000" dirty="0"/>
              <a:t>FASE 3: SCELTA DEI METODI E DELLE TECNICHE </a:t>
            </a:r>
          </a:p>
          <a:p>
            <a:endParaRPr lang="it-IT" altLang="en-US" sz="2000" dirty="0"/>
          </a:p>
          <a:p>
            <a:pPr marL="285750" indent="-285750">
              <a:buFontTx/>
              <a:buChar char="-"/>
            </a:pPr>
            <a:r>
              <a:rPr lang="it-IT" altLang="en-US" sz="2000" dirty="0"/>
              <a:t>Scelta del metodo di indagine (qualitativo o quantitativo) e del metodo di ricerca; </a:t>
            </a:r>
          </a:p>
          <a:p>
            <a:pPr marL="285750" indent="-285750">
              <a:buFontTx/>
              <a:buChar char="-"/>
            </a:pPr>
            <a:endParaRPr lang="it-IT" altLang="en-US" sz="2000" dirty="0"/>
          </a:p>
          <a:p>
            <a:pPr marL="285750" indent="-285750">
              <a:buFontTx/>
              <a:buChar char="-"/>
            </a:pPr>
            <a:r>
              <a:rPr lang="it-IT" altLang="en-US" sz="2000" dirty="0"/>
              <a:t>Ricerca sperimentale e ricerca non sperimentale. </a:t>
            </a:r>
          </a:p>
          <a:p>
            <a:endParaRPr lang="it-IT" altLang="en-US" sz="2000" dirty="0"/>
          </a:p>
          <a:p>
            <a:pPr marL="285750" indent="-285750">
              <a:buFontTx/>
              <a:buChar char="-"/>
            </a:pPr>
            <a:endParaRPr lang="it-IT" altLang="en-US" sz="2000" dirty="0"/>
          </a:p>
          <a:p>
            <a:pPr algn="ctr"/>
            <a:r>
              <a:rPr lang="it-IT" altLang="en-US" sz="2000" dirty="0"/>
              <a:t>FASE 4: DISEGNO DELLA RICERCA </a:t>
            </a:r>
          </a:p>
          <a:p>
            <a:endParaRPr lang="it-IT" altLang="en-US" sz="2000" dirty="0"/>
          </a:p>
          <a:p>
            <a:r>
              <a:rPr lang="it-IT" altLang="en-US" sz="2000" dirty="0"/>
              <a:t>- Piano o struttura per condurre lo studio e raccogliere i dati.</a:t>
            </a:r>
          </a:p>
        </p:txBody>
      </p:sp>
    </p:spTree>
    <p:extLst>
      <p:ext uri="{BB962C8B-B14F-4D97-AF65-F5344CB8AC3E}">
        <p14:creationId xmlns:p14="http://schemas.microsoft.com/office/powerpoint/2010/main" val="130209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C5FF74-E4F5-D4EF-BB85-212A2FC7C2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567" y="900764"/>
            <a:ext cx="7019502" cy="4025381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Quando un’azienda crea una strategia di marketing digitale deve partire dal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contesto attuale,</a:t>
            </a:r>
            <a:r>
              <a:rPr lang="it-IT" dirty="0"/>
              <a:t> cioè da </a:t>
            </a:r>
            <a:r>
              <a:rPr lang="it-IT" i="1" dirty="0"/>
              <a:t>come la tecnologia ha modificato le abitudini e le aspettative delle persone.</a:t>
            </a:r>
          </a:p>
          <a:p>
            <a:pPr algn="ctr"/>
            <a:endParaRPr lang="it-IT" i="1" dirty="0"/>
          </a:p>
          <a:p>
            <a:pPr algn="ctr"/>
            <a:r>
              <a:rPr lang="it-IT" dirty="0"/>
              <a:t>Ci sono processi evolutivi diversi che il digitale ha innescato:                                                                     </a:t>
            </a:r>
            <a:r>
              <a:rPr lang="it-IT" u="sng" dirty="0"/>
              <a:t>nuovi modi in cui le persone scoprono, valutano e si relazionano con i bra</a:t>
            </a:r>
            <a:r>
              <a:rPr lang="it-IT" dirty="0"/>
              <a:t>nd.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Tuttavia, tutti questi processi hanno un elemento comune:                                                                               il digitale ha aumentato e reso più facili le possibilità di contatto tra aziende e clienti.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Inoltre, non si tratta più di comunicazione “uguale per tutti”, ma di una </a:t>
            </a:r>
            <a:r>
              <a:rPr lang="it-IT" b="1" dirty="0">
                <a:solidFill>
                  <a:schemeClr val="tx2"/>
                </a:solidFill>
              </a:rPr>
              <a:t>relazione</a:t>
            </a:r>
            <a:r>
              <a:rPr lang="it-IT" dirty="0"/>
              <a:t> sempre più </a:t>
            </a:r>
            <a:r>
              <a:rPr lang="it-IT" b="1" dirty="0">
                <a:solidFill>
                  <a:schemeClr val="tx2"/>
                </a:solidFill>
              </a:rPr>
              <a:t>personalizzata</a:t>
            </a:r>
            <a:r>
              <a:rPr lang="it-IT" dirty="0"/>
              <a:t>, cioè tarata sugli interessi, i bisogni e i comportamenti del singolo individuo.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56BF1AB-B97E-BD0E-DB99-78C54BC0E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A8487C-A979-8F66-0E64-BFAA69B74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769196-A28F-5F2F-27F5-E85468AFC11C}"/>
              </a:ext>
            </a:extLst>
          </p:cNvPr>
          <p:cNvSpPr txBox="1"/>
          <p:nvPr/>
        </p:nvSpPr>
        <p:spPr>
          <a:xfrm>
            <a:off x="7620000" y="2136338"/>
            <a:ext cx="4048911" cy="2585323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/>
              <a:t>In sintesi:</a:t>
            </a:r>
          </a:p>
          <a:p>
            <a:pPr algn="ctr">
              <a:buNone/>
            </a:pPr>
            <a:r>
              <a:rPr lang="it-IT" dirty="0"/>
              <a:t>Il punto chiave è che il digitale ha rivoluzionato il marketing perché ha cambiato:</a:t>
            </a:r>
          </a:p>
          <a:p>
            <a:pPr algn="ctr">
              <a:buNone/>
            </a:pPr>
            <a:endParaRPr lang="it-IT" dirty="0"/>
          </a:p>
          <a:p>
            <a:pPr algn="ctr">
              <a:buFont typeface="+mj-lt"/>
              <a:buAutoNum type="arabicPeriod"/>
            </a:pPr>
            <a:r>
              <a:rPr lang="it-IT" u="sng" dirty="0"/>
              <a:t>i comportamenti delle persone,</a:t>
            </a:r>
          </a:p>
          <a:p>
            <a:pPr algn="ctr">
              <a:buFont typeface="+mj-lt"/>
              <a:buAutoNum type="arabicPeriod"/>
            </a:pPr>
            <a:r>
              <a:rPr lang="it-IT" u="sng" dirty="0"/>
              <a:t>i modi di interagire con le aziende,</a:t>
            </a:r>
          </a:p>
          <a:p>
            <a:pPr algn="ctr">
              <a:buFont typeface="+mj-lt"/>
              <a:buAutoNum type="arabicPeriod"/>
            </a:pPr>
            <a:r>
              <a:rPr lang="it-IT" u="sng" dirty="0"/>
              <a:t>e ha creato nuove opportunità di contatto e personalizzazione.</a:t>
            </a:r>
          </a:p>
        </p:txBody>
      </p:sp>
    </p:spTree>
    <p:extLst>
      <p:ext uri="{BB962C8B-B14F-4D97-AF65-F5344CB8AC3E}">
        <p14:creationId xmlns:p14="http://schemas.microsoft.com/office/powerpoint/2010/main" val="379762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7F746-6861-60A7-D9E4-709F783D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760"/>
            <a:ext cx="12096436" cy="810349"/>
          </a:xfrm>
        </p:spPr>
        <p:txBody>
          <a:bodyPr/>
          <a:lstStyle/>
          <a:p>
            <a:pPr algn="ctr"/>
            <a:r>
              <a:rPr lang="it-IT" b="1"/>
              <a:t>Scelta dei metodi e delle tecniche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E9429B6-990F-047A-9C03-6AA6506EAD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9000" y="1981200"/>
            <a:ext cx="4389542" cy="371494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737C6D-1BBB-E0AF-6781-E4D1A92D45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97500" y="2082058"/>
            <a:ext cx="4054025" cy="3600644"/>
          </a:xfrm>
        </p:spPr>
        <p:txBody>
          <a:bodyPr/>
          <a:lstStyle/>
          <a:p>
            <a:pPr algn="ctr"/>
            <a:r>
              <a:rPr lang="it-IT" dirty="0"/>
              <a:t>Vantaggi:</a:t>
            </a:r>
          </a:p>
          <a:p>
            <a:pPr algn="ctr"/>
            <a:r>
              <a:rPr lang="it-IT" dirty="0"/>
              <a:t>Sperimentale → controllo e precisione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Non sperimentale → maggiore rispetto del contesto naturale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F873A1-FA93-032A-BD7B-7602CA088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50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AB6E62-4229-4A6C-9E23-D010EFBC91EF}"/>
              </a:ext>
            </a:extLst>
          </p:cNvPr>
          <p:cNvSpPr txBox="1"/>
          <p:nvPr/>
        </p:nvSpPr>
        <p:spPr>
          <a:xfrm>
            <a:off x="387459" y="1620223"/>
            <a:ext cx="6500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Oltre a selezionare il metodo di indagine (qualitativo o quantitativo), è necessario scegliere un metodo di </a:t>
            </a:r>
            <a:r>
              <a:rPr lang="it-IT" sz="2400"/>
              <a:t>ricerca: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>
                <a:solidFill>
                  <a:schemeClr val="accent2">
                    <a:lumMod val="75000"/>
                  </a:schemeClr>
                </a:solidFill>
              </a:rPr>
              <a:t>Ricerca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sperimentale</a:t>
            </a:r>
            <a:r>
              <a:rPr lang="it-IT" sz="2400" dirty="0"/>
              <a:t>: consente di controllare variabili estranee e manipolare variabili chiave per comprendere l’effetto sul </a:t>
            </a:r>
            <a:r>
              <a:rPr lang="it-IT" sz="2400"/>
              <a:t>processo.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Ricerca non sperimentale</a:t>
            </a:r>
            <a:r>
              <a:rPr lang="it-IT" sz="2400" dirty="0"/>
              <a:t>: osserva la realtà senza intervenire, rispettando la dimensione ecologica del fenomeno.</a:t>
            </a:r>
          </a:p>
        </p:txBody>
      </p:sp>
    </p:spTree>
    <p:extLst>
      <p:ext uri="{BB962C8B-B14F-4D97-AF65-F5344CB8AC3E}">
        <p14:creationId xmlns:p14="http://schemas.microsoft.com/office/powerpoint/2010/main" val="303404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457BC-CF76-5A3A-F776-D4FCC298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7" y="315424"/>
            <a:ext cx="9972361" cy="2408917"/>
          </a:xfrm>
        </p:spPr>
        <p:txBody>
          <a:bodyPr/>
          <a:lstStyle/>
          <a:p>
            <a:r>
              <a:rPr lang="it-IT" b="1" dirty="0"/>
              <a:t>Disegno della ricerca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52C351-5035-9F85-420A-3EF1785F45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1232" y="1981199"/>
            <a:ext cx="6347310" cy="4163339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14330F1-6A16-9AD9-575B-ED56796C56D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75085" y="2286000"/>
            <a:ext cx="5702515" cy="3581400"/>
          </a:xfrm>
        </p:spPr>
        <p:txBody>
          <a:bodyPr>
            <a:noAutofit/>
          </a:bodyPr>
          <a:lstStyle/>
          <a:p>
            <a:pPr algn="ctr"/>
            <a:r>
              <a:rPr lang="it-IT" sz="2800"/>
              <a:t>Il disegno di ricerca è il piano o la struttura per condurre lo studio e raccogliere i dati.</a:t>
            </a:r>
          </a:p>
          <a:p>
            <a:pPr algn="ctr"/>
            <a:endParaRPr lang="it-IT" sz="2800"/>
          </a:p>
          <a:p>
            <a:pPr algn="ctr"/>
            <a:r>
              <a:rPr lang="it-IT" sz="2800"/>
              <a:t>Include metodi e procedure specifiche per produrre dati affidabili e coerenti con gli obiettivi di ricerca.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9C368B-E235-1454-5DA2-90F2ACF0A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51</a:t>
            </a:fld>
            <a:endParaRPr lang="it-IT" noProof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D308BEA-33F2-FC9F-7977-1BEECA0A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6778"/>
          <a:stretch>
            <a:fillRect/>
          </a:stretch>
        </p:blipFill>
        <p:spPr>
          <a:xfrm>
            <a:off x="779928" y="2358581"/>
            <a:ext cx="4173073" cy="27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E09C391-0810-3C4E-7145-1117E604BF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460EDC-F13E-F1EC-9170-767AAA749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52</a:t>
            </a:fld>
            <a:endParaRPr lang="it-IT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DCBE07-A4F6-4D77-20AF-EC0AEC5B2F47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823258" y="2076009"/>
            <a:ext cx="10288693" cy="2890822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US" sz="2000" dirty="0"/>
              <a:t>FASE 5: DISEGNO DEL CAMPIONE </a:t>
            </a:r>
          </a:p>
          <a:p>
            <a:pPr algn="ctr"/>
            <a:endParaRPr lang="it-IT" altLang="en-US" sz="2000" dirty="0"/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2000" dirty="0"/>
              <a:t>Da quale popolazione di base viene selezionato il campione?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2000" dirty="0"/>
              <a:t>Qual è il metodo (processo) per la selezione dei campioni?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r>
              <a:rPr lang="it-IT" altLang="en-US" sz="2000" dirty="0"/>
              <a:t>Qual è la dimensione del campione?</a:t>
            </a:r>
          </a:p>
          <a:p>
            <a:pPr marL="342900" indent="-342900" algn="ctr">
              <a:buFont typeface="Arial" panose="020B0604020202020204" pitchFamily="34" charset="0"/>
              <a:buAutoNum type="arabicPeriod"/>
            </a:pPr>
            <a:endParaRPr lang="it-IT" altLang="en-US" sz="2000" dirty="0"/>
          </a:p>
          <a:p>
            <a:pPr algn="ctr"/>
            <a:r>
              <a:rPr lang="it-IT" altLang="en-US" sz="2000" dirty="0"/>
              <a:t>- Determinazione della dimensione del campione: </a:t>
            </a:r>
            <a:r>
              <a:rPr lang="it-IT" altLang="en-US" sz="2000" u="sng" dirty="0">
                <a:solidFill>
                  <a:schemeClr val="accent2">
                    <a:lumMod val="75000"/>
                  </a:schemeClr>
                </a:solidFill>
              </a:rPr>
              <a:t>costi</a:t>
            </a:r>
            <a:r>
              <a:rPr lang="it-IT" altLang="en-US" sz="2000" dirty="0"/>
              <a:t> e </a:t>
            </a:r>
            <a:r>
              <a:rPr lang="it-IT" altLang="en-US" sz="2000" u="sng" dirty="0">
                <a:solidFill>
                  <a:schemeClr val="accent2">
                    <a:lumMod val="75000"/>
                  </a:schemeClr>
                </a:solidFill>
              </a:rPr>
              <a:t>accuratezza</a:t>
            </a:r>
            <a:r>
              <a:rPr lang="it-IT" altLang="en-US" sz="2000" dirty="0"/>
              <a:t>. </a:t>
            </a:r>
          </a:p>
          <a:p>
            <a:pPr algn="ctr"/>
            <a:endParaRPr lang="it-IT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810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2B898A34-D181-4D8B-2B27-7DB1153854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1C46F5-E966-332E-FB31-40AC4D77DB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6949" y="1189969"/>
            <a:ext cx="8021018" cy="4677431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AA072E-B3FF-8224-DA20-C6C9043CA9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9928" y="1432198"/>
            <a:ext cx="7391778" cy="4173261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Raramente si analizza l’intera popolazione; si utilizza un campione rappresentativo.</a:t>
            </a:r>
          </a:p>
          <a:p>
            <a:pPr algn="ctr"/>
            <a:endParaRPr lang="it-IT" sz="2400"/>
          </a:p>
          <a:p>
            <a:pPr algn="ctr"/>
            <a:r>
              <a:rPr lang="it-IT" sz="2400"/>
              <a:t>Elementi chiave: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it-IT" sz="2400"/>
              <a:t>Popolazione di base da cui selezionare il campione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it-IT" sz="2400"/>
              <a:t>Metodo di selezione del campione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it-IT" sz="2400"/>
              <a:t>Dimensione del campione</a:t>
            </a:r>
          </a:p>
          <a:p>
            <a:pPr marL="457200" indent="-457200" algn="ctr">
              <a:buFont typeface="Wingdings" pitchFamily="2" charset="2"/>
              <a:buChar char="v"/>
            </a:pPr>
            <a:endParaRPr lang="it-IT" sz="2400"/>
          </a:p>
          <a:p>
            <a:pPr algn="ctr"/>
            <a:r>
              <a:rPr lang="it-IT" sz="2400"/>
              <a:t>Decisioni su dimensione e metodo bilanciano precisione e costi: campioni più grandi → maggiore accuratezza ma costi più elevati.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DA0101-0083-7C39-E932-7A0590E49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53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CDB621-9AC0-151B-DCF4-54EEC1CE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93" y="318429"/>
            <a:ext cx="11106150" cy="64132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Disegno del campione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A828CF-837D-B6F0-D18E-E18A3F8E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946" y="2537025"/>
            <a:ext cx="3240367" cy="21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F15BD709-678A-2FDE-A189-3147B4EAAD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723B4-AD1C-F240-2A94-0F1D56652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54</a:t>
            </a:fld>
            <a:endParaRPr lang="it-IT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3DAAFBF-CF44-209C-1346-0E33E65434A1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1534059" y="859791"/>
            <a:ext cx="9383422" cy="217296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US" sz="1800" dirty="0"/>
              <a:t>FASE 6: PRODUZIONE DEI DATI</a:t>
            </a:r>
          </a:p>
          <a:p>
            <a:pPr algn="ctr"/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Fase </a:t>
            </a:r>
            <a:r>
              <a:rPr lang="it-IT" altLang="en-US" sz="1800" i="1" dirty="0" err="1"/>
              <a:t>field</a:t>
            </a:r>
            <a:r>
              <a:rPr lang="it-IT" altLang="en-US" sz="1800" i="1" dirty="0"/>
              <a:t>; </a:t>
            </a:r>
          </a:p>
          <a:p>
            <a:pPr marL="285750" indent="-285750" algn="ctr">
              <a:buFontTx/>
              <a:buChar char="-"/>
            </a:pPr>
            <a:endParaRPr lang="it-IT" altLang="en-US" sz="1800" i="1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Può richiedere grandi quantità di personale e una parte significativa del budget.</a:t>
            </a:r>
          </a:p>
          <a:p>
            <a:pPr marL="285750" indent="-285750" algn="ctr">
              <a:buFontTx/>
              <a:buChar char="-"/>
            </a:pPr>
            <a:endParaRPr lang="it-IT" altLang="en-US" sz="1800" dirty="0"/>
          </a:p>
          <a:p>
            <a:pPr marL="285750" indent="-285750" algn="ctr">
              <a:buFontTx/>
              <a:buChar char="-"/>
            </a:pPr>
            <a:endParaRPr lang="it-IT" altLang="en-US" sz="1800" dirty="0"/>
          </a:p>
          <a:p>
            <a:pPr algn="ctr"/>
            <a:endParaRPr lang="it-IT" altLang="en-US" dirty="0"/>
          </a:p>
          <a:p>
            <a:pPr algn="ctr"/>
            <a:endParaRPr lang="it-IT" alt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B221EB-699E-98B0-5135-7FE46A6A7CA1}"/>
              </a:ext>
            </a:extLst>
          </p:cNvPr>
          <p:cNvSpPr txBox="1"/>
          <p:nvPr/>
        </p:nvSpPr>
        <p:spPr>
          <a:xfrm>
            <a:off x="1729293" y="4075514"/>
            <a:ext cx="9084568" cy="14773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b="0" i="0" dirty="0">
                <a:effectLst/>
                <a:latin typeface="Helvetica" pitchFamily="2" charset="0"/>
              </a:rPr>
              <a:t>FASE 7: ANALISI E INTERPRETAZIONE</a:t>
            </a:r>
            <a:endParaRPr lang="it-IT" dirty="0">
              <a:effectLst/>
              <a:latin typeface="Helvetica" pitchFamily="2" charset="0"/>
            </a:endParaRPr>
          </a:p>
          <a:p>
            <a:pPr algn="ctr">
              <a:buNone/>
            </a:pPr>
            <a:endParaRPr lang="it-IT" dirty="0">
              <a:effectLst/>
              <a:latin typeface="Helvetica" pitchFamily="2" charset="0"/>
            </a:endParaRPr>
          </a:p>
          <a:p>
            <a:pPr marL="285750" indent="-285750" algn="ctr">
              <a:buFontTx/>
              <a:buChar char="-"/>
            </a:pPr>
            <a:r>
              <a:rPr lang="it-IT" b="0" i="0" dirty="0">
                <a:effectLst/>
                <a:latin typeface="Helvetica" pitchFamily="2" charset="0"/>
              </a:rPr>
              <a:t>Analisi dei dati affinché siano utili;</a:t>
            </a:r>
          </a:p>
          <a:p>
            <a:pPr marL="285750" indent="-285750" algn="ctr">
              <a:buFontTx/>
              <a:buChar char="-"/>
            </a:pPr>
            <a:endParaRPr lang="it-IT" dirty="0">
              <a:effectLst/>
              <a:latin typeface="Helvetica" pitchFamily="2" charset="0"/>
            </a:endParaRPr>
          </a:p>
          <a:p>
            <a:pPr algn="ctr">
              <a:buNone/>
            </a:pPr>
            <a:r>
              <a:rPr lang="it-IT" b="0" i="0" dirty="0">
                <a:effectLst/>
                <a:latin typeface="Helvetica" pitchFamily="2" charset="0"/>
              </a:rPr>
              <a:t>Diverse tecniche di analisi in base alla informazioni raccolte e alla strategia adottata.</a:t>
            </a:r>
            <a:endParaRPr lang="it-IT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8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1460DE-81AB-0496-4C78-E5897C57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55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4384B0-CB31-22A3-E70D-C3F3CA96E319}"/>
              </a:ext>
            </a:extLst>
          </p:cNvPr>
          <p:cNvSpPr txBox="1"/>
          <p:nvPr/>
        </p:nvSpPr>
        <p:spPr>
          <a:xfrm>
            <a:off x="501933" y="528795"/>
            <a:ext cx="6102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b="1" dirty="0"/>
              <a:t>FASE 6: Produzione dei dati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88B5FF-D2FB-3FE0-A303-379408223D9D}"/>
              </a:ext>
            </a:extLst>
          </p:cNvPr>
          <p:cNvSpPr txBox="1"/>
          <p:nvPr/>
        </p:nvSpPr>
        <p:spPr>
          <a:xfrm>
            <a:off x="4061486" y="528795"/>
            <a:ext cx="956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b="1" dirty="0"/>
              <a:t>FASE 7: Analisi e interpretazione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0EC473-AD14-FB12-55D8-1ADEDDD94907}"/>
              </a:ext>
            </a:extLst>
          </p:cNvPr>
          <p:cNvSpPr txBox="1"/>
          <p:nvPr/>
        </p:nvSpPr>
        <p:spPr>
          <a:xfrm>
            <a:off x="6405319" y="2115503"/>
            <a:ext cx="4878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 dati raccolti devono essere analizzati per diventare </a:t>
            </a:r>
            <a:r>
              <a:rPr lang="it-IT" sz="2400"/>
              <a:t>utili.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tecniche dipendono dal tipo di dati e dalla strategia di ricerca adottata.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595550-A3B7-4A43-935D-29771FD1A518}"/>
              </a:ext>
            </a:extLst>
          </p:cNvPr>
          <p:cNvSpPr txBox="1"/>
          <p:nvPr/>
        </p:nvSpPr>
        <p:spPr>
          <a:xfrm>
            <a:off x="628788" y="2115503"/>
            <a:ext cx="51743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Raccolta dei dati (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field</a:t>
            </a:r>
            <a:r>
              <a:rPr lang="it-IT" sz="2400" dirty="0"/>
              <a:t>) secondo la modalità identificata.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Può richiedere personale numeroso e una parte significativa del budget.</a:t>
            </a:r>
          </a:p>
        </p:txBody>
      </p:sp>
    </p:spTree>
    <p:extLst>
      <p:ext uri="{BB962C8B-B14F-4D97-AF65-F5344CB8AC3E}">
        <p14:creationId xmlns:p14="http://schemas.microsoft.com/office/powerpoint/2010/main" val="206335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EF1FA2CC-813E-8EA2-0571-804DFAB7EC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8D8B43-0B29-0C23-AFAB-957A1D220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56</a:t>
            </a:fld>
            <a:endParaRPr lang="it-IT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71B873-7C5C-26E1-1DD6-E3425BABBB15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931069" y="1409330"/>
            <a:ext cx="10288693" cy="3660648"/>
          </a:xfrm>
          <a:prstGeom prst="rect">
            <a:avLst/>
          </a:prstGeom>
          <a:ln w="76200"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altLang="en-US" sz="1800" dirty="0"/>
              <a:t>FASE 8: IL RAPPORTO DI RICERCA </a:t>
            </a:r>
          </a:p>
          <a:p>
            <a:pPr algn="ctr"/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Rapporto contenente </a:t>
            </a:r>
            <a:r>
              <a:rPr lang="it-IT" altLang="en-US" sz="1800" dirty="0" err="1"/>
              <a:t>insight</a:t>
            </a:r>
            <a:r>
              <a:rPr lang="it-IT" altLang="en-US" sz="1800" dirty="0"/>
              <a:t>, informazioni, descrizione accurata del processo di ricerca, risultati, conclusioni, linee d’azione; </a:t>
            </a:r>
          </a:p>
          <a:p>
            <a:pPr marL="285750" indent="-285750" algn="ctr">
              <a:buFontTx/>
              <a:buChar char="-"/>
            </a:pPr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Di semplice comprensione a livello linguistico; </a:t>
            </a:r>
          </a:p>
          <a:p>
            <a:pPr marL="285750" indent="-285750" algn="ctr">
              <a:buFontTx/>
              <a:buChar char="-"/>
            </a:pPr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Privo di ambiguità; </a:t>
            </a:r>
          </a:p>
          <a:p>
            <a:pPr marL="285750" indent="-285750" algn="ctr">
              <a:buFontTx/>
              <a:buChar char="-"/>
            </a:pPr>
            <a:endParaRPr lang="it-IT" altLang="en-US" sz="1800" dirty="0"/>
          </a:p>
          <a:p>
            <a:pPr marL="285750" indent="-285750" algn="ctr">
              <a:buFontTx/>
              <a:buChar char="-"/>
            </a:pPr>
            <a:r>
              <a:rPr lang="it-IT" altLang="en-US" sz="1800" dirty="0"/>
              <a:t>Equilibrio tra completezza e concisione: relazione tecnica e relazione di sintesi.</a:t>
            </a:r>
          </a:p>
          <a:p>
            <a:pPr marL="285750" indent="-285750" algn="ctr">
              <a:buFontTx/>
              <a:buChar char="-"/>
            </a:pP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3742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852944-F411-1412-6508-3865D1FB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25" y="315425"/>
            <a:ext cx="11779897" cy="930276"/>
          </a:xfrm>
        </p:spPr>
        <p:txBody>
          <a:bodyPr/>
          <a:lstStyle/>
          <a:p>
            <a:pPr algn="ctr"/>
            <a:r>
              <a:rPr lang="it-IT" b="1" dirty="0"/>
              <a:t>FASE 8: Il rapporto di ricerca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5C1700-FCD7-2A0F-F1B9-17529DFB45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2574" y="1149937"/>
            <a:ext cx="5265968" cy="5099469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4D406-E371-408D-976F-F168E8D730E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58764" y="1251897"/>
            <a:ext cx="4959256" cy="3581400"/>
          </a:xfrm>
        </p:spPr>
        <p:txBody>
          <a:bodyPr>
            <a:noAutofit/>
          </a:bodyPr>
          <a:lstStyle/>
          <a:p>
            <a:pPr algn="ctr"/>
            <a:r>
              <a:rPr lang="it-IT" sz="2400"/>
              <a:t>Caratteristiche principali: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/>
              <a:t>Linguaggio chiaro e privo di ambiguità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/>
              <a:t>Equilibrio tra completezza e concisione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it-IT" sz="2400"/>
          </a:p>
          <a:p>
            <a:pPr algn="ctr"/>
            <a:r>
              <a:rPr lang="it-IT" sz="2400"/>
              <a:t>Possibile preparazione di due rapporti:</a:t>
            </a:r>
          </a:p>
          <a:p>
            <a:pPr algn="ctr"/>
            <a:endParaRPr lang="it-IT" sz="2400"/>
          </a:p>
          <a:p>
            <a:pPr algn="ctr"/>
            <a:r>
              <a:rPr lang="it-IT" sz="2400" b="1"/>
              <a:t>Rapporto tecnico</a:t>
            </a:r>
            <a:r>
              <a:rPr lang="it-IT" sz="2400"/>
              <a:t>: dettagli metodologici e risultati completi</a:t>
            </a:r>
          </a:p>
          <a:p>
            <a:pPr algn="ctr"/>
            <a:r>
              <a:rPr lang="it-IT" sz="2400"/>
              <a:t>Rapporto di sintesi: riepilogo chiaro dei risultati e delle conclusioni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3A6F1F-32D1-E2B5-2BE8-BF91F8201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57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DCB1F5-1E53-4F1A-3112-83F6C111BEF9}"/>
              </a:ext>
            </a:extLst>
          </p:cNvPr>
          <p:cNvSpPr txBox="1"/>
          <p:nvPr/>
        </p:nvSpPr>
        <p:spPr>
          <a:xfrm>
            <a:off x="-84583" y="3961026"/>
            <a:ext cx="6102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Culmina con il rapporto finale che include: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Descrizione del processo di ricerca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Risultati e conclusioni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u="sng" dirty="0"/>
              <a:t>Linee d’azione raccomandate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BFBE371-F606-39D2-E392-73CB14A7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79" y="1382653"/>
            <a:ext cx="5155447" cy="221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7E94DE-E52C-BDCA-E7DC-3BC6241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1" y="359517"/>
            <a:ext cx="11109960" cy="707886"/>
          </a:xfrm>
        </p:spPr>
        <p:txBody>
          <a:bodyPr/>
          <a:lstStyle/>
          <a:p>
            <a:r>
              <a:rPr lang="it-IT" dirty="0"/>
              <a:t>Esempio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89791F7-1D51-F3A1-9A06-089739054F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3036118"/>
            <a:ext cx="5212080" cy="3108422"/>
          </a:xfrm>
        </p:spPr>
        <p:txBody>
          <a:bodyPr>
            <a:noAutofit/>
          </a:bodyPr>
          <a:lstStyle/>
          <a:p>
            <a:r>
              <a:rPr lang="it-IT" sz="2400"/>
              <a:t>Domanda di ricerca: “L’uso frequente dei social network influisce sul rendimento scolastico degli studenti delle scuole superiori?”</a:t>
            </a:r>
          </a:p>
          <a:p>
            <a:r>
              <a:rPr lang="it-IT" sz="2400"/>
              <a:t>Obiettivo: capire se esiste una relazione tra tempo passato sui social e voti scolastici.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684D90-8621-25B6-12F5-CF14BA5B839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46520" y="2753762"/>
            <a:ext cx="5212080" cy="3390778"/>
          </a:xfrm>
        </p:spPr>
        <p:txBody>
          <a:bodyPr>
            <a:noAutofit/>
          </a:bodyPr>
          <a:lstStyle/>
          <a:p>
            <a:r>
              <a:rPr lang="it-IT" sz="2400"/>
              <a:t>Approccio scelto: quantitativo</a:t>
            </a:r>
          </a:p>
          <a:p>
            <a:r>
              <a:rPr lang="it-IT" sz="2400"/>
              <a:t>Motivo: consente di misurare ore di utilizzo dei social e voti scolastici, per trovare eventuali correlazioni numeriche.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CDA784-B75D-0492-433E-ADBACDD76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58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2D62E5-895F-4AEC-881C-687D344221B4}"/>
              </a:ext>
            </a:extLst>
          </p:cNvPr>
          <p:cNvSpPr txBox="1"/>
          <p:nvPr/>
        </p:nvSpPr>
        <p:spPr>
          <a:xfrm>
            <a:off x="931069" y="1574707"/>
            <a:ext cx="48296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b="1" dirty="0">
                <a:solidFill>
                  <a:srgbClr val="43467B"/>
                </a:solidFill>
              </a:rPr>
              <a:t>Fase 1: Formulazione del problema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472E63-E42C-B2D5-8A69-8F30EFB9EFC0}"/>
              </a:ext>
            </a:extLst>
          </p:cNvPr>
          <p:cNvSpPr txBox="1"/>
          <p:nvPr/>
        </p:nvSpPr>
        <p:spPr>
          <a:xfrm>
            <a:off x="6143149" y="1574707"/>
            <a:ext cx="6113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</a:rPr>
              <a:t>Fase 2: Scelta dell’approccio</a:t>
            </a:r>
          </a:p>
        </p:txBody>
      </p:sp>
    </p:spTree>
    <p:extLst>
      <p:ext uri="{BB962C8B-B14F-4D97-AF65-F5344CB8AC3E}">
        <p14:creationId xmlns:p14="http://schemas.microsoft.com/office/powerpoint/2010/main" val="282403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AADEBF-C214-E6EF-BBEF-F16D0A0B80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676894"/>
            <a:ext cx="5090157" cy="4229020"/>
          </a:xfrm>
        </p:spPr>
        <p:txBody>
          <a:bodyPr>
            <a:normAutofit/>
          </a:bodyPr>
          <a:lstStyle/>
          <a:p>
            <a:r>
              <a:rPr lang="it-IT" sz="2400"/>
              <a:t>Metodo: indagine tramite questionario</a:t>
            </a:r>
          </a:p>
          <a:p>
            <a:r>
              <a:rPr lang="it-IT" sz="2400"/>
              <a:t>Tecniche: domande chiuse e a risposta multipla su:</a:t>
            </a:r>
          </a:p>
          <a:p>
            <a:r>
              <a:rPr lang="it-IT" sz="2400"/>
              <a:t>Tempo medio giornaliero sui social</a:t>
            </a:r>
          </a:p>
          <a:p>
            <a:r>
              <a:rPr lang="it-IT" sz="2400"/>
              <a:t>Tipologia di piattaforme utilizzate</a:t>
            </a:r>
          </a:p>
          <a:p>
            <a:r>
              <a:rPr lang="it-IT" sz="2400"/>
              <a:t>Media scolastica dell’ultimo trimestre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75CE963-2623-6296-ED0B-6ADB609E87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616505"/>
            <a:ext cx="5090157" cy="867930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t-IT" sz="2800" b="1" dirty="0"/>
              <a:t>Fase 3: Scelta di metodi e tecniche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F4775F5-4FD6-7E81-0FE6-119271E579B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1676894"/>
            <a:ext cx="5090157" cy="4229020"/>
          </a:xfrm>
        </p:spPr>
        <p:txBody>
          <a:bodyPr>
            <a:normAutofit/>
          </a:bodyPr>
          <a:lstStyle/>
          <a:p>
            <a:r>
              <a:rPr lang="it-IT" sz="2400" dirty="0"/>
              <a:t>Disegno </a:t>
            </a:r>
            <a:r>
              <a:rPr lang="it-IT" sz="2400" dirty="0" err="1"/>
              <a:t>correlazionale</a:t>
            </a:r>
            <a:r>
              <a:rPr lang="it-IT" sz="2400" dirty="0"/>
              <a:t> (non sperimentale)</a:t>
            </a:r>
          </a:p>
          <a:p>
            <a:r>
              <a:rPr lang="it-IT" sz="2400" dirty="0"/>
              <a:t>Struttura: un unico momento di raccolta dati</a:t>
            </a:r>
          </a:p>
          <a:p>
            <a:r>
              <a:rPr lang="it-IT" sz="2400" dirty="0"/>
              <a:t>Finalità: trovare eventuali legami tra variabili (</a:t>
            </a:r>
            <a:r>
              <a:rPr lang="it-IT" sz="2400" b="1" dirty="0"/>
              <a:t>uso social ↔ rendimento scolastico)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162CA8-BA3B-42BE-401F-331C5090B9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616505"/>
            <a:ext cx="5090157" cy="480131"/>
          </a:xfrm>
        </p:spPr>
        <p:txBody>
          <a:bodyPr/>
          <a:lstStyle/>
          <a:p>
            <a:r>
              <a:rPr lang="it-IT" sz="2800" b="1"/>
              <a:t>Fase 4: Disegno della ricerca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7F0DB6-B4BB-94C6-3045-CB17E201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0904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761BC-C625-3A38-5806-1818F448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</a:t>
            </a:fld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CDB8BA-3BE5-53E0-D1CD-1961BA0671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69" y="600019"/>
            <a:ext cx="11132845" cy="86793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t-IT" altLang="en-US" sz="2800" b="1">
                <a:solidFill>
                  <a:srgbClr val="003057"/>
                </a:solidFill>
              </a:rPr>
              <a:t>Cambiamenti nei comportamenti e nelle interazioni digitali tra persone e aziende</a:t>
            </a:r>
            <a:r>
              <a:rPr lang="it-IT" altLang="en-US" sz="2800" b="1"/>
              <a:t>:</a:t>
            </a:r>
            <a:endParaRPr lang="it-IT" sz="2800" b="1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12843D-3BFD-B5F2-E5D6-69E02EB51DA5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779928" y="1467949"/>
            <a:ext cx="10288693" cy="18650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Tx/>
              <a:buChar char="-"/>
            </a:pPr>
            <a:endParaRPr lang="it-IT" altLang="en-US" sz="2400" dirty="0">
              <a:solidFill>
                <a:srgbClr val="003057"/>
              </a:solidFill>
            </a:endParaRPr>
          </a:p>
          <a:p>
            <a:pPr marL="285750" indent="-285750" algn="ctr">
              <a:buFontTx/>
              <a:buChar char="-"/>
            </a:pPr>
            <a:endParaRPr lang="it-IT" altLang="en-US" sz="2400" dirty="0"/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>
                <a:solidFill>
                  <a:srgbClr val="003057"/>
                </a:solidFill>
              </a:rPr>
              <a:t>Conversazioni istantanee e sempre attive;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/>
              <a:t>Content </a:t>
            </a:r>
            <a:r>
              <a:rPr lang="it-IT" altLang="en-US" sz="2400" dirty="0" err="1"/>
              <a:t>overload</a:t>
            </a:r>
            <a:r>
              <a:rPr lang="it-IT" altLang="en-US" sz="2400" dirty="0"/>
              <a:t>;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/>
              <a:t>Data </a:t>
            </a:r>
            <a:r>
              <a:rPr lang="it-IT" altLang="en-US" sz="2400" dirty="0" err="1"/>
              <a:t>overload</a:t>
            </a:r>
            <a:r>
              <a:rPr lang="it-IT" altLang="en-US" sz="2400" dirty="0"/>
              <a:t>;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/>
              <a:t>Relazioni significative;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/>
              <a:t>Bisogno di trasparenza;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 err="1"/>
              <a:t>Context</a:t>
            </a:r>
            <a:r>
              <a:rPr lang="it-IT" altLang="en-US" sz="2400" dirty="0"/>
              <a:t> free </a:t>
            </a:r>
            <a:r>
              <a:rPr lang="it-IT" altLang="en-US" sz="2400" dirty="0" err="1"/>
              <a:t>relationship</a:t>
            </a:r>
            <a:r>
              <a:rPr lang="it-IT" altLang="en-US" sz="2400" dirty="0"/>
              <a:t>;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it-IT" altLang="en-US" sz="2400" dirty="0"/>
              <a:t>Human brand.</a:t>
            </a:r>
          </a:p>
        </p:txBody>
      </p:sp>
    </p:spTree>
    <p:extLst>
      <p:ext uri="{BB962C8B-B14F-4D97-AF65-F5344CB8AC3E}">
        <p14:creationId xmlns:p14="http://schemas.microsoft.com/office/powerpoint/2010/main" val="339037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E372F5-A3C5-6CB2-15C7-4F093C117C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39" y="1837184"/>
            <a:ext cx="3474721" cy="4068729"/>
          </a:xfrm>
        </p:spPr>
        <p:txBody>
          <a:bodyPr>
            <a:normAutofit/>
          </a:bodyPr>
          <a:lstStyle/>
          <a:p>
            <a:r>
              <a:rPr lang="it-IT"/>
              <a:t>Popolazione di riferimento: studenti delle scuole superiori di una città</a:t>
            </a:r>
          </a:p>
          <a:p>
            <a:r>
              <a:rPr lang="it-IT"/>
              <a:t>Campione scelto: 100 studenti tra i 14 e i 18 anni</a:t>
            </a:r>
          </a:p>
          <a:p>
            <a:r>
              <a:rPr lang="it-IT"/>
              <a:t>Metodo di campionamento: casuale stratificato (per età e tipo di scuola)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AD5DD5-4342-F7AB-22C9-C2372ED62F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665825"/>
            <a:ext cx="3474720" cy="3187907"/>
          </a:xfrm>
        </p:spPr>
        <p:txBody>
          <a:bodyPr/>
          <a:lstStyle/>
          <a:p>
            <a:pPr algn="ctr"/>
            <a:r>
              <a:rPr lang="it-IT" b="1"/>
              <a:t>Fase 5: Disegno del campione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448EC5B-A9E5-FD4F-4683-DABD20B4C4A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1837184"/>
            <a:ext cx="3474720" cy="4068729"/>
          </a:xfrm>
        </p:spPr>
        <p:txBody>
          <a:bodyPr>
            <a:noAutofit/>
          </a:bodyPr>
          <a:lstStyle/>
          <a:p>
            <a:r>
              <a:rPr lang="it-IT"/>
              <a:t>Strumenti: questionario online anonimo</a:t>
            </a:r>
          </a:p>
          <a:p>
            <a:r>
              <a:rPr lang="it-IT"/>
              <a:t>Raccolta: distribuzione tramite scuola e link condiviso via e-mail</a:t>
            </a:r>
          </a:p>
          <a:p>
            <a:r>
              <a:rPr lang="it-IT"/>
              <a:t>Controllo: eliminazione risposte incomplete o incoerenti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6CEDD56-8D3D-D8F9-58CC-A9DEF6793A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567184"/>
            <a:ext cx="3474720" cy="3286548"/>
          </a:xfrm>
        </p:spPr>
        <p:txBody>
          <a:bodyPr/>
          <a:lstStyle/>
          <a:p>
            <a:pPr algn="ctr"/>
            <a:r>
              <a:rPr lang="it-IT" b="1"/>
              <a:t>Fase 6: Produzione dei dati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A625B38-B54F-FB96-71E8-16699020688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1837184"/>
            <a:ext cx="3474720" cy="4068729"/>
          </a:xfrm>
        </p:spPr>
        <p:txBody>
          <a:bodyPr>
            <a:noAutofit/>
          </a:bodyPr>
          <a:lstStyle/>
          <a:p>
            <a:r>
              <a:rPr lang="it-IT"/>
              <a:t>Analisi statistica: correlazione tra ore sui social e media scolastica</a:t>
            </a:r>
          </a:p>
          <a:p>
            <a:r>
              <a:rPr lang="it-IT"/>
              <a:t>Risultato ipotetico: più ore passate sui social = media scolastica leggermente più bassa</a:t>
            </a:r>
          </a:p>
          <a:p>
            <a:r>
              <a:rPr lang="it-IT"/>
              <a:t>Interpretazione: uso eccessivo dei social potrebbe ridurre il tempo dedicato allo studio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BE92281-47CD-07E8-2173-C1ED2CE233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567184"/>
            <a:ext cx="3474720" cy="3286548"/>
          </a:xfrm>
        </p:spPr>
        <p:txBody>
          <a:bodyPr/>
          <a:lstStyle/>
          <a:p>
            <a:pPr algn="ctr"/>
            <a:r>
              <a:rPr lang="it-IT" b="1"/>
              <a:t>Fase 7: Analisi e interpretazione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3B4BCA7-387A-5E79-6EDC-FBCAD663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6643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04E8A-41D4-6C1F-FED6-928B1BC33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533400"/>
            <a:ext cx="10805160" cy="34227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Approfondimenti e letture</a:t>
            </a:r>
            <a:endParaRPr lang="it-IT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DA9E0A-A011-B73A-86E3-5A36AEF95B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5FB821-DBCB-CC59-7A2B-4AB1EF775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61</a:t>
            </a:fld>
            <a:endParaRPr lang="it-IT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7BC101-4787-6F27-6CD1-8E135E3BB03E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274320" y="1141403"/>
            <a:ext cx="11643360" cy="40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Tx/>
              <a:buChar char="-"/>
            </a:pPr>
            <a:r>
              <a:rPr lang="it-IT" sz="1600" dirty="0"/>
              <a:t>Alessandro </a:t>
            </a:r>
            <a:r>
              <a:rPr lang="it-IT" sz="1600" dirty="0" err="1"/>
              <a:t>Caliandro</a:t>
            </a:r>
            <a:r>
              <a:rPr lang="it-IT" sz="1600" dirty="0"/>
              <a:t> &amp; Alessandro </a:t>
            </a:r>
            <a:r>
              <a:rPr lang="it-IT" sz="1600" dirty="0" err="1"/>
              <a:t>Gandini</a:t>
            </a:r>
            <a:r>
              <a:rPr lang="it-IT" sz="1600" dirty="0"/>
              <a:t>, </a:t>
            </a:r>
            <a:r>
              <a:rPr lang="it-IT" sz="1600" i="1" dirty="0"/>
              <a:t>Qualitative research in digital </a:t>
            </a:r>
            <a:r>
              <a:rPr lang="it-IT" sz="1600" i="1" dirty="0" err="1"/>
              <a:t>environments</a:t>
            </a:r>
            <a:r>
              <a:rPr lang="it-IT" sz="1600" i="1" dirty="0"/>
              <a:t>: A research </a:t>
            </a:r>
            <a:r>
              <a:rPr lang="it-IT" sz="1600" i="1" dirty="0" err="1"/>
              <a:t>toolkit</a:t>
            </a:r>
            <a:r>
              <a:rPr lang="it-IT" sz="1600" dirty="0"/>
              <a:t>, </a:t>
            </a:r>
            <a:r>
              <a:rPr lang="it-IT" sz="1600" dirty="0" err="1"/>
              <a:t>Routledge</a:t>
            </a:r>
            <a:r>
              <a:rPr lang="it-IT" sz="1600" dirty="0"/>
              <a:t>, 2016. </a:t>
            </a:r>
          </a:p>
          <a:p>
            <a:pPr algn="ctr"/>
            <a:r>
              <a:rPr lang="it-IT" sz="1600" dirty="0"/>
              <a:t>Questo testo offre un set di metodi e tecnologie per la ricerca qualitativa negli spazi digitali. </a:t>
            </a:r>
          </a:p>
          <a:p>
            <a:pPr algn="ctr"/>
            <a:endParaRPr lang="it-IT" sz="1600" dirty="0"/>
          </a:p>
          <a:p>
            <a:pPr marL="285750" indent="-285750" algn="ctr">
              <a:buFontTx/>
              <a:buChar char="-"/>
            </a:pPr>
            <a:r>
              <a:rPr lang="it-IT" sz="1600" dirty="0"/>
              <a:t>Mike </a:t>
            </a:r>
            <a:r>
              <a:rPr lang="it-IT" sz="1600" dirty="0" err="1"/>
              <a:t>Grigsby</a:t>
            </a:r>
            <a:r>
              <a:rPr lang="it-IT" sz="1600" dirty="0"/>
              <a:t>, </a:t>
            </a:r>
            <a:r>
              <a:rPr lang="it-IT" sz="1600" i="1" dirty="0"/>
              <a:t>Marketing </a:t>
            </a:r>
            <a:r>
              <a:rPr lang="it-IT" sz="1600" i="1" dirty="0" err="1"/>
              <a:t>Analytics</a:t>
            </a:r>
            <a:r>
              <a:rPr lang="it-IT" sz="1600" i="1" dirty="0"/>
              <a:t>: A </a:t>
            </a:r>
            <a:r>
              <a:rPr lang="it-IT" sz="1600" i="1" dirty="0" err="1"/>
              <a:t>Practical</a:t>
            </a:r>
            <a:r>
              <a:rPr lang="it-IT" sz="1600" i="1" dirty="0"/>
              <a:t> Guide to </a:t>
            </a:r>
            <a:r>
              <a:rPr lang="it-IT" sz="1600" i="1" dirty="0" err="1"/>
              <a:t>Improving</a:t>
            </a:r>
            <a:r>
              <a:rPr lang="it-IT" sz="1600" i="1" dirty="0"/>
              <a:t> Consumer </a:t>
            </a:r>
            <a:r>
              <a:rPr lang="it-IT" sz="1600" i="1" dirty="0" err="1"/>
              <a:t>Insights</a:t>
            </a:r>
            <a:r>
              <a:rPr lang="it-IT" sz="1600" i="1" dirty="0"/>
              <a:t> Using Data </a:t>
            </a:r>
            <a:r>
              <a:rPr lang="it-IT" sz="1600" i="1" dirty="0" err="1"/>
              <a:t>Techniques</a:t>
            </a:r>
            <a:r>
              <a:rPr lang="it-IT" sz="1600" dirty="0"/>
              <a:t>, </a:t>
            </a:r>
            <a:r>
              <a:rPr lang="it-IT" sz="1600" dirty="0" err="1"/>
              <a:t>Kogan</a:t>
            </a:r>
            <a:r>
              <a:rPr lang="it-IT" sz="1600" dirty="0"/>
              <a:t> Page </a:t>
            </a:r>
            <a:r>
              <a:rPr lang="it-IT" sz="1600" dirty="0" err="1"/>
              <a:t>Publishers</a:t>
            </a:r>
            <a:r>
              <a:rPr lang="it-IT" sz="1600" dirty="0"/>
              <a:t>, 2018. </a:t>
            </a:r>
          </a:p>
          <a:p>
            <a:pPr algn="ctr"/>
            <a:r>
              <a:rPr lang="it-IT" sz="1600" dirty="0"/>
              <a:t>Un'introduzione all’utilizzo delle tecniche di data </a:t>
            </a:r>
            <a:r>
              <a:rPr lang="it-IT" sz="1600" dirty="0" err="1"/>
              <a:t>analysis</a:t>
            </a:r>
            <a:r>
              <a:rPr lang="it-IT" sz="1600" dirty="0"/>
              <a:t> per l’esplorazione dei bisogni del consumatore. </a:t>
            </a:r>
          </a:p>
          <a:p>
            <a:pPr algn="ctr"/>
            <a:endParaRPr lang="it-IT" sz="1600" dirty="0"/>
          </a:p>
          <a:p>
            <a:pPr marL="285750" indent="-285750" algn="ctr">
              <a:buFontTx/>
              <a:buChar char="-"/>
            </a:pPr>
            <a:r>
              <a:rPr lang="it-IT" sz="1600" dirty="0"/>
              <a:t>Merlin Stone, Alison Bond &amp; </a:t>
            </a:r>
            <a:r>
              <a:rPr lang="it-IT" sz="1600" dirty="0" err="1"/>
              <a:t>BryanFoss</a:t>
            </a:r>
            <a:r>
              <a:rPr lang="it-IT" sz="1600" dirty="0"/>
              <a:t>, </a:t>
            </a:r>
            <a:r>
              <a:rPr lang="it-IT" sz="1600" i="1" dirty="0"/>
              <a:t>Consumer </a:t>
            </a:r>
            <a:r>
              <a:rPr lang="it-IT" sz="1600" i="1" dirty="0" err="1"/>
              <a:t>insight</a:t>
            </a:r>
            <a:r>
              <a:rPr lang="it-IT" sz="1600" i="1" dirty="0"/>
              <a:t>: how to use data and market research to </a:t>
            </a:r>
            <a:r>
              <a:rPr lang="it-IT" sz="1600" i="1" dirty="0" err="1"/>
              <a:t>get</a:t>
            </a:r>
            <a:r>
              <a:rPr lang="it-IT" sz="1600" i="1" dirty="0"/>
              <a:t> </a:t>
            </a:r>
            <a:r>
              <a:rPr lang="it-IT" sz="1600" i="1" dirty="0" err="1"/>
              <a:t>closer</a:t>
            </a:r>
            <a:r>
              <a:rPr lang="it-IT" sz="1600" i="1" dirty="0"/>
              <a:t> to your </a:t>
            </a:r>
            <a:r>
              <a:rPr lang="it-IT" sz="1600" i="1" dirty="0" err="1"/>
              <a:t>customer</a:t>
            </a:r>
            <a:r>
              <a:rPr lang="it-IT" sz="1600" dirty="0"/>
              <a:t>, </a:t>
            </a:r>
            <a:r>
              <a:rPr lang="it-IT" sz="1600" dirty="0" err="1"/>
              <a:t>Kogan</a:t>
            </a:r>
            <a:r>
              <a:rPr lang="it-IT" sz="1600" dirty="0"/>
              <a:t> Page </a:t>
            </a:r>
            <a:r>
              <a:rPr lang="it-IT" sz="1600" dirty="0" err="1"/>
              <a:t>Publishers</a:t>
            </a:r>
            <a:r>
              <a:rPr lang="it-IT" sz="1600" dirty="0"/>
              <a:t>, 2004. </a:t>
            </a:r>
          </a:p>
          <a:p>
            <a:pPr algn="ctr"/>
            <a:r>
              <a:rPr lang="it-IT" sz="1600" dirty="0"/>
              <a:t>Il manuale è centrato sui dati interni all’azienda come fonte di conoscenza dei propri clienti </a:t>
            </a:r>
          </a:p>
          <a:p>
            <a:pPr algn="ctr"/>
            <a:endParaRPr lang="it-IT" sz="1600" dirty="0"/>
          </a:p>
          <a:p>
            <a:pPr marL="285750" indent="-285750" algn="ctr">
              <a:buFontTx/>
              <a:buChar char="-"/>
            </a:pPr>
            <a:r>
              <a:rPr lang="it-IT" sz="1600" dirty="0"/>
              <a:t>Danielle Server Coombs, </a:t>
            </a:r>
            <a:r>
              <a:rPr lang="it-IT" sz="1600" i="1" dirty="0"/>
              <a:t>The Consumer </a:t>
            </a:r>
            <a:r>
              <a:rPr lang="it-IT" sz="1600" i="1" dirty="0" err="1"/>
              <a:t>Insights</a:t>
            </a:r>
            <a:r>
              <a:rPr lang="it-IT" sz="1600" i="1" dirty="0"/>
              <a:t> </a:t>
            </a:r>
            <a:r>
              <a:rPr lang="it-IT" sz="1600" i="1" dirty="0" err="1"/>
              <a:t>Handbook</a:t>
            </a:r>
            <a:r>
              <a:rPr lang="it-IT" sz="1600" i="1" dirty="0"/>
              <a:t>: </a:t>
            </a:r>
            <a:r>
              <a:rPr lang="it-IT" sz="1600" i="1" dirty="0" err="1"/>
              <a:t>Unlocking</a:t>
            </a:r>
            <a:r>
              <a:rPr lang="it-IT" sz="1600" i="1" dirty="0"/>
              <a:t> Audience Research </a:t>
            </a:r>
            <a:r>
              <a:rPr lang="it-IT" sz="1600" i="1" dirty="0" err="1"/>
              <a:t>Methods</a:t>
            </a:r>
            <a:r>
              <a:rPr lang="it-IT" sz="1600" i="1" dirty="0"/>
              <a:t> </a:t>
            </a:r>
            <a:r>
              <a:rPr lang="it-IT" sz="1600" dirty="0" err="1"/>
              <a:t>Rowman</a:t>
            </a:r>
            <a:r>
              <a:rPr lang="it-IT" sz="1600" dirty="0"/>
              <a:t> &amp; </a:t>
            </a:r>
            <a:r>
              <a:rPr lang="it-IT" sz="1600" dirty="0" err="1"/>
              <a:t>Littlefield</a:t>
            </a:r>
            <a:r>
              <a:rPr lang="it-IT" sz="1600" dirty="0"/>
              <a:t>, 2021. </a:t>
            </a:r>
          </a:p>
          <a:p>
            <a:pPr algn="ctr"/>
            <a:r>
              <a:rPr lang="it-IT" sz="1600" dirty="0"/>
              <a:t>Si tratta di una pratica guida alla ricerca sul pubblico. </a:t>
            </a:r>
          </a:p>
          <a:p>
            <a:pPr algn="ctr"/>
            <a:endParaRPr lang="en-US" altLang="en-US" sz="1600" dirty="0">
              <a:solidFill>
                <a:srgbClr val="00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7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968514"/>
            <a:ext cx="12192001" cy="70788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C489E4F-1129-2A54-0E68-FF367BC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/>
              <a:t>Human Brand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EA0FAB2-3ED4-53EB-0B4C-A0F9067F7F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043" y="2551151"/>
            <a:ext cx="7569703" cy="409015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Social media sono oggi tra i canali più influenti: raggiungono moltissime persone e incidono fortemente sulle loro scelte.</a:t>
            </a:r>
          </a:p>
          <a:p>
            <a:pPr algn="ctr"/>
            <a:r>
              <a:rPr lang="it-IT" sz="2400" dirty="0"/>
              <a:t>Per questo motivo, 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social media marketing </a:t>
            </a:r>
            <a:r>
              <a:rPr lang="it-IT" sz="2400" u="sng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it-IT" sz="2400" u="sng" dirty="0"/>
              <a:t>on</a:t>
            </a:r>
            <a:r>
              <a:rPr lang="it-IT" sz="2400" dirty="0"/>
              <a:t> è più </a:t>
            </a:r>
            <a:r>
              <a:rPr lang="it-IT" sz="2400" u="sng" dirty="0"/>
              <a:t>un’opzione</a:t>
            </a:r>
            <a:r>
              <a:rPr lang="it-IT" sz="2400" dirty="0"/>
              <a:t>, ma deve essere un elemento centrale della strategia di marketing.</a:t>
            </a:r>
          </a:p>
          <a:p>
            <a:pPr algn="ctr"/>
            <a:r>
              <a:rPr lang="it-IT" sz="2400" dirty="0"/>
              <a:t>I clienti moderni non comprano solo un prodotto: vogliono fidarsi dell’azienda e conoscerne l’identità, i valori e il modo di comunicare.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D12E02-D6F8-1CD1-DB1F-0D51660B3A58}"/>
              </a:ext>
            </a:extLst>
          </p:cNvPr>
          <p:cNvSpPr txBox="1"/>
          <p:nvPr/>
        </p:nvSpPr>
        <p:spPr>
          <a:xfrm>
            <a:off x="7799923" y="2187714"/>
            <a:ext cx="4010698" cy="378565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Per rimanere rilevante, un brand deve sviluppare un “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radar culturale</a:t>
            </a:r>
            <a:r>
              <a:rPr lang="it-IT" sz="2400" dirty="0"/>
              <a:t>”, cioè la capacità di: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it-IT" sz="2400" dirty="0"/>
              <a:t>intercettare tendenze,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it-IT" sz="2400" dirty="0"/>
              <a:t>comprendere i cambiamenti sociali e culturali,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it-IT" sz="2400" dirty="0"/>
              <a:t>adattarsi velocemente a nuove tecnologie e piattaforme digitali</a:t>
            </a:r>
          </a:p>
        </p:txBody>
      </p:sp>
    </p:spTree>
    <p:extLst>
      <p:ext uri="{BB962C8B-B14F-4D97-AF65-F5344CB8AC3E}">
        <p14:creationId xmlns:p14="http://schemas.microsoft.com/office/powerpoint/2010/main" val="263468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311EB9-949C-5C0F-7F89-7258CDC7CC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2581" y="1408316"/>
            <a:ext cx="10055340" cy="440099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CB0ADB2-2116-B676-EE54-F3F29AC0A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336604" y="3255817"/>
            <a:ext cx="2485888" cy="82792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F1CDB3E-BA80-1DAD-20FF-017D73905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9983395" y="3383041"/>
            <a:ext cx="2322425" cy="73693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B188F-26E8-0315-FAC3-580C7927FF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</a:t>
            </a:fld>
            <a:endParaRPr lang="it-IT" noProof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D2EAA7-7194-7D78-2407-F4FFB656721C}"/>
              </a:ext>
            </a:extLst>
          </p:cNvPr>
          <p:cNvSpPr txBox="1"/>
          <p:nvPr/>
        </p:nvSpPr>
        <p:spPr>
          <a:xfrm>
            <a:off x="1612254" y="1871210"/>
            <a:ext cx="86357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Oltre agli strumenti, servono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persone competenti.</a:t>
            </a:r>
          </a:p>
          <a:p>
            <a:pPr algn="ctr"/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2400" dirty="0"/>
              <a:t>Le aziende devono investire in talenti digitali in grado di: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dirty="0"/>
              <a:t>comprendere il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customer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journey</a:t>
            </a:r>
            <a:r>
              <a:rPr lang="it-IT" sz="2400" dirty="0"/>
              <a:t> (cioè il percorso che porta il cliente dal primo contatto fino all’acquisto e alla </a:t>
            </a:r>
            <a:r>
              <a:rPr lang="it-IT" sz="2400" dirty="0" err="1"/>
              <a:t>fidelizzazione</a:t>
            </a:r>
            <a:r>
              <a:rPr lang="it-IT" sz="2400" dirty="0"/>
              <a:t>),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dirty="0"/>
              <a:t>raccogliere e interpretare i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dati</a:t>
            </a:r>
            <a:r>
              <a:rPr lang="it-IT" sz="2400" dirty="0"/>
              <a:t> dei clienti,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400" dirty="0"/>
              <a:t>trasformare i dati in </a:t>
            </a:r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insight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operativi</a:t>
            </a:r>
            <a:r>
              <a:rPr lang="it-IT" sz="2400" dirty="0"/>
              <a:t> (informazioni concrete che aiutano a prendere decisioni efficaci).</a:t>
            </a:r>
          </a:p>
        </p:txBody>
      </p:sp>
    </p:spTree>
    <p:extLst>
      <p:ext uri="{BB962C8B-B14F-4D97-AF65-F5344CB8AC3E}">
        <p14:creationId xmlns:p14="http://schemas.microsoft.com/office/powerpoint/2010/main" val="13517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CCD30B1-2DA2-3258-DA7F-82A753D3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34" y="166798"/>
            <a:ext cx="11658600" cy="1020441"/>
          </a:xfrm>
        </p:spPr>
        <p:txBody>
          <a:bodyPr>
            <a:normAutofit/>
          </a:bodyPr>
          <a:lstStyle/>
          <a:p>
            <a:pPr algn="ctr"/>
            <a:r>
              <a:rPr lang="it-IT" sz="3200" b="1"/>
              <a:t>6.2 Come far fronte al cambiamento: la ricerca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C15FD6E-20BD-4AC2-CE79-41F8E34A70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3090" y="4312971"/>
            <a:ext cx="6626910" cy="2263366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5B96FB78-D22E-1926-31BB-75E1B83BAAA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50495" y="1600226"/>
            <a:ext cx="3641505" cy="4359972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76E8D9-7C0A-6AA4-B805-AD5AC7FF9BB1}"/>
              </a:ext>
            </a:extLst>
          </p:cNvPr>
          <p:cNvSpPr txBox="1"/>
          <p:nvPr/>
        </p:nvSpPr>
        <p:spPr>
          <a:xfrm>
            <a:off x="8737206" y="1887386"/>
            <a:ext cx="32661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L’obiettivo di ogni impresa è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produrre benefici concreti </a:t>
            </a:r>
            <a:r>
              <a:rPr lang="it-IT" sz="2400" dirty="0"/>
              <a:t>per i clienti. </a:t>
            </a:r>
          </a:p>
          <a:p>
            <a:pPr algn="ctr">
              <a:buNone/>
            </a:pPr>
            <a:r>
              <a:rPr lang="it-IT" sz="2400" dirty="0"/>
              <a:t>Non basta offrire prodotti: questi devono essere percepiti come valore, cioè qualcosa che le persone vogliono davvero acquistare.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215DFE2-5727-A1DF-FEF3-DD4C764D556C}"/>
              </a:ext>
            </a:extLst>
          </p:cNvPr>
          <p:cNvSpPr txBox="1"/>
          <p:nvPr/>
        </p:nvSpPr>
        <p:spPr>
          <a:xfrm>
            <a:off x="993090" y="4444662"/>
            <a:ext cx="64469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dirty="0"/>
              <a:t>Il valore percepito non dipende solo dal prezzo o dalla qualità. Può includere: emozioni, esperienza, fiducia, riconoscimento del brand. Le aziende vincenti sono quelle che comprendono cosa conta davvero per i clienti.</a:t>
            </a:r>
          </a:p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endParaRPr lang="it-IT" sz="2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189DA2-6EC0-322B-F4C5-012342FD95C4}"/>
              </a:ext>
            </a:extLst>
          </p:cNvPr>
          <p:cNvSpPr txBox="1"/>
          <p:nvPr/>
        </p:nvSpPr>
        <p:spPr>
          <a:xfrm>
            <a:off x="188615" y="1187239"/>
            <a:ext cx="8060098" cy="286232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 fontAlgn="base">
              <a:buFontTx/>
              <a:buChar char="-"/>
            </a:pPr>
            <a:r>
              <a:rPr lang="it-IT" altLang="en-US" sz="2000" u="sng" dirty="0"/>
              <a:t>Come capire quali sono i valori più importanti di un’azienda agli occhi dei suoi consumatori?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000" b="1" dirty="0"/>
              <a:t>Ricerche di marketing</a:t>
            </a:r>
            <a:r>
              <a:rPr lang="it-IT" altLang="en-US" sz="2000" dirty="0"/>
              <a:t> per avere dati, informazioni ed </a:t>
            </a:r>
            <a:r>
              <a:rPr lang="it-IT" altLang="en-US" sz="2000" dirty="0" err="1"/>
              <a:t>insight</a:t>
            </a:r>
            <a:r>
              <a:rPr lang="it-IT" altLang="en-US" sz="2000" dirty="0"/>
              <a:t> per un processo decisionale dell’azienda più informato e di maggior successo; </a:t>
            </a:r>
          </a:p>
          <a:p>
            <a:pPr marL="285750" indent="-285750" algn="ctr" fontAlgn="base">
              <a:buFontTx/>
              <a:buChar char="-"/>
            </a:pPr>
            <a:endParaRPr lang="it-IT" altLang="en-US" sz="2000" dirty="0"/>
          </a:p>
          <a:p>
            <a:pPr marL="285750" indent="-285750" algn="ctr" fontAlgn="base">
              <a:buFontTx/>
              <a:buChar char="-"/>
            </a:pPr>
            <a:r>
              <a:rPr lang="it-IT" altLang="en-US" sz="2000" b="1" dirty="0"/>
              <a:t>Ricerca di mercato</a:t>
            </a:r>
            <a:r>
              <a:rPr lang="it-IT" altLang="en-US" sz="2000" dirty="0"/>
              <a:t>: </a:t>
            </a:r>
            <a:r>
              <a:rPr lang="it-IT" altLang="en-US" sz="2000" i="1" dirty="0"/>
              <a:t>lo studio paziente e l’indagine scientifica in cui il ricercatore dà un’altra occhiata più attenta ai dati per scoprire tutto ciò che si sa sul fenomeno in studio</a:t>
            </a:r>
            <a:r>
              <a:rPr lang="it-IT" altLang="en-US" sz="2000" dirty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5481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61</Slides>
  <Notes>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2" baseType="lpstr">
      <vt:lpstr>ModernClassicBlock-3</vt:lpstr>
      <vt:lpstr>Presentazione standard di PowerPoint</vt:lpstr>
      <vt:lpstr>Digital Marketing Strategy</vt:lpstr>
      <vt:lpstr>Capitolo 6 </vt:lpstr>
      <vt:lpstr>6.1 I nuovi scenari</vt:lpstr>
      <vt:lpstr>Presentazione standard di PowerPoint</vt:lpstr>
      <vt:lpstr>Presentazione standard di PowerPoint</vt:lpstr>
      <vt:lpstr>Human Brand</vt:lpstr>
      <vt:lpstr>Presentazione standard di PowerPoint</vt:lpstr>
      <vt:lpstr>6.2 Come far fronte al cambiamento: la ricerca</vt:lpstr>
      <vt:lpstr>Per capire meglio il concetto di valore, bisogna porsi delle domande fondamental</vt:lpstr>
      <vt:lpstr>Presentazione standard di PowerPoint</vt:lpstr>
      <vt:lpstr>Presentazione standard di PowerPoint</vt:lpstr>
      <vt:lpstr>6.3 Come la ricerca di mercato può aiutare la strategia di marketing digitale</vt:lpstr>
      <vt:lpstr>Ci sono 4 modi principali in cui la ricerca di mercato aiuta il marketing digitale. </vt:lpstr>
      <vt:lpstr>Presentazione standard di PowerPoint</vt:lpstr>
      <vt:lpstr>6.4 Alcuni approcci di ricerca di marketing per il digitale</vt:lpstr>
      <vt:lpstr>Presentazione standard di PowerPoint</vt:lpstr>
      <vt:lpstr>Per analizzare il mercato e comprendere i clienti esistono tanti metodi.    Nel digitale, questi possono essere raggruppati in 3 grandi categorie: </vt:lpstr>
      <vt:lpstr>Ricerca osservazionale</vt:lpstr>
      <vt:lpstr>Metodi principali della ricerca osservazionale</vt:lpstr>
      <vt:lpstr>Ricerca quantitativa</vt:lpstr>
      <vt:lpstr>Presentazione standard di PowerPoint</vt:lpstr>
      <vt:lpstr>Metodi di ricerca quantitativa primaria</vt:lpstr>
      <vt:lpstr>1. Sondaggio</vt:lpstr>
      <vt:lpstr>2. Ricerca correlazionale</vt:lpstr>
      <vt:lpstr>  3. Ricerca causale-comparativa (quasi-sperimentale)</vt:lpstr>
      <vt:lpstr>Campionamento</vt:lpstr>
      <vt:lpstr>Presentazione standard di PowerPoint</vt:lpstr>
      <vt:lpstr>Raccolta dati (questionari e distribuzione)</vt:lpstr>
      <vt:lpstr>Presentazione standard di PowerPoint</vt:lpstr>
      <vt:lpstr>Analisi dei dati</vt:lpstr>
      <vt:lpstr>Metodi di ricerca quantitativa secondaria</vt:lpstr>
      <vt:lpstr>Esempio: </vt:lpstr>
      <vt:lpstr>Presentazione standard di PowerPoint</vt:lpstr>
      <vt:lpstr>Caratteristiche della ricerca quantitativa</vt:lpstr>
      <vt:lpstr>Presentazione standard di PowerPoint</vt:lpstr>
      <vt:lpstr>Ricerca qualitativa</vt:lpstr>
      <vt:lpstr>Principali metodi di ricerca qualitativa</vt:lpstr>
      <vt:lpstr>Vantaggi della raccolta dati qualitativa</vt:lpstr>
      <vt:lpstr>Quando usare la ricerca qualitativa</vt:lpstr>
      <vt:lpstr>Presentazione standard di PowerPoint</vt:lpstr>
      <vt:lpstr>Strategie di analisi e interpretazione qualitativa</vt:lpstr>
      <vt:lpstr>Presentazione standard di PowerPoint</vt:lpstr>
      <vt:lpstr>Principi chiave delle strategie qualitative</vt:lpstr>
      <vt:lpstr>Presentazione standard di PowerPoint</vt:lpstr>
      <vt:lpstr>6.5 Il processo di ricerca</vt:lpstr>
      <vt:lpstr>Presentazione standard di PowerPoint</vt:lpstr>
      <vt:lpstr>La scelta dell’approccio</vt:lpstr>
      <vt:lpstr>Presentazione standard di PowerPoint</vt:lpstr>
      <vt:lpstr>Scelta dei metodi e delle tecniche</vt:lpstr>
      <vt:lpstr>Disegno della ricerca</vt:lpstr>
      <vt:lpstr>Presentazione standard di PowerPoint</vt:lpstr>
      <vt:lpstr>Disegno del campione</vt:lpstr>
      <vt:lpstr>Presentazione standard di PowerPoint</vt:lpstr>
      <vt:lpstr>Presentazione standard di PowerPoint</vt:lpstr>
      <vt:lpstr>Presentazione standard di PowerPoint</vt:lpstr>
      <vt:lpstr>FASE 8: Il rapporto di ricerca</vt:lpstr>
      <vt:lpstr>Esempio </vt:lpstr>
      <vt:lpstr>Presentazione standard di PowerPoint</vt:lpstr>
      <vt:lpstr>Presentazione standard di PowerPoint</vt:lpstr>
      <vt:lpstr>Approfondimenti e letture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Giulia Santinelli</cp:lastModifiedBy>
  <cp:revision>25</cp:revision>
  <dcterms:created xsi:type="dcterms:W3CDTF">2025-08-13T16:22:50Z</dcterms:created>
  <dcterms:modified xsi:type="dcterms:W3CDTF">2025-09-12T21:03:14Z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