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66"/>
  </p:notesMasterIdLst>
  <p:handoutMasterIdLst>
    <p:handoutMasterId r:id="rId67"/>
  </p:handoutMasterIdLst>
  <p:sldIdLst>
    <p:sldId id="261" r:id="rId5"/>
    <p:sldId id="280" r:id="rId6"/>
    <p:sldId id="273" r:id="rId7"/>
    <p:sldId id="314" r:id="rId8"/>
    <p:sldId id="315" r:id="rId9"/>
    <p:sldId id="376" r:id="rId10"/>
    <p:sldId id="382" r:id="rId11"/>
    <p:sldId id="421" r:id="rId12"/>
    <p:sldId id="422" r:id="rId13"/>
    <p:sldId id="378" r:id="rId14"/>
    <p:sldId id="423" r:id="rId15"/>
    <p:sldId id="379" r:id="rId16"/>
    <p:sldId id="430" r:id="rId17"/>
    <p:sldId id="380" r:id="rId18"/>
    <p:sldId id="381" r:id="rId19"/>
    <p:sldId id="286" r:id="rId20"/>
    <p:sldId id="385" r:id="rId21"/>
    <p:sldId id="386" r:id="rId22"/>
    <p:sldId id="387" r:id="rId23"/>
    <p:sldId id="393" r:id="rId24"/>
    <p:sldId id="383" r:id="rId25"/>
    <p:sldId id="384" r:id="rId26"/>
    <p:sldId id="388" r:id="rId27"/>
    <p:sldId id="389" r:id="rId28"/>
    <p:sldId id="390" r:id="rId29"/>
    <p:sldId id="399" r:id="rId30"/>
    <p:sldId id="391" r:id="rId31"/>
    <p:sldId id="424" r:id="rId32"/>
    <p:sldId id="400" r:id="rId33"/>
    <p:sldId id="425" r:id="rId34"/>
    <p:sldId id="392" r:id="rId35"/>
    <p:sldId id="394" r:id="rId36"/>
    <p:sldId id="395" r:id="rId37"/>
    <p:sldId id="396" r:id="rId38"/>
    <p:sldId id="397" r:id="rId39"/>
    <p:sldId id="398" r:id="rId40"/>
    <p:sldId id="401" r:id="rId41"/>
    <p:sldId id="402" r:id="rId42"/>
    <p:sldId id="403" r:id="rId43"/>
    <p:sldId id="426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317" r:id="rId56"/>
    <p:sldId id="416" r:id="rId57"/>
    <p:sldId id="415" r:id="rId58"/>
    <p:sldId id="417" r:id="rId59"/>
    <p:sldId id="427" r:id="rId60"/>
    <p:sldId id="428" r:id="rId61"/>
    <p:sldId id="418" r:id="rId62"/>
    <p:sldId id="429" r:id="rId63"/>
    <p:sldId id="419" r:id="rId64"/>
    <p:sldId id="420" r:id="rId65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503A"/>
    <a:srgbClr val="EEEEEE"/>
    <a:srgbClr val="43467B"/>
    <a:srgbClr val="E58C09"/>
    <a:srgbClr val="F69E1D"/>
    <a:srgbClr val="E19E6B"/>
    <a:srgbClr val="87175F"/>
    <a:srgbClr val="EEC621"/>
    <a:srgbClr val="AEA422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3" autoAdjust="0"/>
    <p:restoredTop sz="94993" autoAdjust="0"/>
  </p:normalViewPr>
  <p:slideViewPr>
    <p:cSldViewPr>
      <p:cViewPr varScale="1">
        <p:scale>
          <a:sx n="58" d="100"/>
          <a:sy n="58" d="100"/>
        </p:scale>
        <p:origin x="1140" y="56"/>
      </p:cViewPr>
      <p:guideLst/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01/09/2025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4T17:29:37.622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344 1 8582,'-43'23'0,"-3"0"0,-3 6 0,2-6 0,5-1 0,-1-3 0,14-3 0,0-5 0,15-3 0,12-10 0,10-4 0,2-5 0,1-13 0,7-3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4T17:39:23.553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16 36 9134,'-6'-12'0,"0"1"0,2 7 0,10-2 0,6 4 0,3 2 0,3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4T18:36:25.081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35 1 8968,'-2'11'0,"-4"1"0,-3 0 0,-9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4T18:40:00.405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70 8606,'15'-2'0,"-3"-3"0,-2 3 0,-7-6 0,3 0 0,0 6 0,2-21 0,2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01/09/2025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29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547465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680800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814136"/>
            <a:ext cx="3810000" cy="75713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0.png"/><Relationship Id="rId4" Type="http://schemas.openxmlformats.org/officeDocument/2006/relationships/customXml" Target="../ink/ink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325EBB5F-351C-840F-3306-2F2F2517F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632" y="1561845"/>
            <a:ext cx="1348674" cy="121920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EDD61FB-F386-7D6C-1300-4F1A9DBE8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204356" cy="6858000"/>
          </a:xfrm>
          <a:solidFill>
            <a:schemeClr val="tx2">
              <a:lumMod val="40000"/>
              <a:lumOff val="6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1690D3-D63D-67C7-EC79-08813C524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9594" y="827508"/>
            <a:ext cx="5937881" cy="5202984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 b="1"/>
              <a:t>Comunicazione integrata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3E16407-E17B-F7AE-FFA9-768660FF9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V="1">
            <a:off x="506274" y="4798874"/>
            <a:ext cx="1219200" cy="308252"/>
          </a:xfrm>
        </p:spPr>
        <p:txBody>
          <a:bodyPr>
            <a:normAutofit fontScale="925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239447D-0D7B-E4C2-FD22-8D56340068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6445553" y="4798874"/>
            <a:ext cx="1219200" cy="308251"/>
          </a:xfrm>
        </p:spPr>
        <p:txBody>
          <a:bodyPr>
            <a:normAutofit fontScale="925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D386031-C81F-7D0C-BEBA-C31EE01A5E3E}"/>
              </a:ext>
            </a:extLst>
          </p:cNvPr>
          <p:cNvSpPr txBox="1"/>
          <p:nvPr/>
        </p:nvSpPr>
        <p:spPr>
          <a:xfrm>
            <a:off x="2267003" y="1363357"/>
            <a:ext cx="6194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Comunicazione integrata</a:t>
            </a: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8C42648-6B1B-5266-30A8-C925967F5BE8}"/>
              </a:ext>
            </a:extLst>
          </p:cNvPr>
          <p:cNvSpPr txBox="1"/>
          <p:nvPr/>
        </p:nvSpPr>
        <p:spPr>
          <a:xfrm>
            <a:off x="1270000" y="2339933"/>
            <a:ext cx="563102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Oggi si parla di “</a:t>
            </a:r>
            <a:r>
              <a:rPr lang="it-IT" sz="2300" b="1" dirty="0">
                <a:solidFill>
                  <a:srgbClr val="43467B"/>
                </a:solidFill>
              </a:rPr>
              <a:t>progetti integrati” </a:t>
            </a:r>
            <a:r>
              <a:rPr lang="it-IT" sz="2300" dirty="0"/>
              <a:t>perché si parte da strumenti classici (TV, radio, stampa, attività in negozio) e si aggiungono contenuti digitali.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 contenuti digitali a loro volta devono integrarsi dentro un disegno complessivo, non </a:t>
            </a:r>
            <a:r>
              <a:rPr lang="it-IT" sz="2300" i="1" dirty="0"/>
              <a:t>rimanere isolati.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0D3AD3-9773-25EE-1FC2-103CAEAC7E27}"/>
              </a:ext>
            </a:extLst>
          </p:cNvPr>
          <p:cNvSpPr txBox="1"/>
          <p:nvPr/>
        </p:nvSpPr>
        <p:spPr>
          <a:xfrm>
            <a:off x="7992493" y="2339933"/>
            <a:ext cx="3437507" cy="246221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dirty="0"/>
              <a:t>“Un progetto integrato è un ecosistema narrativo e operativo dove ogni </a:t>
            </a:r>
            <a:r>
              <a:rPr lang="it-IT" sz="2200" dirty="0" err="1"/>
              <a:t>touchpoint</a:t>
            </a:r>
            <a:r>
              <a:rPr lang="it-IT" sz="2200" dirty="0"/>
              <a:t> non è un canale, ma un’estensione coerente della stessa promessa fatta all’utente.”</a:t>
            </a:r>
          </a:p>
        </p:txBody>
      </p:sp>
      <p:cxnSp>
        <p:nvCxnSpPr>
          <p:cNvPr id="8" name="Connettore curvo 7">
            <a:extLst>
              <a:ext uri="{FF2B5EF4-FFF2-40B4-BE49-F238E27FC236}">
                <a16:creationId xmlns:a16="http://schemas.microsoft.com/office/drawing/2014/main" id="{620B84F8-7958-E7ED-C1BC-94A2BD158210}"/>
              </a:ext>
            </a:extLst>
          </p:cNvPr>
          <p:cNvCxnSpPr>
            <a:cxnSpLocks/>
          </p:cNvCxnSpPr>
          <p:nvPr/>
        </p:nvCxnSpPr>
        <p:spPr>
          <a:xfrm>
            <a:off x="5585534" y="1594191"/>
            <a:ext cx="2230511" cy="1058339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5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id="{203C5B3B-B8C6-22A6-DDF4-C5797EB0C8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9436" y="1086805"/>
            <a:ext cx="6622564" cy="1161613"/>
          </a:xfrm>
        </p:spPr>
        <p:txBody>
          <a:bodyPr/>
          <a:lstStyle/>
          <a:p>
            <a:pPr algn="ctr"/>
            <a:r>
              <a:rPr lang="it-IT" sz="2200"/>
              <a:t>Creare attività coerenti e sinergiche, così da avere un’unica linea di comunicazione forte, senza sprechi di budget.</a:t>
            </a:r>
          </a:p>
          <a:p>
            <a:pPr algn="ctr"/>
            <a:br>
              <a:rPr lang="it-IT" sz="2200"/>
            </a:br>
            <a:endParaRPr lang="it-IT" sz="220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B45BF4-9069-0A41-F209-692740915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8542" y="1292058"/>
            <a:ext cx="4937760" cy="424732"/>
          </a:xfrm>
        </p:spPr>
        <p:txBody>
          <a:bodyPr/>
          <a:lstStyle/>
          <a:p>
            <a:r>
              <a:rPr lang="it-IT" sz="3100" b="1" u="sng" dirty="0"/>
              <a:t>Obiettivo principale:</a:t>
            </a:r>
          </a:p>
          <a:p>
            <a:endParaRPr lang="it-IT" sz="31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01B46B7-56BE-8B8D-04E6-545AE63226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84067" y="3263399"/>
            <a:ext cx="7807933" cy="1068681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100"/>
              <a:t>Aumenta la brand awareness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100"/>
              <a:t>Migliora la reputazione.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100"/>
              <a:t>Porta alla </a:t>
            </a:r>
            <a:r>
              <a:rPr lang="it-IT" sz="2100" b="1" u="sng"/>
              <a:t>fidelizzazione</a:t>
            </a:r>
            <a:r>
              <a:rPr lang="it-IT" sz="2100"/>
              <a:t> → consumatori che diventano veri e propri ambassador del brand.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br>
              <a:rPr lang="it-IT" sz="2100"/>
            </a:br>
            <a:endParaRPr lang="it-IT" sz="210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12E5039-C770-4CE5-9FC8-7FAA71E6FD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6512" y="2798415"/>
            <a:ext cx="5392924" cy="775882"/>
          </a:xfrm>
        </p:spPr>
        <p:txBody>
          <a:bodyPr/>
          <a:lstStyle/>
          <a:p>
            <a:pPr algn="ctr"/>
            <a:r>
              <a:rPr lang="it-IT" sz="3100" b="1" u="sng"/>
              <a:t>Benefici di una comunicazione integrata:</a:t>
            </a:r>
            <a:endParaRPr lang="it-IT" sz="3100" b="1" u="sng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1497923-A719-AACC-646C-87AEDAE2195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84379" y="5237213"/>
            <a:ext cx="7607621" cy="1067963"/>
          </a:xfrm>
        </p:spPr>
        <p:txBody>
          <a:bodyPr/>
          <a:lstStyle/>
          <a:p>
            <a:pPr algn="ctr"/>
            <a:r>
              <a:rPr lang="it-IT" sz="2100" dirty="0"/>
              <a:t>Integrare messaggi su tutte le piattaforme = il consumatore vive un’esperienza senza interruzioni.</a:t>
            </a:r>
          </a:p>
          <a:p>
            <a:pPr algn="ctr"/>
            <a:r>
              <a:rPr lang="it-IT" sz="2100" dirty="0"/>
              <a:t>Niente divergenze → tutti i </a:t>
            </a:r>
            <a:r>
              <a:rPr lang="it-IT" sz="2100" dirty="0" err="1"/>
              <a:t>touchpoint</a:t>
            </a:r>
            <a:r>
              <a:rPr lang="it-IT" sz="2100" dirty="0"/>
              <a:t> sono sfruttati in maniera strategica.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9BDAF40-4241-F909-26D8-B342145DBF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8542" y="5565942"/>
            <a:ext cx="3806983" cy="621897"/>
          </a:xfrm>
        </p:spPr>
        <p:txBody>
          <a:bodyPr/>
          <a:lstStyle/>
          <a:p>
            <a:r>
              <a:rPr lang="it-IT" sz="3100" b="1" u="sng" dirty="0"/>
              <a:t>Vantaggio operativo:</a:t>
            </a:r>
          </a:p>
          <a:p>
            <a:endParaRPr lang="it-IT" sz="3100" dirty="0"/>
          </a:p>
        </p:txBody>
      </p:sp>
    </p:spTree>
    <p:extLst>
      <p:ext uri="{BB962C8B-B14F-4D97-AF65-F5344CB8AC3E}">
        <p14:creationId xmlns:p14="http://schemas.microsoft.com/office/powerpoint/2010/main" val="377123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B8759B9-8A4E-1F0E-3C10-6C05E0068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840" y="163040"/>
            <a:ext cx="8423179" cy="647504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9E130BA-96D7-2042-0CC5-480089958F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6655" y="0"/>
            <a:ext cx="8099927" cy="622655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F8B7A02-B4F1-123C-99C9-7973BB09A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840" y="483931"/>
            <a:ext cx="8414444" cy="1051317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Nuovo consumatore → il prosumer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1EB2A0-36DD-1B1B-AE0C-0608D4AB41C1}"/>
              </a:ext>
            </a:extLst>
          </p:cNvPr>
          <p:cNvSpPr txBox="1"/>
          <p:nvPr/>
        </p:nvSpPr>
        <p:spPr>
          <a:xfrm>
            <a:off x="1378770" y="1536174"/>
            <a:ext cx="77045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consumatore di oggi è diverso rispetto a 15–20 anni fa.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Viene definito </a:t>
            </a:r>
            <a:r>
              <a:rPr lang="it-IT" sz="2600" b="1" dirty="0">
                <a:solidFill>
                  <a:schemeClr val="tx2">
                    <a:lumMod val="75000"/>
                  </a:schemeClr>
                </a:solidFill>
              </a:rPr>
              <a:t>prosumer</a:t>
            </a:r>
            <a:r>
              <a:rPr lang="it-IT" sz="2400" dirty="0"/>
              <a:t> (</a:t>
            </a:r>
            <a:r>
              <a:rPr lang="it-IT" sz="2400" i="1" u="sng" dirty="0" err="1"/>
              <a:t>producer</a:t>
            </a:r>
            <a:r>
              <a:rPr lang="it-IT" sz="2400" dirty="0"/>
              <a:t> + </a:t>
            </a:r>
            <a:r>
              <a:rPr lang="it-IT" sz="2400" i="1" u="sng" dirty="0"/>
              <a:t>consumer</a:t>
            </a:r>
            <a:r>
              <a:rPr lang="it-IT" sz="2400" dirty="0"/>
              <a:t>).</a:t>
            </a:r>
          </a:p>
          <a:p>
            <a:pPr algn="ctr">
              <a:buNone/>
            </a:pPr>
            <a:br>
              <a:rPr lang="it-IT" sz="2400" dirty="0"/>
            </a:br>
            <a:endParaRPr lang="it-IT" sz="2400" dirty="0"/>
          </a:p>
          <a:p>
            <a:pPr algn="ctr">
              <a:buNone/>
            </a:pPr>
            <a:r>
              <a:rPr lang="it-IT" sz="2400" dirty="0"/>
              <a:t>Caratteristiche del </a:t>
            </a:r>
            <a:r>
              <a:rPr lang="it-IT" sz="2400" b="1" dirty="0">
                <a:solidFill>
                  <a:srgbClr val="43467B"/>
                </a:solidFill>
              </a:rPr>
              <a:t>prosumer</a:t>
            </a:r>
            <a:r>
              <a:rPr lang="it-IT" sz="24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È attento, partecipativo, </a:t>
            </a:r>
            <a:r>
              <a:rPr lang="it-IT" sz="2400" dirty="0" err="1"/>
              <a:t>proattivo</a:t>
            </a:r>
            <a:r>
              <a:rPr lang="it-IT" sz="24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Vuole </a:t>
            </a:r>
            <a:r>
              <a:rPr lang="it-IT" sz="2400" i="1" dirty="0"/>
              <a:t>relazionarsi</a:t>
            </a:r>
            <a:r>
              <a:rPr lang="it-IT" sz="2400" dirty="0"/>
              <a:t> con il brand, non solo ricevere messaggi pubblicitari.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Contribuisce lui stesso a guidare trend ed evoluzioni del mercato.</a:t>
            </a:r>
          </a:p>
        </p:txBody>
      </p:sp>
    </p:spTree>
    <p:extLst>
      <p:ext uri="{BB962C8B-B14F-4D97-AF65-F5344CB8AC3E}">
        <p14:creationId xmlns:p14="http://schemas.microsoft.com/office/powerpoint/2010/main" val="81343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F44AC9F-505A-A061-28EF-F7F2927E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455" y="112976"/>
            <a:ext cx="6301058" cy="6745024"/>
          </a:xfrm>
          <a:prstGeom prst="rect">
            <a:avLst/>
          </a:prstGeo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2B364C9-4638-71DE-2892-A01498F082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488316" y="459117"/>
            <a:ext cx="6745024" cy="605274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6873D1-90FB-8618-84E0-2326D17D6C4B}"/>
              </a:ext>
            </a:extLst>
          </p:cNvPr>
          <p:cNvSpPr txBox="1"/>
          <p:nvPr/>
        </p:nvSpPr>
        <p:spPr>
          <a:xfrm>
            <a:off x="216311" y="2302346"/>
            <a:ext cx="5369832" cy="251359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/>
              <a:t>ESEMPIO:</a:t>
            </a:r>
          </a:p>
          <a:p>
            <a:pPr marL="228600" indent="-22860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400" dirty="0"/>
              <a:t>Videogiochi come </a:t>
            </a:r>
            <a:r>
              <a:rPr lang="it-IT" sz="2400" b="1" dirty="0"/>
              <a:t>Minecraft</a:t>
            </a:r>
            <a:r>
              <a:rPr lang="it-IT" sz="2400" dirty="0"/>
              <a:t> o </a:t>
            </a:r>
            <a:r>
              <a:rPr lang="it-IT" sz="2400" b="1" dirty="0" err="1"/>
              <a:t>Fortnite</a:t>
            </a:r>
            <a:r>
              <a:rPr lang="it-IT" sz="2400" dirty="0"/>
              <a:t> → non solo si gioca, ma </a:t>
            </a:r>
            <a:r>
              <a:rPr lang="it-IT" sz="2400" u="sng" dirty="0"/>
              <a:t>si costruiscono mondi, </a:t>
            </a:r>
            <a:r>
              <a:rPr lang="it-IT" sz="2400" u="sng" dirty="0" err="1"/>
              <a:t>skin</a:t>
            </a:r>
            <a:r>
              <a:rPr lang="it-IT" sz="2400" u="sng" dirty="0"/>
              <a:t>, mappe</a:t>
            </a:r>
            <a:r>
              <a:rPr lang="it-IT" sz="2400" dirty="0"/>
              <a:t>:                                       l’utente diventa creatore e arricchisce l’esperienza per altri.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1B26FD3C-01C8-9ADC-BCB6-6301F24A8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13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7156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5579DE08-148C-B9CE-A3D3-82FE0D4715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6173DD-8117-F4E8-A64C-8531B8367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C0362D8-5266-9DE8-C4BF-85DA5D0193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2404" y="155965"/>
            <a:ext cx="8599810" cy="62389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F45EB9D-3DF8-0B91-4A07-1DECE777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786" y="0"/>
            <a:ext cx="7911902" cy="1447232"/>
          </a:xfrm>
        </p:spPr>
        <p:txBody>
          <a:bodyPr>
            <a:normAutofit/>
          </a:bodyPr>
          <a:lstStyle/>
          <a:p>
            <a:r>
              <a:rPr lang="it-IT" sz="3200"/>
              <a:t>Differenza rispetto al passato: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0285FD-A44B-F21D-734C-F7663343D457}"/>
              </a:ext>
            </a:extLst>
          </p:cNvPr>
          <p:cNvSpPr txBox="1"/>
          <p:nvPr/>
        </p:nvSpPr>
        <p:spPr>
          <a:xfrm>
            <a:off x="1847498" y="1447231"/>
            <a:ext cx="8094189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Non è più spettatore passivo ma </a:t>
            </a:r>
            <a:r>
              <a:rPr lang="it-IT" sz="2300" b="1" dirty="0"/>
              <a:t>protagonista</a:t>
            </a:r>
            <a:r>
              <a:rPr lang="it-IT" sz="23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Si informa attivamente (recensioni, forum, community).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È diffidente verso i semplici </a:t>
            </a:r>
            <a:r>
              <a:rPr lang="it-IT" sz="2300" dirty="0" err="1"/>
              <a:t>claim</a:t>
            </a:r>
            <a:r>
              <a:rPr lang="it-IT" sz="2300" dirty="0"/>
              <a:t> pubblicitari → preferisce </a:t>
            </a:r>
            <a:r>
              <a:rPr lang="it-IT" sz="2300" i="1" u="sng" dirty="0"/>
              <a:t>contenuti autentici, feedback </a:t>
            </a:r>
            <a:r>
              <a:rPr lang="it-IT" sz="2300" dirty="0"/>
              <a:t>di altri utenti.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Condivide esperienze e scrive parte della storia del brand.</a:t>
            </a:r>
          </a:p>
          <a:p>
            <a:pPr algn="ctr">
              <a:buNone/>
            </a:pPr>
            <a:br>
              <a:rPr lang="it-IT" sz="2300" dirty="0"/>
            </a:br>
            <a:endParaRPr lang="it-IT" sz="2300" dirty="0"/>
          </a:p>
          <a:p>
            <a:pPr algn="ctr">
              <a:buNone/>
            </a:pPr>
            <a:r>
              <a:rPr lang="it-IT" sz="2300" dirty="0"/>
              <a:t>Nota importante: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Anche le </a:t>
            </a:r>
            <a:r>
              <a:rPr lang="it-IT" sz="2300" u="sng" dirty="0"/>
              <a:t>generazioni più anziane</a:t>
            </a:r>
            <a:r>
              <a:rPr lang="it-IT" sz="2300" dirty="0"/>
              <a:t> ormai sono </a:t>
            </a:r>
            <a:r>
              <a:rPr lang="it-IT" sz="2300" i="1" dirty="0"/>
              <a:t>digitalizzate</a:t>
            </a:r>
            <a:r>
              <a:rPr lang="it-IT" sz="23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Ciò aumenta le opportunità: le aziende possono creare progetti che parlano a diversi gruppi di età (cross-generazionale).</a:t>
            </a:r>
          </a:p>
        </p:txBody>
      </p:sp>
    </p:spTree>
    <p:extLst>
      <p:ext uri="{BB962C8B-B14F-4D97-AF65-F5344CB8AC3E}">
        <p14:creationId xmlns:p14="http://schemas.microsoft.com/office/powerpoint/2010/main" val="6663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EC44F2-6134-8F13-31CA-01C9F8348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C79F38-9FD5-B268-E01F-491E008856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137" y="125566"/>
            <a:ext cx="11647944" cy="660686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/>
              <a:t>Fino a pochi anni fa bastava essere presenti nelle prime pagine di Google con una buona SEO.</a:t>
            </a:r>
          </a:p>
          <a:p>
            <a:r>
              <a:rPr lang="it-IT"/>
              <a:t>Oggi questo non basta più.</a:t>
            </a:r>
          </a:p>
          <a:p>
            <a:br>
              <a:rPr lang="it-IT"/>
            </a:br>
            <a:endParaRPr lang="it-IT"/>
          </a:p>
          <a:p>
            <a:r>
              <a:rPr lang="it-IT"/>
              <a:t>Cosa serve fare oggi:</a:t>
            </a:r>
          </a:p>
          <a:p>
            <a:r>
              <a:rPr lang="it-IT"/>
              <a:t>Presidio sui social media: pianificazione strategica su ogni piattaforma.</a:t>
            </a:r>
          </a:p>
          <a:p>
            <a:r>
              <a:rPr lang="it-IT"/>
              <a:t>Progetti CRM: coltivare e curare i contatti raccolti, mantenendo una relazione diretta con il cliente.</a:t>
            </a:r>
          </a:p>
          <a:p>
            <a:r>
              <a:rPr lang="it-IT"/>
              <a:t>Analisi e-commerce: studiare i comportamenti dei visitatori e acquirenti per migliorare l’esperienza d’acquisto.</a:t>
            </a:r>
          </a:p>
          <a:p>
            <a:r>
              <a:rPr lang="it-IT"/>
              <a:t>Campagne advertising: devono essere mirate, dinamiche, multipiattaforma e con creatività d’impatto.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C73BD42-2030-DBF6-55D7-60D38CA9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69" y="0"/>
            <a:ext cx="10624540" cy="1546902"/>
          </a:xfrm>
        </p:spPr>
        <p:txBody>
          <a:bodyPr>
            <a:normAutofit/>
          </a:bodyPr>
          <a:lstStyle/>
          <a:p>
            <a:pPr algn="ctr"/>
            <a:r>
              <a:rPr lang="it-IT" sz="3300" b="1"/>
              <a:t>Sfide e strategie del marketing digitale oggi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AA49D5-E489-4B4A-9EC9-D429380159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817A7B-6400-0583-6679-77FA9279051A}"/>
              </a:ext>
            </a:extLst>
          </p:cNvPr>
          <p:cNvSpPr txBox="1"/>
          <p:nvPr/>
        </p:nvSpPr>
        <p:spPr>
          <a:xfrm>
            <a:off x="988054" y="1546902"/>
            <a:ext cx="10291055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Fino a </a:t>
            </a:r>
            <a:r>
              <a:rPr lang="it-IT" sz="2300" i="1" dirty="0"/>
              <a:t>pochi anni fa</a:t>
            </a:r>
            <a:r>
              <a:rPr lang="it-IT" sz="2300" dirty="0"/>
              <a:t> bastava essere presenti nelle prime pagine di Google con una buona SEO.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i="1" dirty="0"/>
              <a:t>Oggi</a:t>
            </a:r>
            <a:r>
              <a:rPr lang="it-IT" sz="2300" dirty="0"/>
              <a:t> questo non basta più.</a:t>
            </a:r>
          </a:p>
          <a:p>
            <a:pPr algn="ctr">
              <a:buNone/>
            </a:pPr>
            <a:br>
              <a:rPr lang="it-IT" sz="2300" dirty="0"/>
            </a:br>
            <a:endParaRPr lang="it-IT" sz="2300" dirty="0"/>
          </a:p>
          <a:p>
            <a:pPr algn="ctr">
              <a:buNone/>
            </a:pPr>
            <a:r>
              <a:rPr lang="it-IT" sz="2300" dirty="0"/>
              <a:t>Cosa serve fare oggi: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Presidio sui social media</a:t>
            </a:r>
            <a:r>
              <a:rPr lang="it-IT" sz="2300" dirty="0"/>
              <a:t>: pianificazione strategica su ogni piattaforma.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Progetti CRM</a:t>
            </a:r>
            <a:r>
              <a:rPr lang="it-IT" sz="2300" dirty="0"/>
              <a:t>: coltivare e curare i contatti raccolti, mantenendo una relazione diretta con il cliente.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Analisi e-commerce</a:t>
            </a:r>
            <a:r>
              <a:rPr lang="it-IT" sz="2300" dirty="0"/>
              <a:t>: studiare i comportamenti dei visitatori e acquirenti per migliorare l’esperienza d’acquisto.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Campagne advertising:</a:t>
            </a:r>
            <a:r>
              <a:rPr lang="it-IT" sz="2300" dirty="0"/>
              <a:t> devono essere mirate, dinamiche, multipiattaforma e con creatività d’impatto.</a:t>
            </a:r>
          </a:p>
        </p:txBody>
      </p:sp>
      <p:sp>
        <p:nvSpPr>
          <p:cNvPr id="2" name="Saetta 1">
            <a:extLst>
              <a:ext uri="{FF2B5EF4-FFF2-40B4-BE49-F238E27FC236}">
                <a16:creationId xmlns:a16="http://schemas.microsoft.com/office/drawing/2014/main" id="{4755C970-8E59-59E3-4AD1-DEDCB1CE3E8E}"/>
              </a:ext>
            </a:extLst>
          </p:cNvPr>
          <p:cNvSpPr/>
          <p:nvPr/>
        </p:nvSpPr>
        <p:spPr>
          <a:xfrm>
            <a:off x="309704" y="426188"/>
            <a:ext cx="820093" cy="820093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73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E02B9606-F9BC-40CD-9467-6348ACE4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A682397A-D234-4487-8E63-23B79C76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254" y="320046"/>
            <a:ext cx="11670083" cy="629902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/>
          <a:p>
            <a:r>
              <a:rPr lang="it-IT"/>
              <a:t>Osservazioni comuni:</a:t>
            </a:r>
          </a:p>
          <a:p>
            <a:r>
              <a:rPr lang="it-IT"/>
              <a:t>Focus sul cliente e collegamento con altre funzioni aziendali.</a:t>
            </a:r>
          </a:p>
          <a:p>
            <a:r>
              <a:rPr lang="it-IT"/>
              <a:t>Debolezza: poca enfasi sulle comunicazioni digitali.</a:t>
            </a:r>
          </a:p>
          <a:p>
            <a:r>
              <a:rPr lang="it-IT"/>
              <a:t>Obiettivi del marketing digitale:</a:t>
            </a:r>
          </a:p>
          <a:p>
            <a:r>
              <a:rPr lang="it-IT"/>
              <a:t>Identificare bisogni e desideri dei clienti tramite ricerche online.</a:t>
            </a:r>
          </a:p>
          <a:p>
            <a:r>
              <a:rPr lang="it-IT"/>
              <a:t>Anticipare la domanda per gestire al meglio le risorse.</a:t>
            </a:r>
          </a:p>
          <a:p>
            <a:r>
              <a:rPr lang="it-IT"/>
              <a:t>Soddisfare il cliente con usabilità del sito, buone prestazioni, servizio clienti efficace e consegne puntuali.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F8FCB52-DD55-48F6-9F4A-D2A0F6586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FC5FD6-7231-FD2B-D134-B48DAF520FDE}"/>
              </a:ext>
            </a:extLst>
          </p:cNvPr>
          <p:cNvSpPr txBox="1"/>
          <p:nvPr/>
        </p:nvSpPr>
        <p:spPr>
          <a:xfrm>
            <a:off x="1235492" y="610456"/>
            <a:ext cx="9912669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dirty="0"/>
              <a:t>⛔️ Criticità: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Anche facendo tutto questo, non è garantito il successo.</a:t>
            </a:r>
          </a:p>
          <a:p>
            <a:pPr algn="ctr">
              <a:buNone/>
            </a:pPr>
            <a:endParaRPr lang="it-IT" sz="2300" dirty="0"/>
          </a:p>
          <a:p>
            <a:pPr algn="ctr">
              <a:buNone/>
            </a:pPr>
            <a:r>
              <a:rPr lang="it-IT" sz="2300" b="1" dirty="0"/>
              <a:t>Perché</a:t>
            </a:r>
            <a:r>
              <a:rPr lang="it-IT" sz="2300" dirty="0"/>
              <a:t>?  Bisogna anche: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300" dirty="0"/>
              <a:t>monitorare i trend,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300" dirty="0"/>
              <a:t>osservare canali emergenti,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300" u="sng" dirty="0"/>
              <a:t>capire i cambiamenti</a:t>
            </a:r>
            <a:r>
              <a:rPr lang="it-IT" sz="2300" dirty="0"/>
              <a:t> nelle modalità di fruizione,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300" dirty="0"/>
              <a:t>intercettare </a:t>
            </a:r>
            <a:r>
              <a:rPr lang="it-IT" sz="2300" u="sng" dirty="0" err="1"/>
              <a:t>influencer</a:t>
            </a:r>
            <a:r>
              <a:rPr lang="it-IT" sz="2300" dirty="0"/>
              <a:t> e </a:t>
            </a:r>
            <a:r>
              <a:rPr lang="it-IT" sz="2300" u="sng" dirty="0" err="1"/>
              <a:t>opinion</a:t>
            </a:r>
            <a:r>
              <a:rPr lang="it-IT" sz="2300" dirty="0"/>
              <a:t> leader del proprio target,</a:t>
            </a:r>
          </a:p>
          <a:p>
            <a:pPr marL="514350" indent="-514350" algn="ctr">
              <a:buFont typeface="+mj-lt"/>
              <a:buAutoNum type="romanUcPeriod"/>
            </a:pPr>
            <a:r>
              <a:rPr lang="it-IT" sz="2300" dirty="0"/>
              <a:t>seguire i </a:t>
            </a:r>
            <a:r>
              <a:rPr lang="it-IT" sz="2300" dirty="0" err="1"/>
              <a:t>topic</a:t>
            </a:r>
            <a:r>
              <a:rPr lang="it-IT" sz="2300" dirty="0"/>
              <a:t> più caldi della propria </a:t>
            </a:r>
            <a:r>
              <a:rPr lang="it-IT" sz="2300" dirty="0" err="1"/>
              <a:t>industry</a:t>
            </a:r>
            <a:r>
              <a:rPr lang="it-IT" sz="2300" dirty="0"/>
              <a:t>.</a:t>
            </a:r>
          </a:p>
          <a:p>
            <a:pPr algn="ctr">
              <a:buNone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Visto che il contesto è imprevedibile ma osservabile, serve avere un progetto dettagliato: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300" dirty="0"/>
              <a:t>conoscenza delle componenti,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300" dirty="0"/>
              <a:t>consapevolezza delle potenzialità,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it-IT" sz="2300" dirty="0"/>
              <a:t>margini chiari di intervento e implementazione.</a:t>
            </a:r>
          </a:p>
        </p:txBody>
      </p:sp>
    </p:spTree>
    <p:extLst>
      <p:ext uri="{BB962C8B-B14F-4D97-AF65-F5344CB8AC3E}">
        <p14:creationId xmlns:p14="http://schemas.microsoft.com/office/powerpoint/2010/main" val="306905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08353-0D0E-3F0D-B18D-6F558E2A90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/>
              <a:t>2.2 Le fasi del progetto di digital marketing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DCECB4E-0143-B6FF-9185-09E89C8755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accent2">
              <a:lumMod val="60000"/>
              <a:lumOff val="40000"/>
            </a:schemeClr>
          </a:solidFill>
        </p:spPr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6DA64-9634-B767-F5BA-3D1B9DEF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17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E6D10D-3C68-D8DA-E139-3E3D90E395BB}"/>
              </a:ext>
            </a:extLst>
          </p:cNvPr>
          <p:cNvSpPr txBox="1"/>
          <p:nvPr/>
        </p:nvSpPr>
        <p:spPr>
          <a:xfrm>
            <a:off x="1282575" y="2301546"/>
            <a:ext cx="98488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/>
              <a:t>Un progetto di digital marketing si sviluppa per </a:t>
            </a:r>
            <a:r>
              <a:rPr lang="it-IT" sz="2400" b="1"/>
              <a:t>fasi successive</a:t>
            </a:r>
            <a:r>
              <a:rPr lang="it-IT" sz="2400"/>
              <a:t>, ognuna gestita da </a:t>
            </a:r>
            <a:r>
              <a:rPr lang="it-IT" sz="2400" u="sng"/>
              <a:t>figure specializzate</a:t>
            </a:r>
            <a:r>
              <a:rPr lang="it-IT" sz="2400"/>
              <a:t>. </a:t>
            </a:r>
          </a:p>
          <a:p>
            <a:pPr algn="ctr"/>
            <a:r>
              <a:rPr lang="it-IT" sz="2400"/>
              <a:t>Ogni step è propedeutico al successivo, così da costruire un </a:t>
            </a:r>
            <a:r>
              <a:rPr lang="it-IT" sz="2400" b="1"/>
              <a:t>percorso coerente</a:t>
            </a:r>
            <a:r>
              <a:rPr lang="it-IT" sz="2400"/>
              <a:t>, completo e scalabile.</a:t>
            </a:r>
          </a:p>
          <a:p>
            <a:pPr algn="ctr"/>
            <a:endParaRPr lang="it-IT" sz="2400"/>
          </a:p>
          <a:p>
            <a:pPr algn="ctr"/>
            <a:r>
              <a:rPr lang="it-IT" sz="2400"/>
              <a:t> </a:t>
            </a:r>
          </a:p>
          <a:p>
            <a:pPr algn="ctr"/>
            <a:r>
              <a:rPr lang="it-IT" sz="2400"/>
              <a:t>Queste 5 fasi permettono di </a:t>
            </a:r>
            <a:r>
              <a:rPr lang="it-IT" sz="2400" i="1"/>
              <a:t>costruire un </a:t>
            </a:r>
            <a:r>
              <a:rPr lang="it-IT" sz="2400" b="1" i="1"/>
              <a:t>progetto</a:t>
            </a:r>
            <a:r>
              <a:rPr lang="it-IT" sz="2400" i="1"/>
              <a:t> di digital marketing completo, mirato ed efficace, che non sia frammentato ma al contrario </a:t>
            </a:r>
            <a:r>
              <a:rPr lang="it-IT" sz="2400" i="1" u="sng"/>
              <a:t>scalabile</a:t>
            </a:r>
            <a:r>
              <a:rPr lang="it-IT" sz="2400" i="1"/>
              <a:t> e </a:t>
            </a:r>
            <a:r>
              <a:rPr lang="it-IT" sz="2400" i="1" u="sng"/>
              <a:t>modulabile nel tempo.</a:t>
            </a:r>
          </a:p>
          <a:p>
            <a:pPr algn="ctr">
              <a:buNone/>
            </a:pPr>
            <a:endParaRPr lang="it-IT" sz="2400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72C86E3-36E3-8623-EE39-E469AD78AB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5819" y="6087198"/>
            <a:ext cx="10288693" cy="3660648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77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B30D86-FD12-5317-A4E4-D0162B4ECD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8640" y="1376014"/>
            <a:ext cx="3474720" cy="1884265"/>
          </a:xfrm>
        </p:spPr>
        <p:txBody>
          <a:bodyPr>
            <a:noAutofit/>
          </a:bodyPr>
          <a:lstStyle/>
          <a:p>
            <a:r>
              <a:rPr lang="it-IT" dirty="0"/>
              <a:t>Individuazione </a:t>
            </a:r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dell’insight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 di partenza.</a:t>
            </a:r>
          </a:p>
          <a:p>
            <a:r>
              <a:rPr lang="it-IT" dirty="0"/>
              <a:t>Mappatura del </a:t>
            </a:r>
            <a:r>
              <a:rPr lang="it-IT" u="sng" dirty="0"/>
              <a:t>consumer </a:t>
            </a:r>
            <a:r>
              <a:rPr lang="it-IT" u="sng" dirty="0" err="1"/>
              <a:t>journey</a:t>
            </a:r>
            <a:r>
              <a:rPr lang="it-IT" dirty="0"/>
              <a:t> (il percorso che il consumatore compie).</a:t>
            </a:r>
          </a:p>
          <a:p>
            <a:r>
              <a:rPr lang="it-IT" dirty="0"/>
              <a:t>Definizione delle </a:t>
            </a:r>
            <a:r>
              <a:rPr lang="it-IT" i="1" u="sng" dirty="0"/>
              <a:t>azioni chiave </a:t>
            </a:r>
            <a:r>
              <a:rPr lang="it-IT" dirty="0"/>
              <a:t>da realizzare.</a:t>
            </a:r>
          </a:p>
          <a:p>
            <a:r>
              <a:rPr lang="it-IT" dirty="0"/>
              <a:t>Stabilire obiettivi e relativi KPI per misurare i risultati.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EF1F87-B73A-87E9-A1FC-F9FD9A671C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851" y="339660"/>
            <a:ext cx="4204429" cy="513928"/>
          </a:xfrm>
        </p:spPr>
        <p:txBody>
          <a:bodyPr/>
          <a:lstStyle/>
          <a:p>
            <a:r>
              <a:rPr lang="it-IT" sz="2500" b="1"/>
              <a:t>1. Fase di Investigazione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AA6DC01-B02D-BD24-EE9F-18FB843DDC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1618" y="973178"/>
            <a:ext cx="3474720" cy="1884265"/>
          </a:xfrm>
        </p:spPr>
        <p:txBody>
          <a:bodyPr>
            <a:noAutofit/>
          </a:bodyPr>
          <a:lstStyle/>
          <a:p>
            <a:r>
              <a:rPr lang="it-IT" dirty="0"/>
              <a:t>Raccolta ed </a:t>
            </a:r>
            <a:r>
              <a:rPr lang="it-IT" u="sng" dirty="0"/>
              <a:t>elaborazione dei dati.</a:t>
            </a:r>
          </a:p>
          <a:p>
            <a:r>
              <a:rPr lang="it-IT" dirty="0"/>
              <a:t>Analisi dello </a:t>
            </a:r>
            <a:r>
              <a:rPr lang="it-IT" b="1" dirty="0">
                <a:solidFill>
                  <a:srgbClr val="43467B"/>
                </a:solidFill>
              </a:rPr>
              <a:t>scenario</a:t>
            </a:r>
            <a:r>
              <a:rPr lang="it-IT" dirty="0"/>
              <a:t> e del contesto competitivo.</a:t>
            </a:r>
          </a:p>
          <a:p>
            <a:r>
              <a:rPr lang="it-IT" dirty="0"/>
              <a:t>Studio dei </a:t>
            </a:r>
            <a:r>
              <a:rPr lang="it-IT" u="sng" dirty="0"/>
              <a:t>comportamenti dei consumatori.</a:t>
            </a:r>
          </a:p>
          <a:p>
            <a:pPr marL="0" indent="0" algn="ctr">
              <a:buNone/>
            </a:pPr>
            <a:r>
              <a:rPr lang="it-IT" dirty="0"/>
              <a:t>Identificazione di:</a:t>
            </a:r>
          </a:p>
          <a:p>
            <a:r>
              <a:rPr lang="it-IT" dirty="0"/>
              <a:t>aree di opportunità,</a:t>
            </a:r>
          </a:p>
          <a:p>
            <a:r>
              <a:rPr lang="it-IT" dirty="0"/>
              <a:t>priorità,</a:t>
            </a:r>
          </a:p>
          <a:p>
            <a:r>
              <a:rPr lang="it-IT" dirty="0"/>
              <a:t>barriere che la marca può incontrare,</a:t>
            </a:r>
          </a:p>
          <a:p>
            <a:r>
              <a:rPr lang="it-IT" dirty="0"/>
              <a:t>canali principali per raggiungere il target.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63A3ACE-9288-7EE8-CB14-20905C8DDE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384258"/>
            <a:ext cx="3474720" cy="424732"/>
          </a:xfrm>
        </p:spPr>
        <p:txBody>
          <a:bodyPr/>
          <a:lstStyle/>
          <a:p>
            <a:r>
              <a:rPr lang="it-IT" sz="2500" b="1"/>
              <a:t>2. Fase di Definizione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9FDDA68-8559-1D0E-5CF9-2BAB95596EE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295662" y="973178"/>
            <a:ext cx="3474720" cy="1884265"/>
          </a:xfrm>
        </p:spPr>
        <p:txBody>
          <a:bodyPr>
            <a:noAutofit/>
          </a:bodyPr>
          <a:lstStyle/>
          <a:p>
            <a:r>
              <a:rPr lang="it-IT" sz="2100" dirty="0"/>
              <a:t>Sviluppo del </a:t>
            </a:r>
            <a:r>
              <a:rPr lang="it-IT" sz="2100" b="1" dirty="0">
                <a:solidFill>
                  <a:srgbClr val="E58C09"/>
                </a:solidFill>
              </a:rPr>
              <a:t>creative concept</a:t>
            </a:r>
            <a:r>
              <a:rPr lang="it-IT" sz="2100" dirty="0"/>
              <a:t> che guiderà la comunicazione.</a:t>
            </a:r>
          </a:p>
          <a:p>
            <a:pPr marL="0" indent="0">
              <a:buNone/>
            </a:pPr>
            <a:r>
              <a:rPr lang="it-IT" sz="2100" dirty="0"/>
              <a:t>Costruzione della piattaforma di comunicazione in grado di:</a:t>
            </a:r>
          </a:p>
          <a:p>
            <a:r>
              <a:rPr lang="it-IT" sz="2100" dirty="0"/>
              <a:t>creare connessione tra brand e target,</a:t>
            </a:r>
          </a:p>
          <a:p>
            <a:r>
              <a:rPr lang="it-IT" sz="2100" dirty="0"/>
              <a:t>adattarsi a tutti i canali,</a:t>
            </a:r>
          </a:p>
          <a:p>
            <a:r>
              <a:rPr lang="it-IT" sz="2100" dirty="0"/>
              <a:t>vivere lungo l’intero consumer </a:t>
            </a:r>
            <a:r>
              <a:rPr lang="it-IT" sz="2100" dirty="0" err="1"/>
              <a:t>journey</a:t>
            </a:r>
            <a:r>
              <a:rPr lang="it-IT" sz="2100" dirty="0"/>
              <a:t>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54D0ABC-EB80-FE76-B52E-5E8D15A833A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384258"/>
            <a:ext cx="3474720" cy="424732"/>
          </a:xfrm>
        </p:spPr>
        <p:txBody>
          <a:bodyPr/>
          <a:lstStyle/>
          <a:p>
            <a:r>
              <a:rPr lang="it-IT" sz="2500" b="1"/>
              <a:t>3. Fase di Creazione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98585-8A48-E07B-BC0A-F47098F9C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18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2141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7DD628-D45A-E65A-DC5A-273269A858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7341" y="1695625"/>
            <a:ext cx="4833143" cy="2730514"/>
          </a:xfrm>
        </p:spPr>
        <p:txBody>
          <a:bodyPr>
            <a:noAutofit/>
          </a:bodyPr>
          <a:lstStyle/>
          <a:p>
            <a:r>
              <a:rPr lang="it-IT" sz="2400" dirty="0"/>
              <a:t>Coinvolgimento attivo del target.</a:t>
            </a:r>
          </a:p>
          <a:p>
            <a:endParaRPr lang="it-IT" sz="2400" dirty="0"/>
          </a:p>
          <a:p>
            <a:r>
              <a:rPr lang="it-IT" sz="2400" dirty="0"/>
              <a:t>Utilizzo di messaggi efficaci e calibrati sul media scelto.</a:t>
            </a:r>
          </a:p>
          <a:p>
            <a:endParaRPr lang="it-IT" sz="2400" dirty="0"/>
          </a:p>
          <a:p>
            <a:r>
              <a:rPr lang="it-IT" sz="2400" dirty="0"/>
              <a:t>Stimolare una comunicazione bi-direzionale tra brand e pubblico.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845BB8-4576-AC3E-E1AE-BA1C7A049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069" y="527355"/>
            <a:ext cx="4929415" cy="438582"/>
          </a:xfrm>
        </p:spPr>
        <p:txBody>
          <a:bodyPr/>
          <a:lstStyle/>
          <a:p>
            <a:pPr algn="ctr"/>
            <a:r>
              <a:rPr lang="it-IT" sz="2500" b="1"/>
              <a:t>4. Fase di Ingaggio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FFD526B-7997-3E8C-6E20-257683405B1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6616" y="1544734"/>
            <a:ext cx="5723400" cy="1884265"/>
          </a:xfrm>
        </p:spPr>
        <p:txBody>
          <a:bodyPr>
            <a:noAutofit/>
          </a:bodyPr>
          <a:lstStyle/>
          <a:p>
            <a:r>
              <a:rPr lang="it-IT" sz="2200" dirty="0"/>
              <a:t>Raccolta e analisi delle performance.</a:t>
            </a:r>
          </a:p>
          <a:p>
            <a:endParaRPr lang="it-IT" sz="2200" dirty="0"/>
          </a:p>
          <a:p>
            <a:r>
              <a:rPr lang="it-IT" sz="2200" dirty="0"/>
              <a:t>Uso dei dati per affinare le singole azioni (strategie data </a:t>
            </a:r>
            <a:r>
              <a:rPr lang="it-IT" sz="2200" dirty="0" err="1"/>
              <a:t>driven</a:t>
            </a:r>
            <a:r>
              <a:rPr lang="it-IT" sz="2200" dirty="0"/>
              <a:t>).</a:t>
            </a:r>
          </a:p>
          <a:p>
            <a:endParaRPr lang="it-IT" sz="2200" dirty="0"/>
          </a:p>
          <a:p>
            <a:r>
              <a:rPr lang="it-IT" sz="2200" dirty="0"/>
              <a:t>Miglioramento continuo dell’esperienza del consumatore.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9FC4989-17C2-C40F-2648-FB9F3C89A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01843" y="527355"/>
            <a:ext cx="5090157" cy="438582"/>
          </a:xfrm>
        </p:spPr>
        <p:txBody>
          <a:bodyPr/>
          <a:lstStyle/>
          <a:p>
            <a:pPr algn="ctr"/>
            <a:r>
              <a:rPr lang="it-IT" sz="2500" b="1"/>
              <a:t>5. Fase di Ottimizzazione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4002A82-AA05-85F2-D322-B3231C943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3209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72566" y="1622080"/>
            <a:ext cx="4657679" cy="2932110"/>
          </a:xfrm>
        </p:spPr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/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2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160" y="3717925"/>
            <a:ext cx="3035220" cy="930275"/>
          </a:xfrm>
        </p:spPr>
        <p:txBody>
          <a:bodyPr>
            <a:normAutofit/>
          </a:bodyPr>
          <a:lstStyle/>
          <a:p>
            <a:r>
              <a:rPr lang="it-IT" sz="4400" u="sng"/>
              <a:t>Capitolo 2</a:t>
            </a:r>
            <a:endParaRPr lang="it-IT" sz="4400" u="sng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86090" y="2014985"/>
            <a:ext cx="3830629" cy="242294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IL PROGETTO DI DIGITAL MARKETING</a:t>
            </a:r>
          </a:p>
          <a:p>
            <a:pPr algn="ctr"/>
            <a:endParaRPr lang="it-IT" sz="4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0934"/>
                <a:ext cx="39600" cy="572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7E09BE92-23DA-C89E-0649-26881D20F7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18788"/>
            <a:ext cx="8470777" cy="707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620E37-AA65-2986-5DDB-D2B3497A1E1F}"/>
              </a:ext>
            </a:extLst>
          </p:cNvPr>
          <p:cNvSpPr txBox="1">
            <a:spLocks/>
          </p:cNvSpPr>
          <p:nvPr/>
        </p:nvSpPr>
        <p:spPr>
          <a:xfrm>
            <a:off x="892300" y="4648200"/>
            <a:ext cx="7436986" cy="4205128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it-IT"/>
            </a:defPPr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1B2A5"/>
              </a:buClr>
              <a:buFont typeface="+mj-lt"/>
              <a:buNone/>
              <a:defRPr sz="2400" b="0" i="0" kern="120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5pPr>
            <a:lvl6pPr marL="4572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8pPr>
            <a:lvl9pPr marL="18288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+mn-cs"/>
              </a:defRPr>
            </a:lvl9pPr>
          </a:lstStyle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progetto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digital marketing, da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esigenze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obiettivi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progetto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integrato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step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procedurali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 lo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progettuale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17500" indent="-22542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DF603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framework </a:t>
            </a:r>
            <a:r>
              <a:rPr lang="en-US" sz="1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progettuali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5685E5F7-5636-8DD3-EAF9-6D36F58F4D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337CE0-8F07-14C6-D5E3-9745336523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" y="0"/>
            <a:ext cx="12191998" cy="6857999"/>
          </a:xfrm>
        </p:spPr>
        <p:txBody>
          <a:bodyPr/>
          <a:lstStyle/>
          <a:p>
            <a:r>
              <a:rPr lang="it-IT"/>
              <a:t>Il flusso progettuale non è lineare: ogni fase apre la successiva e si rafforza nella precedente.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3BDEC3-DC71-63A5-4A7D-8BE254C9A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20</a:t>
            </a:fld>
            <a:endParaRPr lang="it-IT" noProof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D5A0C365-1C25-32F8-DCB3-8F6BB94CB043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838124" y="187473"/>
            <a:ext cx="9642459" cy="61523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8E6DEF-1490-67C4-B410-67B55EB849D1}"/>
              </a:ext>
            </a:extLst>
          </p:cNvPr>
          <p:cNvSpPr txBox="1"/>
          <p:nvPr/>
        </p:nvSpPr>
        <p:spPr>
          <a:xfrm>
            <a:off x="7570679" y="3283389"/>
            <a:ext cx="4327863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/>
              <a:t>Il flusso progettuale non è lineare:                   ogni fase apre la successiva e si rafforza nella precedente.</a:t>
            </a:r>
          </a:p>
        </p:txBody>
      </p:sp>
    </p:spTree>
    <p:extLst>
      <p:ext uri="{BB962C8B-B14F-4D97-AF65-F5344CB8AC3E}">
        <p14:creationId xmlns:p14="http://schemas.microsoft.com/office/powerpoint/2010/main" val="1186126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4246E2-18AF-7006-8E80-50D01BB83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7245" y="1829689"/>
            <a:ext cx="4732161" cy="3186806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5745915-0B51-474B-B872-158183C4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59" y="1257345"/>
            <a:ext cx="4102531" cy="3950585"/>
          </a:xfrm>
        </p:spPr>
        <p:txBody>
          <a:bodyPr>
            <a:normAutofit/>
          </a:bodyPr>
          <a:lstStyle/>
          <a:p>
            <a:r>
              <a:rPr lang="it-IT" sz="3900" b="1"/>
              <a:t>Fase di Investigazione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CCB466-B128-AB53-AED1-5FB45197D3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4315" y="1447800"/>
            <a:ext cx="1640975" cy="53844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474ABB-283A-463F-3247-073A065399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4315" y="4719148"/>
            <a:ext cx="1740437" cy="538445"/>
          </a:xfrm>
        </p:spPr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4B24E-57D4-CD8E-F585-5A5C1B011CB2}"/>
              </a:ext>
            </a:extLst>
          </p:cNvPr>
          <p:cNvSpPr txBox="1"/>
          <p:nvPr/>
        </p:nvSpPr>
        <p:spPr>
          <a:xfrm>
            <a:off x="5175351" y="551289"/>
            <a:ext cx="67694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Ogni progetto di digital marketing deve partire dal </a:t>
            </a:r>
            <a:r>
              <a:rPr lang="it-IT" sz="2300" i="1" dirty="0"/>
              <a:t>consumatore</a:t>
            </a:r>
            <a:r>
              <a:rPr lang="it-IT" sz="23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u="sng" dirty="0"/>
              <a:t>Prima della diffusione degli strumenti digitali</a:t>
            </a:r>
            <a:r>
              <a:rPr lang="it-IT" sz="2300" dirty="0"/>
              <a:t> le campagne erano spesso ad ampio target e </a:t>
            </a:r>
            <a:r>
              <a:rPr lang="it-IT" sz="2300" dirty="0" err="1"/>
              <a:t>massive</a:t>
            </a:r>
            <a:r>
              <a:rPr lang="it-IT" sz="23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u="sng" dirty="0"/>
              <a:t>Oggi</a:t>
            </a:r>
            <a:r>
              <a:rPr lang="it-IT" sz="2300" dirty="0"/>
              <a:t> non è più pensabile rivolgersi al pubblico senza personalizzazione: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 consumatori sono più esigenti,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sono esposti costantemente a advertising, promozioni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vivono flussi di interazione diversi in base a età, professione, interessi e stili di vita.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Conoscere il </a:t>
            </a:r>
            <a:r>
              <a:rPr lang="it-IT" sz="2300" b="1" dirty="0">
                <a:solidFill>
                  <a:schemeClr val="tx2">
                    <a:lumMod val="75000"/>
                  </a:schemeClr>
                </a:solidFill>
              </a:rPr>
              <a:t>target</a:t>
            </a:r>
            <a:r>
              <a:rPr lang="it-IT" sz="2300" dirty="0"/>
              <a:t> è essenziale per progettare campagne, contenuti e consumer </a:t>
            </a:r>
            <a:r>
              <a:rPr lang="it-IT" sz="2300" dirty="0" err="1"/>
              <a:t>journey</a:t>
            </a:r>
            <a:r>
              <a:rPr lang="it-IT" sz="2300" dirty="0"/>
              <a:t> efficaci.</a:t>
            </a:r>
          </a:p>
        </p:txBody>
      </p:sp>
    </p:spTree>
    <p:extLst>
      <p:ext uri="{BB962C8B-B14F-4D97-AF65-F5344CB8AC3E}">
        <p14:creationId xmlns:p14="http://schemas.microsoft.com/office/powerpoint/2010/main" val="320530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FDD9367-660C-D0F6-0B31-4824DCED9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738521" cy="6858000"/>
          </a:xfrm>
          <a:solidFill>
            <a:schemeClr val="tx2">
              <a:lumMod val="40000"/>
              <a:lumOff val="60000"/>
            </a:schemeClr>
          </a:solidFill>
        </p:spPr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13BD9F4-7756-0491-99F9-D39D54BA68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4950" y="456214"/>
            <a:ext cx="5738521" cy="5906116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66AC91-E5DA-BB6F-F9EF-4433055B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94650" y="4840091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1C4E61-9EB8-B1E5-35DE-58F93DF5E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5519150" y="4729854"/>
            <a:ext cx="1219200" cy="293895"/>
          </a:xfrm>
        </p:spPr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5EA660-B6C7-84E7-DD02-8FB3F39F5015}"/>
              </a:ext>
            </a:extLst>
          </p:cNvPr>
          <p:cNvSpPr txBox="1"/>
          <p:nvPr/>
        </p:nvSpPr>
        <p:spPr>
          <a:xfrm>
            <a:off x="555644" y="612844"/>
            <a:ext cx="531224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b="1" dirty="0"/>
              <a:t>📊 </a:t>
            </a:r>
          </a:p>
          <a:p>
            <a:pPr algn="ctr">
              <a:buNone/>
            </a:pPr>
            <a:r>
              <a:rPr lang="it-IT" sz="2000" b="1" dirty="0"/>
              <a:t>L’importanza dei dati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L’analisi del consumatore e dei trend nasce dall’incrocio di dati provenienti da diverse fonti.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Il digitale ha reso disponibili enormi quantità di informazioni, sia </a:t>
            </a:r>
            <a:r>
              <a:rPr lang="it-IT" sz="2000" b="1" dirty="0">
                <a:solidFill>
                  <a:srgbClr val="43467B"/>
                </a:solidFill>
              </a:rPr>
              <a:t>big data</a:t>
            </a:r>
            <a:r>
              <a:rPr lang="it-IT" sz="2000" dirty="0"/>
              <a:t> che </a:t>
            </a:r>
            <a:r>
              <a:rPr lang="it-IT" sz="2000" b="1" dirty="0">
                <a:solidFill>
                  <a:srgbClr val="43467B"/>
                </a:solidFill>
              </a:rPr>
              <a:t>small data.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/>
              <a:t>Questi consentono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intercettare i bisogni reali dei consumatori,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comprendere come comunicare con loro,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emergere dalla competizione,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rendere un brand o un prodotto più rilevante di altri.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Quando la ricerca viene condotta correttamente, migliora l’efficacia della comunicazione aziendale e può guidare nuovi comportamenti di acquisto.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D16A11-055B-5C8D-984C-F3EE0CC20290}"/>
              </a:ext>
            </a:extLst>
          </p:cNvPr>
          <p:cNvSpPr txBox="1"/>
          <p:nvPr/>
        </p:nvSpPr>
        <p:spPr>
          <a:xfrm>
            <a:off x="6406070" y="1366896"/>
            <a:ext cx="537098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2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Senza dati affidabili si rischia di ottenere </a:t>
            </a:r>
            <a:r>
              <a:rPr lang="it-IT" sz="2200" dirty="0" err="1"/>
              <a:t>insight</a:t>
            </a:r>
            <a:r>
              <a:rPr lang="it-IT" sz="2200" dirty="0"/>
              <a:t> errati e sviluppare strategie inefficaci.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Per questo i dati vengono definiti “il </a:t>
            </a:r>
            <a:r>
              <a:rPr lang="it-IT" sz="2200" b="1" u="sng" dirty="0"/>
              <a:t>nuovo petrolio</a:t>
            </a:r>
            <a:r>
              <a:rPr lang="it-IT" sz="2200" dirty="0"/>
              <a:t>” o “il nuovo oro.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È necessario disporre di un </a:t>
            </a:r>
            <a:r>
              <a:rPr lang="it-IT" sz="2200" b="1" dirty="0"/>
              <a:t>ecosistema data-centrico</a:t>
            </a:r>
            <a:r>
              <a:rPr lang="it-IT" sz="2200" dirty="0"/>
              <a:t>, con flussi capaci di: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200" dirty="0"/>
              <a:t>importare dati da fonti interne ed esterne,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200" dirty="0"/>
              <a:t>fonderli insieme,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it-IT" sz="2200" dirty="0"/>
              <a:t>generare analisi concrete.</a:t>
            </a:r>
          </a:p>
        </p:txBody>
      </p:sp>
    </p:spTree>
    <p:extLst>
      <p:ext uri="{BB962C8B-B14F-4D97-AF65-F5344CB8AC3E}">
        <p14:creationId xmlns:p14="http://schemas.microsoft.com/office/powerpoint/2010/main" val="316999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C2E7FF8-4521-B859-E87D-9707B6E7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43" y="-353943"/>
            <a:ext cx="10805160" cy="70788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r>
              <a:rPr lang="it-IT" b="1" dirty="0"/>
              <a:t>🔑 Le 3 “V” dei dati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B5385E7F-481A-2D9D-AAC5-C9F7DA73BC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7610" y="2038128"/>
            <a:ext cx="6452350" cy="1233990"/>
          </a:xfrm>
        </p:spPr>
        <p:txBody>
          <a:bodyPr/>
          <a:lstStyle/>
          <a:p>
            <a:pPr algn="ctr"/>
            <a:r>
              <a:rPr lang="it-IT" sz="2200" dirty="0"/>
              <a:t>i dati vengono creati continuamente da utenti e macchine, generando un </a:t>
            </a:r>
            <a:r>
              <a:rPr lang="it-IT" sz="2200" dirty="0">
                <a:solidFill>
                  <a:srgbClr val="43467B"/>
                </a:solidFill>
              </a:rPr>
              <a:t>flusso costante di informazioni</a:t>
            </a:r>
            <a:r>
              <a:rPr lang="it-IT" sz="2200" dirty="0"/>
              <a:t> tra diversi sistemi.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914F25-6140-6E4F-9DDE-10FF1840BA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272803"/>
            <a:ext cx="4937760" cy="424732"/>
          </a:xfrm>
        </p:spPr>
        <p:txBody>
          <a:bodyPr/>
          <a:lstStyle/>
          <a:p>
            <a:r>
              <a:rPr lang="it-IT" sz="3000"/>
              <a:t>Velocità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BED307F-7C88-B008-3689-9EBB77EE76F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83094" y="3502722"/>
            <a:ext cx="7462937" cy="1070766"/>
          </a:xfrm>
        </p:spPr>
        <p:txBody>
          <a:bodyPr/>
          <a:lstStyle/>
          <a:p>
            <a:pPr algn="ctr"/>
            <a:r>
              <a:rPr lang="it-IT" sz="2300" dirty="0"/>
              <a:t>al momento della creazione, i dati possono essere </a:t>
            </a:r>
            <a:r>
              <a:rPr lang="it-IT" sz="2300" dirty="0">
                <a:solidFill>
                  <a:schemeClr val="accent5">
                    <a:lumMod val="75000"/>
                  </a:schemeClr>
                </a:solidFill>
              </a:rPr>
              <a:t>strutturati</a:t>
            </a:r>
            <a:r>
              <a:rPr lang="it-IT" sz="2300" dirty="0"/>
              <a:t>, </a:t>
            </a:r>
            <a:r>
              <a:rPr lang="it-IT" sz="2300" dirty="0">
                <a:solidFill>
                  <a:schemeClr val="accent5">
                    <a:lumMod val="75000"/>
                  </a:schemeClr>
                </a:solidFill>
              </a:rPr>
              <a:t>semi-strutturati</a:t>
            </a:r>
            <a:r>
              <a:rPr lang="it-IT" sz="2300" dirty="0"/>
              <a:t> o </a:t>
            </a:r>
            <a:r>
              <a:rPr lang="it-IT" sz="2300" dirty="0">
                <a:solidFill>
                  <a:schemeClr val="accent5">
                    <a:lumMod val="75000"/>
                  </a:schemeClr>
                </a:solidFill>
              </a:rPr>
              <a:t>non strutturati</a:t>
            </a:r>
            <a:r>
              <a:rPr lang="it-IT" sz="2300" dirty="0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26647C6-E80B-D9E6-8E10-C9EE10A193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142468" y="3722313"/>
            <a:ext cx="3545576" cy="374294"/>
          </a:xfrm>
        </p:spPr>
        <p:txBody>
          <a:bodyPr/>
          <a:lstStyle/>
          <a:p>
            <a:r>
              <a:rPr lang="it-IT" sz="3000"/>
              <a:t>Varietà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71133E5-A9FB-7E12-D509-3AD7408201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03108" y="5282250"/>
            <a:ext cx="8366852" cy="1061514"/>
          </a:xfrm>
        </p:spPr>
        <p:txBody>
          <a:bodyPr/>
          <a:lstStyle/>
          <a:p>
            <a:pPr algn="ctr"/>
            <a:r>
              <a:rPr lang="it-IT" sz="2300" dirty="0"/>
              <a:t> i dati sono spesso </a:t>
            </a:r>
            <a:r>
              <a:rPr lang="it-IT" sz="2300" dirty="0">
                <a:solidFill>
                  <a:schemeClr val="accent6">
                    <a:lumMod val="75000"/>
                  </a:schemeClr>
                </a:solidFill>
              </a:rPr>
              <a:t>enormi</a:t>
            </a:r>
            <a:r>
              <a:rPr lang="it-IT" sz="2300" dirty="0"/>
              <a:t>, variabili e in continua evoluzione → non possono essere contenuti su un singolo computer, ma necessitano di architetture scalabili (es. cloud).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441C9E4-5984-9A02-E3D4-EEDF424102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215825" y="5201451"/>
            <a:ext cx="2956560" cy="424732"/>
          </a:xfrm>
        </p:spPr>
        <p:txBody>
          <a:bodyPr/>
          <a:lstStyle/>
          <a:p>
            <a:r>
              <a:rPr lang="it-IT" sz="300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168192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DC602-C0AC-9AD9-BDD7-42980A62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693421"/>
            <a:ext cx="10805160" cy="171773"/>
          </a:xfrm>
        </p:spPr>
        <p:txBody>
          <a:bodyPr>
            <a:noAutofit/>
          </a:bodyPr>
          <a:lstStyle/>
          <a:p>
            <a:pPr algn="ctr"/>
            <a:r>
              <a:rPr lang="it-IT" sz="3100" b="1" dirty="0"/>
              <a:t>🔍 Tipologie di analisi nella fase di investigazione</a:t>
            </a:r>
            <a:br>
              <a:rPr lang="it-IT" sz="3100" b="1" dirty="0"/>
            </a:br>
            <a:endParaRPr lang="it-IT" sz="31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DEECB7-3A3C-B0BB-A1F4-14EE818EA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24</a:t>
            </a:fld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815337-746B-B0E7-87F5-4F36FA960D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0" y="1341320"/>
            <a:ext cx="5298652" cy="617870"/>
          </a:xfrm>
        </p:spPr>
        <p:txBody>
          <a:bodyPr/>
          <a:lstStyle/>
          <a:p>
            <a:r>
              <a:rPr lang="it-IT" sz="3000" dirty="0"/>
              <a:t>Elaborazione descrittiva: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5EA784D-C4FA-EB5B-D9CA-AF773A8791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7470" y="1526714"/>
            <a:ext cx="5354530" cy="624387"/>
          </a:xfrm>
        </p:spPr>
        <p:txBody>
          <a:bodyPr/>
          <a:lstStyle/>
          <a:p>
            <a:r>
              <a:rPr lang="it-IT" sz="3000"/>
              <a:t>Elaborazione esplorativa (scoperta):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902B19-10E1-FD70-6334-A36084A638F1}"/>
              </a:ext>
            </a:extLst>
          </p:cNvPr>
          <p:cNvSpPr txBox="1"/>
          <p:nvPr/>
        </p:nvSpPr>
        <p:spPr>
          <a:xfrm>
            <a:off x="164040" y="2092062"/>
            <a:ext cx="4978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restituisce una </a:t>
            </a:r>
            <a:r>
              <a:rPr lang="it-IT" sz="2100" b="1" dirty="0"/>
              <a:t>visione introspettiva</a:t>
            </a:r>
            <a:r>
              <a:rPr lang="it-IT" sz="2100" dirty="0"/>
              <a:t> dell’azienda e del business,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funge da base dati per definire la strategia,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consente di ottenere un benchmark rispetto al mercato di riferimento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13608F-D47A-2AF1-8334-118B1DE1437A}"/>
              </a:ext>
            </a:extLst>
          </p:cNvPr>
          <p:cNvSpPr txBox="1"/>
          <p:nvPr/>
        </p:nvSpPr>
        <p:spPr>
          <a:xfrm>
            <a:off x="7262401" y="2560847"/>
            <a:ext cx="4473828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individua correlazioni tra dati diversi,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rivela trend non prevedibili a priori o mai considerati,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1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100" dirty="0"/>
              <a:t>permette di scoprire territori nuovi su cui posizionarsi.</a:t>
            </a:r>
          </a:p>
        </p:txBody>
      </p:sp>
    </p:spTree>
    <p:extLst>
      <p:ext uri="{BB962C8B-B14F-4D97-AF65-F5344CB8AC3E}">
        <p14:creationId xmlns:p14="http://schemas.microsoft.com/office/powerpoint/2010/main" val="2609733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525B4-DE42-CE7C-C211-2716D6F4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1313" y="537927"/>
            <a:ext cx="10805160" cy="707886"/>
          </a:xfrm>
        </p:spPr>
        <p:txBody>
          <a:bodyPr>
            <a:normAutofit/>
          </a:bodyPr>
          <a:lstStyle/>
          <a:p>
            <a:r>
              <a:rPr lang="it-IT" b="1" dirty="0"/>
              <a:t>📂 Tipologie e fonti dei dati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4B3A49CF-AFDC-B9CC-F3A4-CF393A5758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organizzati in </a:t>
            </a:r>
            <a:r>
              <a:rPr lang="it-IT" sz="2400" u="sng" dirty="0"/>
              <a:t>database</a:t>
            </a:r>
            <a:r>
              <a:rPr lang="it-IT" sz="2400" dirty="0"/>
              <a:t> e facilmente analizzabili.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16DE01C-014F-22D9-531C-A1F196D2A1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0" y="2342816"/>
            <a:ext cx="3810000" cy="535531"/>
          </a:xfrm>
        </p:spPr>
        <p:txBody>
          <a:bodyPr/>
          <a:lstStyle/>
          <a:p>
            <a:r>
              <a:rPr lang="it-IT" sz="3200" dirty="0"/>
              <a:t>Strutturati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AF066F53-8618-7C27-BFD2-68250418BBA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62600" y="3793842"/>
            <a:ext cx="6257202" cy="1066578"/>
          </a:xfrm>
        </p:spPr>
        <p:txBody>
          <a:bodyPr>
            <a:normAutofit/>
          </a:bodyPr>
          <a:lstStyle/>
          <a:p>
            <a:r>
              <a:rPr lang="it-IT" sz="2400" dirty="0"/>
              <a:t>hanno una forma intermedia (es. file XML, </a:t>
            </a:r>
            <a:r>
              <a:rPr lang="it-IT" sz="2400" dirty="0" err="1"/>
              <a:t>log</a:t>
            </a:r>
            <a:r>
              <a:rPr lang="it-IT" sz="2400" dirty="0"/>
              <a:t>, output di piattaforme digitali)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18E81A2-BC4D-B75A-05E6-BB89175CED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4000" y="3791600"/>
            <a:ext cx="3810000" cy="535531"/>
          </a:xfrm>
        </p:spPr>
        <p:txBody>
          <a:bodyPr/>
          <a:lstStyle/>
          <a:p>
            <a:r>
              <a:rPr lang="it-IT" sz="3200" dirty="0"/>
              <a:t>Semi-strutturati 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803DF6-C6BE-8C3E-D92F-FBC6677F3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25</a:t>
            </a:fld>
            <a:endParaRPr lang="it-IT" noProof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2EB46656-3E92-D215-58E1-7304F3B140D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562600" y="5105893"/>
            <a:ext cx="6587258" cy="1122838"/>
          </a:xfrm>
        </p:spPr>
        <p:txBody>
          <a:bodyPr>
            <a:normAutofit/>
          </a:bodyPr>
          <a:lstStyle/>
          <a:p>
            <a:r>
              <a:rPr lang="it-IT" sz="2400"/>
              <a:t>testi, immagini, video, recensioni, commenti social.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8A377016-C7E5-7B83-6E31-3D326FFFD3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24000" y="4924936"/>
            <a:ext cx="3810000" cy="535531"/>
          </a:xfrm>
        </p:spPr>
        <p:txBody>
          <a:bodyPr/>
          <a:lstStyle/>
          <a:p>
            <a:r>
              <a:rPr lang="it-IT" sz="3200"/>
              <a:t>Non strutturati</a:t>
            </a:r>
          </a:p>
        </p:txBody>
      </p:sp>
    </p:spTree>
    <p:extLst>
      <p:ext uri="{BB962C8B-B14F-4D97-AF65-F5344CB8AC3E}">
        <p14:creationId xmlns:p14="http://schemas.microsoft.com/office/powerpoint/2010/main" val="369423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789BA4-D784-67A3-117C-CCDF4A3E8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0F77B48-A47B-474A-A9BD-CCE314F619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3213" y="133350"/>
            <a:ext cx="11620500" cy="65913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F2CBBD-5FEB-834E-2F2F-38976F71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A4FBB2B-3C5D-EE3F-9728-ED91DD7279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576CB60-C6E0-6FC7-5922-764E0A969A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26</a:t>
            </a:fld>
            <a:endParaRPr lang="it-IT" noProof="0"/>
          </a:p>
        </p:txBody>
      </p:sp>
      <p:pic>
        <p:nvPicPr>
          <p:cNvPr id="15" name="Immagine 1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6B43D67-0EE5-664C-1901-329D03D3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3" y="387458"/>
            <a:ext cx="11436974" cy="613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ACAA2-32A4-8BDA-B737-49E4EF5D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8" y="1004778"/>
            <a:ext cx="10805160" cy="707886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🌐 Analisi dei canali e comportamenti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4F70768-1720-1192-C9F4-66E4FF68E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27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730CF7-2634-2891-AF50-E224CA2414F7}"/>
              </a:ext>
            </a:extLst>
          </p:cNvPr>
          <p:cNvSpPr txBox="1"/>
          <p:nvPr/>
        </p:nvSpPr>
        <p:spPr>
          <a:xfrm>
            <a:off x="931068" y="1914590"/>
            <a:ext cx="1080515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dirty="0"/>
              <a:t>Un elemento fondamentale è l’individuazione dei </a:t>
            </a:r>
            <a:r>
              <a:rPr lang="it-IT" sz="2300" b="1" dirty="0">
                <a:solidFill>
                  <a:srgbClr val="43467B"/>
                </a:solidFill>
              </a:rPr>
              <a:t>canali</a:t>
            </a:r>
            <a:r>
              <a:rPr lang="it-IT" sz="2300" dirty="0"/>
              <a:t> </a:t>
            </a:r>
            <a:r>
              <a:rPr lang="it-IT" sz="2300" b="1" dirty="0">
                <a:solidFill>
                  <a:srgbClr val="43467B"/>
                </a:solidFill>
              </a:rPr>
              <a:t>fruiti</a:t>
            </a:r>
            <a:r>
              <a:rPr lang="it-IT" sz="2300" dirty="0"/>
              <a:t> dal target.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Attraverso strumenti specifici è possibile sapere: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300" dirty="0"/>
              <a:t>quali mezzi utilizzano i consumatori,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300" dirty="0"/>
              <a:t>come scoprono una marca,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it-IT" sz="2300" dirty="0"/>
              <a:t>dove cercano informazioni su prodotti e servizi.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Questi </a:t>
            </a:r>
            <a:r>
              <a:rPr lang="it-IT" sz="2300" b="1" dirty="0">
                <a:solidFill>
                  <a:srgbClr val="43467B"/>
                </a:solidFill>
              </a:rPr>
              <a:t>dati</a:t>
            </a:r>
            <a:r>
              <a:rPr lang="it-IT" sz="2300" dirty="0"/>
              <a:t> sono fondamentali per: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300" dirty="0"/>
              <a:t>costruire un consumer </a:t>
            </a:r>
            <a:r>
              <a:rPr lang="it-IT" sz="2300" dirty="0" err="1"/>
              <a:t>journey</a:t>
            </a:r>
            <a:r>
              <a:rPr lang="it-IT" sz="2300" dirty="0"/>
              <a:t> completo,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300" dirty="0"/>
              <a:t>elaborare un piano media efficace,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300" dirty="0"/>
              <a:t>sviluppare creatività mirate.</a:t>
            </a:r>
          </a:p>
          <a:p>
            <a:pPr algn="ctr"/>
            <a:endParaRPr lang="it-IT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3A549DC7-6A19-31B6-11BA-D3EAC0EAD358}"/>
                  </a:ext>
                </a:extLst>
              </p14:cNvPr>
              <p14:cNvContentPartPr/>
              <p14:nvPr/>
            </p14:nvContentPartPr>
            <p14:xfrm>
              <a:off x="2569063" y="2762513"/>
              <a:ext cx="12960" cy="1908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3A549DC7-6A19-31B6-11BA-D3EAC0EAD3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8263" y="2752073"/>
                <a:ext cx="34200" cy="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03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DF05416-1393-77FE-112A-A3B83B863D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39963" y="1403731"/>
            <a:ext cx="6712073" cy="5131220"/>
          </a:xfrm>
        </p:spPr>
        <p:txBody>
          <a:bodyPr/>
          <a:lstStyle/>
          <a:p>
            <a:endParaRPr lang="it-IT"/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EDADD2B9-453A-42C6-B9FA-E38AED721F4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3182560" y="1569754"/>
            <a:ext cx="6009222" cy="4770085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F15621F-481E-9A03-1B69-BAA2C636F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28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A38A35-6E9C-C6FC-3B16-986DD3AB3BB5}"/>
              </a:ext>
            </a:extLst>
          </p:cNvPr>
          <p:cNvSpPr txBox="1"/>
          <p:nvPr/>
        </p:nvSpPr>
        <p:spPr>
          <a:xfrm>
            <a:off x="1669868" y="419980"/>
            <a:ext cx="903460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u="sng" dirty="0"/>
              <a:t>Esempio</a:t>
            </a:r>
            <a:r>
              <a:rPr lang="it-IT" sz="2500" dirty="0"/>
              <a:t>: l’utilizzo dei social media varia molto tra fasce d’età</a:t>
            </a:r>
          </a:p>
          <a:p>
            <a:pPr algn="ctr"/>
            <a:r>
              <a:rPr lang="it-IT" sz="2500" dirty="0"/>
              <a:t> → un’informazione cruciale per selezionare correttamente i canali.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737C0C31-B2C7-0F69-D356-37FC2823177F}"/>
                  </a:ext>
                </a:extLst>
              </p14:cNvPr>
              <p14:cNvContentPartPr/>
              <p14:nvPr/>
            </p14:nvContentPartPr>
            <p14:xfrm>
              <a:off x="6510703" y="3196313"/>
              <a:ext cx="25560" cy="255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737C0C31-B2C7-0F69-D356-37FC282317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0263" y="3185873"/>
                <a:ext cx="4680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59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2C5804-A322-1448-8F3C-5663E7B05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895354B-C51E-0AB3-B04E-75D0E9E13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621" y="189390"/>
            <a:ext cx="11529150" cy="65913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264B7F-F947-4A19-984F-C058A88F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97889EB-54CD-78A3-2CD9-872460A509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271" y="2679192"/>
            <a:ext cx="221942" cy="1499616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7BEBAD-1CC3-B071-6FD6-730BC395BE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29</a:t>
            </a:fld>
            <a:endParaRPr lang="it-IT" noProof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26F635-B63D-91B1-961A-8DF6C435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7" y="407614"/>
            <a:ext cx="10902244" cy="61145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C313E9-ED0F-F2BD-4202-A690885337D0}"/>
              </a:ext>
            </a:extLst>
          </p:cNvPr>
          <p:cNvSpPr txBox="1"/>
          <p:nvPr/>
        </p:nvSpPr>
        <p:spPr>
          <a:xfrm>
            <a:off x="7422719" y="1563587"/>
            <a:ext cx="41798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43467B"/>
                </a:solidFill>
              </a:rPr>
              <a:t>Gen Z:</a:t>
            </a:r>
            <a:r>
              <a:rPr lang="it-IT" sz="2200" dirty="0"/>
              <a:t> predilige Instagram, YouTube, TikTok e </a:t>
            </a:r>
            <a:r>
              <a:rPr lang="it-IT" sz="2200" dirty="0" err="1"/>
              <a:t>Twitch</a:t>
            </a:r>
            <a:r>
              <a:rPr lang="it-IT" sz="22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43467B"/>
                </a:solidFill>
              </a:rPr>
              <a:t>Millennials</a:t>
            </a:r>
            <a:r>
              <a:rPr lang="it-IT" sz="2200" dirty="0"/>
              <a:t>: usano molto Facebook, Instagram e YouTube.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43467B"/>
                </a:solidFill>
              </a:rPr>
              <a:t>Gen X</a:t>
            </a:r>
            <a:r>
              <a:rPr lang="it-IT" sz="2200" dirty="0"/>
              <a:t>: più forti su Facebook, ancora presenti su YouTube, molto meno sugli altri canali.</a:t>
            </a:r>
          </a:p>
        </p:txBody>
      </p:sp>
    </p:spTree>
    <p:extLst>
      <p:ext uri="{BB962C8B-B14F-4D97-AF65-F5344CB8AC3E}">
        <p14:creationId xmlns:p14="http://schemas.microsoft.com/office/powerpoint/2010/main" val="273705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/>
              <a:t>2.1 Il ruolo dei progetti di digital marketing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1EA0FAB2-3ED4-53EB-0B4C-A0F9067F7F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726" y="2187714"/>
            <a:ext cx="6904711" cy="4365486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/>
              <a:t>1. Contesto e cambiamento</a:t>
            </a:r>
          </a:p>
          <a:p>
            <a:pPr algn="ctr"/>
            <a:r>
              <a:rPr lang="it-IT" sz="2700" u="sng" dirty="0"/>
              <a:t>Accelerazione digitale</a:t>
            </a:r>
            <a:r>
              <a:rPr lang="it-IT" sz="2700" dirty="0"/>
              <a:t> + </a:t>
            </a:r>
            <a:r>
              <a:rPr lang="it-IT" sz="2700" u="sng" dirty="0"/>
              <a:t>nuove abitudini dei consumatori </a:t>
            </a:r>
            <a:r>
              <a:rPr lang="it-IT" sz="2700" dirty="0"/>
              <a:t>→                                        aziende spinte verso </a:t>
            </a:r>
            <a:r>
              <a:rPr lang="it-IT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progetti integrati</a:t>
            </a:r>
            <a:r>
              <a:rPr lang="it-IT" sz="2700" dirty="0"/>
              <a:t> (piattaforme diverse, comunicazioni coordinate).</a:t>
            </a:r>
          </a:p>
          <a:p>
            <a:pPr algn="ctr"/>
            <a:r>
              <a:rPr lang="it-IT" sz="2700" dirty="0"/>
              <a:t>Sempre più business attratti dalle opportunità del digital marketing.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620" y="802447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707149-04A3-4521-F4F3-AB0AE487FF80}"/>
              </a:ext>
            </a:extLst>
          </p:cNvPr>
          <p:cNvSpPr txBox="1"/>
          <p:nvPr/>
        </p:nvSpPr>
        <p:spPr>
          <a:xfrm>
            <a:off x="7817350" y="3290344"/>
            <a:ext cx="4053924" cy="155427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1900" dirty="0"/>
              <a:t>“Il digital marketing è </a:t>
            </a:r>
            <a:r>
              <a:rPr lang="it-IT" sz="1900" u="sng" dirty="0"/>
              <a:t>l’arte di trasformare</a:t>
            </a:r>
            <a:r>
              <a:rPr lang="it-IT" sz="1900" dirty="0"/>
              <a:t> interazioni minime in </a:t>
            </a:r>
            <a:r>
              <a:rPr lang="it-IT" sz="1900" b="1" dirty="0">
                <a:solidFill>
                  <a:schemeClr val="tx2">
                    <a:lumMod val="75000"/>
                  </a:schemeClr>
                </a:solidFill>
              </a:rPr>
              <a:t>relazioni significative,</a:t>
            </a:r>
            <a:r>
              <a:rPr lang="it-IT" sz="1900" dirty="0"/>
              <a:t> usando i dati come bussola e l’empatia come linguaggio.”</a:t>
            </a:r>
          </a:p>
        </p:txBody>
      </p:sp>
      <p:cxnSp>
        <p:nvCxnSpPr>
          <p:cNvPr id="6" name="Connettore curvo 5">
            <a:extLst>
              <a:ext uri="{FF2B5EF4-FFF2-40B4-BE49-F238E27FC236}">
                <a16:creationId xmlns:a16="http://schemas.microsoft.com/office/drawing/2014/main" id="{DD7C4F62-7276-04D6-7EBC-EAC7FC13E89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489028" y="2003396"/>
            <a:ext cx="1443112" cy="789124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4D8BBD72-7C20-C15E-DA43-D71002952D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983" r="16983"/>
          <a:stretch/>
        </p:blipFill>
        <p:spPr>
          <a:xfrm>
            <a:off x="0" y="0"/>
            <a:ext cx="7361068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prstClr val="white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Sottotitolo 5">
            <a:extLst>
              <a:ext uri="{FF2B5EF4-FFF2-40B4-BE49-F238E27FC236}">
                <a16:creationId xmlns:a16="http://schemas.microsoft.com/office/drawing/2014/main" id="{EE796EC7-434E-7C23-2BF5-C00391CE5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253" y="425659"/>
            <a:ext cx="9555824" cy="600668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1900" b="1" dirty="0">
                <a:solidFill>
                  <a:schemeClr val="tx1"/>
                </a:solidFill>
              </a:rPr>
              <a:t>Osservazioni principali per piattaforma: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Facebook</a:t>
            </a:r>
            <a:r>
              <a:rPr lang="it-IT" sz="1900" dirty="0">
                <a:solidFill>
                  <a:schemeClr val="tx1"/>
                </a:solidFill>
              </a:rPr>
              <a:t>: usato molto da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e Gen X (circa 75%), un po’ meno da Gen Z 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b="1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Instagram</a:t>
            </a:r>
            <a:r>
              <a:rPr lang="it-IT" sz="1900" dirty="0">
                <a:solidFill>
                  <a:schemeClr val="tx1"/>
                </a:solidFill>
              </a:rPr>
              <a:t>: la piattaforma più forte per Gen Z (85%), molto alta anche per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(~70%), più bassa per Gen X (~52%).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LinkedIn</a:t>
            </a:r>
            <a:r>
              <a:rPr lang="it-IT" sz="1900" dirty="0">
                <a:solidFill>
                  <a:schemeClr val="tx1"/>
                </a:solidFill>
              </a:rPr>
              <a:t>: usato poco in generale , con leggera prevalenza tra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Pinterest</a:t>
            </a:r>
            <a:r>
              <a:rPr lang="it-IT" sz="1900" dirty="0">
                <a:solidFill>
                  <a:schemeClr val="tx1"/>
                </a:solidFill>
              </a:rPr>
              <a:t>: basso utilizzo per tutti, leggermente più alto per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(~20%).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TikTok</a:t>
            </a:r>
            <a:r>
              <a:rPr lang="it-IT" sz="1900" dirty="0">
                <a:solidFill>
                  <a:schemeClr val="tx1"/>
                </a:solidFill>
              </a:rPr>
              <a:t>: chiaramente app di Gen Z (30%), poco usata da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(~15%) e Gen X (~12%).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Twitter</a:t>
            </a:r>
            <a:r>
              <a:rPr lang="it-IT" sz="1900" dirty="0">
                <a:solidFill>
                  <a:schemeClr val="tx1"/>
                </a:solidFill>
              </a:rPr>
              <a:t>: usato poco e in maniera simile tra tutte le generazioni (~15–20%).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>
                <a:solidFill>
                  <a:schemeClr val="tx1"/>
                </a:solidFill>
              </a:rPr>
              <a:t>YouTube</a:t>
            </a:r>
            <a:r>
              <a:rPr lang="it-IT" sz="1900" dirty="0">
                <a:solidFill>
                  <a:schemeClr val="tx1"/>
                </a:solidFill>
              </a:rPr>
              <a:t>: molto diffuso in tutte le generazioni, ma soprattutto Gen Z (~80%), seguita da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(~70%) e Gen X (~50%).</a:t>
            </a:r>
          </a:p>
          <a:p>
            <a:pPr marL="342900" indent="-342900" algn="ctr">
              <a:buFont typeface="Wingdings" pitchFamily="2" charset="2"/>
              <a:buChar char="Ø"/>
            </a:pPr>
            <a:endParaRPr lang="it-IT" sz="19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1900" b="1" dirty="0" err="1">
                <a:solidFill>
                  <a:schemeClr val="tx1"/>
                </a:solidFill>
              </a:rPr>
              <a:t>Twitch</a:t>
            </a:r>
            <a:r>
              <a:rPr lang="it-IT" sz="1900" dirty="0">
                <a:solidFill>
                  <a:schemeClr val="tx1"/>
                </a:solidFill>
              </a:rPr>
              <a:t>: usato quasi solo da Gen Z (~25%), poco dai </a:t>
            </a:r>
            <a:r>
              <a:rPr lang="it-IT" sz="1900" dirty="0" err="1">
                <a:solidFill>
                  <a:schemeClr val="tx1"/>
                </a:solidFill>
              </a:rPr>
              <a:t>Millennials</a:t>
            </a:r>
            <a:r>
              <a:rPr lang="it-IT" sz="1900" dirty="0">
                <a:solidFill>
                  <a:schemeClr val="tx1"/>
                </a:solidFill>
              </a:rPr>
              <a:t> (~12%), quasi assente in Gen X (~5%).</a:t>
            </a:r>
          </a:p>
        </p:txBody>
      </p:sp>
    </p:spTree>
    <p:extLst>
      <p:ext uri="{BB962C8B-B14F-4D97-AF65-F5344CB8AC3E}">
        <p14:creationId xmlns:p14="http://schemas.microsoft.com/office/powerpoint/2010/main" val="385283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F84C171-01ED-D795-DE57-D81E44C53D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3A50B8-F294-BBE4-E8FE-09C3E3722F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609599"/>
            <a:ext cx="4648200" cy="5641759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578C63-C7C4-2F5E-2EAF-E94868399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/>
              <a:t>✅ </a:t>
            </a:r>
            <a:br>
              <a:rPr lang="it-IT" sz="3600" b="1"/>
            </a:br>
            <a:r>
              <a:rPr lang="it-IT" sz="3600" b="1"/>
              <a:t>Chiusura della fase di investigazione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F13B2C-F2D6-94FF-87ED-DCCE0C5B7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D38E92-8075-4FA5-9DD5-49F3B9144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7B087D7-4ADB-E9A7-8906-E51F4AB4BF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AF2EFE-142F-AD77-7895-FFD79C680853}"/>
              </a:ext>
            </a:extLst>
          </p:cNvPr>
          <p:cNvSpPr txBox="1"/>
          <p:nvPr/>
        </p:nvSpPr>
        <p:spPr>
          <a:xfrm>
            <a:off x="6837621" y="1995535"/>
            <a:ext cx="49645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dirty="0"/>
              <a:t>Una volta che i dati sono stati raccolti, incrociati, analizzati ed elaborati, l’azienda dispone di una </a:t>
            </a:r>
            <a:r>
              <a:rPr lang="it-IT" sz="2300" b="1" dirty="0">
                <a:solidFill>
                  <a:srgbClr val="43467B"/>
                </a:solidFill>
              </a:rPr>
              <a:t>base solida di </a:t>
            </a:r>
            <a:r>
              <a:rPr lang="it-IT" sz="2300" b="1" dirty="0" err="1">
                <a:solidFill>
                  <a:srgbClr val="43467B"/>
                </a:solidFill>
              </a:rPr>
              <a:t>insight</a:t>
            </a:r>
            <a:r>
              <a:rPr lang="it-IT" sz="2300" b="1" dirty="0">
                <a:solidFill>
                  <a:srgbClr val="43467B"/>
                </a:solidFill>
              </a:rPr>
              <a:t>.</a:t>
            </a:r>
          </a:p>
          <a:p>
            <a:pPr algn="ctr">
              <a:buNone/>
            </a:pPr>
            <a:endParaRPr lang="it-IT" sz="2300" b="1" dirty="0">
              <a:solidFill>
                <a:srgbClr val="43467B"/>
              </a:solidFill>
            </a:endParaRPr>
          </a:p>
          <a:p>
            <a:pPr algn="ctr">
              <a:buNone/>
            </a:pPr>
            <a:r>
              <a:rPr lang="it-IT" sz="2300" dirty="0"/>
              <a:t>👉 A questo punto si può passare alla fase successiva: la Definizione, in cui obiettivi, strategie e KPI vengono formalizzati.</a:t>
            </a:r>
          </a:p>
        </p:txBody>
      </p:sp>
    </p:spTree>
    <p:extLst>
      <p:ext uri="{BB962C8B-B14F-4D97-AF65-F5344CB8AC3E}">
        <p14:creationId xmlns:p14="http://schemas.microsoft.com/office/powerpoint/2010/main" val="1006729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EEB346-BF01-B37A-0EDA-5A48158D94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736729"/>
            <a:ext cx="4192802" cy="504351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CC04713-3512-6EBE-8C3E-AAE4B6CF4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601" y="1204943"/>
            <a:ext cx="4114800" cy="3962400"/>
          </a:xfrm>
        </p:spPr>
        <p:txBody>
          <a:bodyPr/>
          <a:lstStyle/>
          <a:p>
            <a:r>
              <a:rPr lang="it-IT" b="1"/>
              <a:t>Fase di Definizione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0FAA6D-BC01-17CB-6B0B-C55556D89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1911" y="592041"/>
            <a:ext cx="1642389" cy="282557"/>
          </a:xfrm>
        </p:spPr>
        <p:txBody>
          <a:bodyPr>
            <a:normAutofit fontScale="77500" lnSpcReduction="20000"/>
          </a:bodyPr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F8C5CF4-7076-5DE6-6A71-CB3E270DA4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2281911" y="5653056"/>
            <a:ext cx="1568651" cy="330345"/>
          </a:xfrm>
        </p:spPr>
        <p:txBody>
          <a:bodyPr>
            <a:normAutofit fontScale="92500" lnSpcReduction="10000"/>
          </a:bodyPr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C4466C-BCD6-3735-C7DA-6ED3961819BE}"/>
              </a:ext>
            </a:extLst>
          </p:cNvPr>
          <p:cNvSpPr txBox="1"/>
          <p:nvPr/>
        </p:nvSpPr>
        <p:spPr>
          <a:xfrm>
            <a:off x="5602646" y="736729"/>
            <a:ext cx="619952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🎯  L’importanza </a:t>
            </a:r>
            <a:r>
              <a:rPr lang="it-IT" sz="2200" b="1" dirty="0" err="1">
                <a:solidFill>
                  <a:srgbClr val="43467B"/>
                </a:solidFill>
              </a:rPr>
              <a:t>dell’insight</a:t>
            </a:r>
            <a:endParaRPr lang="it-IT" sz="2200" dirty="0">
              <a:solidFill>
                <a:srgbClr val="43467B"/>
              </a:solidFill>
            </a:endParaRPr>
          </a:p>
          <a:p>
            <a:pPr algn="ctr"/>
            <a:r>
              <a:rPr lang="it-IT" sz="2200" dirty="0" err="1"/>
              <a:t>L’insight</a:t>
            </a:r>
            <a:r>
              <a:rPr lang="it-IT" sz="2200" dirty="0"/>
              <a:t> guida tutte le decisioni successive: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mappatura del consumer </a:t>
            </a:r>
            <a:r>
              <a:rPr lang="it-IT" sz="2200" dirty="0" err="1"/>
              <a:t>journey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lo sviluppo del concept creativo,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definizione dei messaggi,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le attività di coinvolgimento del consumatore.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/>
            <a:r>
              <a:rPr lang="it-IT" sz="2200" dirty="0"/>
              <a:t>Nel marketing digitale non si parla mai a “tutti”: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bisogna sviluppare </a:t>
            </a:r>
            <a:r>
              <a:rPr lang="it-IT" sz="2200" u="sng" dirty="0"/>
              <a:t>diversi filoni di comunicazione</a:t>
            </a:r>
            <a:r>
              <a:rPr lang="it-IT" sz="2200" dirty="0"/>
              <a:t>, capaci di raggiungere i differenti segmenti di target.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È quindi necessario usare </a:t>
            </a:r>
            <a:r>
              <a:rPr lang="it-IT" sz="2200" b="1" dirty="0">
                <a:solidFill>
                  <a:srgbClr val="43467B"/>
                </a:solidFill>
              </a:rPr>
              <a:t>più canali</a:t>
            </a:r>
            <a:r>
              <a:rPr lang="it-IT" sz="2200" dirty="0"/>
              <a:t>, bilanciando i messaggi in funzione del pubblico.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👉 Tutto rimane centrato sul </a:t>
            </a:r>
            <a:r>
              <a:rPr lang="it-IT" sz="2200" i="1" u="sng" dirty="0"/>
              <a:t>consumatore</a:t>
            </a:r>
            <a:r>
              <a:rPr lang="it-IT" sz="2200" dirty="0"/>
              <a:t>, con cui è fondamentale stabilire una connessione reale.</a:t>
            </a:r>
          </a:p>
        </p:txBody>
      </p:sp>
    </p:spTree>
    <p:extLst>
      <p:ext uri="{BB962C8B-B14F-4D97-AF65-F5344CB8AC3E}">
        <p14:creationId xmlns:p14="http://schemas.microsoft.com/office/powerpoint/2010/main" val="3918996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BF0ED4-F57D-165A-8023-0B72433E0A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865" y="234183"/>
            <a:ext cx="9081694" cy="647141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C7EA75-5050-0868-A32E-CC794962D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581" y="304799"/>
            <a:ext cx="8269370" cy="6319018"/>
          </a:xfrm>
        </p:spPr>
        <p:txBody>
          <a:bodyPr/>
          <a:lstStyle/>
          <a:p>
            <a:r>
              <a:rPr lang="it-IT"/>
              <a:t>L’insight è la capacità di vedere dall’interno una situazione, comprenderla e individuarne i bisogni.</a:t>
            </a:r>
          </a:p>
          <a:p>
            <a:r>
              <a:rPr lang="it-IT"/>
              <a:t>È un’interpretazione dei dati, derivata da incroci e analisi che portano a una comprensione profonda del pubblico.</a:t>
            </a:r>
          </a:p>
          <a:p>
            <a:r>
              <a:rPr lang="it-IT"/>
              <a:t>Consente di capire:</a:t>
            </a:r>
          </a:p>
          <a:p>
            <a:r>
              <a:rPr lang="it-IT"/>
              <a:t>cosa le persone desiderano,</a:t>
            </a:r>
          </a:p>
          <a:p>
            <a:r>
              <a:rPr lang="it-IT"/>
              <a:t>di cosa hanno bisogno,</a:t>
            </a:r>
          </a:p>
          <a:p>
            <a:r>
              <a:rPr lang="it-IT"/>
              <a:t>perché provano timori, paure o gioie.</a:t>
            </a:r>
          </a:p>
          <a:p>
            <a:r>
              <a:rPr lang="it-IT"/>
              <a:t>Individuare l’insight significa riconoscere le necessità reali – espresse o latenti – che determinano i comportamenti di acquisto.</a:t>
            </a:r>
          </a:p>
          <a:p>
            <a:r>
              <a:rPr lang="it-IT"/>
              <a:t>👉 L’insight è quindi il punto di partenza per:</a:t>
            </a:r>
          </a:p>
          <a:p>
            <a:r>
              <a:rPr lang="it-IT"/>
              <a:t>concept creativi,</a:t>
            </a:r>
          </a:p>
          <a:p>
            <a:r>
              <a:rPr lang="it-IT"/>
              <a:t>consumer journey,</a:t>
            </a:r>
          </a:p>
          <a:p>
            <a:r>
              <a:rPr lang="it-IT"/>
              <a:t>innovazioni di prodotto.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A62865E-75FA-708B-185D-34206004F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108" y="414005"/>
            <a:ext cx="7526915" cy="836943"/>
          </a:xfrm>
        </p:spPr>
        <p:txBody>
          <a:bodyPr>
            <a:normAutofit/>
          </a:bodyPr>
          <a:lstStyle/>
          <a:p>
            <a:r>
              <a:rPr lang="it-IT" sz="3400" b="1" dirty="0"/>
              <a:t>🔍  Cos’è </a:t>
            </a:r>
            <a:r>
              <a:rPr lang="it-IT" sz="3400" b="1" dirty="0" err="1"/>
              <a:t>l’insight</a:t>
            </a:r>
            <a:endParaRPr lang="it-IT" sz="3400" b="1" dirty="0"/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70A0D88-B3E2-48E0-329D-AA43F0DC8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044C09-D101-AE70-F935-2C749BECAD57}"/>
              </a:ext>
            </a:extLst>
          </p:cNvPr>
          <p:cNvSpPr txBox="1"/>
          <p:nvPr/>
        </p:nvSpPr>
        <p:spPr>
          <a:xfrm>
            <a:off x="982305" y="931034"/>
            <a:ext cx="7915922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 err="1"/>
              <a:t>L’insight</a:t>
            </a:r>
            <a:r>
              <a:rPr lang="it-IT" sz="2100" dirty="0"/>
              <a:t> è la capacità di </a:t>
            </a:r>
            <a:r>
              <a:rPr lang="it-IT" sz="2100" i="1" dirty="0"/>
              <a:t>vedere dall’interno una situazione, comprenderla e individuarne i bisogni</a:t>
            </a:r>
            <a:r>
              <a:rPr lang="it-IT" sz="21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È un’interpretazione dei dati, derivata da incroci e analisi che portano a una comprensione profonda del pubblico.</a:t>
            </a:r>
          </a:p>
          <a:p>
            <a:pPr algn="ctr"/>
            <a:r>
              <a:rPr lang="it-IT" sz="2100" dirty="0"/>
              <a:t>Consente di capire: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100" dirty="0"/>
              <a:t>cosa le persone desiderano,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100" dirty="0"/>
              <a:t>di cosa hanno bisogno,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it-IT" sz="2100" dirty="0"/>
              <a:t>perché provano timori, paure o gioie.</a:t>
            </a:r>
          </a:p>
          <a:p>
            <a:pPr marL="342900" indent="-342900" algn="ctr">
              <a:buFont typeface="Wingdings" pitchFamily="2" charset="2"/>
              <a:buChar char="q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Individuare </a:t>
            </a:r>
            <a:r>
              <a:rPr lang="it-IT" sz="2100" dirty="0" err="1"/>
              <a:t>l’insight</a:t>
            </a:r>
            <a:r>
              <a:rPr lang="it-IT" sz="2100" dirty="0"/>
              <a:t> significa riconoscere le </a:t>
            </a:r>
            <a:r>
              <a:rPr lang="it-IT" sz="2100" b="1" dirty="0"/>
              <a:t>necessità reali – espresse o latenti</a:t>
            </a:r>
            <a:r>
              <a:rPr lang="it-IT" sz="2100" dirty="0"/>
              <a:t> – che determinano i comportamenti di acquisto.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/>
            <a:r>
              <a:rPr lang="it-IT" sz="2100" dirty="0"/>
              <a:t> </a:t>
            </a:r>
            <a:r>
              <a:rPr lang="it-IT" sz="2100" dirty="0" err="1"/>
              <a:t>L’insight</a:t>
            </a:r>
            <a:r>
              <a:rPr lang="it-IT" sz="2100" dirty="0"/>
              <a:t> è quindi il punto di partenza per: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u="sng" dirty="0"/>
              <a:t>concept creativi,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u="sng" dirty="0"/>
              <a:t>consumer </a:t>
            </a:r>
            <a:r>
              <a:rPr lang="it-IT" sz="2100" u="sng" dirty="0" err="1"/>
              <a:t>journey</a:t>
            </a:r>
            <a:r>
              <a:rPr lang="it-IT" sz="2100" u="sng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u="sng" dirty="0"/>
              <a:t>innovazioni di prodotto</a:t>
            </a:r>
            <a:r>
              <a:rPr lang="it-IT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22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B9A2CD6-799E-10B2-A9F0-5AA1F186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35" y="839708"/>
            <a:ext cx="10805160" cy="707886"/>
          </a:xfrm>
        </p:spPr>
        <p:txBody>
          <a:bodyPr/>
          <a:lstStyle/>
          <a:p>
            <a:pPr algn="ctr"/>
            <a:r>
              <a:rPr lang="it-IT" b="1" dirty="0"/>
              <a:t>Il valore strategico </a:t>
            </a:r>
            <a:r>
              <a:rPr lang="it-IT" b="1" dirty="0" err="1"/>
              <a:t>dell’insight</a:t>
            </a:r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D4AA36-77B9-6CBD-7336-C8BF2B9BEE82}"/>
              </a:ext>
            </a:extLst>
          </p:cNvPr>
          <p:cNvSpPr txBox="1"/>
          <p:nvPr/>
        </p:nvSpPr>
        <p:spPr>
          <a:xfrm>
            <a:off x="1618696" y="1837866"/>
            <a:ext cx="9392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Permette di intercettare le leve psicologiche che trasformano un utente in: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acquirente,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cliente fedele,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brand </a:t>
            </a:r>
            <a:r>
              <a:rPr lang="it-IT" sz="2400" dirty="0" err="1"/>
              <a:t>ambassador</a:t>
            </a:r>
            <a:r>
              <a:rPr lang="it-IT" sz="24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/>
              <a:t>La </a:t>
            </a:r>
            <a:r>
              <a:rPr lang="it-IT" sz="2400" b="1" dirty="0">
                <a:solidFill>
                  <a:srgbClr val="43467B"/>
                </a:solidFill>
              </a:rPr>
              <a:t>comprensione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43467B"/>
                </a:solidFill>
              </a:rPr>
              <a:t>di un consumer </a:t>
            </a:r>
            <a:r>
              <a:rPr lang="it-IT" sz="2400" dirty="0" err="1">
                <a:solidFill>
                  <a:srgbClr val="43467B"/>
                </a:solidFill>
              </a:rPr>
              <a:t>insight</a:t>
            </a:r>
            <a:r>
              <a:rPr lang="it-IT" sz="2400" dirty="0"/>
              <a:t> significa che il brand riesce a: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inserirsi nella vita del suo target,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migliorarla,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aumentare la propria rilevanza,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guadagnare attenzione e fiducia.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C21C1A-BCA9-9090-07F6-1C6D15A49D40}"/>
              </a:ext>
            </a:extLst>
          </p:cNvPr>
          <p:cNvSpPr txBox="1"/>
          <p:nvPr/>
        </p:nvSpPr>
        <p:spPr>
          <a:xfrm>
            <a:off x="9000971" y="2752401"/>
            <a:ext cx="2284150" cy="144655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200" dirty="0"/>
              <a:t>Un </a:t>
            </a:r>
            <a:r>
              <a:rPr lang="it-IT" sz="2200" dirty="0" err="1"/>
              <a:t>insight</a:t>
            </a:r>
            <a:r>
              <a:rPr lang="it-IT" sz="2200" dirty="0"/>
              <a:t> è il punto in cui la conoscenza diventa strategia.</a:t>
            </a:r>
          </a:p>
        </p:txBody>
      </p:sp>
    </p:spTree>
    <p:extLst>
      <p:ext uri="{BB962C8B-B14F-4D97-AF65-F5344CB8AC3E}">
        <p14:creationId xmlns:p14="http://schemas.microsoft.com/office/powerpoint/2010/main" val="2207446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C4687-FE82-1DDB-7774-9D803CE2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502879"/>
            <a:ext cx="16829223" cy="1102545"/>
          </a:xfrm>
        </p:spPr>
        <p:txBody>
          <a:bodyPr>
            <a:noAutofit/>
          </a:bodyPr>
          <a:lstStyle/>
          <a:p>
            <a:r>
              <a:rPr lang="it-IT" sz="2400" b="1" dirty="0"/>
              <a:t>🗺 Mappatura del consumer </a:t>
            </a:r>
            <a:r>
              <a:rPr lang="it-IT" sz="2400" b="1" dirty="0" err="1"/>
              <a:t>journey</a:t>
            </a:r>
            <a:endParaRPr lang="it-IT" sz="2400" b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3D356E-6C9F-F7D7-61F0-D840CE2C02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2" y="903186"/>
            <a:ext cx="5775960" cy="3660648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Una volta individuato </a:t>
            </a:r>
            <a:r>
              <a:rPr lang="it-IT" dirty="0" err="1"/>
              <a:t>l’insight</a:t>
            </a:r>
            <a:r>
              <a:rPr lang="it-IT" dirty="0"/>
              <a:t>, si procede con la costruzione del consumer </a:t>
            </a:r>
            <a:r>
              <a:rPr lang="it-IT" dirty="0" err="1"/>
              <a:t>journey</a:t>
            </a:r>
            <a:r>
              <a:rPr lang="it-IT" dirty="0"/>
              <a:t>, cioè la mappa delle fasi e dei punti di contatto tra consumatore e brand.</a:t>
            </a:r>
          </a:p>
          <a:p>
            <a:pPr marL="0" indent="0" algn="ctr">
              <a:buNone/>
            </a:pPr>
            <a:r>
              <a:rPr lang="it-IT" dirty="0"/>
              <a:t>Per ogni fase è necessario definire:</a:t>
            </a:r>
          </a:p>
          <a:p>
            <a:pPr algn="ctr"/>
            <a:r>
              <a:rPr lang="it-IT" b="1" dirty="0">
                <a:solidFill>
                  <a:srgbClr val="43467B"/>
                </a:solidFill>
              </a:rPr>
              <a:t>Bisogno del consumatore</a:t>
            </a:r>
            <a:r>
              <a:rPr lang="it-IT" dirty="0"/>
              <a:t> → cosa desidera o cerca in quel momento.</a:t>
            </a:r>
          </a:p>
          <a:p>
            <a:pPr algn="ctr"/>
            <a:r>
              <a:rPr lang="it-IT" b="1" dirty="0">
                <a:solidFill>
                  <a:srgbClr val="43467B"/>
                </a:solidFill>
              </a:rPr>
              <a:t>Barriere</a:t>
            </a:r>
            <a:r>
              <a:rPr lang="it-IT" dirty="0"/>
              <a:t> → eventuali ostacoli che la marca o il prodotto possono incontrare.</a:t>
            </a:r>
          </a:p>
          <a:p>
            <a:pPr algn="ctr"/>
            <a:r>
              <a:rPr lang="it-IT" b="1" dirty="0">
                <a:solidFill>
                  <a:srgbClr val="43467B"/>
                </a:solidFill>
              </a:rPr>
              <a:t>Azioni</a:t>
            </a:r>
            <a:r>
              <a:rPr lang="it-IT" dirty="0"/>
              <a:t> → le attività che il brand può mettere in campo.</a:t>
            </a:r>
          </a:p>
          <a:p>
            <a:pPr algn="ctr"/>
            <a:r>
              <a:rPr lang="it-IT" b="1" dirty="0">
                <a:solidFill>
                  <a:srgbClr val="43467B"/>
                </a:solidFill>
              </a:rPr>
              <a:t>Canali</a:t>
            </a:r>
            <a:r>
              <a:rPr lang="it-IT" dirty="0"/>
              <a:t> → i media e le piattaforme da attivare.</a:t>
            </a:r>
          </a:p>
          <a:p>
            <a:pPr algn="ctr"/>
            <a:r>
              <a:rPr lang="it-IT" b="1" dirty="0">
                <a:solidFill>
                  <a:srgbClr val="43467B"/>
                </a:solidFill>
              </a:rPr>
              <a:t>KPI</a:t>
            </a:r>
            <a:r>
              <a:rPr lang="it-IT" dirty="0"/>
              <a:t> → le metriche che permettono di monitorare e misurare la performance.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75EFFA-876A-E51B-78EB-7933268F11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01775" y="1066174"/>
            <a:ext cx="10837333" cy="539250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</a:rPr>
              <a:t>📡 Channel plan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6AF497D-D5F7-CA4D-3DD5-B056BA79A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378D26-4046-4013-3596-F4B21E5A23D9}"/>
              </a:ext>
            </a:extLst>
          </p:cNvPr>
          <p:cNvSpPr txBox="1"/>
          <p:nvPr/>
        </p:nvSpPr>
        <p:spPr>
          <a:xfrm>
            <a:off x="7068785" y="1767006"/>
            <a:ext cx="464660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dirty="0"/>
              <a:t>Dopo la mappatura, si sviluppa il </a:t>
            </a:r>
            <a:r>
              <a:rPr lang="it-IT" sz="2100" dirty="0" err="1"/>
              <a:t>channel</a:t>
            </a:r>
            <a:r>
              <a:rPr lang="it-IT" sz="2100" dirty="0"/>
              <a:t> plan, cioè il </a:t>
            </a:r>
            <a:r>
              <a:rPr lang="it-IT" sz="2100" u="sng" dirty="0">
                <a:solidFill>
                  <a:srgbClr val="43467B"/>
                </a:solidFill>
              </a:rPr>
              <a:t>piano operativo</a:t>
            </a:r>
            <a:r>
              <a:rPr lang="it-IT" sz="2100" dirty="0"/>
              <a:t> che dettaglia:</a:t>
            </a:r>
          </a:p>
          <a:p>
            <a:pPr algn="ctr"/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 canali dell’ecosistema digitale,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le connessioni tra essi,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il livello di priorità di ciascuno.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Questo piano deve </a:t>
            </a:r>
            <a:r>
              <a:rPr lang="it-IT" sz="2100" i="1" dirty="0"/>
              <a:t>essere modulabile</a:t>
            </a:r>
            <a:r>
              <a:rPr lang="it-IT" sz="2100" dirty="0"/>
              <a:t>, in modo da poter adattare le attivazioni in base agli investimenti media e produttivi.</a:t>
            </a:r>
          </a:p>
        </p:txBody>
      </p:sp>
    </p:spTree>
    <p:extLst>
      <p:ext uri="{BB962C8B-B14F-4D97-AF65-F5344CB8AC3E}">
        <p14:creationId xmlns:p14="http://schemas.microsoft.com/office/powerpoint/2010/main" val="261346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2EE8CDC1-6C08-1D39-E2D8-55BD11973A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E2E172-58BF-6C27-4CC6-266566433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A570BBD-7E5A-1473-D9E9-71953AFDF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/>
              <a:t>✅ </a:t>
            </a:r>
            <a:br>
              <a:rPr lang="it-IT" sz="3600" b="1"/>
            </a:br>
            <a:r>
              <a:rPr lang="it-IT" sz="3600" b="1"/>
              <a:t>Conclusione della fase di definizione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D2CC28-E09F-3EEF-30B4-4CCB44E18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68A1D92-FC21-C208-C82F-24F6B4AACD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F34F51-C691-9506-59BB-04D29FD0F409}"/>
              </a:ext>
            </a:extLst>
          </p:cNvPr>
          <p:cNvSpPr txBox="1"/>
          <p:nvPr/>
        </p:nvSpPr>
        <p:spPr>
          <a:xfrm>
            <a:off x="6948149" y="2229205"/>
            <a:ext cx="47434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Terminata questa fase, la strategia viene presentata ai team creativi, che avranno così una guida chiara per sviluppare:</a:t>
            </a:r>
          </a:p>
          <a:p>
            <a:pPr algn="ctr"/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messaggio,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 contenuti,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attività di comunicazione.</a:t>
            </a:r>
          </a:p>
        </p:txBody>
      </p:sp>
    </p:spTree>
    <p:extLst>
      <p:ext uri="{BB962C8B-B14F-4D97-AF65-F5344CB8AC3E}">
        <p14:creationId xmlns:p14="http://schemas.microsoft.com/office/powerpoint/2010/main" val="287188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F4D09B-5F31-D8EA-25B2-B47706E40D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955008"/>
            <a:ext cx="3882047" cy="3598552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40E5FEF-5CF3-FFDB-46E2-E4307EE03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23" y="1622713"/>
            <a:ext cx="4114800" cy="3962400"/>
          </a:xfrm>
        </p:spPr>
        <p:txBody>
          <a:bodyPr/>
          <a:lstStyle/>
          <a:p>
            <a:r>
              <a:rPr lang="it-IT" b="1"/>
              <a:t>Fase di Creazione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3F70D9-F816-B687-F6D1-4CDF6E78E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1507" y="1692545"/>
            <a:ext cx="2572793" cy="4289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C5CBDCA-0AB2-9A1F-963D-CA971F360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1507" y="5354205"/>
            <a:ext cx="2632607" cy="461817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4E9335-2DB5-0167-CF0F-383C777F976D}"/>
              </a:ext>
            </a:extLst>
          </p:cNvPr>
          <p:cNvSpPr txBox="1"/>
          <p:nvPr/>
        </p:nvSpPr>
        <p:spPr>
          <a:xfrm>
            <a:off x="5233554" y="553043"/>
            <a:ext cx="610339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4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Nell’era digitale i contenuti sono il cuore della comunicazione:                                            </a:t>
            </a:r>
            <a:r>
              <a:rPr lang="it-IT" sz="2400" i="1" dirty="0"/>
              <a:t>ogni piattaforma diventa un mezzo per diffondere messaggi informativi, di intrattenimento o promozionali.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La </a:t>
            </a:r>
            <a:r>
              <a:rPr lang="it-IT" sz="2400" b="1" dirty="0">
                <a:solidFill>
                  <a:srgbClr val="43467B"/>
                </a:solidFill>
              </a:rPr>
              <a:t>qualità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43467B"/>
                </a:solidFill>
              </a:rPr>
              <a:t>dei contenuti </a:t>
            </a:r>
            <a:r>
              <a:rPr lang="it-IT" sz="2400" dirty="0"/>
              <a:t>e la strategia che ne guida la produzione sono i fattori chiave del successo di una campagna.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Obiettivo primario: </a:t>
            </a:r>
            <a:r>
              <a:rPr lang="it-IT" sz="2400" i="1" u="sng" dirty="0"/>
              <a:t>ottenere attenzione dal target</a:t>
            </a:r>
            <a:r>
              <a:rPr lang="it-IT" sz="2400" dirty="0"/>
              <a:t>, trasformando l’indifferenza in coinvolgimento attivo.</a:t>
            </a:r>
          </a:p>
        </p:txBody>
      </p:sp>
    </p:spTree>
    <p:extLst>
      <p:ext uri="{BB962C8B-B14F-4D97-AF65-F5344CB8AC3E}">
        <p14:creationId xmlns:p14="http://schemas.microsoft.com/office/powerpoint/2010/main" val="293180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221EA60-64F0-64CA-EAF9-94B71A32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097" y="487131"/>
            <a:ext cx="10615946" cy="1968280"/>
          </a:xfrm>
        </p:spPr>
        <p:txBody>
          <a:bodyPr/>
          <a:lstStyle/>
          <a:p>
            <a:r>
              <a:rPr lang="it-IT" b="1"/>
              <a:t>Dal monologo al dialogo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6E65710-5518-0742-4CA8-2AFCD8A741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4" y="1877977"/>
            <a:ext cx="3421718" cy="4266561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2CE11CA0-B752-89EC-8CB9-66A34D3A56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88745" y="4010058"/>
            <a:ext cx="3075421" cy="2019269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0C27825-39EB-E438-5970-21E91D2B9B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62566" y="1550169"/>
            <a:ext cx="3921324" cy="4468558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76DAF-ED46-9172-703D-8A80D13330CD}"/>
              </a:ext>
            </a:extLst>
          </p:cNvPr>
          <p:cNvSpPr txBox="1"/>
          <p:nvPr/>
        </p:nvSpPr>
        <p:spPr>
          <a:xfrm>
            <a:off x="719848" y="2136338"/>
            <a:ext cx="3051228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 canali digitali permettono al brand di costruire numerosi </a:t>
            </a:r>
            <a:r>
              <a:rPr lang="it-IT" sz="2300" b="1" dirty="0">
                <a:solidFill>
                  <a:schemeClr val="accent2">
                    <a:lumMod val="75000"/>
                  </a:schemeClr>
                </a:solidFill>
              </a:rPr>
              <a:t>punti di contatto</a:t>
            </a:r>
            <a:r>
              <a:rPr lang="it-IT" sz="2300" dirty="0"/>
              <a:t> e relazione con gli utenti.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dirty="0"/>
              <a:t>Per funzionare, però, i contenuti devono essere: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efficaci,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rilevanti,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memorabili.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047E272-E6EB-0997-D6AD-BE45E1363FA8}"/>
              </a:ext>
            </a:extLst>
          </p:cNvPr>
          <p:cNvSpPr txBox="1"/>
          <p:nvPr/>
        </p:nvSpPr>
        <p:spPr>
          <a:xfrm>
            <a:off x="4809946" y="1791595"/>
            <a:ext cx="3426563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dirty="0"/>
              <a:t>Rispetto alla comunicazione tradizionale, il </a:t>
            </a:r>
            <a:r>
              <a:rPr lang="it-IT" sz="2300" b="1" dirty="0">
                <a:solidFill>
                  <a:srgbClr val="E58C09"/>
                </a:solidFill>
              </a:rPr>
              <a:t>digitale</a:t>
            </a:r>
            <a:r>
              <a:rPr lang="it-IT" sz="2300" dirty="0"/>
              <a:t> introduce un vero cambio di paradigma: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maggiore focalizzazione sui bisogni del consumatore,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possibilità di creare una comunicazione bidirezionale (dialogo brand–utente).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6EEBA04-CC7F-F194-A73E-FBB0BD65694D}"/>
              </a:ext>
            </a:extLst>
          </p:cNvPr>
          <p:cNvSpPr txBox="1"/>
          <p:nvPr/>
        </p:nvSpPr>
        <p:spPr>
          <a:xfrm>
            <a:off x="9054855" y="4088668"/>
            <a:ext cx="2743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Il passaggio cruciale è portare il pubblico dallo status di indifferenza al </a:t>
            </a:r>
            <a:r>
              <a:rPr lang="it-IT" sz="2300" b="1" dirty="0">
                <a:solidFill>
                  <a:schemeClr val="accent2">
                    <a:lumMod val="75000"/>
                  </a:schemeClr>
                </a:solidFill>
              </a:rPr>
              <a:t>coinvolgimento</a:t>
            </a:r>
            <a:r>
              <a:rPr lang="it-IT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2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50908-7369-F160-40B8-B5AAA1E5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504" y="369055"/>
            <a:ext cx="12561960" cy="1968280"/>
          </a:xfrm>
        </p:spPr>
        <p:txBody>
          <a:bodyPr>
            <a:normAutofit/>
          </a:bodyPr>
          <a:lstStyle/>
          <a:p>
            <a:r>
              <a:rPr lang="it-IT" sz="2800" b="1" dirty="0"/>
              <a:t>🎨 Il ruolo del concept creativo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91B9F77A-77FE-185D-CC03-13C150035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833" y="1066801"/>
            <a:ext cx="5553167" cy="50863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E8F72D5A-85B0-1924-B0BE-BC974F3CEB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60518" y="1066800"/>
            <a:ext cx="4788648" cy="50863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E2D160-9482-83DC-D8F1-514891856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39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1FC774-C768-3869-4289-C8C5E4524533}"/>
              </a:ext>
            </a:extLst>
          </p:cNvPr>
          <p:cNvSpPr txBox="1"/>
          <p:nvPr/>
        </p:nvSpPr>
        <p:spPr>
          <a:xfrm>
            <a:off x="566539" y="1174551"/>
            <a:ext cx="55294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L’elaborazione del concept creativo parte </a:t>
            </a:r>
            <a:r>
              <a:rPr lang="it-IT" sz="2100" dirty="0" err="1"/>
              <a:t>dall’insight</a:t>
            </a:r>
            <a:r>
              <a:rPr lang="it-IT" sz="2100" dirty="0"/>
              <a:t> individuato nella fase precedente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/>
            <a:r>
              <a:rPr lang="it-IT" sz="2100" dirty="0"/>
              <a:t>Il team creativo deve sviluppare un’idea che sia: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rgbClr val="43467B"/>
                </a:solidFill>
              </a:rPr>
              <a:t>risposta concreta</a:t>
            </a:r>
            <a:r>
              <a:rPr lang="it-IT" sz="2100" dirty="0"/>
              <a:t> </a:t>
            </a:r>
            <a:r>
              <a:rPr lang="it-IT" sz="2100" dirty="0" err="1"/>
              <a:t>all’insight</a:t>
            </a:r>
            <a:r>
              <a:rPr lang="it-IT" sz="21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capace di cogliere le </a:t>
            </a:r>
            <a:r>
              <a:rPr lang="it-IT" sz="2100" u="sng" dirty="0"/>
              <a:t>esigenze</a:t>
            </a:r>
            <a:r>
              <a:rPr lang="it-IT" sz="2100" dirty="0"/>
              <a:t> del consumatore,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 grado di proporre </a:t>
            </a:r>
            <a:r>
              <a:rPr lang="it-IT" sz="2100" u="sng" dirty="0"/>
              <a:t>qualcosa di unico</a:t>
            </a:r>
            <a:r>
              <a:rPr lang="it-IT" sz="2100" dirty="0"/>
              <a:t>, nuovo e distintivo.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Il concept non è un singolo contenuto (film, attivazione, spot): è </a:t>
            </a:r>
            <a:r>
              <a:rPr lang="it-IT" sz="2100" b="1" dirty="0">
                <a:solidFill>
                  <a:srgbClr val="43467B"/>
                </a:solidFill>
              </a:rPr>
              <a:t>un’idea centrale,</a:t>
            </a:r>
            <a:r>
              <a:rPr lang="it-IT" sz="2100" dirty="0"/>
              <a:t> che prende vita lungo l’intero consumer </a:t>
            </a:r>
            <a:r>
              <a:rPr lang="it-IT" sz="2100" dirty="0" err="1"/>
              <a:t>journey</a:t>
            </a:r>
            <a:r>
              <a:rPr lang="it-IT" sz="2100" dirty="0"/>
              <a:t>, adattandosi alle caratteristiche di ogni canale.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6D0D71-E5DD-812A-633C-EECD048D76AB}"/>
              </a:ext>
            </a:extLst>
          </p:cNvPr>
          <p:cNvSpPr txBox="1"/>
          <p:nvPr/>
        </p:nvSpPr>
        <p:spPr>
          <a:xfrm>
            <a:off x="7034731" y="1140087"/>
            <a:ext cx="4408553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100" dirty="0"/>
              <a:t>Rappresenta la traduzione della strategia in valori emozionali.</a:t>
            </a:r>
          </a:p>
          <a:p>
            <a:pPr algn="ctr"/>
            <a:endParaRPr lang="it-IT" sz="2100" dirty="0"/>
          </a:p>
          <a:p>
            <a:pPr algn="ctr"/>
            <a:r>
              <a:rPr lang="it-IT" sz="2100" dirty="0"/>
              <a:t>Viene solitamente presentato attraverso: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un </a:t>
            </a:r>
            <a:r>
              <a:rPr lang="it-IT" sz="2100" b="1" dirty="0" err="1">
                <a:solidFill>
                  <a:srgbClr val="43467B"/>
                </a:solidFill>
              </a:rPr>
              <a:t>rationale</a:t>
            </a:r>
            <a:r>
              <a:rPr lang="it-IT" sz="2100" dirty="0"/>
              <a:t> (spiegazione logica e strategica),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delle </a:t>
            </a:r>
            <a:r>
              <a:rPr lang="it-IT" sz="2100" b="1" dirty="0">
                <a:solidFill>
                  <a:srgbClr val="43467B"/>
                </a:solidFill>
              </a:rPr>
              <a:t>immagini</a:t>
            </a:r>
            <a:r>
              <a:rPr lang="it-IT" sz="2100" dirty="0"/>
              <a:t> che ne mostrino identità e tono,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un </a:t>
            </a:r>
            <a:r>
              <a:rPr lang="it-IT" sz="2100" b="1" dirty="0" err="1">
                <a:solidFill>
                  <a:srgbClr val="43467B"/>
                </a:solidFill>
              </a:rPr>
              <a:t>payoff</a:t>
            </a:r>
            <a:r>
              <a:rPr lang="it-IT" sz="2100" dirty="0"/>
              <a:t> o slogan che sintetizza il messaggio e lo rende memorabile.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 In questo modo il concept diventa la bussola che guida l’intero sviluppo creativo.</a:t>
            </a:r>
          </a:p>
        </p:txBody>
      </p:sp>
    </p:spTree>
    <p:extLst>
      <p:ext uri="{BB962C8B-B14F-4D97-AF65-F5344CB8AC3E}">
        <p14:creationId xmlns:p14="http://schemas.microsoft.com/office/powerpoint/2010/main" val="311828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761BC-C625-3A38-5806-1818F448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</a:t>
            </a:fld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F38418-1E3B-BF0C-65FD-AB250E5DCE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576" y="917160"/>
            <a:ext cx="10975870" cy="1232559"/>
          </a:xfrm>
        </p:spPr>
        <p:txBody>
          <a:bodyPr>
            <a:noAutofit/>
          </a:bodyPr>
          <a:lstStyle/>
          <a:p>
            <a:pPr algn="ctr"/>
            <a:r>
              <a:rPr lang="it-IT" sz="2300" u="sng" dirty="0"/>
              <a:t>Social e digitale</a:t>
            </a:r>
            <a:r>
              <a:rPr lang="it-IT" sz="2300" dirty="0"/>
              <a:t> = parte integrante della vita quotidiana:                                            relazione tra utenti e brand, acquisti online, scoperta di prodotti (ricerca attiva o passiva).</a:t>
            </a:r>
          </a:p>
          <a:p>
            <a:pPr algn="ctr"/>
            <a:r>
              <a:rPr lang="it-IT" sz="2300" dirty="0"/>
              <a:t>Non c’è più distinzione chiara tra offline e online: </a:t>
            </a:r>
            <a:r>
              <a:rPr lang="it-IT" sz="2300" i="1" dirty="0"/>
              <a:t>le due esperienze si intrecciano.</a:t>
            </a:r>
          </a:p>
          <a:p>
            <a:pPr algn="ctr"/>
            <a:r>
              <a:rPr lang="it-IT" sz="2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 media</a:t>
            </a:r>
            <a:r>
              <a:rPr lang="it-IT" sz="2300" dirty="0"/>
              <a:t> = estensione delle relazioni offline: esperienze vissute dal vivo diventano contenuti online, l’online influenza la vita reale.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CDB8BA-3BE5-53E0-D1CD-1961BA0671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9576" y="223945"/>
            <a:ext cx="11132845" cy="42473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it-IT" b="1" dirty="0"/>
              <a:t>Centralità dei canali digitali e social</a:t>
            </a:r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3F1BB92C-FAB1-68A3-E0A4-6A37004EFC1F}"/>
              </a:ext>
            </a:extLst>
          </p:cNvPr>
          <p:cNvSpPr txBox="1">
            <a:spLocks/>
          </p:cNvSpPr>
          <p:nvPr/>
        </p:nvSpPr>
        <p:spPr>
          <a:xfrm>
            <a:off x="529576" y="3404849"/>
            <a:ext cx="11132845" cy="424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64008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/>
              <a:t>Brand identity e approccio olistico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9EBFAA-9F10-9771-BDEE-5F3711AD8864}"/>
              </a:ext>
            </a:extLst>
          </p:cNvPr>
          <p:cNvSpPr txBox="1"/>
          <p:nvPr/>
        </p:nvSpPr>
        <p:spPr>
          <a:xfrm>
            <a:off x="876254" y="3900999"/>
            <a:ext cx="104189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Aziende e individui costruiscono </a:t>
            </a:r>
            <a:r>
              <a:rPr lang="it-IT" sz="2400" b="1" dirty="0"/>
              <a:t>identità</a:t>
            </a:r>
            <a:r>
              <a:rPr lang="it-IT" sz="2400" dirty="0"/>
              <a:t> e storie attraverso i social.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Digital marketing, social media </a:t>
            </a:r>
            <a:r>
              <a:rPr lang="it-IT" sz="2400" dirty="0" err="1"/>
              <a:t>communication</a:t>
            </a:r>
            <a:r>
              <a:rPr lang="it-IT" sz="2400" dirty="0"/>
              <a:t> e </a:t>
            </a:r>
            <a:r>
              <a:rPr lang="it-IT" sz="2400" dirty="0" err="1"/>
              <a:t>channel</a:t>
            </a:r>
            <a:r>
              <a:rPr lang="it-IT" sz="2400" dirty="0"/>
              <a:t> strategy: inizialmente separati, oggi → devono integrarsi in un </a:t>
            </a:r>
            <a:r>
              <a:rPr lang="it-IT" sz="2400" u="sng" dirty="0"/>
              <a:t>approccio olistico</a:t>
            </a:r>
            <a:r>
              <a:rPr lang="it-IT" sz="2400" dirty="0"/>
              <a:t>, con ecosistemi sinergici.</a:t>
            </a:r>
          </a:p>
          <a:p>
            <a:pPr algn="ctr"/>
            <a:endParaRPr lang="it-IT" sz="2400" dirty="0"/>
          </a:p>
          <a:p>
            <a:pPr algn="ctr"/>
            <a:r>
              <a:rPr lang="it-IT" sz="2400" u="sng" dirty="0"/>
              <a:t>Obiettivo</a:t>
            </a:r>
            <a:r>
              <a:rPr lang="it-IT" sz="2400" dirty="0"/>
              <a:t>: arricchire l’esperienza del consumatore e </a:t>
            </a:r>
            <a:r>
              <a:rPr lang="it-IT" sz="2400" i="1" dirty="0"/>
              <a:t>rafforzare l’identità del marchio.</a:t>
            </a:r>
          </a:p>
        </p:txBody>
      </p:sp>
    </p:spTree>
    <p:extLst>
      <p:ext uri="{BB962C8B-B14F-4D97-AF65-F5344CB8AC3E}">
        <p14:creationId xmlns:p14="http://schemas.microsoft.com/office/powerpoint/2010/main" val="339037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9F4B42-709A-67D0-F226-432F2D2DF0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ln w="76200">
            <a:solidFill>
              <a:srgbClr val="E58C0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B17C15D-6424-AC17-49C0-A90B3843C2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5529" y="227264"/>
            <a:ext cx="8880940" cy="426174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EBD20E-4DB4-29E7-4B33-1968A21C8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D4BEF4A-D97A-4B8A-CB36-033730D2178C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36510" y="540693"/>
            <a:ext cx="8311509" cy="3721980"/>
          </a:xfrm>
          <a:prstGeom prst="rect">
            <a:avLst/>
          </a:prstGeom>
        </p:spPr>
      </p:pic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173ADF76-D7CD-5C56-4964-AFC4F58AA7C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1999" cy="398604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310DF9-2B66-C2AD-1868-2F497DFA66FA}"/>
              </a:ext>
            </a:extLst>
          </p:cNvPr>
          <p:cNvSpPr txBox="1"/>
          <p:nvPr/>
        </p:nvSpPr>
        <p:spPr>
          <a:xfrm>
            <a:off x="2075612" y="4973417"/>
            <a:ext cx="785182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00" dirty="0"/>
              <a:t>Occorre elaborare concept creativi in grado di accendere tutte queste azioni e ottenere un passaggio cruciale: </a:t>
            </a:r>
          </a:p>
          <a:p>
            <a:pPr algn="ctr"/>
            <a:r>
              <a:rPr lang="it-IT" sz="2300" dirty="0"/>
              <a:t>dallo status di indifferenza al </a:t>
            </a:r>
            <a:r>
              <a:rPr lang="it-IT" sz="2300" b="1" dirty="0">
                <a:solidFill>
                  <a:schemeClr val="accent2">
                    <a:lumMod val="75000"/>
                  </a:schemeClr>
                </a:solidFill>
              </a:rPr>
              <a:t>coinvolgimento</a:t>
            </a:r>
          </a:p>
        </p:txBody>
      </p:sp>
    </p:spTree>
    <p:extLst>
      <p:ext uri="{BB962C8B-B14F-4D97-AF65-F5344CB8AC3E}">
        <p14:creationId xmlns:p14="http://schemas.microsoft.com/office/powerpoint/2010/main" val="177740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346D3AE0-EFE2-8DCE-BC5C-D901600430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2439F2-F228-133E-BDD9-D80CFC0011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3293F97-D8CF-7DDB-DEE5-EDD23CC842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✅ </a:t>
            </a:r>
            <a:br>
              <a:rPr lang="it-IT" sz="4000" b="1" dirty="0"/>
            </a:br>
            <a:r>
              <a:rPr lang="it-IT" sz="4000" b="1" dirty="0"/>
              <a:t>Conclusione DELLA FASE DI CREAZIONE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32F30-E5F5-5A1F-724C-1447EFF85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9E57323-70C0-8A10-CF16-2D63C70C34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78C10C-0433-076C-1139-A18ABF4D69C3}"/>
              </a:ext>
            </a:extLst>
          </p:cNvPr>
          <p:cNvSpPr txBox="1"/>
          <p:nvPr/>
        </p:nvSpPr>
        <p:spPr>
          <a:xfrm>
            <a:off x="7217675" y="2175348"/>
            <a:ext cx="451410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dirty="0"/>
              <a:t>Una volta definito il concept creativo, il progetto può passare alla fase successiva:</a:t>
            </a:r>
          </a:p>
          <a:p>
            <a:pPr algn="ctr">
              <a:buNone/>
            </a:pPr>
            <a:endParaRPr lang="it-IT" sz="2300" dirty="0"/>
          </a:p>
          <a:p>
            <a:pPr algn="ctr">
              <a:buNone/>
            </a:pPr>
            <a:r>
              <a:rPr lang="it-IT" sz="2300" dirty="0"/>
              <a:t> l’ingaggio, in cui il messaggio prende vita nei diversi canali per attivare il dialogo con il consumatore.</a:t>
            </a:r>
          </a:p>
        </p:txBody>
      </p:sp>
    </p:spTree>
    <p:extLst>
      <p:ext uri="{BB962C8B-B14F-4D97-AF65-F5344CB8AC3E}">
        <p14:creationId xmlns:p14="http://schemas.microsoft.com/office/powerpoint/2010/main" val="170010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81DFAC0A-1366-749D-DB81-7B1A81C19A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313687-4834-D26A-AB5F-9CA3A30F1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A2BA3B0-C5E5-402B-EEEE-3B495410E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/>
              <a:t>Fase di Ingaggio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6998666-54E4-60DF-A236-2057CB288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326C08D-CD20-75CF-AF32-C50B8FA063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B94869-B1E9-3E36-8983-4DF16D68A5A1}"/>
              </a:ext>
            </a:extLst>
          </p:cNvPr>
          <p:cNvSpPr txBox="1"/>
          <p:nvPr/>
        </p:nvSpPr>
        <p:spPr>
          <a:xfrm>
            <a:off x="6322337" y="1784430"/>
            <a:ext cx="57489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b="1" dirty="0"/>
              <a:t>🚀 </a:t>
            </a:r>
          </a:p>
          <a:p>
            <a:pPr algn="ctr">
              <a:buNone/>
            </a:pPr>
            <a:r>
              <a:rPr lang="it-IT" sz="2100" b="1" dirty="0"/>
              <a:t>Dall’idea all’attivazione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La fase di ingaggio è la messa a terra del concept creativo.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 questa fase si costruisce </a:t>
            </a:r>
            <a:r>
              <a:rPr lang="it-IT" sz="2100" b="1" dirty="0">
                <a:solidFill>
                  <a:schemeClr val="accent2">
                    <a:lumMod val="75000"/>
                  </a:schemeClr>
                </a:solidFill>
              </a:rPr>
              <a:t>l’ecosistema di contenuti </a:t>
            </a:r>
            <a:r>
              <a:rPr lang="it-IT" sz="2100" dirty="0"/>
              <a:t>che popolerà il consumer </a:t>
            </a:r>
            <a:r>
              <a:rPr lang="it-IT" sz="2100" dirty="0" err="1"/>
              <a:t>journey</a:t>
            </a:r>
            <a:r>
              <a:rPr lang="it-IT" sz="2100" dirty="0"/>
              <a:t> e attiverà i vari </a:t>
            </a:r>
            <a:r>
              <a:rPr lang="it-IT" sz="2100" dirty="0" err="1"/>
              <a:t>touchpoint</a:t>
            </a:r>
            <a:r>
              <a:rPr lang="it-IT" sz="2100" dirty="0"/>
              <a:t> digitali.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L’obiettivo è creare uno </a:t>
            </a:r>
            <a:r>
              <a:rPr lang="it-IT" sz="2100" b="1" dirty="0">
                <a:solidFill>
                  <a:schemeClr val="accent2">
                    <a:lumMod val="75000"/>
                  </a:schemeClr>
                </a:solidFill>
              </a:rPr>
              <a:t>storytelling </a:t>
            </a:r>
            <a:r>
              <a:rPr lang="it-IT" sz="2100" dirty="0"/>
              <a:t>coerente, forte e coinvolgente, capace di dare continuità al messaggio.</a:t>
            </a:r>
          </a:p>
        </p:txBody>
      </p:sp>
    </p:spTree>
    <p:extLst>
      <p:ext uri="{BB962C8B-B14F-4D97-AF65-F5344CB8AC3E}">
        <p14:creationId xmlns:p14="http://schemas.microsoft.com/office/powerpoint/2010/main" val="357511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63ACA750-053B-4F15-358F-2FED143E1E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4322456"/>
          </a:xfrm>
        </p:spPr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98E601-B913-81E6-D897-FD6D1866A7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" y="601418"/>
            <a:ext cx="12191999" cy="5723182"/>
          </a:xfrm>
          <a:solidFill>
            <a:schemeClr val="accent2">
              <a:lumMod val="40000"/>
              <a:lumOff val="60000"/>
              <a:alpha val="84000"/>
            </a:schemeClr>
          </a:solidFill>
        </p:spPr>
        <p:txBody>
          <a:bodyPr/>
          <a:lstStyle/>
          <a:p>
            <a:r>
              <a:rPr lang="it-IT"/>
              <a:t>I contenuti sviluppati devono generare un impatto positivo e memorabile.</a:t>
            </a:r>
          </a:p>
          <a:p>
            <a:r>
              <a:rPr lang="it-IT"/>
              <a:t>Non è necessario che ogni fase del consumer journey sia spettacolare: è importante concentrarsi su quelle più strategiche per il brand.</a:t>
            </a:r>
          </a:p>
          <a:p>
            <a:r>
              <a:rPr lang="it-IT"/>
              <a:t>L’efficacia nasce dal saper bilanciare qualità, rilevanza e coerenza con l’idea creativa.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C47260-7829-85CD-B84D-C986BEEC9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4698" y="300709"/>
            <a:ext cx="5562600" cy="6221912"/>
          </a:xfrm>
          <a:ln w="5715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62600"/>
                      <a:gd name="connsiteY0" fmla="*/ 0 h 6324600"/>
                      <a:gd name="connsiteX1" fmla="*/ 5562600 w 5562600"/>
                      <a:gd name="connsiteY1" fmla="*/ 0 h 6324600"/>
                      <a:gd name="connsiteX2" fmla="*/ 5562600 w 5562600"/>
                      <a:gd name="connsiteY2" fmla="*/ 6324600 h 6324600"/>
                      <a:gd name="connsiteX3" fmla="*/ 0 w 5562600"/>
                      <a:gd name="connsiteY3" fmla="*/ 6324600 h 6324600"/>
                      <a:gd name="connsiteX4" fmla="*/ 0 w 5562600"/>
                      <a:gd name="connsiteY4" fmla="*/ 0 h 6324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600" h="6324600" fill="none" extrusionOk="0">
                        <a:moveTo>
                          <a:pt x="0" y="0"/>
                        </a:moveTo>
                        <a:cubicBezTo>
                          <a:pt x="749422" y="-49533"/>
                          <a:pt x="4985421" y="-14809"/>
                          <a:pt x="5562600" y="0"/>
                        </a:cubicBezTo>
                        <a:cubicBezTo>
                          <a:pt x="5650239" y="1703138"/>
                          <a:pt x="5489921" y="3659857"/>
                          <a:pt x="5562600" y="6324600"/>
                        </a:cubicBezTo>
                        <a:cubicBezTo>
                          <a:pt x="3107964" y="6276369"/>
                          <a:pt x="1518419" y="6409055"/>
                          <a:pt x="0" y="6324600"/>
                        </a:cubicBezTo>
                        <a:cubicBezTo>
                          <a:pt x="-38581" y="4572252"/>
                          <a:pt x="63341" y="1036590"/>
                          <a:pt x="0" y="0"/>
                        </a:cubicBezTo>
                        <a:close/>
                      </a:path>
                      <a:path w="5562600" h="6324600" stroke="0" extrusionOk="0">
                        <a:moveTo>
                          <a:pt x="0" y="0"/>
                        </a:moveTo>
                        <a:cubicBezTo>
                          <a:pt x="792392" y="118645"/>
                          <a:pt x="4223263" y="116012"/>
                          <a:pt x="5562600" y="0"/>
                        </a:cubicBezTo>
                        <a:cubicBezTo>
                          <a:pt x="5429718" y="1053553"/>
                          <a:pt x="5647551" y="3776978"/>
                          <a:pt x="5562600" y="6324600"/>
                        </a:cubicBezTo>
                        <a:cubicBezTo>
                          <a:pt x="4387582" y="6459200"/>
                          <a:pt x="1008404" y="6167404"/>
                          <a:pt x="0" y="6324600"/>
                        </a:cubicBezTo>
                        <a:cubicBezTo>
                          <a:pt x="-20187" y="4428986"/>
                          <a:pt x="-152480" y="9562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1F7791-6D87-29F9-8B6C-109D6339A853}"/>
              </a:ext>
            </a:extLst>
          </p:cNvPr>
          <p:cNvSpPr txBox="1"/>
          <p:nvPr/>
        </p:nvSpPr>
        <p:spPr>
          <a:xfrm>
            <a:off x="3692223" y="1337822"/>
            <a:ext cx="480755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 contenuti sviluppati devono generare un </a:t>
            </a:r>
            <a:r>
              <a:rPr lang="it-IT" sz="2300" b="1" u="sng" dirty="0"/>
              <a:t>impatto</a:t>
            </a:r>
            <a:r>
              <a:rPr lang="it-IT" sz="2300" u="sng" dirty="0"/>
              <a:t> positivo e memorabile.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Non è necessario che ogni fase del consumer </a:t>
            </a:r>
            <a:r>
              <a:rPr lang="it-IT" sz="2300" dirty="0" err="1"/>
              <a:t>journey</a:t>
            </a:r>
            <a:r>
              <a:rPr lang="it-IT" sz="2300" dirty="0"/>
              <a:t> sia spettacolare:         è importante concentrarsi su quelle più strategiche per il brand.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L’efficacia nasce dal saper bilanciare </a:t>
            </a:r>
            <a:r>
              <a:rPr lang="it-IT" sz="2300" u="sng" dirty="0"/>
              <a:t>qualità</a:t>
            </a:r>
            <a:r>
              <a:rPr lang="it-IT" sz="2300" dirty="0"/>
              <a:t>, </a:t>
            </a:r>
            <a:r>
              <a:rPr lang="it-IT" sz="2300" u="sng" dirty="0"/>
              <a:t>rilevanza</a:t>
            </a:r>
            <a:r>
              <a:rPr lang="it-IT" sz="2300" dirty="0"/>
              <a:t> e </a:t>
            </a:r>
            <a:r>
              <a:rPr lang="it-IT" sz="2300" u="sng" dirty="0"/>
              <a:t>coerenza</a:t>
            </a:r>
            <a:r>
              <a:rPr lang="it-IT" sz="2300" dirty="0"/>
              <a:t> con l’idea creativa.</a:t>
            </a:r>
          </a:p>
        </p:txBody>
      </p:sp>
    </p:spTree>
    <p:extLst>
      <p:ext uri="{BB962C8B-B14F-4D97-AF65-F5344CB8AC3E}">
        <p14:creationId xmlns:p14="http://schemas.microsoft.com/office/powerpoint/2010/main" val="49857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DE00FD50-D8FC-E189-ABF9-16D7580B55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C371DF-F778-38F7-C3E0-E508280D59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45243"/>
            <a:ext cx="12192000" cy="6007797"/>
          </a:xfrm>
          <a:solidFill>
            <a:schemeClr val="tx2">
              <a:lumMod val="40000"/>
              <a:lumOff val="60000"/>
              <a:alpha val="84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07DD93-9E0C-F977-42A6-95FCE5213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292" y="345242"/>
            <a:ext cx="7348738" cy="597935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6BD82-DC55-F925-AD2A-3574467A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44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3833A8A-42F2-180B-415F-8630069B0389}"/>
              </a:ext>
            </a:extLst>
          </p:cNvPr>
          <p:cNvSpPr txBox="1"/>
          <p:nvPr/>
        </p:nvSpPr>
        <p:spPr>
          <a:xfrm>
            <a:off x="486611" y="725693"/>
            <a:ext cx="6677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A differenza della comunicazione tradizionale, qui il pubblico non è passivo.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comunicazione deve essere </a:t>
            </a:r>
            <a:r>
              <a:rPr lang="it-IT" sz="2200" b="1" dirty="0">
                <a:solidFill>
                  <a:srgbClr val="43467B"/>
                </a:solidFill>
              </a:rPr>
              <a:t>bidirezionale</a:t>
            </a:r>
            <a:r>
              <a:rPr lang="it-IT" sz="2200" dirty="0"/>
              <a:t>, spingendo gli utenti a interagire.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/>
            <a:r>
              <a:rPr lang="it-IT" sz="2200" dirty="0"/>
              <a:t>Possibili azioni da stimolare: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commentare un post,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partecipare a un </a:t>
            </a:r>
            <a:r>
              <a:rPr lang="it-IT" sz="2200" dirty="0" err="1"/>
              <a:t>contest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compilare un </a:t>
            </a:r>
            <a:r>
              <a:rPr lang="it-IT" sz="2200" dirty="0" err="1"/>
              <a:t>form</a:t>
            </a:r>
            <a:r>
              <a:rPr lang="it-IT" sz="2200" dirty="0"/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pubblicare una foto,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interagire in giochi e attività online.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0F46D2-B841-EC81-EAB0-EAD3D003DD35}"/>
              </a:ext>
            </a:extLst>
          </p:cNvPr>
          <p:cNvSpPr txBox="1"/>
          <p:nvPr/>
        </p:nvSpPr>
        <p:spPr>
          <a:xfrm>
            <a:off x="498318" y="5171777"/>
            <a:ext cx="66772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000" dirty="0"/>
              <a:t>👉 L’utente diventa </a:t>
            </a:r>
            <a:r>
              <a:rPr lang="it-IT" sz="2000" b="1" dirty="0"/>
              <a:t>protagonista</a:t>
            </a:r>
            <a:r>
              <a:rPr lang="it-IT" sz="2000" dirty="0"/>
              <a:t> dell’esperienza e il messaggio del brand rimane più facilmente memorizzato e condiviso.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7B8A901-24C7-1967-4D12-EC453B197147}"/>
              </a:ext>
            </a:extLst>
          </p:cNvPr>
          <p:cNvSpPr txBox="1"/>
          <p:nvPr/>
        </p:nvSpPr>
        <p:spPr>
          <a:xfrm>
            <a:off x="7801810" y="1064248"/>
            <a:ext cx="390357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In questa fase, i creativi devono sviluppare contenuti capaci di:</a:t>
            </a:r>
          </a:p>
          <a:p>
            <a:pPr algn="ctr"/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sfruttare le potenzialità specifiche di ogni canale digitale,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esaltare le peculiarità della piattaforma,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rendere il concept più impattante e coerente con la strategia.</a:t>
            </a:r>
          </a:p>
        </p:txBody>
      </p:sp>
    </p:spTree>
    <p:extLst>
      <p:ext uri="{BB962C8B-B14F-4D97-AF65-F5344CB8AC3E}">
        <p14:creationId xmlns:p14="http://schemas.microsoft.com/office/powerpoint/2010/main" val="3258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7F8E2D57-96AD-85F6-0CB0-A4710F987F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628713"/>
            <a:ext cx="12191999" cy="6858000"/>
          </a:xfrm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3BF08D-00F1-2E38-6DEF-EA9B1612D4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68" y="1002716"/>
            <a:ext cx="5711630" cy="4912437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3ED45C6-0686-83F8-84EC-7B8F7E412F88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779928" y="1458414"/>
            <a:ext cx="5205419" cy="4060547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01C43E-2210-3C3A-F069-DD35C3803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45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D583CE-A2E6-E482-00C4-05B07782E7A6}"/>
              </a:ext>
            </a:extLst>
          </p:cNvPr>
          <p:cNvSpPr txBox="1"/>
          <p:nvPr/>
        </p:nvSpPr>
        <p:spPr>
          <a:xfrm>
            <a:off x="6816166" y="360919"/>
            <a:ext cx="499106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Esempi di attivazioni possibili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Collaborazioni con </a:t>
            </a:r>
            <a:r>
              <a:rPr lang="it-IT" sz="2300" dirty="0" err="1"/>
              <a:t>influencer</a:t>
            </a:r>
            <a:r>
              <a:rPr lang="it-IT" sz="2300" dirty="0"/>
              <a:t> rilevanti per il target.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58C09"/>
                </a:solidFill>
              </a:rPr>
              <a:t>Contest a premi </a:t>
            </a:r>
            <a:r>
              <a:rPr lang="it-IT" sz="2300" dirty="0"/>
              <a:t>che richiedono un’azione per partecipare.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/>
              <a:t>Meccaniche di </a:t>
            </a:r>
            <a:r>
              <a:rPr lang="it-IT" sz="2300" b="1" dirty="0" err="1"/>
              <a:t>gamification</a:t>
            </a:r>
            <a:r>
              <a:rPr lang="it-IT" sz="2300" dirty="0"/>
              <a:t>, per aumentare il coinvolgimento e la </a:t>
            </a:r>
            <a:r>
              <a:rPr lang="it-IT" sz="2300" dirty="0" err="1"/>
              <a:t>fidelizzazione</a:t>
            </a:r>
            <a:r>
              <a:rPr lang="it-IT" sz="23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dirty="0"/>
              <a:t>Qualunque contenuto o attività venga sviluppata, deve sempre: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rispettare il concept creativo,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rispondere agli obiettivi definiti in strategia.</a:t>
            </a:r>
          </a:p>
        </p:txBody>
      </p:sp>
    </p:spTree>
    <p:extLst>
      <p:ext uri="{BB962C8B-B14F-4D97-AF65-F5344CB8AC3E}">
        <p14:creationId xmlns:p14="http://schemas.microsoft.com/office/powerpoint/2010/main" val="318994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2137DB1-5001-245A-2027-7D98BAA7B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EA299D-702B-8D3B-9E02-BEB07F895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46F0E34-062A-50AF-5DEF-217E12303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✅ </a:t>
            </a:r>
            <a:br>
              <a:rPr lang="it-IT" sz="4000" b="1" dirty="0"/>
            </a:br>
            <a:r>
              <a:rPr lang="it-IT" sz="4000" b="1" dirty="0"/>
              <a:t>Conclusione della fase di ingaggio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A6118E-6759-4121-ACC7-C293E2E84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5FD32DA-DE23-BCE2-F2F8-3F2FA6CEB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79C511-D396-57E8-4C09-7D5443685B97}"/>
              </a:ext>
            </a:extLst>
          </p:cNvPr>
          <p:cNvSpPr txBox="1"/>
          <p:nvPr/>
        </p:nvSpPr>
        <p:spPr>
          <a:xfrm>
            <a:off x="6902269" y="1959909"/>
            <a:ext cx="483523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dirty="0"/>
              <a:t>La fase di ingaggio rappresenta il momento in cui il brand entra in </a:t>
            </a:r>
            <a:r>
              <a:rPr lang="it-IT" sz="2300" b="1" dirty="0">
                <a:solidFill>
                  <a:srgbClr val="43467B"/>
                </a:solidFill>
              </a:rPr>
              <a:t>contatto diretto </a:t>
            </a:r>
            <a:r>
              <a:rPr lang="it-IT" sz="2300" dirty="0"/>
              <a:t>con i consumatori, trasformando l’idea creativa in esperienze concrete, interattive e memorabili.</a:t>
            </a:r>
          </a:p>
          <a:p>
            <a:pPr algn="ctr">
              <a:buNone/>
            </a:pPr>
            <a:endParaRPr lang="it-IT" sz="2300" dirty="0"/>
          </a:p>
          <a:p>
            <a:pPr algn="ctr">
              <a:buNone/>
            </a:pPr>
            <a:r>
              <a:rPr lang="it-IT" sz="2300" dirty="0"/>
              <a:t> È la fase che permette di trasformare la strategia in relazioni reali con il pubblico.</a:t>
            </a:r>
          </a:p>
        </p:txBody>
      </p:sp>
    </p:spTree>
    <p:extLst>
      <p:ext uri="{BB962C8B-B14F-4D97-AF65-F5344CB8AC3E}">
        <p14:creationId xmlns:p14="http://schemas.microsoft.com/office/powerpoint/2010/main" val="55152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BF9D789E-B70E-4F66-DDFD-1F0AA01D2F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706491" cy="6858000"/>
          </a:xfrm>
        </p:spPr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632E3D-18A4-B8BB-2D12-401AF98FC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447800"/>
            <a:ext cx="4114800" cy="415352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870AC15-892C-D1EA-F7B7-39AC8D479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334" y="1473384"/>
            <a:ext cx="4114800" cy="3962400"/>
          </a:xfrm>
        </p:spPr>
        <p:txBody>
          <a:bodyPr>
            <a:normAutofit/>
          </a:bodyPr>
          <a:lstStyle/>
          <a:p>
            <a:r>
              <a:rPr lang="it-IT" sz="3900" b="1"/>
              <a:t>Fase di Ottimizzazione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8EE961-007B-80AD-BEBB-9D8ADF71D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7169" y="1316942"/>
            <a:ext cx="1677131" cy="261716"/>
          </a:xfrm>
        </p:spPr>
        <p:txBody>
          <a:bodyPr>
            <a:normAutofit fontScale="70000" lnSpcReduction="20000"/>
          </a:bodyPr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5F80446-B0DB-9766-004A-56C0EF391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2088063" y="5410199"/>
            <a:ext cx="1836237" cy="352530"/>
          </a:xfrm>
        </p:spPr>
        <p:txBody>
          <a:bodyPr>
            <a:normAutofit lnSpcReduction="10000"/>
          </a:bodyPr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9AE159-06C6-63FF-DC46-BF76443AF6BE}"/>
              </a:ext>
            </a:extLst>
          </p:cNvPr>
          <p:cNvSpPr txBox="1"/>
          <p:nvPr/>
        </p:nvSpPr>
        <p:spPr>
          <a:xfrm>
            <a:off x="5693564" y="1054655"/>
            <a:ext cx="620198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100" b="1" dirty="0"/>
          </a:p>
          <a:p>
            <a:pPr algn="ctr">
              <a:buNone/>
            </a:pPr>
            <a:r>
              <a:rPr lang="it-IT" sz="2100" b="1" dirty="0"/>
              <a:t>Monitoraggio continuo come punto di forza</a:t>
            </a:r>
          </a:p>
          <a:p>
            <a:pPr algn="ctr">
              <a:buNone/>
            </a:pPr>
            <a:endParaRPr lang="it-IT" sz="21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Nei progetti digitali ogni attività può essere tracciata e misurata in </a:t>
            </a:r>
            <a:r>
              <a:rPr lang="it-IT" sz="2100" u="sng" dirty="0"/>
              <a:t>tempo reale.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Per questo motivo è essenziale definire </a:t>
            </a:r>
            <a:r>
              <a:rPr lang="it-IT" sz="2100" b="1" dirty="0">
                <a:solidFill>
                  <a:srgbClr val="43467B"/>
                </a:solidFill>
              </a:rPr>
              <a:t>obiettivi</a:t>
            </a:r>
            <a:r>
              <a:rPr lang="it-IT" sz="2100" dirty="0"/>
              <a:t> e </a:t>
            </a:r>
            <a:r>
              <a:rPr lang="it-IT" sz="2100" b="1" dirty="0">
                <a:solidFill>
                  <a:srgbClr val="43467B"/>
                </a:solidFill>
              </a:rPr>
              <a:t>KPI</a:t>
            </a:r>
            <a:r>
              <a:rPr lang="it-IT" sz="2100" dirty="0"/>
              <a:t> fin dall’inizio, così da poter valutare con precisione la performance di ogni contenuto, canale o flusso di campagna.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L’ottimizzazione non è un’attività accessoria, ma una </a:t>
            </a:r>
            <a:r>
              <a:rPr lang="it-IT" sz="2100" b="1" dirty="0"/>
              <a:t>fase strutturale del processo</a:t>
            </a:r>
            <a:r>
              <a:rPr lang="it-IT" sz="2100" dirty="0"/>
              <a:t>: permette di trasformare la campagna in un progetto realmente </a:t>
            </a:r>
            <a:r>
              <a:rPr lang="it-IT" sz="2100" dirty="0" err="1"/>
              <a:t>data-driven</a:t>
            </a:r>
            <a:r>
              <a:rPr lang="it-IT" sz="2100" dirty="0"/>
              <a:t>, guidato dalle evidenze e dalle reazioni degli utenti.</a:t>
            </a:r>
          </a:p>
        </p:txBody>
      </p:sp>
    </p:spTree>
    <p:extLst>
      <p:ext uri="{BB962C8B-B14F-4D97-AF65-F5344CB8AC3E}">
        <p14:creationId xmlns:p14="http://schemas.microsoft.com/office/powerpoint/2010/main" val="300556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9693FD6-CAE3-7E74-344D-A26A1F74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48354"/>
            <a:ext cx="10805160" cy="707886"/>
          </a:xfrm>
        </p:spPr>
        <p:txBody>
          <a:bodyPr>
            <a:noAutofit/>
          </a:bodyPr>
          <a:lstStyle/>
          <a:p>
            <a:pPr algn="ctr"/>
            <a:r>
              <a:rPr lang="it-IT" sz="2200" b="1"/>
              <a:t>Prima di lanciare la campagna, occorre predisporre strumenti e metodi che consentano un monitoraggio efficace:</a:t>
            </a:r>
          </a:p>
        </p:txBody>
      </p:sp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CD32C110-4D38-AA26-B91C-77D187A1B1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3401" y="1684950"/>
            <a:ext cx="3657599" cy="408663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BD2C4D89-F6C9-B973-B669-3BE34FE021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0" y="1684950"/>
            <a:ext cx="3657599" cy="408663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EC861D8C-AA40-0F09-C09A-C945129D62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0" y="1684950"/>
            <a:ext cx="3657599" cy="4086633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701784-5D17-1162-E8D2-8A871702C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1" y="6031062"/>
            <a:ext cx="3642359" cy="424732"/>
          </a:xfrm>
        </p:spPr>
        <p:txBody>
          <a:bodyPr/>
          <a:lstStyle/>
          <a:p>
            <a:r>
              <a:rPr lang="it-IT" sz="2400"/>
              <a:t>Web listening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8AFB1F-A938-C4DC-1638-B4C7496F3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8668" y="6031062"/>
            <a:ext cx="3642359" cy="424732"/>
          </a:xfrm>
        </p:spPr>
        <p:txBody>
          <a:bodyPr/>
          <a:lstStyle/>
          <a:p>
            <a:r>
              <a:rPr lang="it-IT" sz="2400"/>
              <a:t>Media benchmark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6D3E496-CFB0-C6B6-4816-71F468FFF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01000" y="5865611"/>
            <a:ext cx="3642359" cy="912802"/>
          </a:xfrm>
        </p:spPr>
        <p:txBody>
          <a:bodyPr/>
          <a:lstStyle/>
          <a:p>
            <a:r>
              <a:rPr lang="it-IT" sz="2400"/>
              <a:t>Analisi del sentiment della community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EB28BE-32C2-8EDD-784D-D7F9AE4BB0BF}"/>
              </a:ext>
            </a:extLst>
          </p:cNvPr>
          <p:cNvSpPr txBox="1"/>
          <p:nvPr/>
        </p:nvSpPr>
        <p:spPr>
          <a:xfrm>
            <a:off x="548640" y="1775031"/>
            <a:ext cx="36423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it-IT" sz="2100" dirty="0"/>
              <a:t>Impostare sistemi per monitorare il conversato sul brand.</a:t>
            </a:r>
          </a:p>
          <a:p>
            <a:pPr algn="ctr">
              <a:buFont typeface="+mj-lt"/>
              <a:buAutoNum type="arabicPeriod"/>
            </a:pPr>
            <a:endParaRPr lang="it-IT" sz="2100" dirty="0"/>
          </a:p>
          <a:p>
            <a:pPr algn="ctr">
              <a:buFont typeface="+mj-lt"/>
              <a:buAutoNum type="arabicPeriod"/>
            </a:pPr>
            <a:r>
              <a:rPr lang="it-IT" sz="2100" b="1" dirty="0"/>
              <a:t>Obiettivi</a:t>
            </a:r>
            <a:r>
              <a:rPr lang="it-IT" sz="2100" dirty="0"/>
              <a:t>: rilevare feedback degli utenti, osservare il passaparola di key </a:t>
            </a:r>
            <a:r>
              <a:rPr lang="it-IT" sz="2100" dirty="0" err="1"/>
              <a:t>opinion</a:t>
            </a:r>
            <a:r>
              <a:rPr lang="it-IT" sz="2100" dirty="0"/>
              <a:t> leader e </a:t>
            </a:r>
            <a:r>
              <a:rPr lang="it-IT" sz="2100" dirty="0" err="1"/>
              <a:t>influencer</a:t>
            </a:r>
            <a:r>
              <a:rPr lang="it-IT" sz="2100" dirty="0"/>
              <a:t>.</a:t>
            </a:r>
          </a:p>
          <a:p>
            <a:pPr algn="ctr">
              <a:buFont typeface="+mj-lt"/>
              <a:buAutoNum type="arabicPeriod"/>
            </a:pPr>
            <a:endParaRPr lang="it-IT" sz="2100" dirty="0"/>
          </a:p>
          <a:p>
            <a:pPr algn="ctr">
              <a:buFont typeface="+mj-lt"/>
              <a:buAutoNum type="arabicPeriod"/>
            </a:pPr>
            <a:r>
              <a:rPr lang="it-IT" sz="2100" dirty="0"/>
              <a:t>Risultato: supervisione costante della percezione della marca.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D6EE24-C473-E341-B207-25B690B6DD08}"/>
              </a:ext>
            </a:extLst>
          </p:cNvPr>
          <p:cNvSpPr txBox="1"/>
          <p:nvPr/>
        </p:nvSpPr>
        <p:spPr>
          <a:xfrm>
            <a:off x="4495143" y="1998932"/>
            <a:ext cx="304941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 startAt="2"/>
            </a:pPr>
            <a:r>
              <a:rPr lang="it-IT" sz="2100" dirty="0"/>
              <a:t> Definire </a:t>
            </a:r>
            <a:r>
              <a:rPr lang="it-IT" sz="2100" b="1" dirty="0">
                <a:solidFill>
                  <a:srgbClr val="43467B"/>
                </a:solidFill>
              </a:rPr>
              <a:t>benchmark</a:t>
            </a:r>
            <a:r>
              <a:rPr lang="it-IT" sz="2100" dirty="0"/>
              <a:t> di riferimento basati su campagne e progetti analoghi.</a:t>
            </a:r>
          </a:p>
          <a:p>
            <a:pPr algn="ctr">
              <a:buFont typeface="+mj-lt"/>
              <a:buAutoNum type="arabicPeriod" startAt="2"/>
            </a:pPr>
            <a:endParaRPr lang="it-IT" sz="2100" dirty="0"/>
          </a:p>
          <a:p>
            <a:pPr algn="ctr">
              <a:buFont typeface="+mj-lt"/>
              <a:buAutoNum type="arabicPeriod" startAt="2"/>
            </a:pPr>
            <a:r>
              <a:rPr lang="it-IT" sz="2100" dirty="0"/>
              <a:t>Servono come parametro di confronto per valutare le performance dei contenuti pianificati.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CDA0A0A-DCB0-1B4D-47EC-E82A52E3C664}"/>
              </a:ext>
            </a:extLst>
          </p:cNvPr>
          <p:cNvSpPr txBox="1"/>
          <p:nvPr/>
        </p:nvSpPr>
        <p:spPr>
          <a:xfrm>
            <a:off x="8000999" y="1975412"/>
            <a:ext cx="38161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 startAt="3"/>
            </a:pPr>
            <a:r>
              <a:rPr lang="it-IT" sz="2100" dirty="0"/>
              <a:t>Osservare come la community interagisce con i contenuti.</a:t>
            </a:r>
          </a:p>
          <a:p>
            <a:pPr algn="ctr">
              <a:buFont typeface="+mj-lt"/>
              <a:buAutoNum type="arabicPeriod" startAt="3"/>
            </a:pPr>
            <a:endParaRPr lang="it-IT" sz="2100" dirty="0"/>
          </a:p>
          <a:p>
            <a:pPr algn="ctr">
              <a:buFont typeface="+mj-lt"/>
              <a:buAutoNum type="arabicPeriod" startAt="3"/>
            </a:pPr>
            <a:r>
              <a:rPr lang="it-IT" sz="2100" dirty="0"/>
              <a:t>Confrontare i comportamenti attuali con quelli delle attività precedenti.</a:t>
            </a:r>
          </a:p>
          <a:p>
            <a:pPr algn="ctr">
              <a:buFont typeface="+mj-lt"/>
              <a:buAutoNum type="arabicPeriod" startAt="3"/>
            </a:pPr>
            <a:endParaRPr lang="it-IT" sz="2100" dirty="0"/>
          </a:p>
          <a:p>
            <a:pPr algn="ctr">
              <a:buFont typeface="+mj-lt"/>
              <a:buAutoNum type="arabicPeriod" startAt="3"/>
            </a:pPr>
            <a:r>
              <a:rPr lang="it-IT" sz="2100" b="1" dirty="0"/>
              <a:t>Obiettivo</a:t>
            </a:r>
            <a:r>
              <a:rPr lang="it-IT" sz="2100" dirty="0"/>
              <a:t>: raccogliere </a:t>
            </a:r>
            <a:r>
              <a:rPr lang="it-IT" sz="2100" dirty="0" err="1"/>
              <a:t>micro-insight</a:t>
            </a:r>
            <a:r>
              <a:rPr lang="it-IT" sz="2100" dirty="0"/>
              <a:t> utili per migliorare progressivamente la strategia.</a:t>
            </a:r>
          </a:p>
        </p:txBody>
      </p:sp>
    </p:spTree>
    <p:extLst>
      <p:ext uri="{BB962C8B-B14F-4D97-AF65-F5344CB8AC3E}">
        <p14:creationId xmlns:p14="http://schemas.microsoft.com/office/powerpoint/2010/main" val="149155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7CDE3BF-B950-E69B-1AB1-4485133B6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49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4C05AB-82BC-1E12-A3AA-ACB813175114}"/>
              </a:ext>
            </a:extLst>
          </p:cNvPr>
          <p:cNvSpPr txBox="1"/>
          <p:nvPr/>
        </p:nvSpPr>
        <p:spPr>
          <a:xfrm>
            <a:off x="1275686" y="1459230"/>
            <a:ext cx="964062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dirty="0"/>
              <a:t>Grazie al monitoraggio è possibile intervenire rapidamente sul progetto: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correggere o ottimizzare singoli contenuti,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modificare tatticamente attività in corso,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rendere la comunicazione più efficace senza disperdere risorse.</a:t>
            </a:r>
          </a:p>
          <a:p>
            <a:pPr algn="ctr"/>
            <a:endParaRPr lang="it-IT" sz="2500" dirty="0"/>
          </a:p>
          <a:p>
            <a:pPr algn="ctr"/>
            <a:endParaRPr lang="it-IT" sz="2500" dirty="0"/>
          </a:p>
          <a:p>
            <a:pPr algn="ctr"/>
            <a:r>
              <a:rPr lang="it-IT" sz="2500" dirty="0"/>
              <a:t>I media digitali consentono anche di realizzare </a:t>
            </a:r>
            <a:r>
              <a:rPr lang="it-IT" sz="2500" b="1" dirty="0">
                <a:solidFill>
                  <a:srgbClr val="43467B"/>
                </a:solidFill>
              </a:rPr>
              <a:t>A/B test</a:t>
            </a:r>
            <a:r>
              <a:rPr lang="it-IT" sz="2500" dirty="0"/>
              <a:t>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confrontare due varianti dello stesso contenuto,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identificare quella più performante,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/>
              <a:t>ottimizzare l’investimento e concentrare il budget sui formati vincenti.</a:t>
            </a:r>
          </a:p>
        </p:txBody>
      </p:sp>
    </p:spTree>
    <p:extLst>
      <p:ext uri="{BB962C8B-B14F-4D97-AF65-F5344CB8AC3E}">
        <p14:creationId xmlns:p14="http://schemas.microsoft.com/office/powerpoint/2010/main" val="345909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9B04CF-167A-8362-169B-2E32B683A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2877" y="609600"/>
            <a:ext cx="4876800" cy="569942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0A09323-1008-F075-2A44-1DFFA2FC8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853" y="472486"/>
            <a:ext cx="4114800" cy="1981200"/>
          </a:xfrm>
        </p:spPr>
        <p:txBody>
          <a:bodyPr/>
          <a:lstStyle/>
          <a:p>
            <a:r>
              <a:rPr lang="it-IT" sz="2800" b="1"/>
              <a:t>Problema della frammentazione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9C2E74-1034-83E0-4F27-56C265C7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6703" y="0"/>
            <a:ext cx="5918271" cy="2220167"/>
          </a:xfrm>
        </p:spPr>
        <p:txBody>
          <a:bodyPr>
            <a:normAutofit/>
          </a:bodyPr>
          <a:lstStyle/>
          <a:p>
            <a:pPr algn="ctr"/>
            <a:r>
              <a:rPr lang="it-IT" sz="2300" b="1" u="sng" dirty="0"/>
              <a:t>Esempio</a:t>
            </a:r>
            <a:r>
              <a:rPr lang="it-IT" sz="2300" dirty="0"/>
              <a:t>: </a:t>
            </a:r>
            <a:r>
              <a:rPr lang="it-IT" sz="2300" dirty="0" err="1"/>
              <a:t>Millennial</a:t>
            </a:r>
            <a:r>
              <a:rPr lang="it-IT" sz="2300" dirty="0"/>
              <a:t> usa Facebook in modo diverso da Gen X o Gen Z.</a:t>
            </a:r>
          </a:p>
          <a:p>
            <a:pPr algn="ctr"/>
            <a:r>
              <a:rPr lang="it-IT" sz="2300" dirty="0"/>
              <a:t>Gen Z = più propensa ad acquisti via WhatsApp.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185CC03-00EB-F541-8B02-549CC5384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 flipV="1">
            <a:off x="116508" y="4831828"/>
            <a:ext cx="1043537" cy="26560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2E02D8A-5890-39C0-0BC7-29E27FE94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B44EF3-CB53-4383-4975-E4B84D073B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DB5002-184C-0B18-801A-D8DC3532DF68}"/>
              </a:ext>
            </a:extLst>
          </p:cNvPr>
          <p:cNvSpPr txBox="1"/>
          <p:nvPr/>
        </p:nvSpPr>
        <p:spPr>
          <a:xfrm>
            <a:off x="937083" y="2070447"/>
            <a:ext cx="4268591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Strumenti digitali spesso usati in modo scollegato → perdita di efficacia.                                                                   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Importante conoscere: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300" u="sng" dirty="0"/>
              <a:t>caratteristiche</a:t>
            </a:r>
            <a:r>
              <a:rPr lang="it-IT" sz="2300" dirty="0"/>
              <a:t> e </a:t>
            </a:r>
            <a:r>
              <a:rPr lang="it-IT" sz="2300" u="sng" dirty="0"/>
              <a:t>potenzialità</a:t>
            </a:r>
            <a:r>
              <a:rPr lang="it-IT" sz="2300" dirty="0"/>
              <a:t> degli strumenti,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300" dirty="0"/>
              <a:t>come </a:t>
            </a:r>
            <a:r>
              <a:rPr lang="it-IT" sz="2300" u="sng" dirty="0"/>
              <a:t>si connettono</a:t>
            </a:r>
            <a:r>
              <a:rPr lang="it-IT" sz="2300" dirty="0"/>
              <a:t> tra loro,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it-IT" sz="2300" dirty="0"/>
              <a:t>come i diversi target usano i canali.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C39F47FB-3898-3B5D-39B7-535722BE0315}"/>
                  </a:ext>
                </a:extLst>
              </p14:cNvPr>
              <p14:cNvContentPartPr/>
              <p14:nvPr/>
            </p14:nvContentPartPr>
            <p14:xfrm>
              <a:off x="8237623" y="3657473"/>
              <a:ext cx="123840" cy="63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C39F47FB-3898-3B5D-39B7-535722BE03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6823" y="3647033"/>
                <a:ext cx="145080" cy="846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014CF4AF-5F8D-FB5F-6F8A-5B4A7375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605" y="2070447"/>
            <a:ext cx="4242542" cy="4277460"/>
          </a:xfrm>
          <a:prstGeom prst="rect">
            <a:avLst/>
          </a:prstGeom>
        </p:spPr>
      </p:pic>
      <p:cxnSp>
        <p:nvCxnSpPr>
          <p:cNvPr id="16" name="Connettore curvo 15">
            <a:extLst>
              <a:ext uri="{FF2B5EF4-FFF2-40B4-BE49-F238E27FC236}">
                <a16:creationId xmlns:a16="http://schemas.microsoft.com/office/drawing/2014/main" id="{23DCCF80-11D3-7920-71F7-D6AE3FE1C1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60421" y="1281757"/>
            <a:ext cx="1521486" cy="466882"/>
          </a:xfrm>
          <a:prstGeom prst="curvedConnector3">
            <a:avLst>
              <a:gd name="adj1" fmla="val 88017"/>
            </a:avLst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21CD8EC-E6F3-50D5-2DC2-7BBE9103592B}"/>
                  </a:ext>
                </a:extLst>
              </p14:cNvPr>
              <p14:cNvContentPartPr/>
              <p14:nvPr/>
            </p14:nvContentPartPr>
            <p14:xfrm>
              <a:off x="5826703" y="2783033"/>
              <a:ext cx="24840" cy="1296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21CD8EC-E6F3-50D5-2DC2-7BBE910359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5903" y="2772593"/>
                <a:ext cx="4608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17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B9B0E-3EA2-B6AA-A58D-3F052049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566322"/>
            <a:ext cx="10805160" cy="707886"/>
          </a:xfrm>
        </p:spPr>
        <p:txBody>
          <a:bodyPr/>
          <a:lstStyle/>
          <a:p>
            <a:r>
              <a:rPr lang="it-IT" b="1"/>
              <a:t>Scansioni temporali dell’ottimizzazione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BCECA4-E806-A8AF-AB12-33C972F48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38" y="3279767"/>
            <a:ext cx="5090157" cy="1884265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Verifiche periodiche (es. trimestrali).</a:t>
            </a:r>
          </a:p>
          <a:p>
            <a:pPr algn="ctr"/>
            <a:r>
              <a:rPr lang="it-IT" sz="2200"/>
              <a:t>Valutare cosa migliorare, cosa potenziare e cosa eventualmente eliminare.</a:t>
            </a:r>
          </a:p>
          <a:p>
            <a:pPr algn="ctr"/>
            <a:r>
              <a:rPr lang="it-IT" sz="2200"/>
              <a:t>Strategia di ottimizzazione progressiva e strutturata.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8DB03A-0EAB-CD82-AD18-630FA1896E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39" y="2079222"/>
            <a:ext cx="5090157" cy="784830"/>
          </a:xfrm>
        </p:spPr>
        <p:txBody>
          <a:bodyPr/>
          <a:lstStyle/>
          <a:p>
            <a:pPr algn="ctr"/>
            <a:r>
              <a:rPr lang="it-IT" sz="2500"/>
              <a:t>Campagne di lungo periodo (annuali o plurimensili)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DFE547-9D2B-255A-8128-697E9712250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1" y="3179173"/>
            <a:ext cx="5090157" cy="1884265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Monitoraggio continuo e ravvicinato.</a:t>
            </a:r>
          </a:p>
          <a:p>
            <a:pPr algn="ctr"/>
            <a:r>
              <a:rPr lang="it-IT" sz="2200"/>
              <a:t>Analisi delle performance dei contenuti mentre sono online.</a:t>
            </a:r>
          </a:p>
          <a:p>
            <a:pPr algn="ctr"/>
            <a:r>
              <a:rPr lang="it-IT" sz="2200"/>
              <a:t>Decisioni tempestive per massimizzare l’impatto in tempi ridotti.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531E897-7504-B302-D528-0DD5612ABE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0" y="2252346"/>
            <a:ext cx="5090157" cy="438582"/>
          </a:xfrm>
        </p:spPr>
        <p:txBody>
          <a:bodyPr/>
          <a:lstStyle/>
          <a:p>
            <a:pPr algn="ctr"/>
            <a:r>
              <a:rPr lang="it-IT" sz="2500"/>
              <a:t>Campagne di breve periodo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E4CB93E-9E21-E985-DA7A-FBE0577F0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50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59509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2115A0B3-C494-B3AC-5727-3781C9B691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solidFill>
            <a:schemeClr val="tx2">
              <a:lumMod val="40000"/>
              <a:lumOff val="60000"/>
            </a:schemeClr>
          </a:solidFill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E272D9-BD73-E1B1-32F6-5717F580D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219200"/>
            <a:ext cx="4648200" cy="419100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B0FC58-54BA-A86C-988F-6A4B83723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174042"/>
            <a:ext cx="4114800" cy="3962400"/>
          </a:xfrm>
        </p:spPr>
        <p:txBody>
          <a:bodyPr>
            <a:normAutofit/>
          </a:bodyPr>
          <a:lstStyle/>
          <a:p>
            <a:r>
              <a:rPr lang="it-IT" sz="3600" b="1" dirty="0"/>
              <a:t>✅ </a:t>
            </a:r>
            <a:br>
              <a:rPr lang="it-IT" sz="3600" b="1" dirty="0"/>
            </a:br>
            <a:r>
              <a:rPr lang="it-IT" sz="3600" b="1" dirty="0"/>
              <a:t>Conclusione della fase </a:t>
            </a:r>
            <a:r>
              <a:rPr lang="it-IT" sz="3600" b="1"/>
              <a:t>di ottimizzazione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D97E08B-6E01-D2A8-680C-C3F71F2337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2705100" y="1066799"/>
            <a:ext cx="1219200" cy="380999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056FC-8DF4-9514-1888-106B5B4DF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2705100" y="5261429"/>
            <a:ext cx="1219200" cy="301172"/>
          </a:xfrm>
        </p:spPr>
        <p:txBody>
          <a:bodyPr>
            <a:normAutofit fontScale="85000" lnSpcReduction="20000"/>
          </a:bodyPr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19932-C834-9C34-2A9A-EA4C4BA041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FFE0D1-465D-F6F8-124D-F70C102B97D7}"/>
              </a:ext>
            </a:extLst>
          </p:cNvPr>
          <p:cNvSpPr txBox="1"/>
          <p:nvPr/>
        </p:nvSpPr>
        <p:spPr>
          <a:xfrm>
            <a:off x="7004867" y="1447798"/>
            <a:ext cx="496406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100" dirty="0"/>
              <a:t>La fase di ottimizzazione consente di trasformare i dati raccolti in </a:t>
            </a:r>
            <a:r>
              <a:rPr lang="it-IT" sz="2100" b="1" dirty="0"/>
              <a:t>azioni concrete</a:t>
            </a:r>
            <a:r>
              <a:rPr lang="it-IT" sz="2100" dirty="0"/>
              <a:t> per migliorare le performance della campagna.</a:t>
            </a:r>
          </a:p>
          <a:p>
            <a:pPr algn="ctr">
              <a:buNone/>
            </a:pPr>
            <a:endParaRPr lang="it-IT" sz="2100" dirty="0"/>
          </a:p>
          <a:p>
            <a:pPr algn="ctr">
              <a:buNone/>
            </a:pPr>
            <a:r>
              <a:rPr lang="it-IT" sz="2100" dirty="0"/>
              <a:t>Se integrata nel processo progettuale, permette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intercettare criticità,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cogliere opportunità di miglioramento,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dirty="0"/>
              <a:t>rafforzare la finalizzazione degli obiettivi.</a:t>
            </a:r>
            <a:br>
              <a:rPr lang="it-IT" sz="2100" dirty="0"/>
            </a:br>
            <a:endParaRPr lang="it-IT" sz="2100" dirty="0"/>
          </a:p>
          <a:p>
            <a:pPr algn="ctr">
              <a:buNone/>
            </a:pPr>
            <a:r>
              <a:rPr lang="it-IT" sz="2100" dirty="0"/>
              <a:t>In altre parole, l’ottimizzazione è ciò che rende un progetto digitale flessibile, reattivo e orientato ai risultati.</a:t>
            </a:r>
          </a:p>
        </p:txBody>
      </p:sp>
    </p:spTree>
    <p:extLst>
      <p:ext uri="{BB962C8B-B14F-4D97-AF65-F5344CB8AC3E}">
        <p14:creationId xmlns:p14="http://schemas.microsoft.com/office/powerpoint/2010/main" val="415278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52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pic>
        <p:nvPicPr>
          <p:cNvPr id="10" name="Segnaposto immagine 5">
            <a:extLst>
              <a:ext uri="{FF2B5EF4-FFF2-40B4-BE49-F238E27FC236}">
                <a16:creationId xmlns:a16="http://schemas.microsoft.com/office/drawing/2014/main" id="{D2A5B748-37FD-448D-997E-B1D33265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" b="88"/>
          <a:stretch/>
        </p:blipFill>
        <p:spPr>
          <a:xfrm>
            <a:off x="0" y="0"/>
            <a:ext cx="8329613" cy="457200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968514"/>
            <a:ext cx="12192001" cy="70788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C489E4F-1129-2A54-0E68-FF367BCD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800" b="1" dirty="0"/>
              <a:t>Il framework progettuale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D87A99-58B5-3C1D-620B-166D5B51B3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2328807"/>
            <a:ext cx="8110629" cy="36606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400" dirty="0"/>
              <a:t>Un progetto di digital marketing deve essere </a:t>
            </a:r>
            <a:r>
              <a:rPr lang="it-IT" sz="2400" b="1" dirty="0"/>
              <a:t>pianificato</a:t>
            </a:r>
            <a:r>
              <a:rPr lang="it-IT" sz="2400" dirty="0"/>
              <a:t> con attenzione, suddiviso in step chiari e definiti, con ruoli, task e tempistiche stabilite.</a:t>
            </a:r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/>
              <a:t>Questo permette di:</a:t>
            </a:r>
          </a:p>
          <a:p>
            <a:pPr algn="ctr"/>
            <a:r>
              <a:rPr lang="it-IT" sz="2400" dirty="0"/>
              <a:t>avere una visione completa del flusso di lavoro,</a:t>
            </a:r>
          </a:p>
          <a:p>
            <a:pPr algn="ctr"/>
            <a:r>
              <a:rPr lang="it-IT" sz="2400" dirty="0"/>
              <a:t>rispettare i tempi di consegna,</a:t>
            </a:r>
          </a:p>
          <a:p>
            <a:pPr algn="ctr"/>
            <a:r>
              <a:rPr lang="it-IT" sz="2400" dirty="0"/>
              <a:t>monitorare in modo costante lo stato di avanzamento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D890DC-EE04-D664-0E09-1E7824078957}"/>
              </a:ext>
            </a:extLst>
          </p:cNvPr>
          <p:cNvSpPr txBox="1"/>
          <p:nvPr/>
        </p:nvSpPr>
        <p:spPr>
          <a:xfrm>
            <a:off x="7311026" y="3371760"/>
            <a:ext cx="4609094" cy="92333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/>
              <a:t>Un framework progettuale non è una gabbia di regole, ma una mappa che dà direzione senza togliere spazio all’evoluzione del progetto.</a:t>
            </a:r>
          </a:p>
        </p:txBody>
      </p:sp>
      <p:cxnSp>
        <p:nvCxnSpPr>
          <p:cNvPr id="8" name="Connettore diritto con freccia 7">
            <a:extLst>
              <a:ext uri="{FF2B5EF4-FFF2-40B4-BE49-F238E27FC236}">
                <a16:creationId xmlns:a16="http://schemas.microsoft.com/office/drawing/2014/main" id="{4F2C55AA-38C5-6FFB-B16E-2780CFC6785C}"/>
              </a:ext>
            </a:extLst>
          </p:cNvPr>
          <p:cNvCxnSpPr>
            <a:cxnSpLocks/>
          </p:cNvCxnSpPr>
          <p:nvPr/>
        </p:nvCxnSpPr>
        <p:spPr>
          <a:xfrm>
            <a:off x="8583745" y="1643007"/>
            <a:ext cx="1031828" cy="17066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8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E345140F-0C50-289A-3749-C514926CEA7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9626" r="19626"/>
          <a:stretch/>
        </p:blipFill>
        <p:spPr>
          <a:xfrm>
            <a:off x="6349999" y="112976"/>
            <a:ext cx="5841843" cy="6745024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F281EA4-07D1-7E0C-001A-9432BECA30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746088" y="716889"/>
            <a:ext cx="6745024" cy="55372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AD2E6-8AD9-0C5E-2532-22FEBFF85B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799" y="1713771"/>
            <a:ext cx="6045200" cy="4286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300"/>
              <a:t>Lo strumento più utilizzato per organizzare e gestire i tempi progettuali è il </a:t>
            </a:r>
            <a:r>
              <a:rPr lang="it-IT" sz="2300" b="1"/>
              <a:t>diagramma di </a:t>
            </a:r>
            <a:r>
              <a:rPr lang="it-IT" sz="2300" b="1" err="1"/>
              <a:t>Gantt</a:t>
            </a:r>
            <a:r>
              <a:rPr lang="it-IT" sz="2300" b="1"/>
              <a:t>, </a:t>
            </a:r>
            <a:r>
              <a:rPr lang="it-IT" sz="2300"/>
              <a:t>che consente di:</a:t>
            </a:r>
          </a:p>
          <a:p>
            <a:pPr algn="ctr"/>
            <a:r>
              <a:rPr lang="it-IT" sz="2300"/>
              <a:t>pianificare il flusso delle attività,</a:t>
            </a:r>
          </a:p>
          <a:p>
            <a:pPr algn="ctr"/>
            <a:r>
              <a:rPr lang="it-IT" sz="2300"/>
              <a:t>visualizzare lo svolgimento del progetto,</a:t>
            </a:r>
          </a:p>
          <a:p>
            <a:pPr algn="ctr"/>
            <a:r>
              <a:rPr lang="it-IT" sz="2300"/>
              <a:t>verificare la durata complessiva e le sovrapposizioni tra task.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DD8B0E-8D7D-02D0-CBEF-07887F019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53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31950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3F8F51-12F3-D2E4-3375-7CC525F08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66081"/>
            <a:ext cx="10805160" cy="707886"/>
          </a:xfrm>
        </p:spPr>
        <p:txBody>
          <a:bodyPr>
            <a:noAutofit/>
          </a:bodyPr>
          <a:lstStyle/>
          <a:p>
            <a:pPr algn="ctr"/>
            <a:r>
              <a:rPr lang="it-IT" sz="3200" b="1"/>
              <a:t>Passaggi fondamentali per costruire un Gantt: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D3F98C-DF7A-359C-59DD-0E790DA9EB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3851" y="1316246"/>
            <a:ext cx="5098149" cy="1551891"/>
          </a:xfrm>
        </p:spPr>
        <p:txBody>
          <a:bodyPr/>
          <a:lstStyle/>
          <a:p>
            <a:r>
              <a:rPr lang="it-IT" sz="2300" b="1" dirty="0">
                <a:solidFill>
                  <a:schemeClr val="accent6">
                    <a:lumMod val="50000"/>
                  </a:schemeClr>
                </a:solidFill>
              </a:rPr>
              <a:t>4. Calcolare la durata effettiva delle attività, distribuendo le ore/uomo sulle risorse assegnate.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2F01C0-306A-1269-D829-1007D633AF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4478" y="1479223"/>
            <a:ext cx="5854631" cy="503599"/>
          </a:xfrm>
        </p:spPr>
        <p:txBody>
          <a:bodyPr/>
          <a:lstStyle/>
          <a:p>
            <a:r>
              <a:rPr lang="it-IT" sz="2300"/>
              <a:t>1. Individuare le attività che compongono il progetto.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D06E1A1-8F9E-BDC8-6F09-FE5018EB723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96000" y="2536138"/>
            <a:ext cx="6096000" cy="1515090"/>
          </a:xfrm>
        </p:spPr>
        <p:txBody>
          <a:bodyPr/>
          <a:lstStyle/>
          <a:p>
            <a:r>
              <a:rPr lang="it-IT" sz="2300" b="1" dirty="0">
                <a:solidFill>
                  <a:schemeClr val="accent2">
                    <a:lumMod val="75000"/>
                  </a:schemeClr>
                </a:solidFill>
              </a:rPr>
              <a:t>5. Considerare i vincoli organizzativi e tecnici che possono influire sul flusso di lavoro.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7908766-9191-D6BD-FFBB-ADF33D892A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3004268"/>
            <a:ext cx="5238800" cy="553042"/>
          </a:xfrm>
        </p:spPr>
        <p:txBody>
          <a:bodyPr/>
          <a:lstStyle/>
          <a:p>
            <a:r>
              <a:rPr lang="it-IT" sz="2300" dirty="0"/>
              <a:t>2. Stimare il peso di ciascuna attività, espresso in ore/uomo necessarie per il completamento.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015855-69E9-DD7E-02A2-6F146B366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54</a:t>
            </a:fld>
            <a:endParaRPr lang="it-IT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78F9D11-D0EA-DD54-8B45-07219113E7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4915268"/>
            <a:ext cx="3849721" cy="553041"/>
          </a:xfrm>
        </p:spPr>
        <p:txBody>
          <a:bodyPr/>
          <a:lstStyle/>
          <a:p>
            <a:r>
              <a:rPr lang="it-IT" sz="2300" dirty="0"/>
              <a:t>3. Definire le risorse (figure professionali e team) che svolgeranno le diverse mansioni.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E41758-1267-09BC-4B3E-C82E72E0E7E8}"/>
              </a:ext>
            </a:extLst>
          </p:cNvPr>
          <p:cNvSpPr txBox="1"/>
          <p:nvPr/>
        </p:nvSpPr>
        <p:spPr>
          <a:xfrm>
            <a:off x="5238800" y="4115049"/>
            <a:ext cx="69599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6"/>
            </a:pPr>
            <a:r>
              <a:rPr lang="it-IT" sz="2300" b="1" dirty="0">
                <a:solidFill>
                  <a:schemeClr val="bg2">
                    <a:lumMod val="25000"/>
                  </a:schemeClr>
                </a:solidFill>
              </a:rPr>
              <a:t>Stabilire sequenze e dipendenze tra attività, definendo i livelli di parallelismo.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56E9F2-9389-BBDB-797A-5DA78ECD6360}"/>
              </a:ext>
            </a:extLst>
          </p:cNvPr>
          <p:cNvSpPr txBox="1"/>
          <p:nvPr/>
        </p:nvSpPr>
        <p:spPr>
          <a:xfrm>
            <a:off x="4549349" y="5401549"/>
            <a:ext cx="701386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7"/>
            </a:pPr>
            <a:r>
              <a:rPr lang="it-IT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Collocare le attività nel calendario, assegnando date precise di inizio e fine e calcolando la durata totale del progetto.</a:t>
            </a:r>
          </a:p>
        </p:txBody>
      </p:sp>
    </p:spTree>
    <p:extLst>
      <p:ext uri="{BB962C8B-B14F-4D97-AF65-F5344CB8AC3E}">
        <p14:creationId xmlns:p14="http://schemas.microsoft.com/office/powerpoint/2010/main" val="151684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C620998-7805-B829-7761-70F51C8E22D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5980" r="25980"/>
          <a:stretch/>
        </p:blipFill>
        <p:spPr>
          <a:xfrm>
            <a:off x="5334105" y="112976"/>
            <a:ext cx="6857792" cy="6745024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C6DE5D4-8682-8096-BCFC-4882CE21B4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5400000">
            <a:off x="5238089" y="208890"/>
            <a:ext cx="6745024" cy="6553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9EAE7-31CB-CB80-42FC-FAA4CA8126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799" y="1992802"/>
            <a:ext cx="6553199" cy="3660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300" b="1" dirty="0"/>
              <a:t>📐 Come leggere il </a:t>
            </a:r>
            <a:r>
              <a:rPr lang="it-IT" sz="2300" b="1" dirty="0" err="1"/>
              <a:t>Gantt</a:t>
            </a:r>
            <a:endParaRPr lang="it-IT" sz="2300" b="1" dirty="0"/>
          </a:p>
          <a:p>
            <a:pPr algn="ctr"/>
            <a:r>
              <a:rPr lang="it-IT" sz="2300" dirty="0"/>
              <a:t>Asse orizzontale → rappresenta la linea temporale di sviluppo del progetto.</a:t>
            </a:r>
          </a:p>
          <a:p>
            <a:pPr algn="ctr"/>
            <a:r>
              <a:rPr lang="it-IT" sz="2300" dirty="0"/>
              <a:t>Asse verticale → elenca le attività o i task da svolgere.</a:t>
            </a:r>
          </a:p>
          <a:p>
            <a:pPr algn="ctr"/>
            <a:r>
              <a:rPr lang="it-IT" sz="2300" dirty="0"/>
              <a:t>Barre orizzontali → mostrano graficamente la durata di ogni attività, dal suo avvio alla conclusione.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02A6A69-BF25-E013-86C2-D58CF3A94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55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8856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92056188-998B-2E7C-7D2D-66B853B9EC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31" y="0"/>
            <a:ext cx="9388293" cy="3986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DD1EBD-FB74-A737-8632-691A7C9F7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56</a:t>
            </a:fld>
            <a:endParaRPr lang="it-IT" noProof="0"/>
          </a:p>
        </p:txBody>
      </p:sp>
      <p:pic>
        <p:nvPicPr>
          <p:cNvPr id="9" name="Segnaposto contenuto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B28D050-2A3A-9E6D-6240-37EAFC42FC29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506394" y="0"/>
            <a:ext cx="9206875" cy="381642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8A3C719-35FD-ADDE-367B-03CCCB4877F2}"/>
              </a:ext>
            </a:extLst>
          </p:cNvPr>
          <p:cNvSpPr txBox="1"/>
          <p:nvPr/>
        </p:nvSpPr>
        <p:spPr>
          <a:xfrm>
            <a:off x="387287" y="4238891"/>
            <a:ext cx="626198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700" b="1" dirty="0"/>
              <a:t>Colonna di sinistra:</a:t>
            </a:r>
          </a:p>
          <a:p>
            <a:pPr algn="ctr"/>
            <a:r>
              <a:rPr lang="it-IT" sz="1700" dirty="0"/>
              <a:t>Elenca le macro-fasi e i task del progetto.</a:t>
            </a:r>
          </a:p>
          <a:p>
            <a:pPr algn="ctr"/>
            <a:r>
              <a:rPr lang="it-IT" sz="1700" dirty="0"/>
              <a:t>Le fasi principali sono scritte in maiuscolo: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/>
              <a:t>INVESTIGAZIONE (raccolta dati, elaborazione, scenario competitivo)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/>
              <a:t>DEFINIZIONE (</a:t>
            </a:r>
            <a:r>
              <a:rPr lang="it-IT" sz="1700" dirty="0" err="1"/>
              <a:t>insight</a:t>
            </a:r>
            <a:r>
              <a:rPr lang="it-IT" sz="1700" dirty="0"/>
              <a:t>, strategia, consumer </a:t>
            </a:r>
            <a:r>
              <a:rPr lang="it-IT" sz="1700" dirty="0" err="1"/>
              <a:t>journey</a:t>
            </a:r>
            <a:r>
              <a:rPr lang="it-IT" sz="1700" dirty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/>
              <a:t>CREAZIONE (concept creativo, piano media)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/>
              <a:t>INGAGGIO (contenuti, </a:t>
            </a:r>
            <a:r>
              <a:rPr lang="it-IT" sz="1700" dirty="0" err="1"/>
              <a:t>touchpoint</a:t>
            </a:r>
            <a:r>
              <a:rPr lang="it-IT" sz="1700" dirty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700" dirty="0"/>
              <a:t>OTTIMIZZAZIONE (analisi KPI, review)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sz="1700" dirty="0"/>
          </a:p>
          <a:p>
            <a:pPr algn="ctr"/>
            <a:endParaRPr lang="it-IT" sz="17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9CEBF6-090C-82BF-EDE8-EF10260382A5}"/>
              </a:ext>
            </a:extLst>
          </p:cNvPr>
          <p:cNvSpPr txBox="1"/>
          <p:nvPr/>
        </p:nvSpPr>
        <p:spPr>
          <a:xfrm>
            <a:off x="7098518" y="3937397"/>
            <a:ext cx="49479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800" dirty="0"/>
          </a:p>
          <a:p>
            <a:pPr algn="ctr"/>
            <a:r>
              <a:rPr lang="it-IT" sz="1800" b="1" dirty="0"/>
              <a:t>Parte destra</a:t>
            </a:r>
            <a:r>
              <a:rPr lang="it-IT" sz="1800" dirty="0"/>
              <a:t> (diagramma a barre):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Mostra quando ciascuna attività viene svolta, con riferimento ai mesi (aprile–settembre 2021).</a:t>
            </a:r>
          </a:p>
          <a:p>
            <a:pPr algn="ctr"/>
            <a:endParaRPr lang="it-IT" sz="1800" dirty="0"/>
          </a:p>
          <a:p>
            <a:pPr algn="ctr"/>
            <a:r>
              <a:rPr lang="it-IT" sz="1800" dirty="0"/>
              <a:t>Ogni blocco rappresenta la durata dell’attività.</a:t>
            </a:r>
          </a:p>
          <a:p>
            <a:pPr algn="ctr"/>
            <a:r>
              <a:rPr lang="it-IT" sz="1800" dirty="0"/>
              <a:t>Le frecce indicano la dipendenza: un task deve terminare prima che ne inizi un altro.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45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F6DB41-AFFA-FED8-5619-96A5826607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636911"/>
            <a:ext cx="8273862" cy="5361009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AC12C6-4B69-CAFC-F35C-E4C4B980C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57</a:t>
            </a:fld>
            <a:endParaRPr lang="it-IT" noProof="0"/>
          </a:p>
        </p:txBody>
      </p:sp>
      <p:pic>
        <p:nvPicPr>
          <p:cNvPr id="8" name="Segnaposto contenuto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EFDE67C-FB20-D428-146F-BD595C72E75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23785" y="903912"/>
            <a:ext cx="8026290" cy="482700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877DAA-A363-E631-D725-B5EF1D6BBFEF}"/>
              </a:ext>
            </a:extLst>
          </p:cNvPr>
          <p:cNvSpPr txBox="1"/>
          <p:nvPr/>
        </p:nvSpPr>
        <p:spPr>
          <a:xfrm>
            <a:off x="8397647" y="1030293"/>
            <a:ext cx="36648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/>
              <a:t>Timeline del progetto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Aprile – Maggio 2021 (Q2): fase di INVESTIGAZIONE.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Maggio – Giugno 2021: fase di DEFINIZIONE.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Giugno – Luglio 2021: fase di CREAZIONE.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Luglio – Agosto 2021: fase di INGAGGIO.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Agosto – Settembre 2021: fase di OTTIMIZZAZIONE (chiusura e review).</a:t>
            </a:r>
          </a:p>
        </p:txBody>
      </p:sp>
    </p:spTree>
    <p:extLst>
      <p:ext uri="{BB962C8B-B14F-4D97-AF65-F5344CB8AC3E}">
        <p14:creationId xmlns:p14="http://schemas.microsoft.com/office/powerpoint/2010/main" val="340631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C5DCF3-23F9-FCCE-F874-3647FF9EA7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253033"/>
            <a:ext cx="5811129" cy="4644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300" dirty="0"/>
              <a:t>Durante l’intero periodo di lavoro è fondamentale organizzare periodicamente dei </a:t>
            </a:r>
            <a:r>
              <a:rPr lang="it-IT" sz="2300" b="1" dirty="0">
                <a:solidFill>
                  <a:srgbClr val="43467B"/>
                </a:solidFill>
              </a:rPr>
              <a:t>SAL meeting</a:t>
            </a:r>
          </a:p>
          <a:p>
            <a:pPr marL="0" indent="0" algn="ctr">
              <a:buNone/>
            </a:pPr>
            <a:r>
              <a:rPr lang="it-IT" sz="2300" b="1" dirty="0"/>
              <a:t> </a:t>
            </a:r>
            <a:r>
              <a:rPr lang="it-IT" sz="2300" dirty="0"/>
              <a:t>(stato avanzamento lavori), con l’obiettivo di:</a:t>
            </a:r>
          </a:p>
          <a:p>
            <a:pPr algn="ctr"/>
            <a:r>
              <a:rPr lang="it-IT" sz="2300" dirty="0"/>
              <a:t>controllare i progressi,</a:t>
            </a:r>
          </a:p>
          <a:p>
            <a:pPr algn="ctr"/>
            <a:r>
              <a:rPr lang="it-IT" sz="2300" dirty="0"/>
              <a:t>verificare eventuali scostamenti rispetto alla pianificazione iniziale,</a:t>
            </a:r>
          </a:p>
          <a:p>
            <a:pPr algn="ctr"/>
            <a:r>
              <a:rPr lang="it-IT" sz="2300" dirty="0"/>
              <a:t>apportare </a:t>
            </a:r>
            <a:r>
              <a:rPr lang="it-IT" sz="2300" dirty="0" err="1"/>
              <a:t>ripianificazioni</a:t>
            </a:r>
            <a:r>
              <a:rPr lang="it-IT" sz="2300" dirty="0"/>
              <a:t> per mantenere il progetto allineato agli obiettivi.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E18DA1-DC95-DEFB-9282-A9BB6E746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58</a:t>
            </a:fld>
            <a:endParaRPr lang="it-IT" noProof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D56758-5B91-D67D-B511-6262E9992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67" y="1253033"/>
            <a:ext cx="4621382" cy="36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B16577E5-80B6-962F-72BF-1FA6399B4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6" b="1"/>
          <a:stretch>
            <a:fillRect/>
          </a:stretch>
        </p:blipFill>
        <p:spPr>
          <a:xfrm>
            <a:off x="21" y="-59340"/>
            <a:ext cx="12191979" cy="6857990"/>
          </a:xfrm>
          <a:prstGeom prst="rect">
            <a:avLst/>
          </a:prstGeom>
          <a:noFill/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E7627F0-8637-02F5-52B1-37678AC072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4398" y="556637"/>
            <a:ext cx="4994214" cy="532176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7FFB6C87-34A3-4D09-8C92-B23805130B65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402864" y="972030"/>
            <a:ext cx="4597282" cy="3915430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Accanto al diagramma di </a:t>
            </a:r>
            <a:r>
              <a:rPr lang="it-IT" sz="2000" dirty="0" err="1"/>
              <a:t>Gantt</a:t>
            </a:r>
            <a:r>
              <a:rPr lang="it-IT" sz="2000" dirty="0"/>
              <a:t> viene sviluppata anche una </a:t>
            </a:r>
            <a:r>
              <a:rPr lang="it-IT" sz="2000" b="1" dirty="0"/>
              <a:t>linea temporale di comunicazione</a:t>
            </a:r>
            <a:r>
              <a:rPr lang="it-IT" sz="2000" dirty="0"/>
              <a:t>, utile per avere una panoramica più strategica: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000" dirty="0"/>
              <a:t>evidenzia i periodi di lancio delle campagne e quelli di follow-up,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it-IT" sz="2000" dirty="0"/>
              <a:t>mette in luce eventuali momenti stagionali con maggiore concentrazione di attività,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it-IT" sz="2000" dirty="0"/>
          </a:p>
          <a:p>
            <a:pPr marL="342900" indent="-342900" algn="ctr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000" dirty="0"/>
              <a:t>definisce le </a:t>
            </a:r>
            <a:r>
              <a:rPr lang="it-IT" sz="2000" b="1" dirty="0"/>
              <a:t>fasi di mantenimento</a:t>
            </a:r>
            <a:r>
              <a:rPr lang="it-IT" sz="2000" dirty="0"/>
              <a:t> con contenuti </a:t>
            </a:r>
            <a:r>
              <a:rPr lang="it-IT" sz="2000" dirty="0" err="1"/>
              <a:t>always</a:t>
            </a:r>
            <a:r>
              <a:rPr lang="it-IT" sz="2000" dirty="0"/>
              <a:t> on, capaci di garantire continuità e presidio costante della comunicazione.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282847-695D-B590-1D3D-198504A80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it-IT" noProof="0" smtClean="0"/>
              <a:pPr rtl="0">
                <a:spcAft>
                  <a:spcPts val="600"/>
                </a:spcAft>
              </a:pPr>
              <a:t>59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07403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733A9D-8342-7B66-6E72-760F5749FD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508890"/>
            <a:ext cx="5623460" cy="5971739"/>
          </a:xfrm>
        </p:spPr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901A863-4B1A-C762-4D55-BC8EA9071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644" y="656015"/>
            <a:ext cx="3625964" cy="2234323"/>
          </a:xfrm>
          <a:solidFill>
            <a:schemeClr val="bg1"/>
          </a:solidFill>
        </p:spPr>
        <p:txBody>
          <a:bodyPr/>
          <a:lstStyle/>
          <a:p>
            <a:r>
              <a:rPr lang="it-IT" sz="2600" b="1" dirty="0"/>
              <a:t>Elementi fondamentali di un progetto digitale: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A325C39D-8F50-E3A0-BB04-E6F632097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037" y="4343399"/>
            <a:ext cx="5008034" cy="989345"/>
          </a:xfrm>
        </p:spPr>
        <p:txBody>
          <a:bodyPr>
            <a:noAutofit/>
          </a:bodyPr>
          <a:lstStyle/>
          <a:p>
            <a:pPr marL="571500" indent="-571500" algn="ctr">
              <a:buFont typeface="+mj-lt"/>
              <a:buAutoNum type="romanLcPeriod"/>
            </a:pPr>
            <a:r>
              <a:rPr lang="it-IT" sz="3000"/>
              <a:t>Dati</a:t>
            </a:r>
          </a:p>
          <a:p>
            <a:pPr marL="571500" indent="-571500" algn="ctr">
              <a:buFont typeface="+mj-lt"/>
              <a:buAutoNum type="romanLcPeriod"/>
            </a:pPr>
            <a:r>
              <a:rPr lang="it-IT" sz="3000"/>
              <a:t>Strategia</a:t>
            </a:r>
          </a:p>
          <a:p>
            <a:pPr marL="571500" indent="-571500" algn="ctr">
              <a:buFont typeface="+mj-lt"/>
              <a:buAutoNum type="romanLcPeriod"/>
            </a:pPr>
            <a:r>
              <a:rPr lang="it-IT" sz="3000"/>
              <a:t>Piattaforme</a:t>
            </a:r>
          </a:p>
          <a:p>
            <a:pPr marL="571500" indent="-571500" algn="ctr">
              <a:buFont typeface="+mj-lt"/>
              <a:buAutoNum type="romanLcPeriod"/>
            </a:pPr>
            <a:r>
              <a:rPr lang="it-IT" sz="3000"/>
              <a:t>Contenuti</a:t>
            </a:r>
          </a:p>
          <a:p>
            <a:pPr marL="571500" indent="-571500" algn="ctr">
              <a:buFont typeface="+mj-lt"/>
              <a:buAutoNum type="romanLcPeriod"/>
            </a:pPr>
            <a:r>
              <a:rPr lang="it-IT" sz="3000"/>
              <a:t>Connessioni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374C19D-2985-A732-D74E-78AD331DF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0415ED1-4EFD-67E8-012F-E756DE390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 flipV="1">
            <a:off x="6017185" y="4840091"/>
            <a:ext cx="1219200" cy="225818"/>
          </a:xfrm>
        </p:spPr>
        <p:txBody>
          <a:bodyPr>
            <a:normAutofit fontScale="55000" lnSpcReduction="20000"/>
          </a:bodyPr>
          <a:lstStyle/>
          <a:p>
            <a:endParaRPr lang="it-IT"/>
          </a:p>
        </p:txBody>
      </p:sp>
      <p:sp>
        <p:nvSpPr>
          <p:cNvPr id="9" name="Titolo 3">
            <a:extLst>
              <a:ext uri="{FF2B5EF4-FFF2-40B4-BE49-F238E27FC236}">
                <a16:creationId xmlns:a16="http://schemas.microsoft.com/office/drawing/2014/main" id="{3D31CEFD-A376-F5A7-D58D-A042AB7FD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9" y="1295400"/>
            <a:ext cx="5623461" cy="29582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600" b="1" dirty="0"/>
              <a:t>Strumenti base dei progetti digitali</a:t>
            </a:r>
            <a:br>
              <a:rPr lang="it-IT" sz="2600" b="1" dirty="0"/>
            </a:br>
            <a:br>
              <a:rPr lang="it-IT" sz="2600" b="1" dirty="0"/>
            </a:br>
            <a:endParaRPr lang="it-IT" sz="2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2FABFD-0BBC-01CF-6E7C-83C2F606E1E7}"/>
              </a:ext>
            </a:extLst>
          </p:cNvPr>
          <p:cNvSpPr txBox="1"/>
          <p:nvPr/>
        </p:nvSpPr>
        <p:spPr>
          <a:xfrm>
            <a:off x="1161337" y="1463953"/>
            <a:ext cx="513015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100" b="1" i="1" dirty="0">
                <a:solidFill>
                  <a:schemeClr val="tx2">
                    <a:lumMod val="75000"/>
                  </a:schemeClr>
                </a:solidFill>
              </a:rPr>
              <a:t>Social media </a:t>
            </a:r>
            <a:r>
              <a:rPr lang="it-IT" sz="2100" i="1" dirty="0"/>
              <a:t>(Facebook, Instagram, Twitter, YouTube, LinkedIn + TikTok, </a:t>
            </a:r>
            <a:r>
              <a:rPr lang="it-IT" sz="2100" i="1" dirty="0" err="1"/>
              <a:t>Twitch</a:t>
            </a:r>
            <a:r>
              <a:rPr lang="it-IT" sz="2100" i="1" dirty="0"/>
              <a:t>, Snapchat, </a:t>
            </a:r>
            <a:r>
              <a:rPr lang="it-IT" sz="2100" i="1" dirty="0" err="1"/>
              <a:t>Clubhouse</a:t>
            </a:r>
            <a:r>
              <a:rPr lang="it-IT" sz="2100" i="1" dirty="0"/>
              <a:t>).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i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i="1" dirty="0">
                <a:solidFill>
                  <a:srgbClr val="43467B"/>
                </a:solidFill>
              </a:rPr>
              <a:t>Website</a:t>
            </a:r>
            <a:r>
              <a:rPr lang="it-IT" sz="2100" i="1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i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i="1" dirty="0">
                <a:solidFill>
                  <a:srgbClr val="43467B"/>
                </a:solidFill>
              </a:rPr>
              <a:t>E-commerce</a:t>
            </a:r>
            <a:r>
              <a:rPr lang="it-IT" sz="2100" i="1" dirty="0"/>
              <a:t> (proprietario o di terzi).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i="1" dirty="0">
                <a:solidFill>
                  <a:srgbClr val="43467B"/>
                </a:solidFill>
              </a:rPr>
              <a:t>CRM</a:t>
            </a:r>
            <a:r>
              <a:rPr lang="it-IT" sz="2100" i="1" dirty="0"/>
              <a:t> e archivio clienti.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i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i="1" dirty="0"/>
              <a:t>Software di mail.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i="1" dirty="0"/>
              <a:t>Data </a:t>
            </a:r>
            <a:r>
              <a:rPr lang="it-IT" sz="2100" i="1" dirty="0" err="1"/>
              <a:t>analytics</a:t>
            </a:r>
            <a:r>
              <a:rPr lang="it-IT" sz="2100" i="1" dirty="0"/>
              <a:t> </a:t>
            </a:r>
            <a:r>
              <a:rPr lang="it-IT" sz="2100" i="1" dirty="0" err="1"/>
              <a:t>platform</a:t>
            </a:r>
            <a:r>
              <a:rPr lang="it-IT" sz="2100" i="1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100" i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100" b="1" i="1" dirty="0">
                <a:solidFill>
                  <a:srgbClr val="43467B"/>
                </a:solidFill>
              </a:rPr>
              <a:t>Piattaforme di messaggistica </a:t>
            </a:r>
            <a:r>
              <a:rPr lang="it-IT" sz="2100" i="1" dirty="0"/>
              <a:t>e </a:t>
            </a:r>
            <a:r>
              <a:rPr lang="it-IT" sz="2100" i="1" dirty="0" err="1"/>
              <a:t>customer</a:t>
            </a:r>
            <a:r>
              <a:rPr lang="it-IT" sz="2100" i="1" dirty="0"/>
              <a:t> support (WhatsApp, </a:t>
            </a:r>
            <a:r>
              <a:rPr lang="it-IT" sz="2100" i="1" dirty="0" err="1"/>
              <a:t>Telegram</a:t>
            </a:r>
            <a:r>
              <a:rPr lang="it-IT" sz="2100" i="1" dirty="0"/>
              <a:t>, Messenger).</a:t>
            </a:r>
          </a:p>
        </p:txBody>
      </p:sp>
      <p:cxnSp>
        <p:nvCxnSpPr>
          <p:cNvPr id="2" name="Connettore diritto con freccia 1">
            <a:extLst>
              <a:ext uri="{FF2B5EF4-FFF2-40B4-BE49-F238E27FC236}">
                <a16:creationId xmlns:a16="http://schemas.microsoft.com/office/drawing/2014/main" id="{05A7DF48-A371-7BFE-C840-150850450CB2}"/>
              </a:ext>
            </a:extLst>
          </p:cNvPr>
          <p:cNvCxnSpPr>
            <a:cxnSpLocks/>
          </p:cNvCxnSpPr>
          <p:nvPr/>
        </p:nvCxnSpPr>
        <p:spPr>
          <a:xfrm>
            <a:off x="9677626" y="2552574"/>
            <a:ext cx="0" cy="121970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09AEA0A-E4C9-E7C6-B030-FC0C60A7B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D7C304-A437-E45F-D226-FDA8BF70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7A0FA4B0-A7D8-5508-8AA9-27E47C3428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B7C97-7F86-79D1-F3EB-1515661CEF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60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702C98A-FFE1-6ACD-ECDF-51197772EA66}"/>
              </a:ext>
            </a:extLst>
          </p:cNvPr>
          <p:cNvSpPr txBox="1"/>
          <p:nvPr/>
        </p:nvSpPr>
        <p:spPr>
          <a:xfrm>
            <a:off x="1987659" y="1613074"/>
            <a:ext cx="61342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400" dirty="0"/>
          </a:p>
          <a:p>
            <a:pPr algn="ctr">
              <a:buNone/>
            </a:pPr>
            <a:r>
              <a:rPr lang="it-IT" sz="2400" dirty="0"/>
              <a:t>👉 In sintesi, il </a:t>
            </a:r>
            <a:r>
              <a:rPr lang="it-IT" sz="2400" b="1" dirty="0">
                <a:solidFill>
                  <a:srgbClr val="43467B"/>
                </a:solidFill>
              </a:rPr>
              <a:t>framework progettuale</a:t>
            </a:r>
            <a:r>
              <a:rPr lang="it-IT" sz="2400" dirty="0"/>
              <a:t>, supportato da strumenti come il </a:t>
            </a:r>
            <a:r>
              <a:rPr lang="it-IT" sz="2400" dirty="0" err="1"/>
              <a:t>Gantt</a:t>
            </a:r>
            <a:r>
              <a:rPr lang="it-IT" sz="2400" dirty="0"/>
              <a:t> e la </a:t>
            </a:r>
            <a:r>
              <a:rPr lang="it-IT" sz="2400" dirty="0" err="1"/>
              <a:t>calendarizzazione</a:t>
            </a:r>
            <a:r>
              <a:rPr lang="it-IT" sz="2400" dirty="0"/>
              <a:t>, garantisce ordine, controllo e visione d’insieme, elementi indispensabili per portare avanti un progetto di digital marketing in modo efficace e senza frammentazioni.</a:t>
            </a:r>
          </a:p>
        </p:txBody>
      </p:sp>
    </p:spTree>
    <p:extLst>
      <p:ext uri="{BB962C8B-B14F-4D97-AF65-F5344CB8AC3E}">
        <p14:creationId xmlns:p14="http://schemas.microsoft.com/office/powerpoint/2010/main" val="204627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799A63-3642-9410-C24B-8A001C6F9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851" y="419477"/>
            <a:ext cx="8434929" cy="62484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C5D05F-D5DE-8D3C-B0A2-38E31B2231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851" y="458709"/>
            <a:ext cx="10760298" cy="62484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205437A-AF15-B90F-80B4-D6C9D7922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3636" y="519126"/>
            <a:ext cx="7232465" cy="903638"/>
          </a:xfrm>
        </p:spPr>
        <p:txBody>
          <a:bodyPr>
            <a:normAutofit/>
          </a:bodyPr>
          <a:lstStyle/>
          <a:p>
            <a:r>
              <a:rPr lang="it-IT" sz="3600" b="1"/>
              <a:t>Sommario sintetico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D312F6-4F7F-C0EF-30D4-0A081F006995}"/>
              </a:ext>
            </a:extLst>
          </p:cNvPr>
          <p:cNvSpPr txBox="1"/>
          <p:nvPr/>
        </p:nvSpPr>
        <p:spPr>
          <a:xfrm>
            <a:off x="869696" y="1113988"/>
            <a:ext cx="1051098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La progettualità digitale è fondamentale per coinvolgere e fidelizzare i consumatori. Le piattaforme online hanno trasformato il rapporto con i brand, rendendo la comunicazione più interattiva e bidirezionale.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 progetti di comunicazione devono essere  costruiti come ecosistemi connessi, capaci di accompagnare il consumatore in tutte le fasi, </a:t>
            </a:r>
            <a:r>
              <a:rPr lang="it-IT" sz="2000" dirty="0" err="1"/>
              <a:t>dall’awareness</a:t>
            </a:r>
            <a:r>
              <a:rPr lang="it-IT" sz="2000" dirty="0"/>
              <a:t> alla </a:t>
            </a:r>
            <a:r>
              <a:rPr lang="it-IT" sz="2000" dirty="0" err="1"/>
              <a:t>fidelizzazione</a:t>
            </a:r>
            <a:r>
              <a:rPr lang="it-IT" sz="2000" dirty="0"/>
              <a:t>, fino a trasformarlo in </a:t>
            </a:r>
            <a:r>
              <a:rPr lang="it-IT" sz="2000" dirty="0" err="1"/>
              <a:t>ambassador</a:t>
            </a:r>
            <a:r>
              <a:rPr lang="it-IT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Il processo progettuale si sviluppa in step precisi: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Analisi dello scenario e raccolta dati per individuare opportunità, barriere e canali prioritari.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Definizione strategica, con l’individuazione </a:t>
            </a:r>
            <a:r>
              <a:rPr lang="it-IT" sz="2000" dirty="0" err="1"/>
              <a:t>dell’insight</a:t>
            </a:r>
            <a:r>
              <a:rPr lang="it-IT" sz="2000" dirty="0"/>
              <a:t> e la costruzione del consumer </a:t>
            </a:r>
            <a:r>
              <a:rPr lang="it-IT" sz="2000" dirty="0" err="1"/>
              <a:t>journey</a:t>
            </a:r>
            <a:r>
              <a:rPr lang="it-IT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Creazione del concept creativo e sviluppo dei contenuti.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Ingaggio, attraverso attivazioni e contenuti interattivi.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dirty="0"/>
              <a:t>Ottimizzazione, monitorando le performance e adattando in tempo reale le azioni.</a:t>
            </a:r>
          </a:p>
          <a:p>
            <a:pPr marL="342900" indent="-342900">
              <a:buFont typeface="+mj-lt"/>
              <a:buAutoNum type="arabicPeriod"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Il framework progettuale (</a:t>
            </a:r>
            <a:r>
              <a:rPr lang="it-IT" sz="2000" dirty="0" err="1"/>
              <a:t>Gantt</a:t>
            </a:r>
            <a:r>
              <a:rPr lang="it-IT" sz="2000" dirty="0"/>
              <a:t> e calendario editoriale) consente di pianificare e monitorare le attività, rispettare le scadenze e avere una visione completa della timeline, dalla produzione alla messa online dei contenuti.</a:t>
            </a:r>
          </a:p>
        </p:txBody>
      </p:sp>
    </p:spTree>
    <p:extLst>
      <p:ext uri="{BB962C8B-B14F-4D97-AF65-F5344CB8AC3E}">
        <p14:creationId xmlns:p14="http://schemas.microsoft.com/office/powerpoint/2010/main" val="102032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EDE2191-A296-CBB3-AB87-3C135CEE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100" b="1" dirty="0"/>
              <a:t>Caratteristiche richieste dei progetti di digital marketing</a:t>
            </a:r>
            <a:br>
              <a:rPr lang="it-IT" sz="3100" dirty="0"/>
            </a:br>
            <a:r>
              <a:rPr lang="it-IT" sz="2400" i="1" dirty="0"/>
              <a:t>Un progetto digitale efficace deve avere alcune qualità fondamentali: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39756605-7E51-F6F5-86DE-FCA52EE4962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00505" y="3193739"/>
            <a:ext cx="1709569" cy="1713965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CC479664-BD8F-7704-84CB-4AD1319FC48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34600" y="3193739"/>
            <a:ext cx="1802033" cy="1713965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B6772D13-4083-6502-36D2-00A3FDFEBB9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052568" y="3157500"/>
            <a:ext cx="1786444" cy="1786444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DD8370E4-F440-6592-EE30-8AB01D5802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179127" y="3157500"/>
            <a:ext cx="1899475" cy="1809867"/>
          </a:xfrm>
          <a:solidFill>
            <a:schemeClr val="tx2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DAD2F6C-B35E-3CEC-FC4C-F8EFE8DAA745}"/>
              </a:ext>
            </a:extLst>
          </p:cNvPr>
          <p:cNvSpPr txBox="1"/>
          <p:nvPr/>
        </p:nvSpPr>
        <p:spPr>
          <a:xfrm>
            <a:off x="1854274" y="3833184"/>
            <a:ext cx="1802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Personalizzabili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4B7C5C9-F901-E398-C997-09AAE627F181}"/>
              </a:ext>
            </a:extLst>
          </p:cNvPr>
          <p:cNvSpPr txBox="1"/>
          <p:nvPr/>
        </p:nvSpPr>
        <p:spPr>
          <a:xfrm>
            <a:off x="4152981" y="3774719"/>
            <a:ext cx="612398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300" b="1" dirty="0"/>
              <a:t>Scalabili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E23A227-DC80-D652-8182-7388AED7FB04}"/>
              </a:ext>
            </a:extLst>
          </p:cNvPr>
          <p:cNvSpPr txBox="1"/>
          <p:nvPr/>
        </p:nvSpPr>
        <p:spPr>
          <a:xfrm>
            <a:off x="6096000" y="3774719"/>
            <a:ext cx="61239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1" dirty="0" err="1"/>
              <a:t>Monitorabili</a:t>
            </a:r>
            <a:endParaRPr lang="it-IT" sz="2200" b="1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E857D46-A69D-2CA5-9366-5930C301931D}"/>
              </a:ext>
            </a:extLst>
          </p:cNvPr>
          <p:cNvSpPr txBox="1"/>
          <p:nvPr/>
        </p:nvSpPr>
        <p:spPr>
          <a:xfrm>
            <a:off x="8237766" y="3751838"/>
            <a:ext cx="61239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200" b="1" dirty="0"/>
              <a:t>Aggiornabili</a:t>
            </a:r>
          </a:p>
        </p:txBody>
      </p:sp>
    </p:spTree>
    <p:extLst>
      <p:ext uri="{BB962C8B-B14F-4D97-AF65-F5344CB8AC3E}">
        <p14:creationId xmlns:p14="http://schemas.microsoft.com/office/powerpoint/2010/main" val="386196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3F2992F-1224-573E-1C2B-1DC6416F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477288"/>
            <a:ext cx="10805160" cy="707886"/>
          </a:xfrm>
        </p:spPr>
        <p:txBody>
          <a:bodyPr>
            <a:noAutofit/>
          </a:bodyPr>
          <a:lstStyle/>
          <a:p>
            <a:pPr algn="ctr"/>
            <a:r>
              <a:rPr lang="it-IT" sz="2600"/>
              <a:t>Caratteristiche richieste dei </a:t>
            </a:r>
            <a:r>
              <a:rPr lang="it-IT" sz="2600" b="1"/>
              <a:t>progetti</a:t>
            </a:r>
            <a:r>
              <a:rPr lang="it-IT" sz="2600"/>
              <a:t> di digital marketing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D5A8D4C0-C923-4544-DBF6-411E822B86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122" y="1978748"/>
            <a:ext cx="5901458" cy="97526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/>
              <a:t>Ogni progetto deve adattarsi a obiettivi specifici (es. awareness, vendita, fidelizzazione).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/>
              <a:t>Deve rivolgersi a segmenti particolari di target.</a:t>
            </a:r>
            <a:endParaRPr lang="it-IT" sz="24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A3B990-A035-FF7E-6E06-DD3740752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1327" y="2151300"/>
            <a:ext cx="3474720" cy="424732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3200" b="1" u="sng"/>
              <a:t>Personalizzabili</a:t>
            </a:r>
            <a:endParaRPr lang="it-IT" sz="3200" b="1" u="sng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8DAD273-D07F-A1DB-8A24-E300D222F4A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97122" y="4731127"/>
            <a:ext cx="5901458" cy="97526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I contenuti devono poter essere usati su più piattaforme diverse (es. un video su YouTube può diventare una clip su TikTok)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Devono sfruttare le specificità di ciascun canale.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276DE43-4E1B-1AA3-3020-018A7B7FC8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2402" y="4344866"/>
            <a:ext cx="3474720" cy="9752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b="1" u="sng" dirty="0"/>
              <a:t>Scalabili</a:t>
            </a:r>
            <a:endParaRPr lang="it-IT" sz="3200" u="sng" dirty="0"/>
          </a:p>
        </p:txBody>
      </p:sp>
      <p:cxnSp>
        <p:nvCxnSpPr>
          <p:cNvPr id="2" name="Connettore diritto con freccia 1">
            <a:extLst>
              <a:ext uri="{FF2B5EF4-FFF2-40B4-BE49-F238E27FC236}">
                <a16:creationId xmlns:a16="http://schemas.microsoft.com/office/drawing/2014/main" id="{62133348-308C-EEB3-45E7-862B00133FDD}"/>
              </a:ext>
            </a:extLst>
          </p:cNvPr>
          <p:cNvCxnSpPr>
            <a:cxnSpLocks/>
          </p:cNvCxnSpPr>
          <p:nvPr/>
        </p:nvCxnSpPr>
        <p:spPr>
          <a:xfrm>
            <a:off x="4569554" y="2576032"/>
            <a:ext cx="10275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0A37E578-AEE6-1867-FA43-D85E02502AA1}"/>
              </a:ext>
            </a:extLst>
          </p:cNvPr>
          <p:cNvCxnSpPr>
            <a:cxnSpLocks/>
          </p:cNvCxnSpPr>
          <p:nvPr/>
        </p:nvCxnSpPr>
        <p:spPr>
          <a:xfrm>
            <a:off x="4459787" y="4816639"/>
            <a:ext cx="102756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81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75DCF1-7305-D7E3-0DB2-1B14B330D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0620" y="1215854"/>
            <a:ext cx="5901458" cy="97526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Ogni fase del progetto deve essere misurabile (es. KPI, analytics).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Questo permette di capire se le azioni funzionano oppure no, e correggere in corsa.</a:t>
            </a:r>
            <a:endParaRPr lang="it-IT" sz="23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F8E686-93D5-53D7-46F3-C5CF868E0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1327" y="1655520"/>
            <a:ext cx="3474720" cy="1071188"/>
          </a:xfrm>
        </p:spPr>
        <p:txBody>
          <a:bodyPr/>
          <a:lstStyle/>
          <a:p>
            <a:r>
              <a:rPr lang="it-IT" sz="3200" b="1" u="sng"/>
              <a:t>Monitorabili</a:t>
            </a:r>
            <a:endParaRPr lang="it-IT" sz="320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23F01-F8CE-780B-E0BD-4CBD006768D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62600" y="4391622"/>
            <a:ext cx="5901458" cy="1250524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Nel digitale le tendenze cambiano molto rapidamente.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/>
              <a:t>Un progetto deve poter essere modificato o migliorato anche mentre è in corso, per garantire sempre buone performance.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FF800E4-989D-BEF4-A1F5-7AEAF3D07A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sz="3200" b="1" u="sng"/>
              <a:t>Aggiornabili</a:t>
            </a:r>
            <a:endParaRPr lang="it-IT" sz="320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834AB3-A927-986E-560A-E9A837BA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2FE223EF-A7EF-B63A-4BD5-849ABB7A031D}"/>
              </a:ext>
            </a:extLst>
          </p:cNvPr>
          <p:cNvCxnSpPr>
            <a:cxnSpLocks/>
          </p:cNvCxnSpPr>
          <p:nvPr/>
        </p:nvCxnSpPr>
        <p:spPr>
          <a:xfrm>
            <a:off x="3883132" y="2094040"/>
            <a:ext cx="14928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7C9AF61D-6D51-3544-C133-6AA24D88A599}"/>
              </a:ext>
            </a:extLst>
          </p:cNvPr>
          <p:cNvCxnSpPr>
            <a:cxnSpLocks/>
          </p:cNvCxnSpPr>
          <p:nvPr/>
        </p:nvCxnSpPr>
        <p:spPr>
          <a:xfrm>
            <a:off x="4069784" y="5091618"/>
            <a:ext cx="149281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1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4756</Words>
  <Application>Microsoft Office PowerPoint</Application>
  <PresentationFormat>Widescreen</PresentationFormat>
  <Paragraphs>611</Paragraphs>
  <Slides>61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70" baseType="lpstr">
      <vt:lpstr>Arial</vt:lpstr>
      <vt:lpstr>Courier New</vt:lpstr>
      <vt:lpstr>Open Sans</vt:lpstr>
      <vt:lpstr>Open Sans Light</vt:lpstr>
      <vt:lpstr>Tw Cen MT</vt:lpstr>
      <vt:lpstr>Tw Cen MT Condensed</vt:lpstr>
      <vt:lpstr>Wingdings</vt:lpstr>
      <vt:lpstr>Wingdings 3</vt:lpstr>
      <vt:lpstr>ModernClassicBlock-3</vt:lpstr>
      <vt:lpstr>Digital Marketing Strategy</vt:lpstr>
      <vt:lpstr>Capitolo 2</vt:lpstr>
      <vt:lpstr>2.1 Il ruolo dei progetti di digital marketing</vt:lpstr>
      <vt:lpstr>Presentazione standard di PowerPoint</vt:lpstr>
      <vt:lpstr>Problema della frammentazione</vt:lpstr>
      <vt:lpstr>Elementi fondamentali di un progetto digitale:</vt:lpstr>
      <vt:lpstr>Caratteristiche richieste dei progetti di digital marketing Un progetto digitale efficace deve avere alcune qualità fondamentali:</vt:lpstr>
      <vt:lpstr>Caratteristiche richieste dei progetti di digital marketing</vt:lpstr>
      <vt:lpstr>Presentazione standard di PowerPoint</vt:lpstr>
      <vt:lpstr>Presentazione standard di PowerPoint</vt:lpstr>
      <vt:lpstr>Presentazione standard di PowerPoint</vt:lpstr>
      <vt:lpstr>Nuovo consumatore → il prosumer</vt:lpstr>
      <vt:lpstr>Presentazione standard di PowerPoint</vt:lpstr>
      <vt:lpstr>Differenza rispetto al passato:</vt:lpstr>
      <vt:lpstr>Sfide e strategie del marketing digitale oggi</vt:lpstr>
      <vt:lpstr>Presentazione standard di PowerPoint</vt:lpstr>
      <vt:lpstr>2.2 Le fasi del progetto di digital marketing</vt:lpstr>
      <vt:lpstr>Presentazione standard di PowerPoint</vt:lpstr>
      <vt:lpstr>Presentazione standard di PowerPoint</vt:lpstr>
      <vt:lpstr>Presentazione standard di PowerPoint</vt:lpstr>
      <vt:lpstr>Fase di Investigazione</vt:lpstr>
      <vt:lpstr>Presentazione standard di PowerPoint</vt:lpstr>
      <vt:lpstr>  🔑 Le 3 “V” dei dati</vt:lpstr>
      <vt:lpstr>🔍 Tipologie di analisi nella fase di investigazione </vt:lpstr>
      <vt:lpstr>📂 Tipologie e fonti dei dati</vt:lpstr>
      <vt:lpstr>Presentazione standard di PowerPoint</vt:lpstr>
      <vt:lpstr>🌐 Analisi dei canali e comportamenti</vt:lpstr>
      <vt:lpstr>Presentazione standard di PowerPoint</vt:lpstr>
      <vt:lpstr>Presentazione standard di PowerPoint</vt:lpstr>
      <vt:lpstr>Presentazione standard di PowerPoint</vt:lpstr>
      <vt:lpstr>✅  Chiusura della fase di investigazione</vt:lpstr>
      <vt:lpstr>Fase di Definizione</vt:lpstr>
      <vt:lpstr>🔍  Cos’è l’insight</vt:lpstr>
      <vt:lpstr>Il valore strategico dell’insight</vt:lpstr>
      <vt:lpstr>🗺 Mappatura del consumer journey</vt:lpstr>
      <vt:lpstr>✅  Conclusione della fase di definizione</vt:lpstr>
      <vt:lpstr>Fase di Creazione</vt:lpstr>
      <vt:lpstr>Dal monologo al dialogo</vt:lpstr>
      <vt:lpstr>🎨 Il ruolo del concept creativo</vt:lpstr>
      <vt:lpstr>Presentazione standard di PowerPoint</vt:lpstr>
      <vt:lpstr>✅  Conclusione DELLA FASE DI CREAZIONE</vt:lpstr>
      <vt:lpstr>Fase di Ingaggio</vt:lpstr>
      <vt:lpstr>Presentazione standard di PowerPoint</vt:lpstr>
      <vt:lpstr>Presentazione standard di PowerPoint</vt:lpstr>
      <vt:lpstr>Presentazione standard di PowerPoint</vt:lpstr>
      <vt:lpstr>✅  Conclusione della fase di ingaggio</vt:lpstr>
      <vt:lpstr>Fase di Ottimizzazione</vt:lpstr>
      <vt:lpstr>Prima di lanciare la campagna, occorre predisporre strumenti e metodi che consentano un monitoraggio efficace:</vt:lpstr>
      <vt:lpstr>Presentazione standard di PowerPoint</vt:lpstr>
      <vt:lpstr>Scansioni temporali dell’ottimizzazione</vt:lpstr>
      <vt:lpstr>✅  Conclusione della fase di ottimizzazione</vt:lpstr>
      <vt:lpstr>Il framework progettuale</vt:lpstr>
      <vt:lpstr>Presentazione standard di PowerPoint</vt:lpstr>
      <vt:lpstr>Passaggi fondamentali per costruire un Gantt: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Sommario sintetico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Rossana Piccolo</cp:lastModifiedBy>
  <cp:revision>41</cp:revision>
  <dcterms:created xsi:type="dcterms:W3CDTF">2025-08-13T16:22:50Z</dcterms:created>
  <dcterms:modified xsi:type="dcterms:W3CDTF">2025-09-01T15:50:31Z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