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notesSlides/notesSlide2.xml" ContentType="application/vnd.openxmlformats-officedocument.presentationml.notesSlide+xml"/>
  <Override PartName="/ppt/ink/ink2.xml" ContentType="application/inkml+xml"/>
  <Override PartName="/ppt/notesSlides/notesSlide3.xml" ContentType="application/vnd.openxmlformats-officedocument.presentationml.notesSlide+xml"/>
  <Override PartName="/ppt/ink/ink3.xml" ContentType="application/inkml+xml"/>
  <Override PartName="/ppt/ink/ink4.xml" ContentType="application/inkml+xml"/>
  <Override PartName="/ppt/ink/ink5.xml" ContentType="application/inkml+xml"/>
  <Override PartName="/ppt/notesSlides/notesSlide4.xml" ContentType="application/vnd.openxmlformats-officedocument.presentationml.notesSlide+xml"/>
  <Override PartName="/ppt/ink/ink6.xml" ContentType="application/inkml+xml"/>
  <Override PartName="/ppt/ink/ink7.xml" ContentType="application/inkml+xml"/>
  <Override PartName="/ppt/notesSlides/notesSlide5.xml" ContentType="application/vnd.openxmlformats-officedocument.presentationml.notesSlide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954" r:id="rId4"/>
  </p:sldMasterIdLst>
  <p:notesMasterIdLst>
    <p:notesMasterId r:id="rId66"/>
  </p:notesMasterIdLst>
  <p:handoutMasterIdLst>
    <p:handoutMasterId r:id="rId67"/>
  </p:handoutMasterIdLst>
  <p:sldIdLst>
    <p:sldId id="261" r:id="rId5"/>
    <p:sldId id="280" r:id="rId6"/>
    <p:sldId id="273" r:id="rId7"/>
    <p:sldId id="314" r:id="rId8"/>
    <p:sldId id="315" r:id="rId9"/>
    <p:sldId id="376" r:id="rId10"/>
    <p:sldId id="382" r:id="rId11"/>
    <p:sldId id="421" r:id="rId12"/>
    <p:sldId id="422" r:id="rId13"/>
    <p:sldId id="378" r:id="rId14"/>
    <p:sldId id="423" r:id="rId15"/>
    <p:sldId id="379" r:id="rId16"/>
    <p:sldId id="430" r:id="rId17"/>
    <p:sldId id="380" r:id="rId18"/>
    <p:sldId id="381" r:id="rId19"/>
    <p:sldId id="286" r:id="rId20"/>
    <p:sldId id="385" r:id="rId21"/>
    <p:sldId id="386" r:id="rId22"/>
    <p:sldId id="387" r:id="rId23"/>
    <p:sldId id="393" r:id="rId24"/>
    <p:sldId id="383" r:id="rId25"/>
    <p:sldId id="384" r:id="rId26"/>
    <p:sldId id="388" r:id="rId27"/>
    <p:sldId id="389" r:id="rId28"/>
    <p:sldId id="390" r:id="rId29"/>
    <p:sldId id="399" r:id="rId30"/>
    <p:sldId id="391" r:id="rId31"/>
    <p:sldId id="424" r:id="rId32"/>
    <p:sldId id="400" r:id="rId33"/>
    <p:sldId id="425" r:id="rId34"/>
    <p:sldId id="392" r:id="rId35"/>
    <p:sldId id="394" r:id="rId36"/>
    <p:sldId id="395" r:id="rId37"/>
    <p:sldId id="396" r:id="rId38"/>
    <p:sldId id="397" r:id="rId39"/>
    <p:sldId id="398" r:id="rId40"/>
    <p:sldId id="401" r:id="rId41"/>
    <p:sldId id="402" r:id="rId42"/>
    <p:sldId id="403" r:id="rId43"/>
    <p:sldId id="426" r:id="rId44"/>
    <p:sldId id="404" r:id="rId45"/>
    <p:sldId id="405" r:id="rId46"/>
    <p:sldId id="406" r:id="rId47"/>
    <p:sldId id="407" r:id="rId48"/>
    <p:sldId id="408" r:id="rId49"/>
    <p:sldId id="409" r:id="rId50"/>
    <p:sldId id="410" r:id="rId51"/>
    <p:sldId id="411" r:id="rId52"/>
    <p:sldId id="412" r:id="rId53"/>
    <p:sldId id="413" r:id="rId54"/>
    <p:sldId id="414" r:id="rId55"/>
    <p:sldId id="317" r:id="rId56"/>
    <p:sldId id="416" r:id="rId57"/>
    <p:sldId id="415" r:id="rId58"/>
    <p:sldId id="417" r:id="rId59"/>
    <p:sldId id="427" r:id="rId60"/>
    <p:sldId id="428" r:id="rId61"/>
    <p:sldId id="418" r:id="rId62"/>
    <p:sldId id="429" r:id="rId63"/>
    <p:sldId id="419" r:id="rId64"/>
    <p:sldId id="420" r:id="rId65"/>
  </p:sldIdLst>
  <p:sldSz cx="12192000" cy="6858000"/>
  <p:notesSz cx="6858000" cy="9144000"/>
  <p:defaultTextStyle>
    <a:defPPr rtl="0"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iulia Santinelli" initials="GS" lastIdx="1" clrIdx="0">
    <p:extLst>
      <p:ext uri="{19B8F6BF-5375-455C-9EA6-DF929625EA0E}">
        <p15:presenceInfo xmlns:p15="http://schemas.microsoft.com/office/powerpoint/2012/main" userId="S::Santinelli.2215829@studenti.uniroma1.it::824e9d55-68a3-4902-aecc-d0672f3fcb4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503A"/>
    <a:srgbClr val="EEEEEE"/>
    <a:srgbClr val="43467B"/>
    <a:srgbClr val="E58C09"/>
    <a:srgbClr val="F69E1D"/>
    <a:srgbClr val="E19E6B"/>
    <a:srgbClr val="87175F"/>
    <a:srgbClr val="EEC621"/>
    <a:srgbClr val="AEA422"/>
    <a:srgbClr val="DDB6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DBED569-4797-4DF1-A0F4-6AAB3CD982D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073" autoAdjust="0"/>
    <p:restoredTop sz="94993" autoAdjust="0"/>
  </p:normalViewPr>
  <p:slideViewPr>
    <p:cSldViewPr>
      <p:cViewPr varScale="1">
        <p:scale>
          <a:sx n="58" d="100"/>
          <a:sy n="58" d="100"/>
        </p:scale>
        <p:origin x="1140" y="56"/>
      </p:cViewPr>
      <p:guideLst/>
    </p:cSldViewPr>
  </p:slideViewPr>
  <p:outlineViewPr>
    <p:cViewPr>
      <p:scale>
        <a:sx n="33" d="100"/>
        <a:sy n="33" d="100"/>
      </p:scale>
      <p:origin x="0" y="-208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382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commentAuthors" Target="commentAuthors.xml"/><Relationship Id="rId7" Type="http://schemas.openxmlformats.org/officeDocument/2006/relationships/slide" Target="slides/slide3.xml"/><Relationship Id="rId71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64464472-DAE5-4012-9A5A-CB432293B44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586DB41-0314-4E22-8F5A-547FA67B06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A6EBFA4-1BC5-49C9-9711-B2794B10A421}" type="datetime1">
              <a:rPr lang="it-IT" smtClean="0">
                <a:latin typeface="Tw Cen MT" panose="020B0602020104020603" pitchFamily="34" charset="0"/>
              </a:rPr>
              <a:t>01/09/2025</a:t>
            </a:fld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D563188E-D235-4A3B-823C-E0E10F336C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>
              <a:latin typeface="Tw Cen MT" panose="020B0602020104020603" pitchFamily="34" charset="0"/>
            </a:endParaRP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04D3A68C-A1CC-4704-8503-01E13B0AED6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1BB1589-0F8A-400D-AEF4-57688446A2F5}" type="slidenum">
              <a:rPr lang="it-IT" smtClean="0">
                <a:latin typeface="Tw Cen MT" panose="020B0602020104020603" pitchFamily="34" charset="0"/>
              </a:rPr>
              <a:t>‹N›</a:t>
            </a:fld>
            <a:endParaRPr lang="it-IT">
              <a:latin typeface="Tw Cen MT" panose="020B06020201040206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19105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4T07:47:24.57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1 8665,'35'0'0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3T16:34:47.510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50 100 9922,'0'-33'0,"0"0"0,-6 21 0,-10-4 0,10 10 0,-16 6 0,22 0 0,0 0 0,0 22 0,0 6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3T17:09:05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 9209,'-3'26'0,"-6"0"0,6 1 0,-5-1 0,5 0 0,14-11 0,4-3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4T17:29:37.622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344 1 8582,'-43'23'0,"-3"0"0,-3 6 0,2-6 0,5-1 0,-1-3 0,14-3 0,0-5 0,15-3 0,12-10 0,10-4 0,2-5 0,1-13 0,7-3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4T17:39:23.553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16 36 9134,'-6'-12'0,"0"1"0,2 7 0,10-2 0,6 4 0,3 2 0,3 0 0,-1 0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4T18:36:25.081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35 1 8968,'-2'11'0,"-4"1"0,-3 0 0,-9 5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24T18:40:00.405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1 70 8606,'15'-2'0,"-3"-3"0,-2 3 0,-7-6 0,3 0 0,0 6 0,2-21 0,2 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8-13T17:09:05.566"/>
    </inkml:context>
    <inkml:brush xml:id="br0">
      <inkml:brushProperty name="width" value="0.06" units="cm"/>
      <inkml:brushProperty name="height" value="0.06" units="cm"/>
    </inkml:brush>
  </inkml:definitions>
  <inkml:trace contextRef="#ctx0" brushRef="#br0">27 1 9209,'-3'26'0,"-6"0"0,6 1 0,-5-1 0,5 0 0,14-11 0,4-3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fld id="{DC3F789C-A80B-4C65-96CE-E17EF7ED4642}" type="datetime1">
              <a:rPr lang="it-IT" noProof="0" smtClean="0"/>
              <a:t>01/09/2025</a:t>
            </a:fld>
            <a:endParaRPr lang="it-IT" noProof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Tw Cen MT" panose="020B0602020104020603" pitchFamily="34" charset="0"/>
              </a:defRPr>
            </a:lvl1pPr>
          </a:lstStyle>
          <a:p>
            <a:pPr rtl="0"/>
            <a:fld id="{DAE5FABD-26C8-4F74-B1E3-45BC91BC9D7B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0775350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Tw Cen MT" panose="020B0602020104020603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7987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7467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49107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2942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DAE5FABD-26C8-4F74-B1E3-45BC91BC9D7B}" type="slidenum">
              <a:rPr lang="it-IT" smtClean="0"/>
              <a:pPr rtl="0"/>
              <a:t>52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49107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titolo_Curr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26254041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215529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B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954259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Smeral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14886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Aranc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149718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ros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323754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cele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176658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Grig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853620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Blu_patch triangolo B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igura a mano libera: Forma 7">
            <a:extLst>
              <a:ext uri="{FF2B5EF4-FFF2-40B4-BE49-F238E27FC236}">
                <a16:creationId xmlns:a16="http://schemas.microsoft.com/office/drawing/2014/main" id="{605BCA9F-FC20-461D-9118-7EC2AC28D0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75958" y="0"/>
            <a:ext cx="9016043" cy="6858000"/>
          </a:xfrm>
          <a:custGeom>
            <a:avLst/>
            <a:gdLst>
              <a:gd name="connsiteX0" fmla="*/ 5153328 w 9016043"/>
              <a:gd name="connsiteY0" fmla="*/ 0 h 6858000"/>
              <a:gd name="connsiteX1" fmla="*/ 9016043 w 9016043"/>
              <a:gd name="connsiteY1" fmla="*/ 0 h 6858000"/>
              <a:gd name="connsiteX2" fmla="*/ 9016043 w 9016043"/>
              <a:gd name="connsiteY2" fmla="*/ 6858000 h 6858000"/>
              <a:gd name="connsiteX3" fmla="*/ 0 w 9016043"/>
              <a:gd name="connsiteY3" fmla="*/ 6858000 h 6858000"/>
              <a:gd name="connsiteX4" fmla="*/ 5153328 w 9016043"/>
              <a:gd name="connsiteY4" fmla="*/ 681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016043" h="6858000">
                <a:moveTo>
                  <a:pt x="5153328" y="0"/>
                </a:moveTo>
                <a:lnTo>
                  <a:pt x="9016043" y="0"/>
                </a:lnTo>
                <a:lnTo>
                  <a:pt x="9016043" y="6858000"/>
                </a:lnTo>
                <a:lnTo>
                  <a:pt x="0" y="6858000"/>
                </a:lnTo>
                <a:lnTo>
                  <a:pt x="5153328" y="68183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040925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8F869F17-9BF3-4974-956D-0CBCD60BA3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142137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629399" y="2667000"/>
            <a:ext cx="5013959" cy="3660775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A654DBB0-1027-4E5D-B635-00F2F173A2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433771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78135" y="1219199"/>
            <a:ext cx="7232465" cy="2732439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8134" y="4069079"/>
            <a:ext cx="502266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13920827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immagine_barra forme bianca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01" y="112976"/>
            <a:ext cx="6858000" cy="6745024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E59725C5-1168-4A5F-B420-8E056201968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 rot="5400000">
            <a:off x="5238089" y="208890"/>
            <a:ext cx="6745024" cy="6553200"/>
          </a:xfrm>
          <a:gradFill flip="none" rotWithShape="1">
            <a:gsLst>
              <a:gs pos="0">
                <a:schemeClr val="bg1"/>
              </a:gs>
              <a:gs pos="82000">
                <a:schemeClr val="bg1">
                  <a:alpha val="0"/>
                </a:schemeClr>
              </a:gs>
            </a:gsLst>
            <a:lin ang="16200000" scaled="1"/>
            <a:tileRect/>
          </a:gra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2667000"/>
            <a:ext cx="5775960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7532AFA8-ADE4-4C3E-AF0A-235C724999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477211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  <p15:guide id="3" pos="432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metà immagine orizzontal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11094718" cy="1757126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709677"/>
            <a:ext cx="11094717" cy="1500876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4232B29A-2701-4A73-83CF-09E0AB1B2D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9464107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48641" y="2667001"/>
            <a:ext cx="5775959" cy="3543552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553200" y="2667001"/>
            <a:ext cx="5090157" cy="3543552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1676400"/>
            <a:ext cx="10837333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0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6A52166E-5DA9-4AA1-9355-E8DBFDD90AE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9640959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titolo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617492"/>
            <a:ext cx="9890759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numero diapositiva 5">
            <a:extLst>
              <a:ext uri="{FF2B5EF4-FFF2-40B4-BE49-F238E27FC236}">
                <a16:creationId xmlns:a16="http://schemas.microsoft.com/office/drawing/2014/main" id="{E9FF8476-DF8C-4276-8CF6-44BC91B88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2700533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3735623"/>
            <a:ext cx="111099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1" y="4617492"/>
            <a:ext cx="5212080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446520" y="4617492"/>
            <a:ext cx="5212080" cy="1527048"/>
          </a:xfrm>
        </p:spPr>
        <p:txBody>
          <a:bodyPr lIns="91440" rIns="91440" rtlCol="0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4" name="Segnaposto numero diapositiva 5">
            <a:extLst>
              <a:ext uri="{FF2B5EF4-FFF2-40B4-BE49-F238E27FC236}">
                <a16:creationId xmlns:a16="http://schemas.microsoft.com/office/drawing/2014/main" id="{FC5AD12C-F7F6-431D-ABA4-F7E37CACEA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4900304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età immagin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1698" y="3735622"/>
            <a:ext cx="5013960" cy="2408917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testo 16">
            <a:extLst>
              <a:ext uri="{FF2B5EF4-FFF2-40B4-BE49-F238E27FC236}">
                <a16:creationId xmlns:a16="http://schemas.microsoft.com/office/drawing/2014/main" id="{38376498-C218-4EDB-8416-A59802EF20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39000" y="1981199"/>
            <a:ext cx="4389542" cy="4163339"/>
          </a:xfrm>
          <a:solidFill>
            <a:schemeClr val="bg1"/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E93A96C6-A4F2-43F1-A47D-0D52EF29954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589520" y="2286000"/>
            <a:ext cx="3688080" cy="358140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accent2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1EC81B64-070E-43F3-BCB5-833AB965D6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3717925"/>
            <a:ext cx="914400" cy="930275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numero diapositiva 5">
            <a:extLst>
              <a:ext uri="{FF2B5EF4-FFF2-40B4-BE49-F238E27FC236}">
                <a16:creationId xmlns:a16="http://schemas.microsoft.com/office/drawing/2014/main" id="{8D5893EC-1256-429B-9581-379342C236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666431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tà immagine immagini multiple titolo due colonne contenuto e 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0" y="4176259"/>
            <a:ext cx="4343400" cy="1968280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3278423"/>
          </a:xfr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4" name="Segnaposto immagine 8">
            <a:extLst>
              <a:ext uri="{FF2B5EF4-FFF2-40B4-BE49-F238E27FC236}">
                <a16:creationId xmlns:a16="http://schemas.microsoft.com/office/drawing/2014/main" id="{96DE17A8-F4B7-4571-A6E8-FD28BA425B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542834" y="1066801"/>
            <a:ext cx="3505199" cy="50777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5" name="Segnaposto immagine 8">
            <a:extLst>
              <a:ext uri="{FF2B5EF4-FFF2-40B4-BE49-F238E27FC236}">
                <a16:creationId xmlns:a16="http://schemas.microsoft.com/office/drawing/2014/main" id="{9D9A0502-98A2-467D-BE1C-CE8391C73B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191000" y="4343400"/>
            <a:ext cx="2743200" cy="180113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8298DB4E-3B92-4CA4-852A-9F647E7219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4191000" y="1066801"/>
            <a:ext cx="2743200" cy="3126023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E528B4D-15E8-4161-96F7-75D0217AD2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269429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intera con barra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112976"/>
            <a:ext cx="12191999" cy="6745024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7C67066A-9B9E-468B-97C6-94BF615FA9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82AF7E6-6C19-4A41-BFA5-44C4F2A371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11124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FC59837-0A86-4467-BB38-E2AC882F3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8857779-E765-4EC2-825C-B8E41285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5181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046070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61801" y="1189969"/>
            <a:ext cx="4389542" cy="4677431"/>
          </a:xfrm>
          <a:solidFill>
            <a:schemeClr val="bg1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612321" y="1494770"/>
            <a:ext cx="3688080" cy="391543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5AE16EF6-8987-4193-B346-1BEA14401C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5E2D4840-4EB5-4438-9A16-D0006A68A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641329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691470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testo 16">
            <a:extLst>
              <a:ext uri="{FF2B5EF4-FFF2-40B4-BE49-F238E27FC236}">
                <a16:creationId xmlns:a16="http://schemas.microsoft.com/office/drawing/2014/main" id="{50D09E5B-B146-4D08-82EC-846DD89B0B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0462" y="0"/>
            <a:ext cx="9931338" cy="6823040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2" name="Segnaposto testo 16">
            <a:extLst>
              <a:ext uri="{FF2B5EF4-FFF2-40B4-BE49-F238E27FC236}">
                <a16:creationId xmlns:a16="http://schemas.microsoft.com/office/drawing/2014/main" id="{88940597-2E9A-4141-B2D0-C488487F11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3400" y="0"/>
            <a:ext cx="50863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90600" y="609600"/>
            <a:ext cx="7429500" cy="56388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95400" y="1905000"/>
            <a:ext cx="5864382" cy="2275238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295400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13" name="Segnaposto testo 16">
            <a:extLst>
              <a:ext uri="{FF2B5EF4-FFF2-40B4-BE49-F238E27FC236}">
                <a16:creationId xmlns:a16="http://schemas.microsoft.com/office/drawing/2014/main" id="{EA44EEDB-C599-41AA-9D84-D53811C28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50896" y="0"/>
            <a:ext cx="63502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4" name="Segnaposto testo 16">
            <a:extLst>
              <a:ext uri="{FF2B5EF4-FFF2-40B4-BE49-F238E27FC236}">
                <a16:creationId xmlns:a16="http://schemas.microsoft.com/office/drawing/2014/main" id="{FE574478-76DE-4613-8FBD-36B353081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68391" y="0"/>
            <a:ext cx="63502" cy="6858000"/>
          </a:xfrm>
          <a:solidFill>
            <a:schemeClr val="accent2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3695653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magine inte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7C4BA0D-DEC0-450E-8F4D-B0E6D2D7D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6" name="Segnaposto testo 16">
            <a:extLst>
              <a:ext uri="{FF2B5EF4-FFF2-40B4-BE49-F238E27FC236}">
                <a16:creationId xmlns:a16="http://schemas.microsoft.com/office/drawing/2014/main" id="{16932398-C947-4474-88D6-4117EC391C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52269" y="1189969"/>
            <a:ext cx="4389542" cy="4677431"/>
          </a:xfrm>
          <a:solidFill>
            <a:schemeClr val="accent2">
              <a:alpha val="88000"/>
            </a:schemeClr>
          </a:solidFill>
          <a:ln w="28575">
            <a:solidFill>
              <a:schemeClr val="accent2"/>
            </a:solidFill>
          </a:ln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88FDA84E-9F5D-4D50-8133-68FB098D7135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902789" y="1494770"/>
            <a:ext cx="3688080" cy="3915430"/>
          </a:xfrm>
        </p:spPr>
        <p:txBody>
          <a:bodyPr lIns="91440" rIns="91440" rtlCol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>
                <a:solidFill>
                  <a:schemeClr val="bg1"/>
                </a:solidFill>
              </a:defRPr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 rtl="0"/>
            <a:r>
              <a:rPr lang="it-IT" noProof="0"/>
              <a:t>Contenuto importante</a:t>
            </a:r>
          </a:p>
        </p:txBody>
      </p:sp>
      <p:sp>
        <p:nvSpPr>
          <p:cNvPr id="10" name="Segnaposto numero diapositiva 5">
            <a:extLst>
              <a:ext uri="{FF2B5EF4-FFF2-40B4-BE49-F238E27FC236}">
                <a16:creationId xmlns:a16="http://schemas.microsoft.com/office/drawing/2014/main" id="{1AC89BA5-7D71-4838-92DC-A9DD44EC0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75614DBA-0879-4C83-B4B4-EECB085A20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44196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219768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021648"/>
            <a:ext cx="5090157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5090157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527803" y="4021648"/>
            <a:ext cx="5090157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3" name="Segnaposto testo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527803" y="3429000"/>
            <a:ext cx="5090157" cy="424732"/>
          </a:xfrm>
          <a:noFill/>
        </p:spPr>
        <p:txBody>
          <a:bodyPr wrap="square" lIns="91440" rIns="91440" rtlCol="0">
            <a:sp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immagine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527803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7" name="Segnaposto numero diapositiva 5">
            <a:extLst>
              <a:ext uri="{FF2B5EF4-FFF2-40B4-BE49-F238E27FC236}">
                <a16:creationId xmlns:a16="http://schemas.microsoft.com/office/drawing/2014/main" id="{C94646A1-59D8-49D7-B0E1-B7771AB22D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9806680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olo sottotitolo contenuto e metà immagine_barra forme in al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2" name="Segnaposto contenuto 6">
            <a:extLst>
              <a:ext uri="{FF2B5EF4-FFF2-40B4-BE49-F238E27FC236}">
                <a16:creationId xmlns:a16="http://schemas.microsoft.com/office/drawing/2014/main" id="{2E79C3B8-3CB6-4D76-8182-4489C35C869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35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3" name="Segnaposto testo 7">
            <a:extLst>
              <a:ext uri="{FF2B5EF4-FFF2-40B4-BE49-F238E27FC236}">
                <a16:creationId xmlns:a16="http://schemas.microsoft.com/office/drawing/2014/main" id="{0CBC5711-960A-4093-BF8D-E1FB5C4179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5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5" name="Segnaposto immagine 7">
            <a:extLst>
              <a:ext uri="{FF2B5EF4-FFF2-40B4-BE49-F238E27FC236}">
                <a16:creationId xmlns:a16="http://schemas.microsoft.com/office/drawing/2014/main" id="{6C4C965C-0B8E-48F5-AAAC-C3237DCB29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58640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contenuto 6">
            <a:extLst>
              <a:ext uri="{FF2B5EF4-FFF2-40B4-BE49-F238E27FC236}">
                <a16:creationId xmlns:a16="http://schemas.microsoft.com/office/drawing/2014/main" id="{F4C1E55C-86D8-4053-9865-59D5B4F8A350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168640" y="4021648"/>
            <a:ext cx="3474720" cy="1884265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3B68B60C-9D86-4961-A5CE-AB650CA336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168640" y="3429000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AFE200E7-D3F0-41C3-92B0-E09677035A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8168336" y="2423061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1" name="Segnaposto numero diapositiva 5">
            <a:extLst>
              <a:ext uri="{FF2B5EF4-FFF2-40B4-BE49-F238E27FC236}">
                <a16:creationId xmlns:a16="http://schemas.microsoft.com/office/drawing/2014/main" id="{520633DF-6AFD-4B07-9AFD-09317A9CC6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66824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icona contenuto 2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38400"/>
            <a:ext cx="5901458" cy="975260"/>
          </a:xfrm>
        </p:spPr>
        <p:txBody>
          <a:bodyPr lIns="91440" rIns="91440" rtlCol="0" anchor="ctr">
            <a:noAutofit/>
          </a:bodyPr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713664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4391622"/>
            <a:ext cx="5901458" cy="975260"/>
          </a:xfrm>
        </p:spPr>
        <p:txBody>
          <a:bodyPr lIns="91440" rIns="91440" rtlCol="0" anchor="ctr">
            <a:noAutofit/>
          </a:bodyPr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4666886"/>
            <a:ext cx="3474720" cy="424732"/>
          </a:xfrm>
          <a:noFill/>
        </p:spPr>
        <p:txBody>
          <a:bodyPr wrap="square" lIns="91440" rIns="91440" rtlCol="0">
            <a:no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4517480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8621574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icona contenuto 3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562600" y="2423061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524000" y="2547465"/>
            <a:ext cx="3810000" cy="757130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48944" y="2564258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5562600" y="3556396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524000" y="3680800"/>
            <a:ext cx="3810000" cy="757130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48944" y="3697593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13" name="Segnaposto contenuto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5562600" y="4689732"/>
            <a:ext cx="5901458" cy="1005939"/>
          </a:xfrm>
        </p:spPr>
        <p:txBody>
          <a:bodyPr lIns="91440" rIns="91440" rtlCol="0"/>
          <a:lstStyle>
            <a:lvl1pPr>
              <a:defRPr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4000" y="4814136"/>
            <a:ext cx="3810000" cy="757130"/>
          </a:xfrm>
          <a:noFill/>
        </p:spPr>
        <p:txBody>
          <a:bodyPr wrap="square" lIns="91440" rIns="91440" rtlCol="0" anchor="ctr">
            <a:spAutoFit/>
          </a:bodyPr>
          <a:lstStyle>
            <a:lvl1pPr marL="0" indent="0">
              <a:buNone/>
              <a:defRPr sz="24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548944" y="4830929"/>
            <a:ext cx="711197" cy="723544"/>
          </a:xfrm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</p:spTree>
    <p:extLst>
      <p:ext uri="{BB962C8B-B14F-4D97-AF65-F5344CB8AC3E}">
        <p14:creationId xmlns:p14="http://schemas.microsoft.com/office/powerpoint/2010/main" val="28474110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lato patch icona contenuto 3 righ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7151214" y="2035302"/>
            <a:ext cx="4312844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4840" y="2280181"/>
            <a:ext cx="49377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4" name="Segnaposto immagine 7">
            <a:extLst>
              <a:ext uri="{FF2B5EF4-FFF2-40B4-BE49-F238E27FC236}">
                <a16:creationId xmlns:a16="http://schemas.microsoft.com/office/drawing/2014/main" id="{37CF37DF-A8A3-42D8-BAFE-0F56DCEC76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756426" y="1935993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20" name="Segnaposto contenuto 6">
            <a:extLst>
              <a:ext uri="{FF2B5EF4-FFF2-40B4-BE49-F238E27FC236}">
                <a16:creationId xmlns:a16="http://schemas.microsoft.com/office/drawing/2014/main" id="{36B305EA-E44E-48DA-922F-20D8D3496709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071132" y="3576256"/>
            <a:ext cx="5392925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038D7323-C655-4E9F-A5C0-AE44AF90708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8640" y="3846999"/>
            <a:ext cx="40233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5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22" name="Segnaposto immagine 7">
            <a:extLst>
              <a:ext uri="{FF2B5EF4-FFF2-40B4-BE49-F238E27FC236}">
                <a16:creationId xmlns:a16="http://schemas.microsoft.com/office/drawing/2014/main" id="{F79C998E-1F82-4AC1-AD39-82F45A05CE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774508" y="350281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13" name="Segnaposto contenuto 6">
            <a:extLst>
              <a:ext uri="{FF2B5EF4-FFF2-40B4-BE49-F238E27FC236}">
                <a16:creationId xmlns:a16="http://schemas.microsoft.com/office/drawing/2014/main" id="{3FD6DDB9-4D92-43F8-B746-ABBAB109CA1E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4949699" y="5117210"/>
            <a:ext cx="6514359" cy="914490"/>
          </a:xfrm>
        </p:spPr>
        <p:txBody>
          <a:bodyPr lIns="91440" rIns="91440" rtlCol="0" anchor="ctr">
            <a:noAutofit/>
          </a:bodyPr>
          <a:lstStyle>
            <a:lvl1pPr marL="0" indent="0">
              <a:buNone/>
              <a:defRPr sz="1400"/>
            </a:lvl1pPr>
          </a:lstStyle>
          <a:p>
            <a:pPr lvl="0" rtl="0"/>
            <a:r>
              <a:rPr lang="it-IT" noProof="0"/>
              <a:t>Testo descrizione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13E2F95F-BD26-4AA8-941E-3993C9F1DBB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8641" y="5362089"/>
            <a:ext cx="2956560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r">
              <a:buNone/>
              <a:defRPr sz="2000" b="1">
                <a:solidFill>
                  <a:schemeClr val="accent6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9" name="Segnaposto immagine 7">
            <a:extLst>
              <a:ext uri="{FF2B5EF4-FFF2-40B4-BE49-F238E27FC236}">
                <a16:creationId xmlns:a16="http://schemas.microsoft.com/office/drawing/2014/main" id="{68F52DD2-B3F0-4652-8C7B-96406F99FC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80392" y="5017901"/>
            <a:ext cx="1094116" cy="111310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Icona</a:t>
            </a:r>
          </a:p>
        </p:txBody>
      </p:sp>
      <p:sp>
        <p:nvSpPr>
          <p:cNvPr id="35" name="Figura a mano libera: Forma 34">
            <a:extLst>
              <a:ext uri="{FF2B5EF4-FFF2-40B4-BE49-F238E27FC236}">
                <a16:creationId xmlns:a16="http://schemas.microsoft.com/office/drawing/2014/main" id="{79F57DF2-7AB9-4D3A-AADE-E93D5621B0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589743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lato patch 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2018097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ttore diritto 22">
            <a:extLst>
              <a:ext uri="{FF2B5EF4-FFF2-40B4-BE49-F238E27FC236}">
                <a16:creationId xmlns:a16="http://schemas.microsoft.com/office/drawing/2014/main" id="{C6B9C406-BFD3-481F-9B48-3DCA3A330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57518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ttore diritto 23">
            <a:extLst>
              <a:ext uri="{FF2B5EF4-FFF2-40B4-BE49-F238E27FC236}">
                <a16:creationId xmlns:a16="http://schemas.microsoft.com/office/drawing/2014/main" id="{4AF3D50D-B3D8-4A41-84D8-4BE250D1BD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9485696" y="5181600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egnaposto immagine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533401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1</a:t>
            </a:r>
          </a:p>
        </p:txBody>
      </p:sp>
      <p:sp>
        <p:nvSpPr>
          <p:cNvPr id="30" name="Segnaposto immagine 8">
            <a:extLst>
              <a:ext uri="{FF2B5EF4-FFF2-40B4-BE49-F238E27FC236}">
                <a16:creationId xmlns:a16="http://schemas.microsoft.com/office/drawing/2014/main" id="{6321F101-EC7B-4128-A7FA-373AC507D3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42672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2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229667AF-39CB-43E6-8D30-A2DDF8365C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001000" y="2057401"/>
            <a:ext cx="3657599" cy="2762808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Inserire immagine 3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864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EB4CA538-2AD9-458A-B582-2FBFEAF60CF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26720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35" name="Segnaposto testo 7">
            <a:extLst>
              <a:ext uri="{FF2B5EF4-FFF2-40B4-BE49-F238E27FC236}">
                <a16:creationId xmlns:a16="http://schemas.microsoft.com/office/drawing/2014/main" id="{857C263B-EA99-4350-84C0-08B9746AEC0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01000" y="5542992"/>
            <a:ext cx="36423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</p:spTree>
    <p:extLst>
      <p:ext uri="{BB962C8B-B14F-4D97-AF65-F5344CB8AC3E}">
        <p14:creationId xmlns:p14="http://schemas.microsoft.com/office/powerpoint/2010/main" val="11847593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cxnSp>
        <p:nvCxnSpPr>
          <p:cNvPr id="18" name="Connettore diritto 17">
            <a:extLst>
              <a:ext uri="{FF2B5EF4-FFF2-40B4-BE49-F238E27FC236}">
                <a16:creationId xmlns:a16="http://schemas.microsoft.com/office/drawing/2014/main" id="{6B4884FC-8C22-42B9-9E84-2B12AC7336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751397" y="5027659"/>
            <a:ext cx="688207" cy="0"/>
          </a:xfrm>
          <a:prstGeom prst="line">
            <a:avLst/>
          </a:prstGeom>
          <a:ln w="57150" cap="rnd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Segnaposto immagine 8">
            <a:extLst>
              <a:ext uri="{FF2B5EF4-FFF2-40B4-BE49-F238E27FC236}">
                <a16:creationId xmlns:a16="http://schemas.microsoft.com/office/drawing/2014/main" id="{D7401DA1-CBDE-40D5-856F-25C28280F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23902" y="2057402"/>
            <a:ext cx="2743197" cy="2743198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25C62A5-1A39-471E-B819-35EB9F8B0CE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1021" y="5307558"/>
            <a:ext cx="3108959" cy="424732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20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2FD9C5C0-2B13-4BD9-BA25-5F692DE9E82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1021" y="5688559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5" name="Connettore diritto 4">
            <a:extLst>
              <a:ext uri="{FF2B5EF4-FFF2-40B4-BE49-F238E27FC236}">
                <a16:creationId xmlns:a16="http://schemas.microsoft.com/office/drawing/2014/main" id="{9971D9F8-CAE6-4680-A029-F96D0F1441FD}"/>
              </a:ext>
            </a:extLst>
          </p:cNvPr>
          <p:cNvCxnSpPr>
            <a:cxnSpLocks/>
          </p:cNvCxnSpPr>
          <p:nvPr userDrawn="1"/>
        </p:nvCxnSpPr>
        <p:spPr>
          <a:xfrm flipH="1">
            <a:off x="3907846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diritto 19">
            <a:extLst>
              <a:ext uri="{FF2B5EF4-FFF2-40B4-BE49-F238E27FC236}">
                <a16:creationId xmlns:a16="http://schemas.microsoft.com/office/drawing/2014/main" id="{A31598D0-210A-4FC8-9A7B-BFA0921CF2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5536511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uppo 5">
            <a:extLst>
              <a:ext uri="{FF2B5EF4-FFF2-40B4-BE49-F238E27FC236}">
                <a16:creationId xmlns:a16="http://schemas.microsoft.com/office/drawing/2014/main" id="{606439E2-68F5-46DF-9799-ABBEBECFD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3906013" y="2754546"/>
            <a:ext cx="3254399" cy="2828600"/>
            <a:chOff x="4431264" y="2199060"/>
            <a:chExt cx="3363136" cy="2828600"/>
          </a:xfrm>
        </p:grpSpPr>
        <p:cxnSp>
          <p:nvCxnSpPr>
            <p:cNvPr id="21" name="Connettore diritto 20">
              <a:extLst>
                <a:ext uri="{FF2B5EF4-FFF2-40B4-BE49-F238E27FC236}">
                  <a16:creationId xmlns:a16="http://schemas.microsoft.com/office/drawing/2014/main" id="{E95E9585-55FC-4C03-8122-DED9B077D9F8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ttore diritto 21">
              <a:extLst>
                <a:ext uri="{FF2B5EF4-FFF2-40B4-BE49-F238E27FC236}">
                  <a16:creationId xmlns:a16="http://schemas.microsoft.com/office/drawing/2014/main" id="{F2403E01-A7A9-4801-84C2-A2B3D9B7F577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BDA24073-E1E8-43FF-B135-B2947B972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19" hasCustomPrompt="1"/>
          </p:nvPr>
        </p:nvSpPr>
        <p:spPr>
          <a:xfrm>
            <a:off x="5426747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immagine 8">
            <a:extLst>
              <a:ext uri="{FF2B5EF4-FFF2-40B4-BE49-F238E27FC236}">
                <a16:creationId xmlns:a16="http://schemas.microsoft.com/office/drawing/2014/main" id="{DAD1D946-AD65-4E2D-A739-D93BA1AC1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0" hasCustomPrompt="1"/>
          </p:nvPr>
        </p:nvSpPr>
        <p:spPr>
          <a:xfrm>
            <a:off x="4408933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immagine 8">
            <a:extLst>
              <a:ext uri="{FF2B5EF4-FFF2-40B4-BE49-F238E27FC236}">
                <a16:creationId xmlns:a16="http://schemas.microsoft.com/office/drawing/2014/main" id="{036FD13F-5CDF-4A6F-A890-1F23EA5902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>
            <a:off x="6458832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cxnSp>
        <p:nvCxnSpPr>
          <p:cNvPr id="36" name="Connettore diritto 35">
            <a:extLst>
              <a:ext uri="{FF2B5EF4-FFF2-40B4-BE49-F238E27FC236}">
                <a16:creationId xmlns:a16="http://schemas.microsoft.com/office/drawing/2014/main" id="{4EA974DF-48E5-46E7-9453-8A47028BC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7036660" y="2747071"/>
            <a:ext cx="2160050" cy="2836074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ttore diritto 36">
            <a:extLst>
              <a:ext uri="{FF2B5EF4-FFF2-40B4-BE49-F238E27FC236}">
                <a16:creationId xmlns:a16="http://schemas.microsoft.com/office/drawing/2014/main" id="{CA85692E-DBD5-4FD7-95CA-849C102632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8665325" y="3617080"/>
            <a:ext cx="0" cy="109728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uppo 37">
            <a:extLst>
              <a:ext uri="{FF2B5EF4-FFF2-40B4-BE49-F238E27FC236}">
                <a16:creationId xmlns:a16="http://schemas.microsoft.com/office/drawing/2014/main" id="{606422F5-A2F2-43D5-84EE-F875A28A72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7034827" y="2754546"/>
            <a:ext cx="3254399" cy="2828600"/>
            <a:chOff x="4431264" y="2199060"/>
            <a:chExt cx="3363136" cy="2828600"/>
          </a:xfrm>
        </p:grpSpPr>
        <p:cxnSp>
          <p:nvCxnSpPr>
            <p:cNvPr id="39" name="Connettore diritto 38">
              <a:extLst>
                <a:ext uri="{FF2B5EF4-FFF2-40B4-BE49-F238E27FC236}">
                  <a16:creationId xmlns:a16="http://schemas.microsoft.com/office/drawing/2014/main" id="{4BDD12EB-7EFD-4370-A7C6-9E57D6A7C6DF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7227429" y="1632088"/>
              <a:ext cx="0" cy="1133943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Connettore diritto 39">
              <a:extLst>
                <a:ext uri="{FF2B5EF4-FFF2-40B4-BE49-F238E27FC236}">
                  <a16:creationId xmlns:a16="http://schemas.microsoft.com/office/drawing/2014/main" id="{95D1AAC8-713E-418F-B7B4-27B58BDFD77C}"/>
                </a:ext>
              </a:extLst>
            </p:cNvPr>
            <p:cNvCxnSpPr>
              <a:cxnSpLocks/>
            </p:cNvCxnSpPr>
            <p:nvPr userDrawn="1"/>
          </p:nvCxnSpPr>
          <p:spPr>
            <a:xfrm rot="16200000">
              <a:off x="4950988" y="4507936"/>
              <a:ext cx="0" cy="1039447"/>
            </a:xfrm>
            <a:prstGeom prst="line">
              <a:avLst/>
            </a:prstGeom>
            <a:ln w="254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1" name="Segnaposto immagine 8">
            <a:extLst>
              <a:ext uri="{FF2B5EF4-FFF2-40B4-BE49-F238E27FC236}">
                <a16:creationId xmlns:a16="http://schemas.microsoft.com/office/drawing/2014/main" id="{DEE070FD-95C9-4396-B429-69E1E14E32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555561" y="366329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2" name="Segnaposto immagine 8">
            <a:extLst>
              <a:ext uri="{FF2B5EF4-FFF2-40B4-BE49-F238E27FC236}">
                <a16:creationId xmlns:a16="http://schemas.microsoft.com/office/drawing/2014/main" id="{5A9E7D40-35C3-4F7D-AAB6-D4168037C9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537747" y="5090164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3" name="Segnaposto immagine 8">
            <a:extLst>
              <a:ext uri="{FF2B5EF4-FFF2-40B4-BE49-F238E27FC236}">
                <a16:creationId xmlns:a16="http://schemas.microsoft.com/office/drawing/2014/main" id="{13CB6343-C37E-4656-A566-EA9A3A1BF0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587646" y="2223786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4" name="Segnaposto testo 7">
            <a:extLst>
              <a:ext uri="{FF2B5EF4-FFF2-40B4-BE49-F238E27FC236}">
                <a16:creationId xmlns:a16="http://schemas.microsoft.com/office/drawing/2014/main" id="{847B0A6E-95FE-4876-8783-F2D69813E0D6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595850" y="264360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5" name="Segnaposto testo 7">
            <a:extLst>
              <a:ext uri="{FF2B5EF4-FFF2-40B4-BE49-F238E27FC236}">
                <a16:creationId xmlns:a16="http://schemas.microsoft.com/office/drawing/2014/main" id="{4E9CD2A8-E96D-45CF-B252-F6F8267FF34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57415" y="408311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6" name="Segnaposto testo 7">
            <a:extLst>
              <a:ext uri="{FF2B5EF4-FFF2-40B4-BE49-F238E27FC236}">
                <a16:creationId xmlns:a16="http://schemas.microsoft.com/office/drawing/2014/main" id="{1AE8BBFE-01C4-4028-9B89-8D3A005A4B8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564282" y="5509983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7" name="Segnaposto testo 7">
            <a:extLst>
              <a:ext uri="{FF2B5EF4-FFF2-40B4-BE49-F238E27FC236}">
                <a16:creationId xmlns:a16="http://schemas.microsoft.com/office/drawing/2014/main" id="{49C15349-435A-457E-9835-D4345AD3ED9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727786" y="264360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8" name="Segnaposto testo 7">
            <a:extLst>
              <a:ext uri="{FF2B5EF4-FFF2-40B4-BE49-F238E27FC236}">
                <a16:creationId xmlns:a16="http://schemas.microsoft.com/office/drawing/2014/main" id="{06DC437D-C5F6-49FA-8BF0-932297827EA8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689351" y="4083115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9" name="Segnaposto testo 7">
            <a:extLst>
              <a:ext uri="{FF2B5EF4-FFF2-40B4-BE49-F238E27FC236}">
                <a16:creationId xmlns:a16="http://schemas.microsoft.com/office/drawing/2014/main" id="{9DB16E7F-EE86-4AF9-871B-5614FE2D442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696218" y="5509983"/>
            <a:ext cx="1311814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</p:spTree>
    <p:extLst>
      <p:ext uri="{BB962C8B-B14F-4D97-AF65-F5344CB8AC3E}">
        <p14:creationId xmlns:p14="http://schemas.microsoft.com/office/powerpoint/2010/main" val="3622213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960064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788864" y="2618469"/>
            <a:ext cx="3108959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788864" y="2999470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46423" y="665228"/>
            <a:ext cx="0" cy="740664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8112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5204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5204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36400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492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3492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544977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5904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5904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7259523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968794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968794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9066634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775905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775905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3726095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596641" y="1981200"/>
            <a:ext cx="1523993" cy="1523994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25441" y="2618469"/>
            <a:ext cx="3108959" cy="424732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425441" y="2999470"/>
            <a:ext cx="3108959" cy="323629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112012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0527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8815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69127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6501029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8308140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10115251" y="3865629"/>
            <a:ext cx="1005836" cy="100583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5114385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5346798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378265555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Slide titolo_Giallo inten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immagine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7664319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LO TITOLO_Org grafic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2DBF2FB3-2A18-4DFA-BE67-CBEB450840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9" name="Figura a mano libera: Forma 8">
            <a:extLst>
              <a:ext uri="{FF2B5EF4-FFF2-40B4-BE49-F238E27FC236}">
                <a16:creationId xmlns:a16="http://schemas.microsoft.com/office/drawing/2014/main" id="{0CE973A6-10E7-4E33-AA8B-7240F91970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8" name="Segnaposto immagine 8">
            <a:extLst>
              <a:ext uri="{FF2B5EF4-FFF2-40B4-BE49-F238E27FC236}">
                <a16:creationId xmlns:a16="http://schemas.microsoft.com/office/drawing/2014/main" id="{48934421-B8F7-41B6-9EC4-5E3C497424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178095" y="1905000"/>
            <a:ext cx="1255400" cy="1255400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0" name="Segnaposto testo 7">
            <a:extLst>
              <a:ext uri="{FF2B5EF4-FFF2-40B4-BE49-F238E27FC236}">
                <a16:creationId xmlns:a16="http://schemas.microsoft.com/office/drawing/2014/main" id="{4BACF049-4E3E-418D-9DB0-9D63BDDD25A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601136" y="2288331"/>
            <a:ext cx="3108959" cy="290097"/>
          </a:xfrm>
          <a:noFill/>
        </p:spPr>
        <p:txBody>
          <a:bodyPr wrap="square" lIns="91440" rIns="91440" rtlCol="0" anchor="ctr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it-IT" noProof="0"/>
              <a:t>INSERIRE IL TESTO </a:t>
            </a:r>
          </a:p>
        </p:txBody>
      </p:sp>
      <p:sp>
        <p:nvSpPr>
          <p:cNvPr id="12" name="Segnaposto testo 7">
            <a:extLst>
              <a:ext uri="{FF2B5EF4-FFF2-40B4-BE49-F238E27FC236}">
                <a16:creationId xmlns:a16="http://schemas.microsoft.com/office/drawing/2014/main" id="{EFE2AF5B-D21D-4FE5-932F-F2989F6E011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601136" y="2566041"/>
            <a:ext cx="3108959" cy="221043"/>
          </a:xfrm>
          <a:noFill/>
        </p:spPr>
        <p:txBody>
          <a:bodyPr wrap="square" lIns="91440" rIns="91440" rtlCol="0" anchor="t">
            <a:no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200" b="0">
                <a:solidFill>
                  <a:schemeClr val="tx2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14" name="Connettore diritto 13">
            <a:extLst>
              <a:ext uri="{FF2B5EF4-FFF2-40B4-BE49-F238E27FC236}">
                <a16:creationId xmlns:a16="http://schemas.microsoft.com/office/drawing/2014/main" id="{266B4E82-4E92-438C-9DBD-FDAC98DBA8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-670561"/>
            <a:ext cx="0" cy="8961120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Segnaposto immagine 8">
            <a:extLst>
              <a:ext uri="{FF2B5EF4-FFF2-40B4-BE49-F238E27FC236}">
                <a16:creationId xmlns:a16="http://schemas.microsoft.com/office/drawing/2014/main" id="{5C2A05E4-0266-470B-94B6-0EA500EFD5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1" hasCustomPrompt="1"/>
          </p:nvPr>
        </p:nvSpPr>
        <p:spPr>
          <a:xfrm>
            <a:off x="10984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7">
            <a:extLst>
              <a:ext uri="{FF2B5EF4-FFF2-40B4-BE49-F238E27FC236}">
                <a16:creationId xmlns:a16="http://schemas.microsoft.com/office/drawing/2014/main" id="{8B705CE2-63BB-44EF-9494-D7197888F26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620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18" name="Segnaposto testo 7">
            <a:extLst>
              <a:ext uri="{FF2B5EF4-FFF2-40B4-BE49-F238E27FC236}">
                <a16:creationId xmlns:a16="http://schemas.microsoft.com/office/drawing/2014/main" id="{91C9BD3E-CCA7-4ADF-83CB-175C316AEA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620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19" name="Segnaposto immagine 8">
            <a:extLst>
              <a:ext uri="{FF2B5EF4-FFF2-40B4-BE49-F238E27FC236}">
                <a16:creationId xmlns:a16="http://schemas.microsoft.com/office/drawing/2014/main" id="{DC756ECA-27F0-4309-A411-2021931A3A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27" hasCustomPrompt="1"/>
          </p:nvPr>
        </p:nvSpPr>
        <p:spPr>
          <a:xfrm>
            <a:off x="29272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0" name="Segnaposto testo 7">
            <a:extLst>
              <a:ext uri="{FF2B5EF4-FFF2-40B4-BE49-F238E27FC236}">
                <a16:creationId xmlns:a16="http://schemas.microsoft.com/office/drawing/2014/main" id="{BCC1B1EE-9270-494A-B26E-3E810517012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5908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1" name="Segnaposto testo 7">
            <a:extLst>
              <a:ext uri="{FF2B5EF4-FFF2-40B4-BE49-F238E27FC236}">
                <a16:creationId xmlns:a16="http://schemas.microsoft.com/office/drawing/2014/main" id="{621D9997-09EF-468A-A3A6-7C2705CF175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5908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2" name="Segnaposto immagine 8">
            <a:extLst>
              <a:ext uri="{FF2B5EF4-FFF2-40B4-BE49-F238E27FC236}">
                <a16:creationId xmlns:a16="http://schemas.microsoft.com/office/drawing/2014/main" id="{CC2A50A3-3A8F-469D-B16E-A06FD4C2A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0" hasCustomPrompt="1"/>
          </p:nvPr>
        </p:nvSpPr>
        <p:spPr>
          <a:xfrm>
            <a:off x="473699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3" name="Segnaposto testo 7">
            <a:extLst>
              <a:ext uri="{FF2B5EF4-FFF2-40B4-BE49-F238E27FC236}">
                <a16:creationId xmlns:a16="http://schemas.microsoft.com/office/drawing/2014/main" id="{065EDDEE-214F-4148-8B8C-0BA5AEF7658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0055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4" name="Segnaposto testo 7">
            <a:extLst>
              <a:ext uri="{FF2B5EF4-FFF2-40B4-BE49-F238E27FC236}">
                <a16:creationId xmlns:a16="http://schemas.microsoft.com/office/drawing/2014/main" id="{520C0E2F-F27A-44AC-BB9A-74F62BEC57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40055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ADC5446D-3469-43DA-ACE3-2AEC5B903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3" hasCustomPrompt="1"/>
          </p:nvPr>
        </p:nvSpPr>
        <p:spPr>
          <a:xfrm>
            <a:off x="6546749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6" name="Segnaposto testo 7">
            <a:extLst>
              <a:ext uri="{FF2B5EF4-FFF2-40B4-BE49-F238E27FC236}">
                <a16:creationId xmlns:a16="http://schemas.microsoft.com/office/drawing/2014/main" id="{4BF91944-817D-4080-9FC7-1C01D3C52F7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210300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27" name="Segnaposto testo 7">
            <a:extLst>
              <a:ext uri="{FF2B5EF4-FFF2-40B4-BE49-F238E27FC236}">
                <a16:creationId xmlns:a16="http://schemas.microsoft.com/office/drawing/2014/main" id="{B6FC5678-B04A-4631-9DFF-776737E9C8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210300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28" name="Segnaposto immagine 8">
            <a:extLst>
              <a:ext uri="{FF2B5EF4-FFF2-40B4-BE49-F238E27FC236}">
                <a16:creationId xmlns:a16="http://schemas.microsoft.com/office/drawing/2014/main" id="{BF024C2A-A070-4BF1-BA78-8FDD47DED4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6" hasCustomPrompt="1"/>
          </p:nvPr>
        </p:nvSpPr>
        <p:spPr>
          <a:xfrm>
            <a:off x="8353860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9" name="Segnaposto testo 7">
            <a:extLst>
              <a:ext uri="{FF2B5EF4-FFF2-40B4-BE49-F238E27FC236}">
                <a16:creationId xmlns:a16="http://schemas.microsoft.com/office/drawing/2014/main" id="{72D75690-3F0F-4257-84B4-90CB4E6BB7E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17411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0" name="Segnaposto testo 7">
            <a:extLst>
              <a:ext uri="{FF2B5EF4-FFF2-40B4-BE49-F238E27FC236}">
                <a16:creationId xmlns:a16="http://schemas.microsoft.com/office/drawing/2014/main" id="{FC3E89DF-7D8F-458A-910F-B06B607998A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017411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31" name="Segnaposto immagine 8">
            <a:extLst>
              <a:ext uri="{FF2B5EF4-FFF2-40B4-BE49-F238E27FC236}">
                <a16:creationId xmlns:a16="http://schemas.microsoft.com/office/drawing/2014/main" id="{49030BC1-7B5E-4BBD-AB44-8615DCFD46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39" hasCustomPrompt="1"/>
          </p:nvPr>
        </p:nvSpPr>
        <p:spPr>
          <a:xfrm>
            <a:off x="10160971" y="3352800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2" name="Segnaposto testo 7">
            <a:extLst>
              <a:ext uri="{FF2B5EF4-FFF2-40B4-BE49-F238E27FC236}">
                <a16:creationId xmlns:a16="http://schemas.microsoft.com/office/drawing/2014/main" id="{10ED1CED-11B2-4927-93A4-CE47939F0AEC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824522" y="4327380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33" name="Segnaposto testo 7">
            <a:extLst>
              <a:ext uri="{FF2B5EF4-FFF2-40B4-BE49-F238E27FC236}">
                <a16:creationId xmlns:a16="http://schemas.microsoft.com/office/drawing/2014/main" id="{39E2E141-317E-41F9-853F-B96493C8FB9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24522" y="4497392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cxnSp>
        <p:nvCxnSpPr>
          <p:cNvPr id="34" name="Connettore diritto 33">
            <a:extLst>
              <a:ext uri="{FF2B5EF4-FFF2-40B4-BE49-F238E27FC236}">
                <a16:creationId xmlns:a16="http://schemas.microsoft.com/office/drawing/2014/main" id="{A69BD202-1C38-47A5-8B06-0AADB78AA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6165169" y="2642433"/>
            <a:ext cx="0" cy="5564151"/>
          </a:xfrm>
          <a:prstGeom prst="line">
            <a:avLst/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Segnaposto immagine 8">
            <a:extLst>
              <a:ext uri="{FF2B5EF4-FFF2-40B4-BE49-F238E27FC236}">
                <a16:creationId xmlns:a16="http://schemas.microsoft.com/office/drawing/2014/main" id="{68CF0B9D-069C-46BA-9B77-7BDE114F3E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5" hasCustomPrompt="1"/>
          </p:nvPr>
        </p:nvSpPr>
        <p:spPr>
          <a:xfrm>
            <a:off x="29272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39" name="Segnaposto testo 7">
            <a:extLst>
              <a:ext uri="{FF2B5EF4-FFF2-40B4-BE49-F238E27FC236}">
                <a16:creationId xmlns:a16="http://schemas.microsoft.com/office/drawing/2014/main" id="{6EB5CB55-9BF0-4309-AA93-9540CDA1CE2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59080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0" name="Segnaposto testo 7">
            <a:extLst>
              <a:ext uri="{FF2B5EF4-FFF2-40B4-BE49-F238E27FC236}">
                <a16:creationId xmlns:a16="http://schemas.microsoft.com/office/drawing/2014/main" id="{184A6FF6-89E5-41B3-83AD-E1F1AC1C7187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259080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1" name="Segnaposto immagine 8">
            <a:extLst>
              <a:ext uri="{FF2B5EF4-FFF2-40B4-BE49-F238E27FC236}">
                <a16:creationId xmlns:a16="http://schemas.microsoft.com/office/drawing/2014/main" id="{65909E03-0C86-44C4-9260-484E8CF63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48" hasCustomPrompt="1"/>
          </p:nvPr>
        </p:nvSpPr>
        <p:spPr>
          <a:xfrm>
            <a:off x="473699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2" name="Segnaposto testo 7">
            <a:extLst>
              <a:ext uri="{FF2B5EF4-FFF2-40B4-BE49-F238E27FC236}">
                <a16:creationId xmlns:a16="http://schemas.microsoft.com/office/drawing/2014/main" id="{0D08C690-4C72-47C4-ADBC-6DBFC463FC37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40055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3" name="Segnaposto testo 7">
            <a:extLst>
              <a:ext uri="{FF2B5EF4-FFF2-40B4-BE49-F238E27FC236}">
                <a16:creationId xmlns:a16="http://schemas.microsoft.com/office/drawing/2014/main" id="{FEBB122E-6E5D-4B48-91C0-C6EB8BA3D2D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440055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4" name="Segnaposto immagine 8">
            <a:extLst>
              <a:ext uri="{FF2B5EF4-FFF2-40B4-BE49-F238E27FC236}">
                <a16:creationId xmlns:a16="http://schemas.microsoft.com/office/drawing/2014/main" id="{A968314E-9F6B-4D90-BC2A-C5BB6AC70F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1" hasCustomPrompt="1"/>
          </p:nvPr>
        </p:nvSpPr>
        <p:spPr>
          <a:xfrm>
            <a:off x="6546749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5" name="Segnaposto testo 7">
            <a:extLst>
              <a:ext uri="{FF2B5EF4-FFF2-40B4-BE49-F238E27FC236}">
                <a16:creationId xmlns:a16="http://schemas.microsoft.com/office/drawing/2014/main" id="{98FF5C01-8CE1-475F-A59A-011328494FC8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6210300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6" name="Segnaposto testo 7">
            <a:extLst>
              <a:ext uri="{FF2B5EF4-FFF2-40B4-BE49-F238E27FC236}">
                <a16:creationId xmlns:a16="http://schemas.microsoft.com/office/drawing/2014/main" id="{DC690F93-088F-498C-9B26-2DCE00A1145F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6210300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  <p:sp>
        <p:nvSpPr>
          <p:cNvPr id="47" name="Segnaposto immagine 8">
            <a:extLst>
              <a:ext uri="{FF2B5EF4-FFF2-40B4-BE49-F238E27FC236}">
                <a16:creationId xmlns:a16="http://schemas.microsoft.com/office/drawing/2014/main" id="{1D462CE1-BEE9-45C4-AB54-354D05E69D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ChangeAspect="1"/>
          </p:cNvSpPr>
          <p:nvPr>
            <p:ph type="pic" sz="quarter" idx="54" hasCustomPrompt="1"/>
          </p:nvPr>
        </p:nvSpPr>
        <p:spPr>
          <a:xfrm>
            <a:off x="8353860" y="4967309"/>
            <a:ext cx="914396" cy="914396"/>
          </a:xfrm>
          <a:prstGeom prst="ellipse">
            <a:avLst/>
          </a:prstGeo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rIns="0" rtlCol="0" anchor="ctr">
            <a:normAutofit/>
          </a:bodyPr>
          <a:lstStyle>
            <a:lvl1pPr marL="0" indent="0" algn="ctr"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48" name="Segnaposto testo 7">
            <a:extLst>
              <a:ext uri="{FF2B5EF4-FFF2-40B4-BE49-F238E27FC236}">
                <a16:creationId xmlns:a16="http://schemas.microsoft.com/office/drawing/2014/main" id="{9FA2731A-D1B2-4144-8373-12B9313F9BFD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17411" y="5988389"/>
            <a:ext cx="1587295" cy="166199"/>
          </a:xfrm>
          <a:noFill/>
        </p:spPr>
        <p:txBody>
          <a:bodyPr wrap="square" lIns="0" tIns="0" rIns="0" bIns="0" rtlCol="0" anchor="ctr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NOME</a:t>
            </a:r>
          </a:p>
        </p:txBody>
      </p:sp>
      <p:sp>
        <p:nvSpPr>
          <p:cNvPr id="49" name="Segnaposto testo 7">
            <a:extLst>
              <a:ext uri="{FF2B5EF4-FFF2-40B4-BE49-F238E27FC236}">
                <a16:creationId xmlns:a16="http://schemas.microsoft.com/office/drawing/2014/main" id="{F61DF59D-6B27-4EC6-A151-0F9B99DC805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017411" y="6158401"/>
            <a:ext cx="1587295" cy="166199"/>
          </a:xfrm>
          <a:noFill/>
        </p:spPr>
        <p:txBody>
          <a:bodyPr wrap="square" lIns="0" tIns="0" rIns="0" bIns="0" rtlCol="0" anchor="t">
            <a:noAutofit/>
          </a:bodyPr>
          <a:lstStyle>
            <a:lvl1pPr marL="0" indent="0" algn="ctr">
              <a:spcBef>
                <a:spcPts val="0"/>
              </a:spcBef>
              <a:spcAft>
                <a:spcPts val="0"/>
              </a:spcAft>
              <a:buNone/>
              <a:defRPr sz="11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it-IT" noProof="0"/>
              <a:t>Descrizione</a:t>
            </a:r>
          </a:p>
        </p:txBody>
      </p:sp>
    </p:spTree>
    <p:extLst>
      <p:ext uri="{BB962C8B-B14F-4D97-AF65-F5344CB8AC3E}">
        <p14:creationId xmlns:p14="http://schemas.microsoft.com/office/powerpoint/2010/main" val="10204621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olo lato patch 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Figura a mano libera: Forma 33">
            <a:extLst>
              <a:ext uri="{FF2B5EF4-FFF2-40B4-BE49-F238E27FC236}">
                <a16:creationId xmlns:a16="http://schemas.microsoft.com/office/drawing/2014/main" id="{724AA86D-A811-42CE-8C83-8053DFC667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8329286 w 8329286"/>
              <a:gd name="connsiteY2" fmla="*/ 68183 h 6858000"/>
              <a:gd name="connsiteX3" fmla="*/ 3175958 w 8329286"/>
              <a:gd name="connsiteY3" fmla="*/ 6858000 h 6858000"/>
              <a:gd name="connsiteX4" fmla="*/ 0 w 8329286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8329286" y="68183"/>
                </a:lnTo>
                <a:lnTo>
                  <a:pt x="3175958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EEEE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lIns="91440"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16" name="Segnaposto numero diapositiva 5">
            <a:extLst>
              <a:ext uri="{FF2B5EF4-FFF2-40B4-BE49-F238E27FC236}">
                <a16:creationId xmlns:a16="http://schemas.microsoft.com/office/drawing/2014/main" id="{E0693782-2388-4647-A185-3753739701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  <p:sp>
        <p:nvSpPr>
          <p:cNvPr id="15" name="Figura a mano libera: Forma 14">
            <a:extLst>
              <a:ext uri="{FF2B5EF4-FFF2-40B4-BE49-F238E27FC236}">
                <a16:creationId xmlns:a16="http://schemas.microsoft.com/office/drawing/2014/main" id="{89314C5F-7D40-40CF-8951-9660A5ACE1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00052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uto didascalia immagine_blu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192705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uto didascalia immagine_arancion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62484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3962400"/>
            <a:ext cx="4114800" cy="1981200"/>
          </a:xfrm>
        </p:spPr>
        <p:txBody>
          <a:bodyPr rtlCol="0" anchor="ctr">
            <a:noAutofit/>
          </a:bodyPr>
          <a:lstStyle>
            <a:lvl1pPr algn="ctr">
              <a:lnSpc>
                <a:spcPct val="80000"/>
              </a:lnSpc>
              <a:defRPr sz="4000" b="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114800"/>
            <a:ext cx="4876800" cy="1371602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bg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6200000">
            <a:off x="381000" y="4840091"/>
            <a:ext cx="1219200" cy="225818"/>
          </a:xfrm>
          <a:solidFill>
            <a:schemeClr val="accent5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 rot="16200000">
            <a:off x="5029200" y="4840092"/>
            <a:ext cx="1219200" cy="225818"/>
          </a:xfrm>
          <a:solidFill>
            <a:schemeClr val="accent5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857058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1575266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4031722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7B86D83E-A097-4B71-82C6-197A18DD3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10104322" y="3587303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A2552DEC-1A1C-4055-B5AF-D7C796522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85750" y="0"/>
            <a:ext cx="11620500" cy="6591300"/>
          </a:xfrm>
          <a:solidFill>
            <a:schemeClr val="accent5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5850" y="2679192"/>
            <a:ext cx="9963150" cy="1499616"/>
          </a:xfrm>
          <a:noFill/>
        </p:spPr>
        <p:txBody>
          <a:bodyPr rtlCol="0">
            <a:norm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565D4960-2277-429C-B87B-0801453539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2679192"/>
            <a:ext cx="533400" cy="1499616"/>
          </a:xfrm>
          <a:solidFill>
            <a:schemeClr val="accent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9861092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egnaposto immagine 8">
            <a:extLst>
              <a:ext uri="{FF2B5EF4-FFF2-40B4-BE49-F238E27FC236}">
                <a16:creationId xmlns:a16="http://schemas.microsoft.com/office/drawing/2014/main" id="{489EE1C9-68AE-4BDD-B34C-9DE809C4DD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1999" cy="685800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>
              <a:alpha val="84000"/>
            </a:schemeClr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6" name="Segnaposto testo 16">
            <a:extLst>
              <a:ext uri="{FF2B5EF4-FFF2-40B4-BE49-F238E27FC236}">
                <a16:creationId xmlns:a16="http://schemas.microsoft.com/office/drawing/2014/main" id="{9F89ADF8-2320-4EC3-98EA-5CB618A528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0"/>
            <a:ext cx="6781800" cy="6324600"/>
          </a:xfrm>
          <a:solidFill>
            <a:schemeClr val="tx2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6825" y="2265916"/>
            <a:ext cx="5314950" cy="3488998"/>
          </a:xfrm>
          <a:noFill/>
        </p:spPr>
        <p:txBody>
          <a:bodyPr rtlCol="0" anchor="b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074D12B-58A6-47D1-9B2D-697AB265C8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6625375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2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73FC1AA-8591-43A1-9962-1599E1A8AB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273548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1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7160B2D8-3756-4781-A8DD-692C3F895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9311070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Slide titolo_Giallo intens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2" name="Segnaposto testo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3163809" y="1905000"/>
            <a:ext cx="5864382" cy="2275238"/>
          </a:xfrm>
        </p:spPr>
        <p:txBody>
          <a:bodyPr rtlCol="0" anchor="t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059707" y="4297679"/>
            <a:ext cx="4072586" cy="1463040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lang="en-US" sz="2000" kern="1200" dirty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0532011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5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9EEDA9EB-20CE-4EA1-9720-40FBEB45614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00636509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g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6E015B08-6C1F-4B1F-8038-D3C209BA0D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5378958"/>
            <a:ext cx="12191999" cy="1479041"/>
          </a:xfrm>
          <a:custGeom>
            <a:avLst/>
            <a:gdLst>
              <a:gd name="connsiteX0" fmla="*/ 8243540 w 12191999"/>
              <a:gd name="connsiteY0" fmla="*/ 0 h 1479041"/>
              <a:gd name="connsiteX1" fmla="*/ 12191999 w 12191999"/>
              <a:gd name="connsiteY1" fmla="*/ 0 h 1479041"/>
              <a:gd name="connsiteX2" fmla="*/ 12191999 w 12191999"/>
              <a:gd name="connsiteY2" fmla="*/ 1479041 h 1479041"/>
              <a:gd name="connsiteX3" fmla="*/ 0 w 12191999"/>
              <a:gd name="connsiteY3" fmla="*/ 1479041 h 1479041"/>
              <a:gd name="connsiteX4" fmla="*/ 0 w 12191999"/>
              <a:gd name="connsiteY4" fmla="*/ 344224 h 1479041"/>
              <a:gd name="connsiteX5" fmla="*/ 7982281 w 12191999"/>
              <a:gd name="connsiteY5" fmla="*/ 344224 h 1479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2191999" h="1479041">
                <a:moveTo>
                  <a:pt x="8243540" y="0"/>
                </a:moveTo>
                <a:lnTo>
                  <a:pt x="12191999" y="0"/>
                </a:lnTo>
                <a:lnTo>
                  <a:pt x="12191999" y="1479041"/>
                </a:lnTo>
                <a:lnTo>
                  <a:pt x="0" y="1479041"/>
                </a:lnTo>
                <a:lnTo>
                  <a:pt x="0" y="344224"/>
                </a:lnTo>
                <a:lnTo>
                  <a:pt x="7982281" y="344224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26">
            <a:extLst>
              <a:ext uri="{FF2B5EF4-FFF2-40B4-BE49-F238E27FC236}">
                <a16:creationId xmlns:a16="http://schemas.microsoft.com/office/drawing/2014/main" id="{A222F077-B5D5-442D-BB60-47BE1094D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0" y="0"/>
            <a:ext cx="12192000" cy="5723182"/>
          </a:xfrm>
          <a:custGeom>
            <a:avLst/>
            <a:gdLst>
              <a:gd name="connsiteX0" fmla="*/ 0 w 12192000"/>
              <a:gd name="connsiteY0" fmla="*/ 0 h 5723182"/>
              <a:gd name="connsiteX1" fmla="*/ 12192000 w 12192000"/>
              <a:gd name="connsiteY1" fmla="*/ 0 h 5723182"/>
              <a:gd name="connsiteX2" fmla="*/ 12192000 w 12192000"/>
              <a:gd name="connsiteY2" fmla="*/ 5378958 h 5723182"/>
              <a:gd name="connsiteX3" fmla="*/ 8243540 w 12192000"/>
              <a:gd name="connsiteY3" fmla="*/ 5378958 h 5723182"/>
              <a:gd name="connsiteX4" fmla="*/ 7982281 w 12192000"/>
              <a:gd name="connsiteY4" fmla="*/ 5723182 h 5723182"/>
              <a:gd name="connsiteX5" fmla="*/ 0 w 12192000"/>
              <a:gd name="connsiteY5" fmla="*/ 5723182 h 5723182"/>
              <a:gd name="connsiteX6" fmla="*/ 0 w 12192000"/>
              <a:gd name="connsiteY6" fmla="*/ 5378958 h 5723182"/>
              <a:gd name="connsiteX7" fmla="*/ 0 w 12192000"/>
              <a:gd name="connsiteY7" fmla="*/ 5265982 h 57231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5723182">
                <a:moveTo>
                  <a:pt x="0" y="0"/>
                </a:moveTo>
                <a:lnTo>
                  <a:pt x="12192000" y="0"/>
                </a:lnTo>
                <a:lnTo>
                  <a:pt x="12192000" y="5378958"/>
                </a:lnTo>
                <a:lnTo>
                  <a:pt x="8243540" y="5378958"/>
                </a:lnTo>
                <a:lnTo>
                  <a:pt x="7982281" y="5723182"/>
                </a:lnTo>
                <a:lnTo>
                  <a:pt x="0" y="5723182"/>
                </a:lnTo>
                <a:lnTo>
                  <a:pt x="0" y="5378958"/>
                </a:lnTo>
                <a:lnTo>
                  <a:pt x="0" y="5265982"/>
                </a:lnTo>
                <a:close/>
              </a:path>
            </a:pathLst>
          </a:custGeom>
          <a:solidFill>
            <a:schemeClr val="accent6"/>
          </a:solidFill>
          <a:effectLst>
            <a:outerShdw blurRad="152400" dist="38100" dir="2700000" algn="tl" rotWithShape="0">
              <a:prstClr val="black">
                <a:alpha val="66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F2E942B-4297-4570-B120-E2ACA52D1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49" y="990600"/>
            <a:ext cx="9144000" cy="2590800"/>
          </a:xfrm>
          <a:noFill/>
        </p:spPr>
        <p:txBody>
          <a:bodyPr rtlCol="0" anchor="t">
            <a:norm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9" name="Segnaposto testo 16">
            <a:extLst>
              <a:ext uri="{FF2B5EF4-FFF2-40B4-BE49-F238E27FC236}">
                <a16:creationId xmlns:a16="http://schemas.microsoft.com/office/drawing/2014/main" id="{4E78EDD8-13BF-4551-BD7B-C04131A68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0" y="633984"/>
            <a:ext cx="304800" cy="1499616"/>
          </a:xfrm>
          <a:solidFill>
            <a:schemeClr val="bg1"/>
          </a:solidFill>
          <a:effectLst/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7" name="Segnaposto numero diapositiva 5">
            <a:extLst>
              <a:ext uri="{FF2B5EF4-FFF2-40B4-BE49-F238E27FC236}">
                <a16:creationId xmlns:a16="http://schemas.microsoft.com/office/drawing/2014/main" id="{80033509-FE6E-46FC-85C8-B777FBA2F1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643891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Segnaposto testo 52">
            <a:extLst>
              <a:ext uri="{FF2B5EF4-FFF2-40B4-BE49-F238E27FC236}">
                <a16:creationId xmlns:a16="http://schemas.microsoft.com/office/drawing/2014/main" id="{4016877F-9863-4CBC-B4AF-D4764DBA6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81099" y="457200"/>
            <a:ext cx="8128343" cy="6248400"/>
          </a:xfrm>
          <a:custGeom>
            <a:avLst/>
            <a:gdLst>
              <a:gd name="connsiteX0" fmla="*/ 0 w 8128343"/>
              <a:gd name="connsiteY0" fmla="*/ 0 h 6248400"/>
              <a:gd name="connsiteX1" fmla="*/ 8128343 w 8128343"/>
              <a:gd name="connsiteY1" fmla="*/ 0 h 6248400"/>
              <a:gd name="connsiteX2" fmla="*/ 8128343 w 8128343"/>
              <a:gd name="connsiteY2" fmla="*/ 3258609 h 6248400"/>
              <a:gd name="connsiteX3" fmla="*/ 5858354 w 8128343"/>
              <a:gd name="connsiteY3" fmla="*/ 6248400 h 6248400"/>
              <a:gd name="connsiteX4" fmla="*/ 0 w 8128343"/>
              <a:gd name="connsiteY4" fmla="*/ 6248400 h 6248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28343" h="6248400">
                <a:moveTo>
                  <a:pt x="0" y="0"/>
                </a:moveTo>
                <a:lnTo>
                  <a:pt x="8128343" y="0"/>
                </a:lnTo>
                <a:lnTo>
                  <a:pt x="8128343" y="3258609"/>
                </a:lnTo>
                <a:lnTo>
                  <a:pt x="5858354" y="6248400"/>
                </a:lnTo>
                <a:lnTo>
                  <a:pt x="0" y="62484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 marL="0" indent="0">
              <a:buNone/>
              <a:defRPr lang="en-GB" sz="1800" dirty="0">
                <a:solidFill>
                  <a:schemeClr val="lt1">
                    <a:alpha val="0"/>
                  </a:schemeClr>
                </a:solidFill>
              </a:defRPr>
            </a:lvl1pPr>
          </a:lstStyle>
          <a:p>
            <a:pPr marL="0" lvl="0" algn="ctr" rtl="0"/>
            <a:r>
              <a:rPr lang="it-IT" noProof="0"/>
              <a:t>I</a:t>
            </a:r>
          </a:p>
        </p:txBody>
      </p:sp>
      <p:sp>
        <p:nvSpPr>
          <p:cNvPr id="48" name="Figura a mano libera: Forma 47">
            <a:extLst>
              <a:ext uri="{FF2B5EF4-FFF2-40B4-BE49-F238E27FC236}">
                <a16:creationId xmlns:a16="http://schemas.microsoft.com/office/drawing/2014/main" id="{9070D0C4-1F90-4B84-B84E-8285FA0A01B0}"/>
              </a:ext>
            </a:extLst>
          </p:cNvPr>
          <p:cNvSpPr/>
          <p:nvPr userDrawn="1"/>
        </p:nvSpPr>
        <p:spPr>
          <a:xfrm rot="2232448">
            <a:off x="9455741" y="-926244"/>
            <a:ext cx="131438" cy="8710488"/>
          </a:xfrm>
          <a:custGeom>
            <a:avLst/>
            <a:gdLst>
              <a:gd name="connsiteX0" fmla="*/ 0 w 131438"/>
              <a:gd name="connsiteY0" fmla="*/ 99793 h 8710488"/>
              <a:gd name="connsiteX1" fmla="*/ 131438 w 131438"/>
              <a:gd name="connsiteY1" fmla="*/ 0 h 8710488"/>
              <a:gd name="connsiteX2" fmla="*/ 131438 w 131438"/>
              <a:gd name="connsiteY2" fmla="*/ 8610694 h 8710488"/>
              <a:gd name="connsiteX3" fmla="*/ 0 w 131438"/>
              <a:gd name="connsiteY3" fmla="*/ 8710488 h 871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31438" h="8710488">
                <a:moveTo>
                  <a:pt x="0" y="99793"/>
                </a:moveTo>
                <a:lnTo>
                  <a:pt x="131438" y="0"/>
                </a:lnTo>
                <a:lnTo>
                  <a:pt x="131438" y="8610694"/>
                </a:lnTo>
                <a:lnTo>
                  <a:pt x="0" y="871048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49" name="Figura a mano libera: Forma 48">
            <a:extLst>
              <a:ext uri="{FF2B5EF4-FFF2-40B4-BE49-F238E27FC236}">
                <a16:creationId xmlns:a16="http://schemas.microsoft.com/office/drawing/2014/main" id="{B8546525-A0E6-4238-93BC-5D43C93A45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232448">
            <a:off x="9332817" y="-941780"/>
            <a:ext cx="172357" cy="8741560"/>
          </a:xfrm>
          <a:custGeom>
            <a:avLst/>
            <a:gdLst>
              <a:gd name="connsiteX0" fmla="*/ 172357 w 172357"/>
              <a:gd name="connsiteY0" fmla="*/ 0 h 8741560"/>
              <a:gd name="connsiteX1" fmla="*/ 172357 w 172357"/>
              <a:gd name="connsiteY1" fmla="*/ 8610698 h 8741560"/>
              <a:gd name="connsiteX2" fmla="*/ 0 w 172357"/>
              <a:gd name="connsiteY2" fmla="*/ 8741560 h 8741560"/>
              <a:gd name="connsiteX3" fmla="*/ 0 w 172357"/>
              <a:gd name="connsiteY3" fmla="*/ 130862 h 87415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2357" h="8741560">
                <a:moveTo>
                  <a:pt x="172357" y="0"/>
                </a:moveTo>
                <a:lnTo>
                  <a:pt x="172357" y="8610698"/>
                </a:lnTo>
                <a:lnTo>
                  <a:pt x="0" y="8741560"/>
                </a:lnTo>
                <a:lnTo>
                  <a:pt x="0" y="1308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599" y="304800"/>
            <a:ext cx="8128343" cy="6248400"/>
          </a:xfrm>
          <a:solidFill>
            <a:schemeClr val="bg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378135" y="1219200"/>
            <a:ext cx="7232465" cy="903638"/>
          </a:xfrm>
        </p:spPr>
        <p:txBody>
          <a:bodyPr rtlCol="0" anchor="t">
            <a:normAutofit/>
          </a:bodyPr>
          <a:lstStyle>
            <a:lvl1pPr algn="l">
              <a:defRPr lang="en-US" sz="5000" kern="1200" cap="all" spc="100" baseline="0" dirty="0">
                <a:solidFill>
                  <a:srgbClr val="2C2E52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33" name="Rettangolo 32">
            <a:extLst>
              <a:ext uri="{FF2B5EF4-FFF2-40B4-BE49-F238E27FC236}">
                <a16:creationId xmlns:a16="http://schemas.microsoft.com/office/drawing/2014/main" id="{E905A207-2310-4F94-86E5-13B4CCC359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5400000" flipV="1">
            <a:off x="1562101" y="-114299"/>
            <a:ext cx="304797" cy="533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914400" rtl="0"/>
            <a:endParaRPr lang="it-IT" noProof="0"/>
          </a:p>
        </p:txBody>
      </p:sp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013448" y="34960"/>
            <a:ext cx="5178552" cy="6823040"/>
          </a:xfrm>
          <a:custGeom>
            <a:avLst/>
            <a:gdLst>
              <a:gd name="connsiteX0" fmla="*/ 5178552 w 5178552"/>
              <a:gd name="connsiteY0" fmla="*/ 0 h 6823040"/>
              <a:gd name="connsiteX1" fmla="*/ 5178552 w 5178552"/>
              <a:gd name="connsiteY1" fmla="*/ 6823040 h 6823040"/>
              <a:gd name="connsiteX2" fmla="*/ 1752601 w 5178552"/>
              <a:gd name="connsiteY2" fmla="*/ 6823040 h 6823040"/>
              <a:gd name="connsiteX3" fmla="*/ 0 w 5178552"/>
              <a:gd name="connsiteY3" fmla="*/ 6823040 h 6823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8552" h="6823040">
                <a:moveTo>
                  <a:pt x="5178552" y="0"/>
                </a:moveTo>
                <a:lnTo>
                  <a:pt x="5178552" y="6823040"/>
                </a:lnTo>
                <a:lnTo>
                  <a:pt x="1752601" y="6823040"/>
                </a:lnTo>
                <a:lnTo>
                  <a:pt x="0" y="682304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</p:spTree>
    <p:extLst>
      <p:ext uri="{BB962C8B-B14F-4D97-AF65-F5344CB8AC3E}">
        <p14:creationId xmlns:p14="http://schemas.microsoft.com/office/powerpoint/2010/main" val="3932519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egnaposto immagine 25">
            <a:extLst>
              <a:ext uri="{FF2B5EF4-FFF2-40B4-BE49-F238E27FC236}">
                <a16:creationId xmlns:a16="http://schemas.microsoft.com/office/drawing/2014/main" id="{32EC3EF4-A2D5-4058-977A-74A37AC365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02525 h 6858000"/>
              <a:gd name="connsiteX3" fmla="*/ 8273508 w 12192000"/>
              <a:gd name="connsiteY3" fmla="*/ 6858000 h 6858000"/>
              <a:gd name="connsiteX4" fmla="*/ 0 w 12192000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02525"/>
                </a:lnTo>
                <a:lnTo>
                  <a:pt x="827350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1651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27" name="Segnaposto testo 16">
            <a:extLst>
              <a:ext uri="{FF2B5EF4-FFF2-40B4-BE49-F238E27FC236}">
                <a16:creationId xmlns:a16="http://schemas.microsoft.com/office/drawing/2014/main" id="{4E7C74DD-4244-46B7-8336-30F7151DB2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8074536" y="3124200"/>
            <a:ext cx="2087678" cy="3270696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4" name="Segnaposto testo 23">
            <a:extLst>
              <a:ext uri="{FF2B5EF4-FFF2-40B4-BE49-F238E27FC236}">
                <a16:creationId xmlns:a16="http://schemas.microsoft.com/office/drawing/2014/main" id="{9DC663CF-0C67-4619-B40E-7832C4DA15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custGeom>
            <a:avLst/>
            <a:gdLst>
              <a:gd name="connsiteX0" fmla="*/ 0 w 7810500"/>
              <a:gd name="connsiteY0" fmla="*/ 0 h 5638800"/>
              <a:gd name="connsiteX1" fmla="*/ 7810500 w 7810500"/>
              <a:gd name="connsiteY1" fmla="*/ 0 h 5638800"/>
              <a:gd name="connsiteX2" fmla="*/ 7810500 w 7810500"/>
              <a:gd name="connsiteY2" fmla="*/ 3151512 h 5638800"/>
              <a:gd name="connsiteX3" fmla="*/ 6252438 w 7810500"/>
              <a:gd name="connsiteY3" fmla="*/ 5638800 h 5638800"/>
              <a:gd name="connsiteX4" fmla="*/ 0 w 7810500"/>
              <a:gd name="connsiteY4" fmla="*/ 5638800 h 563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0500" h="5638800">
                <a:moveTo>
                  <a:pt x="0" y="0"/>
                </a:moveTo>
                <a:lnTo>
                  <a:pt x="7810500" y="0"/>
                </a:lnTo>
                <a:lnTo>
                  <a:pt x="7810500" y="3151512"/>
                </a:lnTo>
                <a:lnTo>
                  <a:pt x="6252438" y="5638800"/>
                </a:lnTo>
                <a:lnTo>
                  <a:pt x="0" y="5638800"/>
                </a:lnTo>
                <a:close/>
              </a:path>
            </a:pathLst>
          </a:custGeom>
          <a:solidFill>
            <a:schemeClr val="accent1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noAutofit/>
          </a:bodyPr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rtlCol="0"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16122032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egnaposto immagine 18">
            <a:extLst>
              <a:ext uri="{FF2B5EF4-FFF2-40B4-BE49-F238E27FC236}">
                <a16:creationId xmlns:a16="http://schemas.microsoft.com/office/drawing/2014/main" id="{018BFA80-A3BB-4316-BD6E-3E5F6B4D89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8F962CE0-5C0C-48F3-A07B-34E33D6704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10800000">
            <a:off x="2057400" y="466725"/>
            <a:ext cx="703341" cy="1101901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2" name="Segnaposto testo 16">
            <a:extLst>
              <a:ext uri="{FF2B5EF4-FFF2-40B4-BE49-F238E27FC236}">
                <a16:creationId xmlns:a16="http://schemas.microsoft.com/office/drawing/2014/main" id="{654457EF-8A97-4FCA-9870-5095D09BF8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H="1" flipV="1">
            <a:off x="9067800" y="46482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0" name="Segnaposto testo 16">
            <a:extLst>
              <a:ext uri="{FF2B5EF4-FFF2-40B4-BE49-F238E27FC236}">
                <a16:creationId xmlns:a16="http://schemas.microsoft.com/office/drawing/2014/main" id="{0CC06030-90E1-4B3F-AFDF-369354FBFE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190750" y="609600"/>
            <a:ext cx="7810500" cy="5638800"/>
          </a:xfrm>
          <a:solidFill>
            <a:schemeClr val="accent1">
              <a:lumMod val="75000"/>
              <a:alpha val="92000"/>
            </a:schemeClr>
          </a:solidFill>
          <a:effectLst/>
        </p:spPr>
        <p:txBody>
          <a:bodyPr rtlCol="0"/>
          <a:lstStyle>
            <a:lvl1pPr marL="0" indent="0" algn="ctr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3163809" y="1905000"/>
            <a:ext cx="5864382" cy="2275238"/>
          </a:xfrm>
        </p:spPr>
        <p:txBody>
          <a:bodyPr rtlCol="0" anchor="ctr">
            <a:normAutofit/>
          </a:bodyPr>
          <a:lstStyle>
            <a:lvl1pPr algn="ctr">
              <a:defRPr lang="en-US" sz="5000" kern="1200" cap="all" spc="100" baseline="0" dirty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r>
              <a:rPr lang="it-IT" noProof="0"/>
              <a:t>GRAZIE</a:t>
            </a:r>
          </a:p>
        </p:txBody>
      </p:sp>
    </p:spTree>
    <p:extLst>
      <p:ext uri="{BB962C8B-B14F-4D97-AF65-F5344CB8AC3E}">
        <p14:creationId xmlns:p14="http://schemas.microsoft.com/office/powerpoint/2010/main" val="26534857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4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933450" y="762000"/>
            <a:ext cx="4381500" cy="34290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0448034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iusura- Grazi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1257300" y="1447800"/>
            <a:ext cx="4114800" cy="39624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GRAZIE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325539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Diapositiva titolo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egnaposto testo 21">
            <a:extLst>
              <a:ext uri="{FF2B5EF4-FFF2-40B4-BE49-F238E27FC236}">
                <a16:creationId xmlns:a16="http://schemas.microsoft.com/office/drawing/2014/main" id="{FC033E0E-968F-40A8-BE78-354499D7F9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 rot="19594102" flipH="1">
            <a:off x="584131" y="-142449"/>
            <a:ext cx="1218268" cy="6177109"/>
          </a:xfrm>
          <a:custGeom>
            <a:avLst/>
            <a:gdLst>
              <a:gd name="connsiteX0" fmla="*/ 1114975 w 1218268"/>
              <a:gd name="connsiteY0" fmla="*/ 1688918 h 6177109"/>
              <a:gd name="connsiteX1" fmla="*/ 1114975 w 1218268"/>
              <a:gd name="connsiteY1" fmla="*/ 5441035 h 6177109"/>
              <a:gd name="connsiteX2" fmla="*/ 1218268 w 1218268"/>
              <a:gd name="connsiteY2" fmla="*/ 5372844 h 6177109"/>
              <a:gd name="connsiteX3" fmla="*/ 1218268 w 1218268"/>
              <a:gd name="connsiteY3" fmla="*/ 1845382 h 6177109"/>
              <a:gd name="connsiteX4" fmla="*/ 675740 w 1218268"/>
              <a:gd name="connsiteY4" fmla="*/ 1023583 h 6177109"/>
              <a:gd name="connsiteX5" fmla="*/ 675740 w 1218268"/>
              <a:gd name="connsiteY5" fmla="*/ 5731005 h 6177109"/>
              <a:gd name="connsiteX6" fmla="*/ 951275 w 1218268"/>
              <a:gd name="connsiteY6" fmla="*/ 5549105 h 6177109"/>
              <a:gd name="connsiteX7" fmla="*/ 951275 w 1218268"/>
              <a:gd name="connsiteY7" fmla="*/ 1440952 h 6177109"/>
              <a:gd name="connsiteX8" fmla="*/ 0 w 1218268"/>
              <a:gd name="connsiteY8" fmla="*/ 0 h 6177109"/>
              <a:gd name="connsiteX9" fmla="*/ 0 w 1218268"/>
              <a:gd name="connsiteY9" fmla="*/ 6177109 h 6177109"/>
              <a:gd name="connsiteX10" fmla="*/ 485620 w 1218268"/>
              <a:gd name="connsiteY10" fmla="*/ 5856517 h 6177109"/>
              <a:gd name="connsiteX11" fmla="*/ 485620 w 1218268"/>
              <a:gd name="connsiteY11" fmla="*/ 735597 h 6177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8268" h="6177109">
                <a:moveTo>
                  <a:pt x="1114975" y="1688918"/>
                </a:moveTo>
                <a:lnTo>
                  <a:pt x="1114975" y="5441035"/>
                </a:lnTo>
                <a:lnTo>
                  <a:pt x="1218268" y="5372844"/>
                </a:lnTo>
                <a:lnTo>
                  <a:pt x="1218268" y="1845382"/>
                </a:lnTo>
                <a:close/>
                <a:moveTo>
                  <a:pt x="675740" y="1023583"/>
                </a:moveTo>
                <a:lnTo>
                  <a:pt x="675740" y="5731005"/>
                </a:lnTo>
                <a:lnTo>
                  <a:pt x="951275" y="5549105"/>
                </a:lnTo>
                <a:lnTo>
                  <a:pt x="951275" y="1440952"/>
                </a:lnTo>
                <a:close/>
                <a:moveTo>
                  <a:pt x="0" y="0"/>
                </a:moveTo>
                <a:lnTo>
                  <a:pt x="0" y="6177109"/>
                </a:lnTo>
                <a:lnTo>
                  <a:pt x="485620" y="5856517"/>
                </a:lnTo>
                <a:lnTo>
                  <a:pt x="485620" y="735597"/>
                </a:lnTo>
                <a:close/>
              </a:path>
            </a:pathLst>
          </a:custGeom>
          <a:solidFill>
            <a:schemeClr val="bg1"/>
          </a:solidFill>
          <a:effectLst/>
        </p:spPr>
        <p:txBody>
          <a:bodyPr wrap="square" rtlCol="0">
            <a:noAutofit/>
          </a:bodyPr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B9454D95-B362-4CB6-B706-EB2022A334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124200" y="0"/>
            <a:ext cx="9067800" cy="6858000"/>
          </a:xfrm>
          <a:custGeom>
            <a:avLst/>
            <a:gdLst>
              <a:gd name="connsiteX0" fmla="*/ 5205086 w 9067800"/>
              <a:gd name="connsiteY0" fmla="*/ 0 h 6858000"/>
              <a:gd name="connsiteX1" fmla="*/ 6957685 w 9067800"/>
              <a:gd name="connsiteY1" fmla="*/ 0 h 6858000"/>
              <a:gd name="connsiteX2" fmla="*/ 9067800 w 9067800"/>
              <a:gd name="connsiteY2" fmla="*/ 0 h 6858000"/>
              <a:gd name="connsiteX3" fmla="*/ 9067800 w 9067800"/>
              <a:gd name="connsiteY3" fmla="*/ 6827058 h 6858000"/>
              <a:gd name="connsiteX4" fmla="*/ 9044315 w 9067800"/>
              <a:gd name="connsiteY4" fmla="*/ 6858000 h 6858000"/>
              <a:gd name="connsiteX5" fmla="*/ 7291715 w 9067800"/>
              <a:gd name="connsiteY5" fmla="*/ 6858000 h 6858000"/>
              <a:gd name="connsiteX6" fmla="*/ 1752601 w 9067800"/>
              <a:gd name="connsiteY6" fmla="*/ 6858000 h 6858000"/>
              <a:gd name="connsiteX7" fmla="*/ 0 w 90678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067800" h="6858000">
                <a:moveTo>
                  <a:pt x="5205086" y="0"/>
                </a:moveTo>
                <a:lnTo>
                  <a:pt x="6957685" y="0"/>
                </a:lnTo>
                <a:lnTo>
                  <a:pt x="9067800" y="0"/>
                </a:lnTo>
                <a:lnTo>
                  <a:pt x="9067800" y="6827058"/>
                </a:lnTo>
                <a:lnTo>
                  <a:pt x="9044315" y="6858000"/>
                </a:lnTo>
                <a:lnTo>
                  <a:pt x="7291715" y="6858000"/>
                </a:lnTo>
                <a:lnTo>
                  <a:pt x="175260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33400" y="266700"/>
            <a:ext cx="5105400" cy="63246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933450" y="762000"/>
            <a:ext cx="4381500" cy="34290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933450" y="4343400"/>
            <a:ext cx="4381500" cy="1355732"/>
          </a:xfrm>
        </p:spPr>
        <p:txBody>
          <a:bodyPr lIns="91440" rIns="91440" rtlCol="0" anchor="t"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 rot="10800000" flipV="1">
            <a:off x="314325" y="4953000"/>
            <a:ext cx="1143000" cy="1790700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049922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egnaposto immagine 10">
            <a:extLst>
              <a:ext uri="{FF2B5EF4-FFF2-40B4-BE49-F238E27FC236}">
                <a16:creationId xmlns:a16="http://schemas.microsoft.com/office/drawing/2014/main" id="{A623EB06-2F79-4698-807D-96A58B4F1D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7" name="Segnaposto testo 16">
            <a:extLst>
              <a:ext uri="{FF2B5EF4-FFF2-40B4-BE49-F238E27FC236}">
                <a16:creationId xmlns:a16="http://schemas.microsoft.com/office/drawing/2014/main" id="{FF9E63E5-568A-4FA2-9851-E5BFA12B85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90600" y="609600"/>
            <a:ext cx="4648200" cy="5638800"/>
          </a:xfrm>
          <a:solidFill>
            <a:schemeClr val="bg1"/>
          </a:solidFill>
          <a:effectLst>
            <a:outerShdw blurRad="3556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7300" y="1447800"/>
            <a:ext cx="4114800" cy="3962400"/>
          </a:xfrm>
        </p:spPr>
        <p:txBody>
          <a:bodyPr rtlCol="0" anchor="ctr">
            <a:normAutofit/>
          </a:bodyPr>
          <a:lstStyle>
            <a:lvl1pPr algn="ctr">
              <a:defRPr sz="5000" spc="200" baseline="0"/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057900" y="4495801"/>
            <a:ext cx="4876800" cy="609600"/>
          </a:xfrm>
        </p:spPr>
        <p:txBody>
          <a:bodyPr lIns="91440" rIns="91440" rtlCol="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7" name="Segnaposto testo 16">
            <a:extLst>
              <a:ext uri="{FF2B5EF4-FFF2-40B4-BE49-F238E27FC236}">
                <a16:creationId xmlns:a16="http://schemas.microsoft.com/office/drawing/2014/main" id="{D6D785D2-DAEB-48F3-AB8A-2954F03ACD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05100" y="409575"/>
            <a:ext cx="1219200" cy="400050"/>
          </a:xfr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  <p:sp>
        <p:nvSpPr>
          <p:cNvPr id="8" name="Segnaposto testo 16">
            <a:extLst>
              <a:ext uri="{FF2B5EF4-FFF2-40B4-BE49-F238E27FC236}">
                <a16:creationId xmlns:a16="http://schemas.microsoft.com/office/drawing/2014/main" id="{BB42ECCE-195D-45F5-94EB-137CEFCFE9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05100" y="6076950"/>
            <a:ext cx="1219200" cy="400050"/>
          </a:xfrm>
          <a:solidFill>
            <a:schemeClr val="accent2"/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 rtlCol="0"/>
          <a:lstStyle>
            <a:lvl1pPr marL="0" indent="0">
              <a:buNone/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pPr lvl="0" rtl="0"/>
            <a:r>
              <a:rPr lang="it-IT" noProof="0"/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26013183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1447800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14" name="Segnaposto numero diapositiva 5">
            <a:extLst>
              <a:ext uri="{FF2B5EF4-FFF2-40B4-BE49-F238E27FC236}">
                <a16:creationId xmlns:a16="http://schemas.microsoft.com/office/drawing/2014/main" id="{0621E917-505B-493E-99EE-2E57CB3327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92466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orient="horz" pos="72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mfasi sotto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>
            <a:extLst>
              <a:ext uri="{FF2B5EF4-FFF2-40B4-BE49-F238E27FC236}">
                <a16:creationId xmlns:a16="http://schemas.microsoft.com/office/drawing/2014/main" id="{0B42CCEE-B750-4EF9-BAE5-217844AE74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1129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015F2E0-A9EE-4095-8DFC-C3BBA80FAE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640" y="990600"/>
            <a:ext cx="10805160" cy="707886"/>
          </a:xfrm>
        </p:spPr>
        <p:txBody>
          <a:bodyPr rtlCol="0" anchor="t">
            <a:normAutofit/>
          </a:bodyPr>
          <a:lstStyle>
            <a:lvl1pPr>
              <a:lnSpc>
                <a:spcPct val="100000"/>
              </a:lnSpc>
              <a:defRPr sz="4000" b="0">
                <a:latin typeface="+mj-lt"/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35FB90DC-1879-4B22-883B-7444D1A858EC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48640" y="2667000"/>
            <a:ext cx="10288693" cy="3660648"/>
          </a:xfrm>
        </p:spPr>
        <p:txBody>
          <a:bodyPr lIns="91440" rIns="91440" rtlCol="0"/>
          <a:lstStyle/>
          <a:p>
            <a:pPr lvl="0" rtl="0"/>
            <a:r>
              <a:rPr lang="it-IT" noProof="0"/>
              <a:t>Fare clic per modificare lo stile del titolo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10" name="Segnaposto immagine 9">
            <a:extLst>
              <a:ext uri="{FF2B5EF4-FFF2-40B4-BE49-F238E27FC236}">
                <a16:creationId xmlns:a16="http://schemas.microsoft.com/office/drawing/2014/main" id="{B1F422E5-0916-42D9-AC79-50E4FC133F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noAutofit/>
          </a:bodyPr>
          <a:lstStyle>
            <a:lvl1pPr marL="0" indent="0" algn="ctr">
              <a:buNone/>
              <a:defRPr sz="160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rtl="0"/>
            <a:r>
              <a:rPr lang="it-IT" noProof="0"/>
              <a:t>Inserisci immagine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D8DAD49-E192-4934-8CF1-25E9CA66F7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-1" y="1676400"/>
            <a:ext cx="10837333" cy="424732"/>
          </a:xfrm>
          <a:solidFill>
            <a:schemeClr val="accent1"/>
          </a:solidFill>
        </p:spPr>
        <p:txBody>
          <a:bodyPr wrap="square" lIns="640080" rIns="91440" rtlCol="0">
            <a:spAutoFit/>
          </a:bodyPr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it-IT" noProof="0"/>
              <a:t>Inserire testo aggiuntivo </a:t>
            </a:r>
          </a:p>
        </p:txBody>
      </p:sp>
      <p:sp>
        <p:nvSpPr>
          <p:cNvPr id="13" name="Segnaposto numero diapositiva 5">
            <a:extLst>
              <a:ext uri="{FF2B5EF4-FFF2-40B4-BE49-F238E27FC236}">
                <a16:creationId xmlns:a16="http://schemas.microsoft.com/office/drawing/2014/main" id="{08E95652-9528-4150-8049-C40C3BB1BB0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  <a:prstGeom prst="rect">
            <a:avLst/>
          </a:prstGeom>
          <a:solidFill>
            <a:schemeClr val="bg1">
              <a:alpha val="82000"/>
            </a:schemeClr>
          </a:solidFill>
          <a:ln>
            <a:solidFill>
              <a:schemeClr val="accent2"/>
            </a:solidFill>
          </a:ln>
        </p:spPr>
        <p:txBody>
          <a:bodyPr vert="horz" lIns="0" tIns="45720" rIns="0" bIns="45720" rtlCol="0" anchor="ctr"/>
          <a:lstStyle>
            <a:lvl1pPr algn="ctr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rtl="0"/>
            <a:fld id="{4FAB73BC-B049-4115-A692-8D63A059BFB8}" type="slidenum">
              <a:rPr lang="it-IT" noProof="0" smtClean="0"/>
              <a:pPr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05947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orient="horz" pos="72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548640" y="548640"/>
            <a:ext cx="11106150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8640" y="2103120"/>
            <a:ext cx="11106150" cy="422148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</p:spTree>
    <p:extLst>
      <p:ext uri="{BB962C8B-B14F-4D97-AF65-F5344CB8AC3E}">
        <p14:creationId xmlns:p14="http://schemas.microsoft.com/office/powerpoint/2010/main" val="3424938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5" r:id="rId1"/>
    <p:sldLayoutId id="2147483959" r:id="rId2"/>
    <p:sldLayoutId id="2147483961" r:id="rId3"/>
    <p:sldLayoutId id="2147483962" r:id="rId4"/>
    <p:sldLayoutId id="2147483964" r:id="rId5"/>
    <p:sldLayoutId id="2147483958" r:id="rId6"/>
    <p:sldLayoutId id="2147483963" r:id="rId7"/>
    <p:sldLayoutId id="2147483957" r:id="rId8"/>
    <p:sldLayoutId id="2147483965" r:id="rId9"/>
    <p:sldLayoutId id="2147483966" r:id="rId10"/>
    <p:sldLayoutId id="2147483996" r:id="rId11"/>
    <p:sldLayoutId id="2147483997" r:id="rId12"/>
    <p:sldLayoutId id="2147483998" r:id="rId13"/>
    <p:sldLayoutId id="2147483999" r:id="rId14"/>
    <p:sldLayoutId id="2147484000" r:id="rId15"/>
    <p:sldLayoutId id="2147484001" r:id="rId16"/>
    <p:sldLayoutId id="2147484007" r:id="rId17"/>
    <p:sldLayoutId id="2147483967" r:id="rId18"/>
    <p:sldLayoutId id="2147483968" r:id="rId19"/>
    <p:sldLayoutId id="2147483987" r:id="rId20"/>
    <p:sldLayoutId id="2147483969" r:id="rId21"/>
    <p:sldLayoutId id="2147483970" r:id="rId22"/>
    <p:sldLayoutId id="2147483971" r:id="rId23"/>
    <p:sldLayoutId id="2147483972" r:id="rId24"/>
    <p:sldLayoutId id="2147483973" r:id="rId25"/>
    <p:sldLayoutId id="2147483978" r:id="rId26"/>
    <p:sldLayoutId id="2147483974" r:id="rId27"/>
    <p:sldLayoutId id="2147483975" r:id="rId28"/>
    <p:sldLayoutId id="2147483976" r:id="rId29"/>
    <p:sldLayoutId id="214748397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5" r:id="rId37"/>
    <p:sldLayoutId id="2147484002" r:id="rId38"/>
    <p:sldLayoutId id="2147484003" r:id="rId39"/>
    <p:sldLayoutId id="2147484004" r:id="rId40"/>
    <p:sldLayoutId id="2147483994" r:id="rId41"/>
    <p:sldLayoutId id="2147484005" r:id="rId42"/>
    <p:sldLayoutId id="2147484006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4008" r:id="rId52"/>
    <p:sldLayoutId id="2147484009" r:id="rId53"/>
    <p:sldLayoutId id="2147484010" r:id="rId54"/>
    <p:sldLayoutId id="2147484011" r:id="rId55"/>
    <p:sldLayoutId id="2147484012" r:id="rId5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36" userDrawn="1">
          <p15:clr>
            <a:srgbClr val="F26B43"/>
          </p15:clr>
        </p15:guide>
        <p15:guide id="4" orient="horz" pos="336" userDrawn="1">
          <p15:clr>
            <a:srgbClr val="F26B43"/>
          </p15:clr>
        </p15:guide>
        <p15:guide id="5" pos="7344" userDrawn="1">
          <p15:clr>
            <a:srgbClr val="F26B43"/>
          </p15:clr>
        </p15:guide>
        <p15:guide id="6" orient="horz" pos="3984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6.jpe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5.xml"/><Relationship Id="rId6" Type="http://schemas.openxmlformats.org/officeDocument/2006/relationships/customXml" Target="../ink/ink2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4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ustomXml" Target="../ink/ink7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0.xml"/><Relationship Id="rId4" Type="http://schemas.openxmlformats.org/officeDocument/2006/relationships/image" Target="../media/image17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8.png"/><Relationship Id="rId4" Type="http://schemas.openxmlformats.org/officeDocument/2006/relationships/customXml" Target="../ink/ink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2.png"/><Relationship Id="rId5" Type="http://schemas.openxmlformats.org/officeDocument/2006/relationships/customXml" Target="../ink/ink5.xml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60.png"/><Relationship Id="rId4" Type="http://schemas.openxmlformats.org/officeDocument/2006/relationships/customXml" Target="../ink/ink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0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0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9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0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F216440E-67A3-AD1E-9889-5F61DBB478B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4950724" cy="6986722"/>
          </a:xfrm>
        </p:spPr>
      </p:sp>
      <p:sp>
        <p:nvSpPr>
          <p:cNvPr id="285" name="Segnaposto testo 284">
            <a:extLst>
              <a:ext uri="{FF2B5EF4-FFF2-40B4-BE49-F238E27FC236}">
                <a16:creationId xmlns:a16="http://schemas.microsoft.com/office/drawing/2014/main" id="{C0BF9B80-F084-4423-8C1C-E79BE82987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407194" y="121066"/>
            <a:ext cx="5550785" cy="6541134"/>
          </a:xfrm>
        </p:spPr>
        <p:txBody>
          <a:bodyPr rtlCol="0"/>
          <a:lstStyle/>
          <a:p>
            <a:pPr rtl="0"/>
            <a:endParaRPr lang="it-IT" noProof="1"/>
          </a:p>
        </p:txBody>
      </p:sp>
      <p:sp>
        <p:nvSpPr>
          <p:cNvPr id="20" name="Segnaposto testo 19">
            <a:extLst>
              <a:ext uri="{FF2B5EF4-FFF2-40B4-BE49-F238E27FC236}">
                <a16:creationId xmlns:a16="http://schemas.microsoft.com/office/drawing/2014/main" id="{4851D69D-889A-167A-4B6A-F89DCE1CBA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7615337">
            <a:off x="-1426140" y="3605277"/>
            <a:ext cx="9630397" cy="199087"/>
          </a:xfrm>
        </p:spPr>
        <p:txBody>
          <a:bodyPr>
            <a:normAutofit fontScale="40000" lnSpcReduction="20000"/>
          </a:bodyPr>
          <a:lstStyle/>
          <a:p>
            <a:endParaRPr lang="it-IT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4" name="Input penna 3">
                <a:extLst>
                  <a:ext uri="{FF2B5EF4-FFF2-40B4-BE49-F238E27FC236}">
                    <a16:creationId xmlns:a16="http://schemas.microsoft.com/office/drawing/2014/main" id="{C6B86326-2AE7-1379-76E7-7FBF6BC1163C}"/>
                  </a:ext>
                </a:extLst>
              </p14:cNvPr>
              <p14:cNvContentPartPr/>
              <p14:nvPr/>
            </p14:nvContentPartPr>
            <p14:xfrm>
              <a:off x="6015343" y="3291713"/>
              <a:ext cx="12960" cy="360"/>
            </p14:xfrm>
          </p:contentPart>
        </mc:Choice>
        <mc:Fallback xmlns="">
          <p:pic>
            <p:nvPicPr>
              <p:cNvPr id="4" name="Input penna 3">
                <a:extLst>
                  <a:ext uri="{FF2B5EF4-FFF2-40B4-BE49-F238E27FC236}">
                    <a16:creationId xmlns:a16="http://schemas.microsoft.com/office/drawing/2014/main" id="{C6B86326-2AE7-1379-76E7-7FBF6BC116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004543" y="3280913"/>
                <a:ext cx="34200" cy="216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magine 4">
            <a:extLst>
              <a:ext uri="{FF2B5EF4-FFF2-40B4-BE49-F238E27FC236}">
                <a16:creationId xmlns:a16="http://schemas.microsoft.com/office/drawing/2014/main" id="{325EBB5F-351C-840F-3306-2F2F2517FF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1632" y="1561845"/>
            <a:ext cx="1348674" cy="1219201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318E557-695B-6D14-8DB2-36958D4454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7999" y="356047"/>
            <a:ext cx="4278850" cy="5675946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E4B00B6B-B7E5-C62C-36B4-274C73D0A225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82039" y="399923"/>
            <a:ext cx="4114800" cy="1981200"/>
          </a:xfrm>
          <a:prstGeom prst="rect">
            <a:avLst/>
          </a:prstGeom>
        </p:spPr>
        <p:txBody>
          <a:bodyPr anchor="t"/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Open Sans Light" panose="020B0306030504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500" b="1" u="none" strike="noStrike" kern="1200" cap="none" spc="0" normalizeH="0" baseline="0" noProof="0" dirty="0">
                <a:ln>
                  <a:noFill/>
                </a:ln>
                <a:solidFill>
                  <a:srgbClr val="003057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Digital Marketing Strategy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34D46D74-9A69-0E29-770D-F21AC745ED3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4096" r="20562" b="11808"/>
          <a:stretch>
            <a:fillRect/>
          </a:stretch>
        </p:blipFill>
        <p:spPr>
          <a:xfrm>
            <a:off x="5407195" y="6266973"/>
            <a:ext cx="5504122" cy="289531"/>
          </a:xfrm>
          <a:prstGeom prst="rect">
            <a:avLst/>
          </a:prstGeom>
        </p:spPr>
      </p:pic>
      <p:sp>
        <p:nvSpPr>
          <p:cNvPr id="8" name="Sottotitolo 7">
            <a:extLst>
              <a:ext uri="{FF2B5EF4-FFF2-40B4-BE49-F238E27FC236}">
                <a16:creationId xmlns:a16="http://schemas.microsoft.com/office/drawing/2014/main" id="{A2C27848-1063-89FE-3D9E-D2C844E113D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52289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CEDD61FB-F386-7D6C-1300-4F1A9DBE808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9204356" cy="6858000"/>
          </a:xfrm>
          <a:solidFill>
            <a:schemeClr val="tx2">
              <a:lumMod val="40000"/>
              <a:lumOff val="6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F41690D3-D63D-67C7-EC79-08813C524D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139594" y="827508"/>
            <a:ext cx="5937881" cy="5202984"/>
          </a:xfr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it-IT" sz="2000" b="1"/>
              <a:t>Comunicazione integrata</a:t>
            </a:r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F3E16407-E17B-F7AE-FFA9-768660FF93C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 flipV="1">
            <a:off x="506274" y="4798874"/>
            <a:ext cx="1219200" cy="308252"/>
          </a:xfrm>
        </p:spPr>
        <p:txBody>
          <a:bodyPr>
            <a:normAutofit fontScale="92500" lnSpcReduction="20000"/>
          </a:bodyPr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2239447D-0D7B-E4C2-FD22-8D563400689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 flipV="1">
            <a:off x="6445553" y="4798874"/>
            <a:ext cx="1219200" cy="308251"/>
          </a:xfrm>
        </p:spPr>
        <p:txBody>
          <a:bodyPr>
            <a:normAutofit fontScale="92500" lnSpcReduction="20000"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1D386031-C81F-7D0C-BEBA-C31EE01A5E3E}"/>
              </a:ext>
            </a:extLst>
          </p:cNvPr>
          <p:cNvSpPr txBox="1"/>
          <p:nvPr/>
        </p:nvSpPr>
        <p:spPr>
          <a:xfrm>
            <a:off x="2267003" y="1363357"/>
            <a:ext cx="61940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400" b="1" dirty="0"/>
              <a:t>Comunicazione integrata</a:t>
            </a:r>
            <a:endParaRPr lang="it-IT" sz="24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98C42648-6B1B-5266-30A8-C925967F5BE8}"/>
              </a:ext>
            </a:extLst>
          </p:cNvPr>
          <p:cNvSpPr txBox="1"/>
          <p:nvPr/>
        </p:nvSpPr>
        <p:spPr>
          <a:xfrm>
            <a:off x="1270000" y="2339933"/>
            <a:ext cx="563102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Oggi si parla di “</a:t>
            </a:r>
            <a:r>
              <a:rPr lang="it-IT" sz="2300" b="1" dirty="0">
                <a:solidFill>
                  <a:srgbClr val="43467B"/>
                </a:solidFill>
              </a:rPr>
              <a:t>progetti integrati” </a:t>
            </a:r>
            <a:r>
              <a:rPr lang="it-IT" sz="2300" dirty="0"/>
              <a:t>perché si parte da strumenti classici (TV, radio, stampa, attività in negozio) e si aggiungono contenuti digitali.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3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I contenuti digitali a loro volta devono integrarsi dentro un disegno complessivo, non </a:t>
            </a:r>
            <a:r>
              <a:rPr lang="it-IT" sz="2300" i="1" dirty="0"/>
              <a:t>rimanere isolati.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7D0D3AD3-9773-25EE-1FC2-103CAEAC7E27}"/>
              </a:ext>
            </a:extLst>
          </p:cNvPr>
          <p:cNvSpPr txBox="1"/>
          <p:nvPr/>
        </p:nvSpPr>
        <p:spPr>
          <a:xfrm>
            <a:off x="7992493" y="2339933"/>
            <a:ext cx="3437507" cy="2462213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200" dirty="0"/>
              <a:t>“Un progetto integrato è un ecosistema narrativo e operativo dove ogni </a:t>
            </a:r>
            <a:r>
              <a:rPr lang="it-IT" sz="2200" dirty="0" err="1"/>
              <a:t>touchpoint</a:t>
            </a:r>
            <a:r>
              <a:rPr lang="it-IT" sz="2200" dirty="0"/>
              <a:t> non è un canale, ma un’estensione coerente della stessa promessa fatta all’utente.”</a:t>
            </a:r>
          </a:p>
        </p:txBody>
      </p:sp>
      <p:cxnSp>
        <p:nvCxnSpPr>
          <p:cNvPr id="8" name="Connettore curvo 7">
            <a:extLst>
              <a:ext uri="{FF2B5EF4-FFF2-40B4-BE49-F238E27FC236}">
                <a16:creationId xmlns:a16="http://schemas.microsoft.com/office/drawing/2014/main" id="{620B84F8-7958-E7ED-C1BC-94A2BD158210}"/>
              </a:ext>
            </a:extLst>
          </p:cNvPr>
          <p:cNvCxnSpPr>
            <a:cxnSpLocks/>
          </p:cNvCxnSpPr>
          <p:nvPr/>
        </p:nvCxnSpPr>
        <p:spPr>
          <a:xfrm>
            <a:off x="5585534" y="1594191"/>
            <a:ext cx="2230511" cy="1058339"/>
          </a:xfrm>
          <a:prstGeom prst="curvedConnector3">
            <a:avLst>
              <a:gd name="adj1" fmla="val 50000"/>
            </a:avLst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7853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4">
            <a:extLst>
              <a:ext uri="{FF2B5EF4-FFF2-40B4-BE49-F238E27FC236}">
                <a16:creationId xmlns:a16="http://schemas.microsoft.com/office/drawing/2014/main" id="{203C5B3B-B8C6-22A6-DDF4-C5797EB0C84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69436" y="1086805"/>
            <a:ext cx="6622564" cy="1161613"/>
          </a:xfrm>
        </p:spPr>
        <p:txBody>
          <a:bodyPr/>
          <a:lstStyle/>
          <a:p>
            <a:pPr algn="ctr"/>
            <a:r>
              <a:rPr lang="it-IT" sz="2200"/>
              <a:t>Creare attività coerenti e sinergiche, così da avere un’unica linea di comunicazione forte, senza sprechi di budget.</a:t>
            </a:r>
          </a:p>
          <a:p>
            <a:pPr algn="ctr"/>
            <a:br>
              <a:rPr lang="it-IT" sz="2200"/>
            </a:br>
            <a:endParaRPr lang="it-IT" sz="220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1B45BF4-9069-0A41-F209-69274091504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88542" y="1292058"/>
            <a:ext cx="4937760" cy="424732"/>
          </a:xfrm>
        </p:spPr>
        <p:txBody>
          <a:bodyPr/>
          <a:lstStyle/>
          <a:p>
            <a:r>
              <a:rPr lang="it-IT" sz="3100" b="1" u="sng" dirty="0"/>
              <a:t>Obiettivo principale:</a:t>
            </a:r>
          </a:p>
          <a:p>
            <a:endParaRPr lang="it-IT" sz="3100" dirty="0"/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701B46B7-56BE-8B8D-04E6-545AE63226A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384067" y="3263399"/>
            <a:ext cx="7807933" cy="1068681"/>
          </a:xfrm>
        </p:spPr>
        <p:txBody>
          <a:bodyPr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100"/>
              <a:t>Aumenta la brand awareness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100"/>
              <a:t>Migliora la reputazione.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2100"/>
              <a:t>Porta alla </a:t>
            </a:r>
            <a:r>
              <a:rPr lang="it-IT" sz="2100" b="1" u="sng"/>
              <a:t>fidelizzazione</a:t>
            </a:r>
            <a:r>
              <a:rPr lang="it-IT" sz="2100"/>
              <a:t> → consumatori che diventano veri e propri ambassador del brand.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br>
              <a:rPr lang="it-IT" sz="2100"/>
            </a:br>
            <a:endParaRPr lang="it-IT" sz="2100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12E5039-C770-4CE5-9FC8-7FAA71E6FDE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76512" y="2798415"/>
            <a:ext cx="5392924" cy="775882"/>
          </a:xfrm>
        </p:spPr>
        <p:txBody>
          <a:bodyPr/>
          <a:lstStyle/>
          <a:p>
            <a:pPr algn="ctr"/>
            <a:r>
              <a:rPr lang="it-IT" sz="3100" b="1" u="sng"/>
              <a:t>Benefici di una comunicazione integrata:</a:t>
            </a:r>
            <a:endParaRPr lang="it-IT" sz="3100" b="1" u="sng" dirty="0"/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81497923-A719-AACC-646C-87AEDAE2195A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4584379" y="5237213"/>
            <a:ext cx="7607621" cy="1067963"/>
          </a:xfrm>
        </p:spPr>
        <p:txBody>
          <a:bodyPr/>
          <a:lstStyle/>
          <a:p>
            <a:pPr algn="ctr"/>
            <a:r>
              <a:rPr lang="it-IT" sz="2100" dirty="0"/>
              <a:t>Integrare messaggi su tutte le piattaforme = il consumatore vive un’esperienza senza interruzioni.</a:t>
            </a:r>
          </a:p>
          <a:p>
            <a:pPr algn="ctr"/>
            <a:r>
              <a:rPr lang="it-IT" sz="2100" dirty="0"/>
              <a:t>Niente divergenze → tutti i </a:t>
            </a:r>
            <a:r>
              <a:rPr lang="it-IT" sz="2100" dirty="0" err="1"/>
              <a:t>touchpoint</a:t>
            </a:r>
            <a:r>
              <a:rPr lang="it-IT" sz="2100" dirty="0"/>
              <a:t> sono sfruttati in maniera strategica.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89BDAF40-4241-F909-26D8-B342145DBFC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8542" y="5565942"/>
            <a:ext cx="3806983" cy="621897"/>
          </a:xfrm>
        </p:spPr>
        <p:txBody>
          <a:bodyPr/>
          <a:lstStyle/>
          <a:p>
            <a:r>
              <a:rPr lang="it-IT" sz="3100" b="1" u="sng" dirty="0"/>
              <a:t>Vantaggio operativo:</a:t>
            </a:r>
          </a:p>
          <a:p>
            <a:endParaRPr lang="it-IT" sz="3100" dirty="0"/>
          </a:p>
        </p:txBody>
      </p:sp>
    </p:spTree>
    <p:extLst>
      <p:ext uri="{BB962C8B-B14F-4D97-AF65-F5344CB8AC3E}">
        <p14:creationId xmlns:p14="http://schemas.microsoft.com/office/powerpoint/2010/main" val="37712342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B8759B9-8A4E-1F0E-3C10-6C05E0068F9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23840" y="163040"/>
            <a:ext cx="8423179" cy="6475045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39E130BA-96D7-2042-0CC5-480089958F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226655" y="0"/>
            <a:ext cx="8099927" cy="6226556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FF8B7A02-B4F1-123C-99C9-7973BB09AD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3840" y="483931"/>
            <a:ext cx="8414444" cy="1051317"/>
          </a:xfrm>
        </p:spPr>
        <p:txBody>
          <a:bodyPr>
            <a:noAutofit/>
          </a:bodyPr>
          <a:lstStyle/>
          <a:p>
            <a:pPr algn="ctr"/>
            <a:r>
              <a:rPr lang="it-IT" sz="3200" b="1" dirty="0"/>
              <a:t>Nuovo consumatore → il prosumer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ED1EB2A0-36DD-1B1B-AE0C-0608D4AB41C1}"/>
              </a:ext>
            </a:extLst>
          </p:cNvPr>
          <p:cNvSpPr txBox="1"/>
          <p:nvPr/>
        </p:nvSpPr>
        <p:spPr>
          <a:xfrm>
            <a:off x="1378770" y="1536174"/>
            <a:ext cx="7704583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Il consumatore di oggi è diverso rispetto a 15–20 anni fa.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Viene definito </a:t>
            </a:r>
            <a:r>
              <a:rPr lang="it-IT" sz="2600" b="1" dirty="0">
                <a:solidFill>
                  <a:schemeClr val="tx2">
                    <a:lumMod val="75000"/>
                  </a:schemeClr>
                </a:solidFill>
              </a:rPr>
              <a:t>prosumer</a:t>
            </a:r>
            <a:r>
              <a:rPr lang="it-IT" sz="2400" dirty="0"/>
              <a:t> (</a:t>
            </a:r>
            <a:r>
              <a:rPr lang="it-IT" sz="2400" i="1" u="sng" dirty="0" err="1"/>
              <a:t>producer</a:t>
            </a:r>
            <a:r>
              <a:rPr lang="it-IT" sz="2400" dirty="0"/>
              <a:t> + </a:t>
            </a:r>
            <a:r>
              <a:rPr lang="it-IT" sz="2400" i="1" u="sng" dirty="0"/>
              <a:t>consumer</a:t>
            </a:r>
            <a:r>
              <a:rPr lang="it-IT" sz="2400" dirty="0"/>
              <a:t>).</a:t>
            </a:r>
          </a:p>
          <a:p>
            <a:pPr algn="ctr">
              <a:buNone/>
            </a:pPr>
            <a:br>
              <a:rPr lang="it-IT" sz="2400" dirty="0"/>
            </a:br>
            <a:endParaRPr lang="it-IT" sz="2400" dirty="0"/>
          </a:p>
          <a:p>
            <a:pPr algn="ctr">
              <a:buNone/>
            </a:pPr>
            <a:r>
              <a:rPr lang="it-IT" sz="2400" dirty="0"/>
              <a:t>Caratteristiche del </a:t>
            </a:r>
            <a:r>
              <a:rPr lang="it-IT" sz="2400" b="1" dirty="0">
                <a:solidFill>
                  <a:srgbClr val="43467B"/>
                </a:solidFill>
              </a:rPr>
              <a:t>prosumer</a:t>
            </a:r>
            <a:r>
              <a:rPr lang="it-IT" sz="2400" dirty="0"/>
              <a:t>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È attento, partecipativo, </a:t>
            </a:r>
            <a:r>
              <a:rPr lang="it-IT" sz="2400" dirty="0" err="1"/>
              <a:t>proattivo</a:t>
            </a:r>
            <a:r>
              <a:rPr lang="it-IT" sz="2400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Vuole </a:t>
            </a:r>
            <a:r>
              <a:rPr lang="it-IT" sz="2400" i="1" dirty="0"/>
              <a:t>relazionarsi</a:t>
            </a:r>
            <a:r>
              <a:rPr lang="it-IT" sz="2400" dirty="0"/>
              <a:t> con il brand, non solo ricevere messaggi pubblicitari.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Contribuisce lui stesso a guidare trend ed evoluzioni del mercato.</a:t>
            </a:r>
          </a:p>
        </p:txBody>
      </p:sp>
    </p:spTree>
    <p:extLst>
      <p:ext uri="{BB962C8B-B14F-4D97-AF65-F5344CB8AC3E}">
        <p14:creationId xmlns:p14="http://schemas.microsoft.com/office/powerpoint/2010/main" val="813435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magine 9">
            <a:extLst>
              <a:ext uri="{FF2B5EF4-FFF2-40B4-BE49-F238E27FC236}">
                <a16:creationId xmlns:a16="http://schemas.microsoft.com/office/drawing/2014/main" id="{6F44AC9F-505A-A061-28EF-F7F2927EAA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4455" y="112976"/>
            <a:ext cx="6301058" cy="6745024"/>
          </a:xfrm>
          <a:prstGeom prst="rect">
            <a:avLst/>
          </a:prstGeom>
          <a:noFill/>
        </p:spPr>
      </p:pic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2B364C9-4638-71DE-2892-A01498F0824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rot="5400000">
            <a:off x="5488316" y="459117"/>
            <a:ext cx="6745024" cy="605274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36873D1-90FB-8618-84E0-2326D17D6C4B}"/>
              </a:ext>
            </a:extLst>
          </p:cNvPr>
          <p:cNvSpPr txBox="1"/>
          <p:nvPr/>
        </p:nvSpPr>
        <p:spPr>
          <a:xfrm>
            <a:off x="216311" y="2302346"/>
            <a:ext cx="5369832" cy="2513595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/>
          <a:p>
            <a:pPr marL="228600" indent="-228600"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400" dirty="0"/>
              <a:t>ESEMPIO:</a:t>
            </a:r>
          </a:p>
          <a:p>
            <a:pPr marL="228600" indent="-228600" algn="ctr" defTabSz="914400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</a:pPr>
            <a:r>
              <a:rPr lang="it-IT" sz="2400" dirty="0"/>
              <a:t>Videogiochi come </a:t>
            </a:r>
            <a:r>
              <a:rPr lang="it-IT" sz="2400" b="1" dirty="0"/>
              <a:t>Minecraft</a:t>
            </a:r>
            <a:r>
              <a:rPr lang="it-IT" sz="2400" dirty="0"/>
              <a:t> o </a:t>
            </a:r>
            <a:r>
              <a:rPr lang="it-IT" sz="2400" b="1" dirty="0" err="1"/>
              <a:t>Fortnite</a:t>
            </a:r>
            <a:r>
              <a:rPr lang="it-IT" sz="2400" dirty="0"/>
              <a:t> → non solo si gioca, ma </a:t>
            </a:r>
            <a:r>
              <a:rPr lang="it-IT" sz="2400" u="sng" dirty="0"/>
              <a:t>si costruiscono mondi, </a:t>
            </a:r>
            <a:r>
              <a:rPr lang="it-IT" sz="2400" u="sng" dirty="0" err="1"/>
              <a:t>skin</a:t>
            </a:r>
            <a:r>
              <a:rPr lang="it-IT" sz="2400" u="sng" dirty="0"/>
              <a:t>, mappe</a:t>
            </a:r>
            <a:r>
              <a:rPr lang="it-IT" sz="2400" dirty="0"/>
              <a:t>:                                       l’utente diventa creatore e arricchisce l’esperienza per altri.</a:t>
            </a:r>
          </a:p>
        </p:txBody>
      </p:sp>
      <p:sp>
        <p:nvSpPr>
          <p:cNvPr id="21" name="Slide Number Placeholder 6">
            <a:extLst>
              <a:ext uri="{FF2B5EF4-FFF2-40B4-BE49-F238E27FC236}">
                <a16:creationId xmlns:a16="http://schemas.microsoft.com/office/drawing/2014/main" id="{1B26FD3C-01C8-9ADC-BCB6-6301F24A83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/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it-IT" noProof="0" smtClean="0"/>
              <a:pPr rtl="0">
                <a:spcAft>
                  <a:spcPts val="600"/>
                </a:spcAft>
              </a:pPr>
              <a:t>13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6715675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immagine 4">
            <a:extLst>
              <a:ext uri="{FF2B5EF4-FFF2-40B4-BE49-F238E27FC236}">
                <a16:creationId xmlns:a16="http://schemas.microsoft.com/office/drawing/2014/main" id="{5579DE08-148C-B9CE-A3D3-82FE0D4715E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46173DD-8117-F4E8-A64C-8531B836754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7C0362D8-5266-9DE8-C4BF-85DA5D01939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562404" y="155965"/>
            <a:ext cx="8599810" cy="6238932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6F45EB9D-3DF8-0B91-4A07-1DECE777E1F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29786" y="0"/>
            <a:ext cx="7911902" cy="1447232"/>
          </a:xfrm>
        </p:spPr>
        <p:txBody>
          <a:bodyPr>
            <a:normAutofit/>
          </a:bodyPr>
          <a:lstStyle/>
          <a:p>
            <a:r>
              <a:rPr lang="it-IT" sz="3200"/>
              <a:t>Differenza rispetto al passato: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600285FD-A44B-F21D-734C-F7663343D457}"/>
              </a:ext>
            </a:extLst>
          </p:cNvPr>
          <p:cNvSpPr txBox="1"/>
          <p:nvPr/>
        </p:nvSpPr>
        <p:spPr>
          <a:xfrm>
            <a:off x="1847498" y="1447231"/>
            <a:ext cx="8094189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Non è più spettatore passivo ma </a:t>
            </a:r>
            <a:r>
              <a:rPr lang="it-IT" sz="2300" b="1" dirty="0"/>
              <a:t>protagonista</a:t>
            </a:r>
            <a:r>
              <a:rPr lang="it-IT" sz="2300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Si informa attivamente (recensioni, forum, community).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È diffidente verso i semplici </a:t>
            </a:r>
            <a:r>
              <a:rPr lang="it-IT" sz="2300" dirty="0" err="1"/>
              <a:t>claim</a:t>
            </a:r>
            <a:r>
              <a:rPr lang="it-IT" sz="2300" dirty="0"/>
              <a:t> pubblicitari → preferisce </a:t>
            </a:r>
            <a:r>
              <a:rPr lang="it-IT" sz="2300" i="1" u="sng" dirty="0"/>
              <a:t>contenuti autentici, feedback </a:t>
            </a:r>
            <a:r>
              <a:rPr lang="it-IT" sz="2300" dirty="0"/>
              <a:t>di altri utenti.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Condivide esperienze e scrive parte della storia del brand.</a:t>
            </a:r>
          </a:p>
          <a:p>
            <a:pPr algn="ctr">
              <a:buNone/>
            </a:pPr>
            <a:br>
              <a:rPr lang="it-IT" sz="2300" dirty="0"/>
            </a:br>
            <a:endParaRPr lang="it-IT" sz="2300" dirty="0"/>
          </a:p>
          <a:p>
            <a:pPr algn="ctr">
              <a:buNone/>
            </a:pPr>
            <a:r>
              <a:rPr lang="it-IT" sz="2300" dirty="0"/>
              <a:t>Nota importante: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Anche le </a:t>
            </a:r>
            <a:r>
              <a:rPr lang="it-IT" sz="2300" u="sng" dirty="0"/>
              <a:t>generazioni più anziane</a:t>
            </a:r>
            <a:r>
              <a:rPr lang="it-IT" sz="2300" dirty="0"/>
              <a:t> ormai sono </a:t>
            </a:r>
            <a:r>
              <a:rPr lang="it-IT" sz="2300" i="1" dirty="0"/>
              <a:t>digitalizzate</a:t>
            </a:r>
            <a:r>
              <a:rPr lang="it-IT" sz="2300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Ciò aumenta le opportunità: le aziende possono creare progetti che parlano a diversi gruppi di età (cross-generazionale).</a:t>
            </a:r>
          </a:p>
        </p:txBody>
      </p:sp>
    </p:spTree>
    <p:extLst>
      <p:ext uri="{BB962C8B-B14F-4D97-AF65-F5344CB8AC3E}">
        <p14:creationId xmlns:p14="http://schemas.microsoft.com/office/powerpoint/2010/main" val="6663568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7EC44F2-6134-8F13-31CA-01C9F834884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71C79F38-9FD5-B268-E01F-491E0088560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37137" y="125566"/>
            <a:ext cx="11647944" cy="6606867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it-IT"/>
              <a:t>Fino a pochi anni fa bastava essere presenti nelle prime pagine di Google con una buona SEO.</a:t>
            </a:r>
          </a:p>
          <a:p>
            <a:r>
              <a:rPr lang="it-IT"/>
              <a:t>Oggi questo non basta più.</a:t>
            </a:r>
          </a:p>
          <a:p>
            <a:br>
              <a:rPr lang="it-IT"/>
            </a:br>
            <a:endParaRPr lang="it-IT"/>
          </a:p>
          <a:p>
            <a:r>
              <a:rPr lang="it-IT"/>
              <a:t>Cosa serve fare oggi:</a:t>
            </a:r>
          </a:p>
          <a:p>
            <a:r>
              <a:rPr lang="it-IT"/>
              <a:t>Presidio sui social media: pianificazione strategica su ogni piattaforma.</a:t>
            </a:r>
          </a:p>
          <a:p>
            <a:r>
              <a:rPr lang="it-IT"/>
              <a:t>Progetti CRM: coltivare e curare i contatti raccolti, mantenendo una relazione diretta con il cliente.</a:t>
            </a:r>
          </a:p>
          <a:p>
            <a:r>
              <a:rPr lang="it-IT"/>
              <a:t>Analisi e-commerce: studiare i comportamenti dei visitatori e acquirenti per migliorare l’esperienza d’acquisto.</a:t>
            </a:r>
          </a:p>
          <a:p>
            <a:r>
              <a:rPr lang="it-IT"/>
              <a:t>Campagne advertising: devono essere mirate, dinamiche, multipiattaforma e con creatività d’impatto.</a:t>
            </a:r>
          </a:p>
        </p:txBody>
      </p:sp>
      <p:sp>
        <p:nvSpPr>
          <p:cNvPr id="5" name="Titolo 4">
            <a:extLst>
              <a:ext uri="{FF2B5EF4-FFF2-40B4-BE49-F238E27FC236}">
                <a16:creationId xmlns:a16="http://schemas.microsoft.com/office/drawing/2014/main" id="{1C73BD42-2030-DBF6-55D7-60D38CA9C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569" y="0"/>
            <a:ext cx="10624540" cy="1546902"/>
          </a:xfrm>
        </p:spPr>
        <p:txBody>
          <a:bodyPr>
            <a:normAutofit/>
          </a:bodyPr>
          <a:lstStyle/>
          <a:p>
            <a:pPr algn="ctr"/>
            <a:r>
              <a:rPr lang="it-IT" sz="3300" b="1"/>
              <a:t>Sfide e strategie del marketing digitale oggi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3DAA49D5-E489-4B4A-9EC9-D4293801599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2817A7B-6400-0583-6679-77FA9279051A}"/>
              </a:ext>
            </a:extLst>
          </p:cNvPr>
          <p:cNvSpPr txBox="1"/>
          <p:nvPr/>
        </p:nvSpPr>
        <p:spPr>
          <a:xfrm>
            <a:off x="988054" y="1546902"/>
            <a:ext cx="10291055" cy="46935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Fino a </a:t>
            </a:r>
            <a:r>
              <a:rPr lang="it-IT" sz="2300" i="1" dirty="0"/>
              <a:t>pochi anni fa</a:t>
            </a:r>
            <a:r>
              <a:rPr lang="it-IT" sz="2300" dirty="0"/>
              <a:t> bastava essere presenti nelle prime pagine di Google con una buona SEO.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i="1" dirty="0"/>
              <a:t>Oggi</a:t>
            </a:r>
            <a:r>
              <a:rPr lang="it-IT" sz="2300" dirty="0"/>
              <a:t> questo non basta più.</a:t>
            </a:r>
          </a:p>
          <a:p>
            <a:pPr algn="ctr">
              <a:buNone/>
            </a:pPr>
            <a:br>
              <a:rPr lang="it-IT" sz="2300" dirty="0"/>
            </a:br>
            <a:endParaRPr lang="it-IT" sz="2300" dirty="0"/>
          </a:p>
          <a:p>
            <a:pPr algn="ctr">
              <a:buNone/>
            </a:pPr>
            <a:r>
              <a:rPr lang="it-IT" sz="2300" dirty="0"/>
              <a:t>Cosa serve fare oggi: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b="1" dirty="0"/>
              <a:t>Presidio sui social media</a:t>
            </a:r>
            <a:r>
              <a:rPr lang="it-IT" sz="2300" dirty="0"/>
              <a:t>: pianificazione strategica su ogni piattaforma.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b="1" dirty="0"/>
              <a:t>Progetti CRM</a:t>
            </a:r>
            <a:r>
              <a:rPr lang="it-IT" sz="2300" dirty="0"/>
              <a:t>: coltivare e curare i contatti raccolti, mantenendo una relazione diretta con il cliente.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b="1" dirty="0"/>
              <a:t>Analisi e-commerce</a:t>
            </a:r>
            <a:r>
              <a:rPr lang="it-IT" sz="2300" dirty="0"/>
              <a:t>: studiare i comportamenti dei visitatori e acquirenti per migliorare l’esperienza d’acquisto.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b="1" dirty="0"/>
              <a:t>Campagne advertising:</a:t>
            </a:r>
            <a:r>
              <a:rPr lang="it-IT" sz="2300" dirty="0"/>
              <a:t> devono essere mirate, dinamiche, multipiattaforma e con creatività d’impatto.</a:t>
            </a:r>
          </a:p>
        </p:txBody>
      </p:sp>
      <p:sp>
        <p:nvSpPr>
          <p:cNvPr id="2" name="Saetta 1">
            <a:extLst>
              <a:ext uri="{FF2B5EF4-FFF2-40B4-BE49-F238E27FC236}">
                <a16:creationId xmlns:a16="http://schemas.microsoft.com/office/drawing/2014/main" id="{4755C970-8E59-59E3-4AD1-DEDCB1CE3E8E}"/>
              </a:ext>
            </a:extLst>
          </p:cNvPr>
          <p:cNvSpPr/>
          <p:nvPr/>
        </p:nvSpPr>
        <p:spPr>
          <a:xfrm>
            <a:off x="309704" y="426188"/>
            <a:ext cx="820093" cy="820093"/>
          </a:xfrm>
          <a:prstGeom prst="lightningBol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417316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egnaposto testo 13">
            <a:extLst>
              <a:ext uri="{FF2B5EF4-FFF2-40B4-BE49-F238E27FC236}">
                <a16:creationId xmlns:a16="http://schemas.microsoft.com/office/drawing/2014/main" id="{E02B9606-F9BC-40CD-9467-6348ACE41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 rtlCol="0"/>
          <a:lstStyle/>
          <a:p>
            <a:pPr rtl="0"/>
            <a:endParaRPr lang="it-IT" noProof="1"/>
          </a:p>
        </p:txBody>
      </p:sp>
      <p:sp>
        <p:nvSpPr>
          <p:cNvPr id="15" name="Segnaposto testo 14">
            <a:extLst>
              <a:ext uri="{FF2B5EF4-FFF2-40B4-BE49-F238E27FC236}">
                <a16:creationId xmlns:a16="http://schemas.microsoft.com/office/drawing/2014/main" id="{A682397A-D234-4487-8E63-23B79C76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215254" y="320046"/>
            <a:ext cx="11670083" cy="6299022"/>
          </a:xfrm>
          <a:solidFill>
            <a:schemeClr val="accent1">
              <a:lumMod val="40000"/>
              <a:lumOff val="60000"/>
            </a:schemeClr>
          </a:solidFill>
        </p:spPr>
        <p:txBody>
          <a:bodyPr rtlCol="0"/>
          <a:lstStyle/>
          <a:p>
            <a:r>
              <a:rPr lang="it-IT"/>
              <a:t>Osservazioni comuni:</a:t>
            </a:r>
          </a:p>
          <a:p>
            <a:r>
              <a:rPr lang="it-IT"/>
              <a:t>Focus sul cliente e collegamento con altre funzioni aziendali.</a:t>
            </a:r>
          </a:p>
          <a:p>
            <a:r>
              <a:rPr lang="it-IT"/>
              <a:t>Debolezza: poca enfasi sulle comunicazioni digitali.</a:t>
            </a:r>
          </a:p>
          <a:p>
            <a:r>
              <a:rPr lang="it-IT"/>
              <a:t>Obiettivi del marketing digitale:</a:t>
            </a:r>
          </a:p>
          <a:p>
            <a:r>
              <a:rPr lang="it-IT"/>
              <a:t>Identificare bisogni e desideri dei clienti tramite ricerche online.</a:t>
            </a:r>
          </a:p>
          <a:p>
            <a:r>
              <a:rPr lang="it-IT"/>
              <a:t>Anticipare la domanda per gestire al meglio le risorse.</a:t>
            </a:r>
          </a:p>
          <a:p>
            <a:r>
              <a:rPr lang="it-IT"/>
              <a:t>Soddisfare il cliente con usabilità del sito, buone prestazioni, servizio clienti efficace e consegne puntuali.</a:t>
            </a:r>
          </a:p>
        </p:txBody>
      </p:sp>
      <p:sp>
        <p:nvSpPr>
          <p:cNvPr id="16" name="Segnaposto testo 15">
            <a:extLst>
              <a:ext uri="{FF2B5EF4-FFF2-40B4-BE49-F238E27FC236}">
                <a16:creationId xmlns:a16="http://schemas.microsoft.com/office/drawing/2014/main" id="{CF8FCB52-DD55-48F6-9F4A-D2A0F6586E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 rtlCol="0"/>
          <a:lstStyle/>
          <a:p>
            <a:pPr rtl="0"/>
            <a:endParaRPr lang="it-IT" noProof="1"/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6FC5FD6-7231-FD2B-D134-B48DAF520FDE}"/>
              </a:ext>
            </a:extLst>
          </p:cNvPr>
          <p:cNvSpPr txBox="1"/>
          <p:nvPr/>
        </p:nvSpPr>
        <p:spPr>
          <a:xfrm>
            <a:off x="1235492" y="610456"/>
            <a:ext cx="9912669" cy="5401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300" dirty="0"/>
              <a:t>⛔️ Criticità: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Anche facendo tutto questo, non è garantito il successo.</a:t>
            </a:r>
          </a:p>
          <a:p>
            <a:pPr algn="ctr">
              <a:buNone/>
            </a:pPr>
            <a:endParaRPr lang="it-IT" sz="2300" dirty="0"/>
          </a:p>
          <a:p>
            <a:pPr algn="ctr">
              <a:buNone/>
            </a:pPr>
            <a:r>
              <a:rPr lang="it-IT" sz="2300" b="1" dirty="0"/>
              <a:t>Perché</a:t>
            </a:r>
            <a:r>
              <a:rPr lang="it-IT" sz="2300" dirty="0"/>
              <a:t>?  Bisogna anche:</a:t>
            </a:r>
          </a:p>
          <a:p>
            <a:pPr marL="514350" indent="-514350" algn="ctr">
              <a:buFont typeface="+mj-lt"/>
              <a:buAutoNum type="romanUcPeriod"/>
            </a:pPr>
            <a:r>
              <a:rPr lang="it-IT" sz="2300" dirty="0"/>
              <a:t>monitorare i trend,</a:t>
            </a:r>
          </a:p>
          <a:p>
            <a:pPr marL="514350" indent="-514350" algn="ctr">
              <a:buFont typeface="+mj-lt"/>
              <a:buAutoNum type="romanUcPeriod"/>
            </a:pPr>
            <a:r>
              <a:rPr lang="it-IT" sz="2300" dirty="0"/>
              <a:t>osservare canali emergenti,</a:t>
            </a:r>
          </a:p>
          <a:p>
            <a:pPr marL="514350" indent="-514350" algn="ctr">
              <a:buFont typeface="+mj-lt"/>
              <a:buAutoNum type="romanUcPeriod"/>
            </a:pPr>
            <a:r>
              <a:rPr lang="it-IT" sz="2300" u="sng" dirty="0"/>
              <a:t>capire i cambiamenti</a:t>
            </a:r>
            <a:r>
              <a:rPr lang="it-IT" sz="2300" dirty="0"/>
              <a:t> nelle modalità di fruizione,</a:t>
            </a:r>
          </a:p>
          <a:p>
            <a:pPr marL="514350" indent="-514350" algn="ctr">
              <a:buFont typeface="+mj-lt"/>
              <a:buAutoNum type="romanUcPeriod"/>
            </a:pPr>
            <a:r>
              <a:rPr lang="it-IT" sz="2300" dirty="0"/>
              <a:t>intercettare </a:t>
            </a:r>
            <a:r>
              <a:rPr lang="it-IT" sz="2300" u="sng" dirty="0" err="1"/>
              <a:t>influencer</a:t>
            </a:r>
            <a:r>
              <a:rPr lang="it-IT" sz="2300" dirty="0"/>
              <a:t> e </a:t>
            </a:r>
            <a:r>
              <a:rPr lang="it-IT" sz="2300" u="sng" dirty="0" err="1"/>
              <a:t>opinion</a:t>
            </a:r>
            <a:r>
              <a:rPr lang="it-IT" sz="2300" dirty="0"/>
              <a:t> leader del proprio target,</a:t>
            </a:r>
          </a:p>
          <a:p>
            <a:pPr marL="514350" indent="-514350" algn="ctr">
              <a:buFont typeface="+mj-lt"/>
              <a:buAutoNum type="romanUcPeriod"/>
            </a:pPr>
            <a:r>
              <a:rPr lang="it-IT" sz="2300" dirty="0"/>
              <a:t>seguire i </a:t>
            </a:r>
            <a:r>
              <a:rPr lang="it-IT" sz="2300" dirty="0" err="1"/>
              <a:t>topic</a:t>
            </a:r>
            <a:r>
              <a:rPr lang="it-IT" sz="2300" dirty="0"/>
              <a:t> più caldi della propria </a:t>
            </a:r>
            <a:r>
              <a:rPr lang="it-IT" sz="2300" dirty="0" err="1"/>
              <a:t>industry</a:t>
            </a:r>
            <a:r>
              <a:rPr lang="it-IT" sz="2300" dirty="0"/>
              <a:t>.</a:t>
            </a:r>
          </a:p>
          <a:p>
            <a:pPr algn="ctr">
              <a:buNone/>
            </a:pPr>
            <a:endParaRPr lang="it-IT" sz="23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Visto che il contesto è imprevedibile ma osservabile, serve avere un progetto dettagliato:</a:t>
            </a:r>
          </a:p>
          <a:p>
            <a:pPr marL="342900" indent="-342900" algn="ctr">
              <a:buFont typeface="Wingdings" pitchFamily="2" charset="2"/>
              <a:buChar char="v"/>
            </a:pPr>
            <a:r>
              <a:rPr lang="it-IT" sz="2300" dirty="0"/>
              <a:t>conoscenza delle componenti,</a:t>
            </a:r>
          </a:p>
          <a:p>
            <a:pPr marL="342900" indent="-342900" algn="ctr">
              <a:buFont typeface="Wingdings" pitchFamily="2" charset="2"/>
              <a:buChar char="v"/>
            </a:pPr>
            <a:r>
              <a:rPr lang="it-IT" sz="2300" dirty="0"/>
              <a:t>consapevolezza delle potenzialità,</a:t>
            </a:r>
          </a:p>
          <a:p>
            <a:pPr marL="342900" indent="-342900" algn="ctr">
              <a:buFont typeface="Wingdings" pitchFamily="2" charset="2"/>
              <a:buChar char="v"/>
            </a:pPr>
            <a:r>
              <a:rPr lang="it-IT" sz="2300" dirty="0"/>
              <a:t>margini chiari di intervento e implementazione.</a:t>
            </a:r>
          </a:p>
        </p:txBody>
      </p:sp>
    </p:spTree>
    <p:extLst>
      <p:ext uri="{BB962C8B-B14F-4D97-AF65-F5344CB8AC3E}">
        <p14:creationId xmlns:p14="http://schemas.microsoft.com/office/powerpoint/2010/main" val="3069052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A08353-0D0E-3F0D-B18D-6F558E2A90B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ctr"/>
            <a:r>
              <a:rPr lang="it-IT" sz="2800" b="1"/>
              <a:t>2.2 Le fasi del progetto di digital marketing</a:t>
            </a: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1DCECB4E-0143-B6FF-9185-09E89C87550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accent2">
              <a:lumMod val="60000"/>
              <a:lumOff val="40000"/>
            </a:schemeClr>
          </a:solidFill>
        </p:spPr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9D6DA64-9634-B767-F5BA-3D1B9DEFA0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17</a:t>
            </a:fld>
            <a:endParaRPr lang="it-IT" noProof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FE6D10D-3C68-D8DA-E139-3E3D90E395BB}"/>
              </a:ext>
            </a:extLst>
          </p:cNvPr>
          <p:cNvSpPr txBox="1"/>
          <p:nvPr/>
        </p:nvSpPr>
        <p:spPr>
          <a:xfrm>
            <a:off x="1282575" y="2301546"/>
            <a:ext cx="9848840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/>
              <a:t>Un progetto di digital marketing si sviluppa per </a:t>
            </a:r>
            <a:r>
              <a:rPr lang="it-IT" sz="2400" b="1"/>
              <a:t>fasi successive</a:t>
            </a:r>
            <a:r>
              <a:rPr lang="it-IT" sz="2400"/>
              <a:t>, ognuna gestita da </a:t>
            </a:r>
            <a:r>
              <a:rPr lang="it-IT" sz="2400" u="sng"/>
              <a:t>figure specializzate</a:t>
            </a:r>
            <a:r>
              <a:rPr lang="it-IT" sz="2400"/>
              <a:t>. </a:t>
            </a:r>
          </a:p>
          <a:p>
            <a:pPr algn="ctr"/>
            <a:r>
              <a:rPr lang="it-IT" sz="2400"/>
              <a:t>Ogni step è propedeutico al successivo, così da costruire un </a:t>
            </a:r>
            <a:r>
              <a:rPr lang="it-IT" sz="2400" b="1"/>
              <a:t>percorso coerente</a:t>
            </a:r>
            <a:r>
              <a:rPr lang="it-IT" sz="2400"/>
              <a:t>, completo e scalabile.</a:t>
            </a:r>
          </a:p>
          <a:p>
            <a:pPr algn="ctr"/>
            <a:endParaRPr lang="it-IT" sz="2400"/>
          </a:p>
          <a:p>
            <a:pPr algn="ctr"/>
            <a:r>
              <a:rPr lang="it-IT" sz="2400"/>
              <a:t> </a:t>
            </a:r>
          </a:p>
          <a:p>
            <a:pPr algn="ctr"/>
            <a:r>
              <a:rPr lang="it-IT" sz="2400"/>
              <a:t>Queste 5 fasi permettono di </a:t>
            </a:r>
            <a:r>
              <a:rPr lang="it-IT" sz="2400" i="1"/>
              <a:t>costruire un </a:t>
            </a:r>
            <a:r>
              <a:rPr lang="it-IT" sz="2400" b="1" i="1"/>
              <a:t>progetto</a:t>
            </a:r>
            <a:r>
              <a:rPr lang="it-IT" sz="2400" i="1"/>
              <a:t> di digital marketing completo, mirato ed efficace, che non sia frammentato ma al contrario </a:t>
            </a:r>
            <a:r>
              <a:rPr lang="it-IT" sz="2400" i="1" u="sng"/>
              <a:t>scalabile</a:t>
            </a:r>
            <a:r>
              <a:rPr lang="it-IT" sz="2400" i="1"/>
              <a:t> e </a:t>
            </a:r>
            <a:r>
              <a:rPr lang="it-IT" sz="2400" i="1" u="sng"/>
              <a:t>modulabile nel tempo.</a:t>
            </a:r>
          </a:p>
          <a:p>
            <a:pPr algn="ctr">
              <a:buNone/>
            </a:pPr>
            <a:endParaRPr lang="it-IT" sz="2400" dirty="0"/>
          </a:p>
        </p:txBody>
      </p:sp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772C86E3-36E3-8623-EE39-E469AD78ABC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35819" y="6087198"/>
            <a:ext cx="10288693" cy="3660648"/>
          </a:xfrm>
        </p:spPr>
        <p:txBody>
          <a:bodyPr/>
          <a:lstStyle/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357784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8B30D86-FD12-5317-A4E4-D0162B4ECD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358640" y="1376014"/>
            <a:ext cx="3474720" cy="1884265"/>
          </a:xfrm>
        </p:spPr>
        <p:txBody>
          <a:bodyPr>
            <a:noAutofit/>
          </a:bodyPr>
          <a:lstStyle/>
          <a:p>
            <a:r>
              <a:rPr lang="it-IT" dirty="0"/>
              <a:t>Individuazione </a:t>
            </a:r>
            <a:r>
              <a:rPr lang="it-IT" b="1" dirty="0" err="1">
                <a:solidFill>
                  <a:schemeClr val="accent5">
                    <a:lumMod val="75000"/>
                  </a:schemeClr>
                </a:solidFill>
              </a:rPr>
              <a:t>dell’insight</a:t>
            </a:r>
            <a:r>
              <a:rPr lang="it-IT" b="1" dirty="0">
                <a:solidFill>
                  <a:schemeClr val="accent5">
                    <a:lumMod val="75000"/>
                  </a:schemeClr>
                </a:solidFill>
              </a:rPr>
              <a:t> di partenza.</a:t>
            </a:r>
          </a:p>
          <a:p>
            <a:r>
              <a:rPr lang="it-IT" dirty="0"/>
              <a:t>Mappatura del </a:t>
            </a:r>
            <a:r>
              <a:rPr lang="it-IT" u="sng" dirty="0"/>
              <a:t>consumer </a:t>
            </a:r>
            <a:r>
              <a:rPr lang="it-IT" u="sng" dirty="0" err="1"/>
              <a:t>journey</a:t>
            </a:r>
            <a:r>
              <a:rPr lang="it-IT" dirty="0"/>
              <a:t> (il percorso che il consumatore compie).</a:t>
            </a:r>
          </a:p>
          <a:p>
            <a:r>
              <a:rPr lang="it-IT" dirty="0"/>
              <a:t>Definizione delle </a:t>
            </a:r>
            <a:r>
              <a:rPr lang="it-IT" i="1" u="sng" dirty="0"/>
              <a:t>azioni chiave </a:t>
            </a:r>
            <a:r>
              <a:rPr lang="it-IT" dirty="0"/>
              <a:t>da realizzare.</a:t>
            </a:r>
          </a:p>
          <a:p>
            <a:r>
              <a:rPr lang="it-IT" dirty="0"/>
              <a:t>Stabilire obiettivi e relativi KPI per misurare i risultati.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75EF1F87-B73A-87E9-A1FC-F9FD9A671CD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1851" y="339660"/>
            <a:ext cx="4204429" cy="513928"/>
          </a:xfrm>
        </p:spPr>
        <p:txBody>
          <a:bodyPr/>
          <a:lstStyle/>
          <a:p>
            <a:r>
              <a:rPr lang="it-IT" sz="2500" b="1"/>
              <a:t>1. Fase di Investigazione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0AA6DC01-B02D-BD24-EE9F-18FB843DDC5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421618" y="973178"/>
            <a:ext cx="3474720" cy="1884265"/>
          </a:xfrm>
        </p:spPr>
        <p:txBody>
          <a:bodyPr>
            <a:noAutofit/>
          </a:bodyPr>
          <a:lstStyle/>
          <a:p>
            <a:r>
              <a:rPr lang="it-IT" dirty="0"/>
              <a:t>Raccolta ed </a:t>
            </a:r>
            <a:r>
              <a:rPr lang="it-IT" u="sng" dirty="0"/>
              <a:t>elaborazione dei dati.</a:t>
            </a:r>
          </a:p>
          <a:p>
            <a:r>
              <a:rPr lang="it-IT" dirty="0"/>
              <a:t>Analisi dello </a:t>
            </a:r>
            <a:r>
              <a:rPr lang="it-IT" b="1" dirty="0">
                <a:solidFill>
                  <a:srgbClr val="43467B"/>
                </a:solidFill>
              </a:rPr>
              <a:t>scenario</a:t>
            </a:r>
            <a:r>
              <a:rPr lang="it-IT" dirty="0"/>
              <a:t> e del contesto competitivo.</a:t>
            </a:r>
          </a:p>
          <a:p>
            <a:r>
              <a:rPr lang="it-IT" dirty="0"/>
              <a:t>Studio dei </a:t>
            </a:r>
            <a:r>
              <a:rPr lang="it-IT" u="sng" dirty="0"/>
              <a:t>comportamenti dei consumatori.</a:t>
            </a:r>
          </a:p>
          <a:p>
            <a:pPr marL="0" indent="0" algn="ctr">
              <a:buNone/>
            </a:pPr>
            <a:r>
              <a:rPr lang="it-IT" dirty="0"/>
              <a:t>Identificazione di:</a:t>
            </a:r>
          </a:p>
          <a:p>
            <a:r>
              <a:rPr lang="it-IT" dirty="0"/>
              <a:t>aree di opportunità,</a:t>
            </a:r>
          </a:p>
          <a:p>
            <a:r>
              <a:rPr lang="it-IT" dirty="0"/>
              <a:t>priorità,</a:t>
            </a:r>
          </a:p>
          <a:p>
            <a:r>
              <a:rPr lang="it-IT" dirty="0"/>
              <a:t>barriere che la marca può incontrare,</a:t>
            </a:r>
          </a:p>
          <a:p>
            <a:r>
              <a:rPr lang="it-IT" dirty="0"/>
              <a:t>canali principali per raggiungere il target.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263A3ACE-9288-7EE8-CB14-20905C8DDE7F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358640" y="384258"/>
            <a:ext cx="3474720" cy="424732"/>
          </a:xfrm>
        </p:spPr>
        <p:txBody>
          <a:bodyPr/>
          <a:lstStyle/>
          <a:p>
            <a:r>
              <a:rPr lang="it-IT" sz="2500" b="1"/>
              <a:t>2. Fase di Definizione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89FDDA68-8559-1D0E-5CF9-2BAB95596EEE}"/>
              </a:ext>
            </a:extLst>
          </p:cNvPr>
          <p:cNvSpPr>
            <a:spLocks noGrp="1"/>
          </p:cNvSpPr>
          <p:nvPr>
            <p:ph sz="quarter" idx="23"/>
          </p:nvPr>
        </p:nvSpPr>
        <p:spPr>
          <a:xfrm>
            <a:off x="8295662" y="973178"/>
            <a:ext cx="3474720" cy="1884265"/>
          </a:xfrm>
        </p:spPr>
        <p:txBody>
          <a:bodyPr>
            <a:noAutofit/>
          </a:bodyPr>
          <a:lstStyle/>
          <a:p>
            <a:r>
              <a:rPr lang="it-IT" sz="2100" dirty="0"/>
              <a:t>Sviluppo del </a:t>
            </a:r>
            <a:r>
              <a:rPr lang="it-IT" sz="2100" b="1" dirty="0">
                <a:solidFill>
                  <a:srgbClr val="E58C09"/>
                </a:solidFill>
              </a:rPr>
              <a:t>creative concept</a:t>
            </a:r>
            <a:r>
              <a:rPr lang="it-IT" sz="2100" dirty="0"/>
              <a:t> che guiderà la comunicazione.</a:t>
            </a:r>
          </a:p>
          <a:p>
            <a:pPr marL="0" indent="0">
              <a:buNone/>
            </a:pPr>
            <a:r>
              <a:rPr lang="it-IT" sz="2100" dirty="0"/>
              <a:t>Costruzione della piattaforma di comunicazione in grado di:</a:t>
            </a:r>
          </a:p>
          <a:p>
            <a:r>
              <a:rPr lang="it-IT" sz="2100" dirty="0"/>
              <a:t>creare connessione tra brand e target,</a:t>
            </a:r>
          </a:p>
          <a:p>
            <a:r>
              <a:rPr lang="it-IT" sz="2100" dirty="0"/>
              <a:t>adattarsi a tutti i canali,</a:t>
            </a:r>
          </a:p>
          <a:p>
            <a:r>
              <a:rPr lang="it-IT" sz="2100" dirty="0"/>
              <a:t>vivere lungo l’intero consumer </a:t>
            </a:r>
            <a:r>
              <a:rPr lang="it-IT" sz="2100" dirty="0" err="1"/>
              <a:t>journey</a:t>
            </a:r>
            <a:r>
              <a:rPr lang="it-IT" sz="2100" dirty="0"/>
              <a:t>.</a:t>
            </a:r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B54D0ABC-EB80-FE76-B52E-5E8D15A833A3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168640" y="384258"/>
            <a:ext cx="3474720" cy="424732"/>
          </a:xfrm>
        </p:spPr>
        <p:txBody>
          <a:bodyPr/>
          <a:lstStyle/>
          <a:p>
            <a:r>
              <a:rPr lang="it-IT" sz="2500" b="1"/>
              <a:t>3. Fase di Creazione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1998585-8A48-E07B-BC0A-F47098F9C2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18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8214106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27DD628-D45A-E65A-DC5A-273269A8588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027341" y="1695625"/>
            <a:ext cx="4833143" cy="2730514"/>
          </a:xfrm>
        </p:spPr>
        <p:txBody>
          <a:bodyPr>
            <a:noAutofit/>
          </a:bodyPr>
          <a:lstStyle/>
          <a:p>
            <a:r>
              <a:rPr lang="it-IT" sz="2400" dirty="0"/>
              <a:t>Coinvolgimento attivo del target.</a:t>
            </a:r>
          </a:p>
          <a:p>
            <a:endParaRPr lang="it-IT" sz="2400" dirty="0"/>
          </a:p>
          <a:p>
            <a:r>
              <a:rPr lang="it-IT" sz="2400" dirty="0"/>
              <a:t>Utilizzo di messaggi efficaci e calibrati sul media scelto.</a:t>
            </a:r>
          </a:p>
          <a:p>
            <a:endParaRPr lang="it-IT" sz="2400" dirty="0"/>
          </a:p>
          <a:p>
            <a:r>
              <a:rPr lang="it-IT" sz="2400" dirty="0"/>
              <a:t>Stimolare una comunicazione bi-direzionale tra brand e pubblico.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5845BB8-4576-AC3E-E1AE-BA1C7A04941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1069" y="527355"/>
            <a:ext cx="4929415" cy="438582"/>
          </a:xfrm>
        </p:spPr>
        <p:txBody>
          <a:bodyPr/>
          <a:lstStyle/>
          <a:p>
            <a:pPr algn="ctr"/>
            <a:r>
              <a:rPr lang="it-IT" sz="2500" b="1"/>
              <a:t>4. Fase di Ingaggio</a:t>
            </a:r>
          </a:p>
        </p:txBody>
      </p:sp>
      <p:sp>
        <p:nvSpPr>
          <p:cNvPr id="5" name="Segnaposto contenuto 4">
            <a:extLst>
              <a:ext uri="{FF2B5EF4-FFF2-40B4-BE49-F238E27FC236}">
                <a16:creationId xmlns:a16="http://schemas.microsoft.com/office/drawing/2014/main" id="{EFFD526B-7997-3E8C-6E20-257683405B1C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326616" y="1544734"/>
            <a:ext cx="5723400" cy="1884265"/>
          </a:xfrm>
        </p:spPr>
        <p:txBody>
          <a:bodyPr>
            <a:noAutofit/>
          </a:bodyPr>
          <a:lstStyle/>
          <a:p>
            <a:r>
              <a:rPr lang="it-IT" sz="2200" dirty="0"/>
              <a:t>Raccolta e analisi delle performance.</a:t>
            </a:r>
          </a:p>
          <a:p>
            <a:endParaRPr lang="it-IT" sz="2200" dirty="0"/>
          </a:p>
          <a:p>
            <a:r>
              <a:rPr lang="it-IT" sz="2200" dirty="0"/>
              <a:t>Uso dei dati per affinare le singole azioni (strategie data </a:t>
            </a:r>
            <a:r>
              <a:rPr lang="it-IT" sz="2200" dirty="0" err="1"/>
              <a:t>driven</a:t>
            </a:r>
            <a:r>
              <a:rPr lang="it-IT" sz="2200" dirty="0"/>
              <a:t>).</a:t>
            </a:r>
          </a:p>
          <a:p>
            <a:endParaRPr lang="it-IT" sz="2200" dirty="0"/>
          </a:p>
          <a:p>
            <a:r>
              <a:rPr lang="it-IT" sz="2200" dirty="0"/>
              <a:t>Miglioramento continuo dell’esperienza del consumatore.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9FC4989-17C2-C40F-2648-FB9F3C89A52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01843" y="527355"/>
            <a:ext cx="5090157" cy="438582"/>
          </a:xfrm>
        </p:spPr>
        <p:txBody>
          <a:bodyPr/>
          <a:lstStyle/>
          <a:p>
            <a:pPr algn="ctr"/>
            <a:r>
              <a:rPr lang="it-IT" sz="2500" b="1"/>
              <a:t>5. Fase di Ottimizzazione</a:t>
            </a:r>
          </a:p>
        </p:txBody>
      </p:sp>
      <p:sp>
        <p:nvSpPr>
          <p:cNvPr id="12" name="Segnaposto numero diapositiva 11">
            <a:extLst>
              <a:ext uri="{FF2B5EF4-FFF2-40B4-BE49-F238E27FC236}">
                <a16:creationId xmlns:a16="http://schemas.microsoft.com/office/drawing/2014/main" id="{24002A82-AA05-85F2-D322-B3231C943C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19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132099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>
            <a:extLst>
              <a:ext uri="{FF2B5EF4-FFF2-40B4-BE49-F238E27FC236}">
                <a16:creationId xmlns:a16="http://schemas.microsoft.com/office/drawing/2014/main" id="{AF890B92-D44D-461B-A5E6-D4F348791F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4295"/>
            <a:ext cx="12191999" cy="3278423"/>
          </a:xfrm>
        </p:spPr>
      </p:pic>
      <p:sp>
        <p:nvSpPr>
          <p:cNvPr id="34" name="Segnaposto testo 33">
            <a:extLst>
              <a:ext uri="{FF2B5EF4-FFF2-40B4-BE49-F238E27FC236}">
                <a16:creationId xmlns:a16="http://schemas.microsoft.com/office/drawing/2014/main" id="{29455ACD-CCC6-4BEC-AA79-DC1C69D08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772566" y="1622080"/>
            <a:ext cx="4657679" cy="2932110"/>
          </a:xfrm>
        </p:spPr>
        <p:txBody>
          <a:bodyPr rtlCol="0"/>
          <a:lstStyle/>
          <a:p>
            <a:pPr rtl="0"/>
            <a:endParaRPr lang="it-IT" noProof="1"/>
          </a:p>
        </p:txBody>
      </p:sp>
      <p:pic>
        <p:nvPicPr>
          <p:cNvPr id="39" name="Segnaposto immagine 38">
            <a:extLst>
              <a:ext uri="{FF2B5EF4-FFF2-40B4-BE49-F238E27FC236}">
                <a16:creationId xmlns:a16="http://schemas.microsoft.com/office/drawing/2014/main" id="{D15B262E-3234-4E0C-A890-B69314333F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21"/>
          </p:nvPr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 l="853" r="853"/>
          <a:stretch>
            <a:fillRect/>
          </a:stretch>
        </p:blipFill>
        <p:spPr/>
      </p:pic>
      <p:sp>
        <p:nvSpPr>
          <p:cNvPr id="2" name="Segnaposto numero diapositiva 1">
            <a:extLst>
              <a:ext uri="{FF2B5EF4-FFF2-40B4-BE49-F238E27FC236}">
                <a16:creationId xmlns:a16="http://schemas.microsoft.com/office/drawing/2014/main" id="{7A6C6147-EB04-429F-9D41-52F18DE232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1" smtClean="0"/>
              <a:pPr rtl="0"/>
              <a:t>2</a:t>
            </a:fld>
            <a:endParaRPr lang="it-IT" noProof="1"/>
          </a:p>
        </p:txBody>
      </p:sp>
      <p:sp>
        <p:nvSpPr>
          <p:cNvPr id="32" name="Segnaposto testo 119">
            <a:extLst>
              <a:ext uri="{FF2B5EF4-FFF2-40B4-BE49-F238E27FC236}">
                <a16:creationId xmlns:a16="http://schemas.microsoft.com/office/drawing/2014/main" id="{D9043C6D-0761-489D-8401-7F976D80BA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it-IT" noProof="1"/>
          </a:p>
        </p:txBody>
      </p:sp>
      <p:sp>
        <p:nvSpPr>
          <p:cNvPr id="40" name="Figura a mano libera: Forma 39">
            <a:extLst>
              <a:ext uri="{FF2B5EF4-FFF2-40B4-BE49-F238E27FC236}">
                <a16:creationId xmlns:a16="http://schemas.microsoft.com/office/drawing/2014/main" id="{CD5E95B5-674E-4A3A-A7C5-83CFC4114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8329286" cy="457200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it-IT" noProof="1"/>
          </a:p>
        </p:txBody>
      </p:sp>
      <p:sp>
        <p:nvSpPr>
          <p:cNvPr id="14" name="Titolo 13">
            <a:extLst>
              <a:ext uri="{FF2B5EF4-FFF2-40B4-BE49-F238E27FC236}">
                <a16:creationId xmlns:a16="http://schemas.microsoft.com/office/drawing/2014/main" id="{06BA04B3-CF89-FB91-F491-623F8CC8B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1160" y="3717925"/>
            <a:ext cx="3035220" cy="930275"/>
          </a:xfrm>
        </p:spPr>
        <p:txBody>
          <a:bodyPr>
            <a:normAutofit/>
          </a:bodyPr>
          <a:lstStyle/>
          <a:p>
            <a:r>
              <a:rPr lang="it-IT" sz="4400" u="sng"/>
              <a:t>Capitolo 2</a:t>
            </a:r>
            <a:endParaRPr lang="it-IT" sz="4400" u="sng" dirty="0"/>
          </a:p>
        </p:txBody>
      </p:sp>
      <p:sp>
        <p:nvSpPr>
          <p:cNvPr id="16" name="Segnaposto contenuto 15">
            <a:extLst>
              <a:ext uri="{FF2B5EF4-FFF2-40B4-BE49-F238E27FC236}">
                <a16:creationId xmlns:a16="http://schemas.microsoft.com/office/drawing/2014/main" id="{3170F9FA-20C7-B3DB-F83C-408138670664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7186090" y="2014985"/>
            <a:ext cx="3830629" cy="2422944"/>
          </a:xfrm>
        </p:spPr>
        <p:txBody>
          <a:bodyPr>
            <a:normAutofit/>
          </a:bodyPr>
          <a:lstStyle/>
          <a:p>
            <a:pPr algn="ctr"/>
            <a:r>
              <a:rPr lang="it-IT" sz="4000" b="1" dirty="0"/>
              <a:t>IL PROGETTO DI DIGITAL MARKETING</a:t>
            </a:r>
          </a:p>
          <a:p>
            <a:pPr algn="ctr"/>
            <a:endParaRPr lang="it-IT" sz="4000" b="1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D0C1CECD-2DDD-B965-AA62-39AB3CE9739D}"/>
                  </a:ext>
                </a:extLst>
              </p14:cNvPr>
              <p14:cNvContentPartPr/>
              <p14:nvPr/>
            </p14:nvContentPartPr>
            <p14:xfrm>
              <a:off x="9338533" y="3401734"/>
              <a:ext cx="18360" cy="3600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D0C1CECD-2DDD-B965-AA62-39AB3CE9739D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27733" y="3390934"/>
                <a:ext cx="39600" cy="5724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magine 6">
            <a:extLst>
              <a:ext uri="{FF2B5EF4-FFF2-40B4-BE49-F238E27FC236}">
                <a16:creationId xmlns:a16="http://schemas.microsoft.com/office/drawing/2014/main" id="{7E09BE92-23DA-C89E-0649-26881D20F7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218788"/>
            <a:ext cx="8470777" cy="707932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5620E37-AA65-2986-5DDB-D2B3497A1E1F}"/>
              </a:ext>
            </a:extLst>
          </p:cNvPr>
          <p:cNvSpPr txBox="1">
            <a:spLocks/>
          </p:cNvSpPr>
          <p:nvPr/>
        </p:nvSpPr>
        <p:spPr>
          <a:xfrm>
            <a:off x="892300" y="4648200"/>
            <a:ext cx="7436986" cy="4205128"/>
          </a:xfrm>
          <a:prstGeom prst="rect">
            <a:avLst/>
          </a:prstGeom>
        </p:spPr>
        <p:txBody>
          <a:bodyPr anchor="t">
            <a:noAutofit/>
          </a:bodyPr>
          <a:lstStyle>
            <a:defPPr>
              <a:defRPr lang="it-IT"/>
            </a:defPPr>
            <a:lvl1pPr mar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11B2A5"/>
              </a:buClr>
              <a:buFont typeface="+mj-lt"/>
              <a:buNone/>
              <a:defRPr sz="2400" b="0" i="0" kern="1200">
                <a:solidFill>
                  <a:srgbClr val="003057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2pPr>
            <a:lvl3pPr marL="9144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3pPr>
            <a:lvl4pPr marL="13716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4pPr>
            <a:lvl5pPr marL="1828800" algn="l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5pPr>
            <a:lvl6pPr marL="4572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6pPr>
            <a:lvl7pPr marL="9144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7pPr>
            <a:lvl8pPr marL="13716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8pPr>
            <a:lvl9pPr marL="1828800" algn="l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500" kern="1200">
                <a:solidFill>
                  <a:schemeClr val="tx1"/>
                </a:solidFill>
                <a:latin typeface="Open Sans Light" panose="020B0306030504020204" pitchFamily="34" charset="0"/>
                <a:ea typeface="+mn-ea"/>
                <a:cs typeface="+mn-cs"/>
              </a:defRPr>
            </a:lvl9pPr>
          </a:lstStyle>
          <a:p>
            <a:pPr marL="317500" indent="-225425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Clr>
                <a:srgbClr val="DF603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</a:t>
            </a:r>
            <a:r>
              <a:rPr lang="en-US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progetto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di digital marketing, da </a:t>
            </a:r>
            <a:r>
              <a:rPr lang="en-US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quali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esigenze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en-US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obiettivi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nasce</a:t>
            </a: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17500" indent="-225425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Clr>
                <a:srgbClr val="DF603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</a:t>
            </a:r>
            <a:r>
              <a:rPr lang="en-US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progetto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integrato</a:t>
            </a: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17500" indent="-225425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Clr>
                <a:srgbClr val="DF603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Gli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step </a:t>
            </a:r>
            <a:r>
              <a:rPr lang="en-US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procedurali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per lo </a:t>
            </a:r>
            <a:r>
              <a:rPr lang="en-US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sviluppo</a:t>
            </a: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progettuale</a:t>
            </a:r>
            <a:endParaRPr lang="en-US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317500" indent="-225425"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  <a:buClr>
                <a:srgbClr val="DF6030"/>
              </a:buClr>
              <a:buSzPct val="90000"/>
              <a:buFont typeface="Arial" panose="020B0604020202020204" pitchFamily="34" charset="0"/>
              <a:buChar char="•"/>
            </a:pPr>
            <a:r>
              <a:rPr lang="en-US" sz="17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framework </a:t>
            </a:r>
            <a:r>
              <a:rPr lang="en-US" sz="1700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progettuali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9562049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5685E5F7-5636-8DD3-EAF9-6D36F58F4DD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9337CE0-8F07-14C6-D5E3-9745336523E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" y="0"/>
            <a:ext cx="12191998" cy="6857999"/>
          </a:xfrm>
        </p:spPr>
        <p:txBody>
          <a:bodyPr/>
          <a:lstStyle/>
          <a:p>
            <a:r>
              <a:rPr lang="it-IT"/>
              <a:t>Il flusso progettuale non è lineare: ogni fase apre la successiva e si rafforza nella precedente.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13BDEC3-DC71-63A5-4A7D-8BE254C9A1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20</a:t>
            </a:fld>
            <a:endParaRPr lang="it-IT" noProof="0"/>
          </a:p>
        </p:txBody>
      </p:sp>
      <p:pic>
        <p:nvPicPr>
          <p:cNvPr id="11" name="Segnaposto contenuto 10">
            <a:extLst>
              <a:ext uri="{FF2B5EF4-FFF2-40B4-BE49-F238E27FC236}">
                <a16:creationId xmlns:a16="http://schemas.microsoft.com/office/drawing/2014/main" id="{D5A0C365-1C25-32F8-DCB3-8F6BB94CB043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/>
          <a:stretch>
            <a:fillRect/>
          </a:stretch>
        </p:blipFill>
        <p:spPr>
          <a:xfrm>
            <a:off x="838124" y="187473"/>
            <a:ext cx="9642459" cy="6152367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868E6DEF-1490-67C4-B410-67B55EB849D1}"/>
              </a:ext>
            </a:extLst>
          </p:cNvPr>
          <p:cNvSpPr txBox="1"/>
          <p:nvPr/>
        </p:nvSpPr>
        <p:spPr>
          <a:xfrm>
            <a:off x="7570679" y="3283389"/>
            <a:ext cx="4327863" cy="1200329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2400" dirty="0"/>
              <a:t>Il flusso progettuale non è lineare:                   ogni fase apre la successiva e si rafforza nella precedente.</a:t>
            </a:r>
          </a:p>
        </p:txBody>
      </p:sp>
    </p:spTree>
    <p:extLst>
      <p:ext uri="{BB962C8B-B14F-4D97-AF65-F5344CB8AC3E}">
        <p14:creationId xmlns:p14="http://schemas.microsoft.com/office/powerpoint/2010/main" val="11861263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084246E2-18AF-7006-8E80-50D01BB832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7245" y="1829689"/>
            <a:ext cx="4732161" cy="3186806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E5745915-0B51-474B-B872-158183C4AE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2059" y="1257345"/>
            <a:ext cx="4102531" cy="3950585"/>
          </a:xfrm>
        </p:spPr>
        <p:txBody>
          <a:bodyPr>
            <a:normAutofit/>
          </a:bodyPr>
          <a:lstStyle/>
          <a:p>
            <a:r>
              <a:rPr lang="it-IT" sz="3900" b="1"/>
              <a:t>Fase di Investigazione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8CCB466-B128-AB53-AED1-5FB45197D3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604315" y="1447800"/>
            <a:ext cx="1640975" cy="538445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B474ABB-283A-463F-3247-073A0653993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604315" y="4719148"/>
            <a:ext cx="1740437" cy="538445"/>
          </a:xfrm>
        </p:spPr>
        <p:txBody>
          <a:bodyPr/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2BF4B24E-57D4-CD8E-F585-5A5C1B011CB2}"/>
              </a:ext>
            </a:extLst>
          </p:cNvPr>
          <p:cNvSpPr txBox="1"/>
          <p:nvPr/>
        </p:nvSpPr>
        <p:spPr>
          <a:xfrm>
            <a:off x="5175351" y="551289"/>
            <a:ext cx="6769404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Ogni progetto di digital marketing deve partire dal </a:t>
            </a:r>
            <a:r>
              <a:rPr lang="it-IT" sz="2300" i="1" dirty="0"/>
              <a:t>consumatore</a:t>
            </a:r>
            <a:r>
              <a:rPr lang="it-IT" sz="2300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3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u="sng" dirty="0"/>
              <a:t>Prima della diffusione degli strumenti digitali</a:t>
            </a:r>
            <a:r>
              <a:rPr lang="it-IT" sz="2300" dirty="0"/>
              <a:t> le campagne erano spesso ad ampio target e </a:t>
            </a:r>
            <a:r>
              <a:rPr lang="it-IT" sz="2300" dirty="0" err="1"/>
              <a:t>massive</a:t>
            </a:r>
            <a:r>
              <a:rPr lang="it-IT" sz="2300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300" dirty="0"/>
          </a:p>
          <a:p>
            <a:pPr algn="ctr"/>
            <a:r>
              <a:rPr lang="it-IT" sz="2300" u="sng" dirty="0"/>
              <a:t>Oggi</a:t>
            </a:r>
            <a:r>
              <a:rPr lang="it-IT" sz="2300" dirty="0"/>
              <a:t> non è più pensabile rivolgersi al pubblico senza personalizzazione: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3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i consumatori sono più esigenti,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sono esposti costantemente a advertising, promozioni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vivono flussi di interazione diversi in base a età, professione, interessi e stili di vita.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3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Conoscere il </a:t>
            </a:r>
            <a:r>
              <a:rPr lang="it-IT" sz="2300" b="1" dirty="0">
                <a:solidFill>
                  <a:schemeClr val="tx2">
                    <a:lumMod val="75000"/>
                  </a:schemeClr>
                </a:solidFill>
              </a:rPr>
              <a:t>target</a:t>
            </a:r>
            <a:r>
              <a:rPr lang="it-IT" sz="2300" dirty="0"/>
              <a:t> è essenziale per progettare campagne, contenuti e consumer </a:t>
            </a:r>
            <a:r>
              <a:rPr lang="it-IT" sz="2300" dirty="0" err="1"/>
              <a:t>journey</a:t>
            </a:r>
            <a:r>
              <a:rPr lang="it-IT" sz="2300" dirty="0"/>
              <a:t> efficaci.</a:t>
            </a:r>
          </a:p>
        </p:txBody>
      </p:sp>
    </p:spTree>
    <p:extLst>
      <p:ext uri="{BB962C8B-B14F-4D97-AF65-F5344CB8AC3E}">
        <p14:creationId xmlns:p14="http://schemas.microsoft.com/office/powerpoint/2010/main" val="320530694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BFDD9367-660C-D0F6-0B31-4824DCED9B1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738521" cy="6858000"/>
          </a:xfrm>
          <a:solidFill>
            <a:schemeClr val="tx2">
              <a:lumMod val="40000"/>
              <a:lumOff val="60000"/>
            </a:schemeClr>
          </a:solidFill>
        </p:spPr>
      </p:sp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113BD9F4-7756-0491-99F9-D39D54BA689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4950" y="456214"/>
            <a:ext cx="5738521" cy="5906116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066AC91-E5DA-BB6F-F9EF-4433055B85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>
            <a:off x="-194650" y="4840091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51C4E61-9EB8-B1E5-35DE-58F93DF5E7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 flipV="1">
            <a:off x="5519150" y="4729854"/>
            <a:ext cx="1219200" cy="293895"/>
          </a:xfrm>
        </p:spPr>
        <p:txBody>
          <a:bodyPr>
            <a:normAutofit fontScale="85000" lnSpcReduction="20000"/>
          </a:bodyPr>
          <a:lstStyle/>
          <a:p>
            <a:endParaRPr lang="it-IT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5F5EA660-B6C7-84E7-DD02-8FB3F39F5015}"/>
              </a:ext>
            </a:extLst>
          </p:cNvPr>
          <p:cNvSpPr txBox="1"/>
          <p:nvPr/>
        </p:nvSpPr>
        <p:spPr>
          <a:xfrm>
            <a:off x="555644" y="612844"/>
            <a:ext cx="531224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000" b="1" dirty="0"/>
              <a:t>📊 </a:t>
            </a:r>
          </a:p>
          <a:p>
            <a:pPr algn="ctr">
              <a:buNone/>
            </a:pPr>
            <a:r>
              <a:rPr lang="it-IT" sz="2000" b="1" dirty="0"/>
              <a:t>L’importanza dei dati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000" dirty="0"/>
              <a:t>L’analisi del consumatore e dei trend nasce dall’incrocio di dati provenienti da diverse fonti.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000" dirty="0"/>
              <a:t>Il digitale ha reso disponibili enormi quantità di informazioni, sia </a:t>
            </a:r>
            <a:r>
              <a:rPr lang="it-IT" sz="2000" b="1" dirty="0">
                <a:solidFill>
                  <a:srgbClr val="43467B"/>
                </a:solidFill>
              </a:rPr>
              <a:t>big data</a:t>
            </a:r>
            <a:r>
              <a:rPr lang="it-IT" sz="2000" dirty="0"/>
              <a:t> che </a:t>
            </a:r>
            <a:r>
              <a:rPr lang="it-IT" sz="2000" b="1" dirty="0">
                <a:solidFill>
                  <a:srgbClr val="43467B"/>
                </a:solidFill>
              </a:rPr>
              <a:t>small data.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000" dirty="0"/>
          </a:p>
          <a:p>
            <a:pPr algn="ctr"/>
            <a:r>
              <a:rPr lang="it-IT" sz="2000" dirty="0"/>
              <a:t>Questi consentono di: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000" dirty="0"/>
              <a:t>intercettare i bisogni reali dei consumatori,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000" dirty="0"/>
              <a:t>comprendere come comunicare con loro,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000" dirty="0"/>
              <a:t>emergere dalla competizione,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000" dirty="0"/>
              <a:t>rendere un brand o un prodotto più rilevante di altri.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0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000" dirty="0"/>
              <a:t>Quando la ricerca viene condotta correttamente, migliora l’efficacia della comunicazione aziendale e può guidare nuovi comportamenti di acquisto.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ECD16A11-055B-5C8D-984C-F3EE0CC20290}"/>
              </a:ext>
            </a:extLst>
          </p:cNvPr>
          <p:cNvSpPr txBox="1"/>
          <p:nvPr/>
        </p:nvSpPr>
        <p:spPr>
          <a:xfrm>
            <a:off x="6406070" y="1366896"/>
            <a:ext cx="5370980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endParaRPr lang="it-IT" sz="2200" b="1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Senza dati affidabili si rischia di ottenere </a:t>
            </a:r>
            <a:r>
              <a:rPr lang="it-IT" sz="2200" dirty="0" err="1"/>
              <a:t>insight</a:t>
            </a:r>
            <a:r>
              <a:rPr lang="it-IT" sz="2200" dirty="0"/>
              <a:t> errati e sviluppare strategie inefficaci.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Per questo i dati vengono definiti “il </a:t>
            </a:r>
            <a:r>
              <a:rPr lang="it-IT" sz="2200" b="1" u="sng" dirty="0"/>
              <a:t>nuovo petrolio</a:t>
            </a:r>
            <a:r>
              <a:rPr lang="it-IT" sz="2200" dirty="0"/>
              <a:t>” o “il nuovo oro.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È necessario disporre di un </a:t>
            </a:r>
            <a:r>
              <a:rPr lang="it-IT" sz="2200" b="1" dirty="0"/>
              <a:t>ecosistema data-centrico</a:t>
            </a:r>
            <a:r>
              <a:rPr lang="it-IT" sz="2200" dirty="0"/>
              <a:t>, con flussi capaci di:</a:t>
            </a:r>
          </a:p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it-IT" sz="2200" dirty="0"/>
              <a:t>importare dati da fonti interne ed esterne,</a:t>
            </a:r>
          </a:p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it-IT" sz="2200" dirty="0"/>
              <a:t>fonderli insieme,</a:t>
            </a:r>
          </a:p>
          <a:p>
            <a:pPr marL="342900" indent="-342900" algn="ctr">
              <a:buFont typeface="Courier New" panose="02070309020205020404" pitchFamily="49" charset="0"/>
              <a:buChar char="o"/>
            </a:pPr>
            <a:r>
              <a:rPr lang="it-IT" sz="2200" dirty="0"/>
              <a:t>generare analisi concrete.</a:t>
            </a:r>
          </a:p>
        </p:txBody>
      </p:sp>
    </p:spTree>
    <p:extLst>
      <p:ext uri="{BB962C8B-B14F-4D97-AF65-F5344CB8AC3E}">
        <p14:creationId xmlns:p14="http://schemas.microsoft.com/office/powerpoint/2010/main" val="31699903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DC2E7FF8-4521-B859-E87D-9707B6E71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9243" y="-353943"/>
            <a:ext cx="10805160" cy="707886"/>
          </a:xfrm>
        </p:spPr>
        <p:txBody>
          <a:bodyPr>
            <a:normAutofit fontScale="90000"/>
          </a:bodyPr>
          <a:lstStyle/>
          <a:p>
            <a:br>
              <a:rPr lang="it-IT" dirty="0"/>
            </a:br>
            <a:br>
              <a:rPr lang="it-IT" dirty="0"/>
            </a:br>
            <a:r>
              <a:rPr lang="it-IT" b="1" dirty="0"/>
              <a:t>🔑 Le 3 “V” dei dati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B5385E7F-481A-2D9D-AAC5-C9F7DA73BC4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17610" y="2038128"/>
            <a:ext cx="6452350" cy="1233990"/>
          </a:xfrm>
        </p:spPr>
        <p:txBody>
          <a:bodyPr/>
          <a:lstStyle/>
          <a:p>
            <a:pPr algn="ctr"/>
            <a:r>
              <a:rPr lang="it-IT" sz="2200" dirty="0"/>
              <a:t>i dati vengono creati continuamente da utenti e macchine, generando un </a:t>
            </a:r>
            <a:r>
              <a:rPr lang="it-IT" sz="2200" dirty="0">
                <a:solidFill>
                  <a:srgbClr val="43467B"/>
                </a:solidFill>
              </a:rPr>
              <a:t>flusso costante di informazioni</a:t>
            </a:r>
            <a:r>
              <a:rPr lang="it-IT" sz="2200" dirty="0"/>
              <a:t> tra diversi sistemi.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0914F25-6140-6E4F-9DDE-10FF1840BA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0" y="2272803"/>
            <a:ext cx="4937760" cy="424732"/>
          </a:xfrm>
        </p:spPr>
        <p:txBody>
          <a:bodyPr/>
          <a:lstStyle/>
          <a:p>
            <a:r>
              <a:rPr lang="it-IT" sz="3000"/>
              <a:t>Velocità</a:t>
            </a:r>
          </a:p>
        </p:txBody>
      </p:sp>
      <p:sp>
        <p:nvSpPr>
          <p:cNvPr id="8" name="Segnaposto contenuto 7">
            <a:extLst>
              <a:ext uri="{FF2B5EF4-FFF2-40B4-BE49-F238E27FC236}">
                <a16:creationId xmlns:a16="http://schemas.microsoft.com/office/drawing/2014/main" id="{1BED307F-7C88-B008-3689-9EBB77EE76F2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483094" y="3502722"/>
            <a:ext cx="7462937" cy="1070766"/>
          </a:xfrm>
        </p:spPr>
        <p:txBody>
          <a:bodyPr/>
          <a:lstStyle/>
          <a:p>
            <a:pPr algn="ctr"/>
            <a:r>
              <a:rPr lang="it-IT" sz="2300" dirty="0"/>
              <a:t>al momento della creazione, i dati possono essere </a:t>
            </a:r>
            <a:r>
              <a:rPr lang="it-IT" sz="2300" dirty="0">
                <a:solidFill>
                  <a:schemeClr val="accent5">
                    <a:lumMod val="75000"/>
                  </a:schemeClr>
                </a:solidFill>
              </a:rPr>
              <a:t>strutturati</a:t>
            </a:r>
            <a:r>
              <a:rPr lang="it-IT" sz="2300" dirty="0"/>
              <a:t>, </a:t>
            </a:r>
            <a:r>
              <a:rPr lang="it-IT" sz="2300" dirty="0">
                <a:solidFill>
                  <a:schemeClr val="accent5">
                    <a:lumMod val="75000"/>
                  </a:schemeClr>
                </a:solidFill>
              </a:rPr>
              <a:t>semi-strutturati</a:t>
            </a:r>
            <a:r>
              <a:rPr lang="it-IT" sz="2300" dirty="0"/>
              <a:t> o </a:t>
            </a:r>
            <a:r>
              <a:rPr lang="it-IT" sz="2300" dirty="0">
                <a:solidFill>
                  <a:schemeClr val="accent5">
                    <a:lumMod val="75000"/>
                  </a:schemeClr>
                </a:solidFill>
              </a:rPr>
              <a:t>non strutturati</a:t>
            </a:r>
            <a:r>
              <a:rPr lang="it-IT" sz="2300" dirty="0"/>
              <a:t>.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326647C6-E80B-D9E6-8E10-C9EE10A193B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-142468" y="3722313"/>
            <a:ext cx="3545576" cy="374294"/>
          </a:xfrm>
        </p:spPr>
        <p:txBody>
          <a:bodyPr/>
          <a:lstStyle/>
          <a:p>
            <a:r>
              <a:rPr lang="it-IT" sz="3000"/>
              <a:t>Varietà</a:t>
            </a:r>
          </a:p>
        </p:txBody>
      </p:sp>
      <p:sp>
        <p:nvSpPr>
          <p:cNvPr id="10" name="Segnaposto contenuto 9">
            <a:extLst>
              <a:ext uri="{FF2B5EF4-FFF2-40B4-BE49-F238E27FC236}">
                <a16:creationId xmlns:a16="http://schemas.microsoft.com/office/drawing/2014/main" id="{271133E5-A9FB-7E12-D509-3AD74082012C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3403108" y="5282250"/>
            <a:ext cx="8366852" cy="1061514"/>
          </a:xfrm>
        </p:spPr>
        <p:txBody>
          <a:bodyPr/>
          <a:lstStyle/>
          <a:p>
            <a:pPr algn="ctr"/>
            <a:r>
              <a:rPr lang="it-IT" sz="2300" dirty="0"/>
              <a:t> i dati sono spesso </a:t>
            </a:r>
            <a:r>
              <a:rPr lang="it-IT" sz="2300" dirty="0">
                <a:solidFill>
                  <a:schemeClr val="accent6">
                    <a:lumMod val="75000"/>
                  </a:schemeClr>
                </a:solidFill>
              </a:rPr>
              <a:t>enormi</a:t>
            </a:r>
            <a:r>
              <a:rPr lang="it-IT" sz="2300" dirty="0"/>
              <a:t>, variabili e in continua evoluzione → non possono essere contenuti su un singolo computer, ma necessitano di architetture scalabili (es. cloud).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0441C9E4-5984-9A02-E3D4-EEDF4241026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-215825" y="5201451"/>
            <a:ext cx="2956560" cy="424732"/>
          </a:xfrm>
        </p:spPr>
        <p:txBody>
          <a:bodyPr/>
          <a:lstStyle/>
          <a:p>
            <a:r>
              <a:rPr lang="it-IT" sz="3000"/>
              <a:t>Volume</a:t>
            </a:r>
          </a:p>
        </p:txBody>
      </p:sp>
    </p:spTree>
    <p:extLst>
      <p:ext uri="{BB962C8B-B14F-4D97-AF65-F5344CB8AC3E}">
        <p14:creationId xmlns:p14="http://schemas.microsoft.com/office/powerpoint/2010/main" val="16819238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2BDC602-C0AC-9AD9-BDD7-42980A625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069" y="693421"/>
            <a:ext cx="10805160" cy="171773"/>
          </a:xfrm>
        </p:spPr>
        <p:txBody>
          <a:bodyPr>
            <a:noAutofit/>
          </a:bodyPr>
          <a:lstStyle/>
          <a:p>
            <a:pPr algn="ctr"/>
            <a:r>
              <a:rPr lang="it-IT" sz="3100" b="1" dirty="0"/>
              <a:t>🔍 Tipologie di analisi nella fase di investigazione</a:t>
            </a:r>
            <a:br>
              <a:rPr lang="it-IT" sz="3100" b="1" dirty="0"/>
            </a:br>
            <a:endParaRPr lang="it-IT" sz="3100" dirty="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ADDEECB7-3A3C-B0BB-A1F4-14EE818EA8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24</a:t>
            </a:fld>
            <a:endParaRPr lang="it-IT" noProof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1815337-746B-B0E7-87F5-4F36FA960D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30" y="1341320"/>
            <a:ext cx="5298652" cy="617870"/>
          </a:xfrm>
        </p:spPr>
        <p:txBody>
          <a:bodyPr/>
          <a:lstStyle/>
          <a:p>
            <a:r>
              <a:rPr lang="it-IT" sz="3000" dirty="0"/>
              <a:t>Elaborazione descrittiva: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45EA784D-C4FA-EB5B-D9CA-AF773A8791B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837470" y="1526714"/>
            <a:ext cx="5354530" cy="624387"/>
          </a:xfrm>
        </p:spPr>
        <p:txBody>
          <a:bodyPr/>
          <a:lstStyle/>
          <a:p>
            <a:r>
              <a:rPr lang="it-IT" sz="3000"/>
              <a:t>Elaborazione esplorativa (scoperta):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F7902B19-10E1-FD70-6334-A36084A638F1}"/>
              </a:ext>
            </a:extLst>
          </p:cNvPr>
          <p:cNvSpPr txBox="1"/>
          <p:nvPr/>
        </p:nvSpPr>
        <p:spPr>
          <a:xfrm>
            <a:off x="164040" y="2092062"/>
            <a:ext cx="497883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restituisce una </a:t>
            </a:r>
            <a:r>
              <a:rPr lang="it-IT" sz="2100" b="1" dirty="0"/>
              <a:t>visione introspettiva</a:t>
            </a:r>
            <a:r>
              <a:rPr lang="it-IT" sz="2100" dirty="0"/>
              <a:t> dell’azienda e del business,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funge da base dati per definire la strategia,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consente di ottenere un benchmark rispetto al mercato di riferimento</a:t>
            </a:r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BD13608F-D47A-2AF1-8334-118B1DE1437A}"/>
              </a:ext>
            </a:extLst>
          </p:cNvPr>
          <p:cNvSpPr txBox="1"/>
          <p:nvPr/>
        </p:nvSpPr>
        <p:spPr>
          <a:xfrm>
            <a:off x="7262401" y="2560847"/>
            <a:ext cx="4473828" cy="23544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2100" dirty="0"/>
              <a:t>individua correlazioni tra dati diversi,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1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100" dirty="0"/>
              <a:t>rivela trend non prevedibili a priori o mai considerati,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1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100" dirty="0"/>
              <a:t>permette di scoprire territori nuovi su cui posizionarsi.</a:t>
            </a:r>
          </a:p>
        </p:txBody>
      </p:sp>
    </p:spTree>
    <p:extLst>
      <p:ext uri="{BB962C8B-B14F-4D97-AF65-F5344CB8AC3E}">
        <p14:creationId xmlns:p14="http://schemas.microsoft.com/office/powerpoint/2010/main" val="26097333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90525B4-DE42-CE7C-C211-2716D6F4D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1313" y="537927"/>
            <a:ext cx="10805160" cy="707886"/>
          </a:xfrm>
        </p:spPr>
        <p:txBody>
          <a:bodyPr>
            <a:normAutofit/>
          </a:bodyPr>
          <a:lstStyle/>
          <a:p>
            <a:r>
              <a:rPr lang="it-IT" b="1" dirty="0"/>
              <a:t>📂 Tipologie e fonti dei dati</a:t>
            </a:r>
          </a:p>
        </p:txBody>
      </p:sp>
      <p:sp>
        <p:nvSpPr>
          <p:cNvPr id="12" name="Segnaposto contenuto 11">
            <a:extLst>
              <a:ext uri="{FF2B5EF4-FFF2-40B4-BE49-F238E27FC236}">
                <a16:creationId xmlns:a16="http://schemas.microsoft.com/office/drawing/2014/main" id="{4B3A49CF-AFDC-B9CC-F3A4-CF393A575819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it-IT" sz="2400" dirty="0"/>
              <a:t>organizzati in </a:t>
            </a:r>
            <a:r>
              <a:rPr lang="it-IT" sz="2400" u="sng" dirty="0"/>
              <a:t>database</a:t>
            </a:r>
            <a:r>
              <a:rPr lang="it-IT" sz="2400" dirty="0"/>
              <a:t> e facilmente analizzabili.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B16DE01C-014F-22D9-531C-A1F196D2A14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524000" y="2342816"/>
            <a:ext cx="3810000" cy="535531"/>
          </a:xfrm>
        </p:spPr>
        <p:txBody>
          <a:bodyPr/>
          <a:lstStyle/>
          <a:p>
            <a:r>
              <a:rPr lang="it-IT" sz="3200" dirty="0"/>
              <a:t>Strutturati</a:t>
            </a:r>
          </a:p>
        </p:txBody>
      </p:sp>
      <p:sp>
        <p:nvSpPr>
          <p:cNvPr id="13" name="Segnaposto contenuto 12">
            <a:extLst>
              <a:ext uri="{FF2B5EF4-FFF2-40B4-BE49-F238E27FC236}">
                <a16:creationId xmlns:a16="http://schemas.microsoft.com/office/drawing/2014/main" id="{AF066F53-8618-7C27-BFD2-68250418BBA8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562600" y="3793842"/>
            <a:ext cx="6257202" cy="1066578"/>
          </a:xfrm>
        </p:spPr>
        <p:txBody>
          <a:bodyPr>
            <a:normAutofit/>
          </a:bodyPr>
          <a:lstStyle/>
          <a:p>
            <a:r>
              <a:rPr lang="it-IT" sz="2400" dirty="0"/>
              <a:t>hanno una forma intermedia (es. file XML, </a:t>
            </a:r>
            <a:r>
              <a:rPr lang="it-IT" sz="2400" dirty="0" err="1"/>
              <a:t>log</a:t>
            </a:r>
            <a:r>
              <a:rPr lang="it-IT" sz="2400" dirty="0"/>
              <a:t>, output di piattaforme digitali)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E18E81A2-BC4D-B75A-05E6-BB89175CEDD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524000" y="3791600"/>
            <a:ext cx="3810000" cy="535531"/>
          </a:xfrm>
        </p:spPr>
        <p:txBody>
          <a:bodyPr/>
          <a:lstStyle/>
          <a:p>
            <a:r>
              <a:rPr lang="it-IT" sz="3200" dirty="0"/>
              <a:t>Semi-strutturati  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3803DF6-C6BE-8C3E-D92F-FBC6677F3D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25</a:t>
            </a:fld>
            <a:endParaRPr lang="it-IT" noProof="0"/>
          </a:p>
        </p:txBody>
      </p:sp>
      <p:sp>
        <p:nvSpPr>
          <p:cNvPr id="14" name="Segnaposto contenuto 13">
            <a:extLst>
              <a:ext uri="{FF2B5EF4-FFF2-40B4-BE49-F238E27FC236}">
                <a16:creationId xmlns:a16="http://schemas.microsoft.com/office/drawing/2014/main" id="{2EB46656-3E92-D215-58E1-7304F3B140D0}"/>
              </a:ext>
            </a:extLst>
          </p:cNvPr>
          <p:cNvSpPr>
            <a:spLocks noGrp="1"/>
          </p:cNvSpPr>
          <p:nvPr>
            <p:ph sz="quarter" idx="25"/>
          </p:nvPr>
        </p:nvSpPr>
        <p:spPr>
          <a:xfrm>
            <a:off x="5562600" y="5105893"/>
            <a:ext cx="6587258" cy="1122838"/>
          </a:xfrm>
        </p:spPr>
        <p:txBody>
          <a:bodyPr>
            <a:normAutofit/>
          </a:bodyPr>
          <a:lstStyle/>
          <a:p>
            <a:r>
              <a:rPr lang="it-IT" sz="2400"/>
              <a:t>testi, immagini, video, recensioni, commenti social.</a:t>
            </a:r>
          </a:p>
        </p:txBody>
      </p:sp>
      <p:sp>
        <p:nvSpPr>
          <p:cNvPr id="9" name="Segnaposto testo 8">
            <a:extLst>
              <a:ext uri="{FF2B5EF4-FFF2-40B4-BE49-F238E27FC236}">
                <a16:creationId xmlns:a16="http://schemas.microsoft.com/office/drawing/2014/main" id="{8A377016-C7E5-7B83-6E31-3D326FFFD37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524000" y="4924936"/>
            <a:ext cx="3810000" cy="535531"/>
          </a:xfrm>
        </p:spPr>
        <p:txBody>
          <a:bodyPr/>
          <a:lstStyle/>
          <a:p>
            <a:r>
              <a:rPr lang="it-IT" sz="3200"/>
              <a:t>Non strutturati</a:t>
            </a:r>
          </a:p>
        </p:txBody>
      </p:sp>
    </p:spTree>
    <p:extLst>
      <p:ext uri="{BB962C8B-B14F-4D97-AF65-F5344CB8AC3E}">
        <p14:creationId xmlns:p14="http://schemas.microsoft.com/office/powerpoint/2010/main" val="36942372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1789BA4-D784-67A3-117C-CCDF4A3E8AE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10F77B48-A47B-474A-A9BD-CCE314F619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303213" y="133350"/>
            <a:ext cx="11620500" cy="6591300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23F2CBBD-5FEB-834E-2F2F-38976F7123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1A4FBB2B-3C5D-EE3F-9728-ED91DD72798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6576CB60-C6E0-6FC7-5922-764E0A969A8D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26</a:t>
            </a:fld>
            <a:endParaRPr lang="it-IT" noProof="0"/>
          </a:p>
        </p:txBody>
      </p:sp>
      <p:pic>
        <p:nvPicPr>
          <p:cNvPr id="15" name="Immagine 14" descr="Immagine che contiene tavolo&#10;&#10;Descrizione generata automaticamente">
            <a:extLst>
              <a:ext uri="{FF2B5EF4-FFF2-40B4-BE49-F238E27FC236}">
                <a16:creationId xmlns:a16="http://schemas.microsoft.com/office/drawing/2014/main" id="{D6B43D67-0EE5-664C-1901-329D03D361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13" y="387458"/>
            <a:ext cx="11436974" cy="613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7134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35ACAA2-32A4-8BDA-B737-49E4EF5D4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9928" y="1004778"/>
            <a:ext cx="10805160" cy="707886"/>
          </a:xfrm>
        </p:spPr>
        <p:txBody>
          <a:bodyPr>
            <a:normAutofit/>
          </a:bodyPr>
          <a:lstStyle/>
          <a:p>
            <a:pPr algn="ctr"/>
            <a:r>
              <a:rPr lang="it-IT" sz="3600" b="1" dirty="0"/>
              <a:t>🌐 Analisi dei canali e comportamenti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84F70768-1720-1192-C9F4-66E4FF68EF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27</a:t>
            </a:fld>
            <a:endParaRPr lang="it-IT" noProof="0"/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41730CF7-2634-2891-AF50-E224CA2414F7}"/>
              </a:ext>
            </a:extLst>
          </p:cNvPr>
          <p:cNvSpPr txBox="1"/>
          <p:nvPr/>
        </p:nvSpPr>
        <p:spPr>
          <a:xfrm>
            <a:off x="931068" y="1914590"/>
            <a:ext cx="10805159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300" dirty="0"/>
              <a:t>Un elemento fondamentale è l’individuazione dei </a:t>
            </a:r>
            <a:r>
              <a:rPr lang="it-IT" sz="2300" b="1" dirty="0">
                <a:solidFill>
                  <a:srgbClr val="43467B"/>
                </a:solidFill>
              </a:rPr>
              <a:t>canali</a:t>
            </a:r>
            <a:r>
              <a:rPr lang="it-IT" sz="2300" dirty="0"/>
              <a:t> </a:t>
            </a:r>
            <a:r>
              <a:rPr lang="it-IT" sz="2300" b="1" dirty="0">
                <a:solidFill>
                  <a:srgbClr val="43467B"/>
                </a:solidFill>
              </a:rPr>
              <a:t>fruiti</a:t>
            </a:r>
            <a:r>
              <a:rPr lang="it-IT" sz="2300" dirty="0"/>
              <a:t> dal target.</a:t>
            </a:r>
          </a:p>
          <a:p>
            <a:pPr algn="ctr"/>
            <a:endParaRPr lang="it-IT" sz="2300" dirty="0"/>
          </a:p>
          <a:p>
            <a:pPr algn="ctr"/>
            <a:r>
              <a:rPr lang="it-IT" sz="2300" dirty="0"/>
              <a:t>Attraverso strumenti specifici è possibile sapere:</a:t>
            </a:r>
          </a:p>
          <a:p>
            <a:pPr marL="342900" indent="-342900" algn="ctr">
              <a:buFont typeface="Wingdings" pitchFamily="2" charset="2"/>
              <a:buChar char="ü"/>
            </a:pPr>
            <a:r>
              <a:rPr lang="it-IT" sz="2300" dirty="0"/>
              <a:t>quali mezzi utilizzano i consumatori,</a:t>
            </a:r>
          </a:p>
          <a:p>
            <a:pPr marL="342900" indent="-342900" algn="ctr">
              <a:buFont typeface="Wingdings" pitchFamily="2" charset="2"/>
              <a:buChar char="ü"/>
            </a:pPr>
            <a:r>
              <a:rPr lang="it-IT" sz="2300" dirty="0"/>
              <a:t>come scoprono una marca,</a:t>
            </a:r>
          </a:p>
          <a:p>
            <a:pPr marL="342900" indent="-342900" algn="ctr">
              <a:buFont typeface="Wingdings" pitchFamily="2" charset="2"/>
              <a:buChar char="ü"/>
            </a:pPr>
            <a:r>
              <a:rPr lang="it-IT" sz="2300" dirty="0"/>
              <a:t>dove cercano informazioni su prodotti e servizi.</a:t>
            </a:r>
          </a:p>
          <a:p>
            <a:pPr algn="ctr"/>
            <a:endParaRPr lang="it-IT" sz="2300" dirty="0"/>
          </a:p>
          <a:p>
            <a:pPr algn="ctr"/>
            <a:r>
              <a:rPr lang="it-IT" sz="2300" dirty="0"/>
              <a:t>Questi </a:t>
            </a:r>
            <a:r>
              <a:rPr lang="it-IT" sz="2300" b="1" dirty="0">
                <a:solidFill>
                  <a:srgbClr val="43467B"/>
                </a:solidFill>
              </a:rPr>
              <a:t>dati</a:t>
            </a:r>
            <a:r>
              <a:rPr lang="it-IT" sz="2300" dirty="0"/>
              <a:t> sono fondamentali per: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300" dirty="0"/>
              <a:t>costruire un consumer </a:t>
            </a:r>
            <a:r>
              <a:rPr lang="it-IT" sz="2300" dirty="0" err="1"/>
              <a:t>journey</a:t>
            </a:r>
            <a:r>
              <a:rPr lang="it-IT" sz="2300" dirty="0"/>
              <a:t> completo,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300" dirty="0"/>
              <a:t>elaborare un piano media efficace,</a:t>
            </a:r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it-IT" sz="2300" dirty="0"/>
              <a:t>sviluppare creatività mirate.</a:t>
            </a:r>
          </a:p>
          <a:p>
            <a:pPr algn="ctr"/>
            <a:endParaRPr lang="it-IT" sz="2300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put penna 2">
                <a:extLst>
                  <a:ext uri="{FF2B5EF4-FFF2-40B4-BE49-F238E27FC236}">
                    <a16:creationId xmlns:a16="http://schemas.microsoft.com/office/drawing/2014/main" id="{3A549DC7-6A19-31B6-11BA-D3EAC0EAD358}"/>
                  </a:ext>
                </a:extLst>
              </p14:cNvPr>
              <p14:cNvContentPartPr/>
              <p14:nvPr/>
            </p14:nvContentPartPr>
            <p14:xfrm>
              <a:off x="2569063" y="2762513"/>
              <a:ext cx="12960" cy="19080"/>
            </p14:xfrm>
          </p:contentPart>
        </mc:Choice>
        <mc:Fallback xmlns="">
          <p:pic>
            <p:nvPicPr>
              <p:cNvPr id="3" name="Input penna 2">
                <a:extLst>
                  <a:ext uri="{FF2B5EF4-FFF2-40B4-BE49-F238E27FC236}">
                    <a16:creationId xmlns:a16="http://schemas.microsoft.com/office/drawing/2014/main" id="{3A549DC7-6A19-31B6-11BA-D3EAC0EAD358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558263" y="2752073"/>
                <a:ext cx="34200" cy="403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2660390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DF05416-1393-77FE-112A-A3B83B863D7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739963" y="1403731"/>
            <a:ext cx="6712073" cy="5131220"/>
          </a:xfrm>
        </p:spPr>
        <p:txBody>
          <a:bodyPr/>
          <a:lstStyle/>
          <a:p>
            <a:endParaRPr lang="it-IT"/>
          </a:p>
        </p:txBody>
      </p:sp>
      <p:pic>
        <p:nvPicPr>
          <p:cNvPr id="13" name="Segnaposto contenuto 12">
            <a:extLst>
              <a:ext uri="{FF2B5EF4-FFF2-40B4-BE49-F238E27FC236}">
                <a16:creationId xmlns:a16="http://schemas.microsoft.com/office/drawing/2014/main" id="{EDADD2B9-453A-42C6-B9FA-E38AED721F44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/>
          <a:stretch>
            <a:fillRect/>
          </a:stretch>
        </p:blipFill>
        <p:spPr>
          <a:xfrm>
            <a:off x="3182560" y="1569754"/>
            <a:ext cx="6009222" cy="4770085"/>
          </a:xfrm>
          <a:prstGeom prst="rect">
            <a:avLst/>
          </a:prstGeom>
        </p:spPr>
      </p:pic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8F15621F-481E-9A03-1B69-BAA2C636FB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28</a:t>
            </a:fld>
            <a:endParaRPr lang="it-IT" noProof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6DA38A35-6E9C-C6FC-3B16-986DD3AB3BB5}"/>
              </a:ext>
            </a:extLst>
          </p:cNvPr>
          <p:cNvSpPr txBox="1"/>
          <p:nvPr/>
        </p:nvSpPr>
        <p:spPr>
          <a:xfrm>
            <a:off x="1669868" y="419980"/>
            <a:ext cx="903460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500" b="1" u="sng" dirty="0"/>
              <a:t>Esempio</a:t>
            </a:r>
            <a:r>
              <a:rPr lang="it-IT" sz="2500" dirty="0"/>
              <a:t>: l’utilizzo dei social media varia molto tra fasce d’età</a:t>
            </a:r>
          </a:p>
          <a:p>
            <a:pPr algn="ctr"/>
            <a:r>
              <a:rPr lang="it-IT" sz="2500" dirty="0"/>
              <a:t> → un’informazione cruciale per selezionare correttamente i canali.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2" name="Input penna 11">
                <a:extLst>
                  <a:ext uri="{FF2B5EF4-FFF2-40B4-BE49-F238E27FC236}">
                    <a16:creationId xmlns:a16="http://schemas.microsoft.com/office/drawing/2014/main" id="{737C0C31-B2C7-0F69-D356-37FC2823177F}"/>
                  </a:ext>
                </a:extLst>
              </p14:cNvPr>
              <p14:cNvContentPartPr/>
              <p14:nvPr/>
            </p14:nvContentPartPr>
            <p14:xfrm>
              <a:off x="6510703" y="3196313"/>
              <a:ext cx="25560" cy="25560"/>
            </p14:xfrm>
          </p:contentPart>
        </mc:Choice>
        <mc:Fallback xmlns="">
          <p:pic>
            <p:nvPicPr>
              <p:cNvPr id="12" name="Input penna 11">
                <a:extLst>
                  <a:ext uri="{FF2B5EF4-FFF2-40B4-BE49-F238E27FC236}">
                    <a16:creationId xmlns:a16="http://schemas.microsoft.com/office/drawing/2014/main" id="{737C0C31-B2C7-0F69-D356-37FC2823177F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500263" y="3185873"/>
                <a:ext cx="46800" cy="468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138590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2C5804-A322-1448-8F3C-5663E7B05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2895354B-C51E-0AB3-B04E-75D0E9E13A78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72621" y="189390"/>
            <a:ext cx="11529150" cy="6591300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7264B7F-F947-4A19-984F-C058A88F9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F97889EB-54CD-78A3-2CD9-872460A5099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1271" y="2679192"/>
            <a:ext cx="221942" cy="1499616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57BEBAD-1CC3-B071-6FD6-730BC395BE5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29</a:t>
            </a:fld>
            <a:endParaRPr lang="it-IT" noProof="0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5F26F635-B63D-91B1-961A-8DF6C4354F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407" y="407614"/>
            <a:ext cx="10902244" cy="6114589"/>
          </a:xfrm>
          <a:prstGeom prst="rect">
            <a:avLst/>
          </a:prstGeom>
        </p:spPr>
      </p:pic>
      <p:sp>
        <p:nvSpPr>
          <p:cNvPr id="9" name="CasellaDiTesto 8">
            <a:extLst>
              <a:ext uri="{FF2B5EF4-FFF2-40B4-BE49-F238E27FC236}">
                <a16:creationId xmlns:a16="http://schemas.microsoft.com/office/drawing/2014/main" id="{2FC313E9-ED0F-F2BD-4202-A690885337D0}"/>
              </a:ext>
            </a:extLst>
          </p:cNvPr>
          <p:cNvSpPr txBox="1"/>
          <p:nvPr/>
        </p:nvSpPr>
        <p:spPr>
          <a:xfrm>
            <a:off x="7422719" y="1563587"/>
            <a:ext cx="417987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200" b="1" dirty="0">
                <a:solidFill>
                  <a:srgbClr val="43467B"/>
                </a:solidFill>
              </a:rPr>
              <a:t>Gen Z:</a:t>
            </a:r>
            <a:r>
              <a:rPr lang="it-IT" sz="2200" dirty="0"/>
              <a:t> predilige Instagram, YouTube, TikTok e </a:t>
            </a:r>
            <a:r>
              <a:rPr lang="it-IT" sz="2200" dirty="0" err="1"/>
              <a:t>Twitch</a:t>
            </a:r>
            <a:r>
              <a:rPr lang="it-IT" sz="2200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b="1" dirty="0" err="1">
                <a:solidFill>
                  <a:srgbClr val="43467B"/>
                </a:solidFill>
              </a:rPr>
              <a:t>Millennials</a:t>
            </a:r>
            <a:r>
              <a:rPr lang="it-IT" sz="2200" dirty="0"/>
              <a:t>: usano molto Facebook, Instagram e YouTube.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b="1" dirty="0">
                <a:solidFill>
                  <a:srgbClr val="43467B"/>
                </a:solidFill>
              </a:rPr>
              <a:t>Gen X</a:t>
            </a:r>
            <a:r>
              <a:rPr lang="it-IT" sz="2200" dirty="0"/>
              <a:t>: più forti su Facebook, ancora presenti su YouTube, molto meno sugli altri canali.</a:t>
            </a:r>
          </a:p>
        </p:txBody>
      </p:sp>
    </p:spTree>
    <p:extLst>
      <p:ext uri="{BB962C8B-B14F-4D97-AF65-F5344CB8AC3E}">
        <p14:creationId xmlns:p14="http://schemas.microsoft.com/office/powerpoint/2010/main" val="27370551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F44A039-11AB-474F-8746-9A34D1C39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1" smtClean="0"/>
              <a:pPr rtl="0"/>
              <a:t>3</a:t>
            </a:fld>
            <a:endParaRPr lang="it-IT" noProof="1"/>
          </a:p>
        </p:txBody>
      </p:sp>
      <p:sp>
        <p:nvSpPr>
          <p:cNvPr id="18" name="Segnaposto testo 119">
            <a:extLst>
              <a:ext uri="{FF2B5EF4-FFF2-40B4-BE49-F238E27FC236}">
                <a16:creationId xmlns:a16="http://schemas.microsoft.com/office/drawing/2014/main" id="{6E5B80C5-6B42-4867-88CC-660291DD3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it-IT" noProof="1"/>
          </a:p>
        </p:txBody>
      </p:sp>
      <p:pic>
        <p:nvPicPr>
          <p:cNvPr id="10" name="Segnaposto immagine 5">
            <a:extLst>
              <a:ext uri="{FF2B5EF4-FFF2-40B4-BE49-F238E27FC236}">
                <a16:creationId xmlns:a16="http://schemas.microsoft.com/office/drawing/2014/main" id="{D2A5B748-37FD-448D-997E-B1D33265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" b="88"/>
          <a:stretch/>
        </p:blipFill>
        <p:spPr>
          <a:xfrm>
            <a:off x="0" y="0"/>
            <a:ext cx="8329613" cy="457200"/>
          </a:xfrm>
        </p:spPr>
      </p:pic>
      <p:sp>
        <p:nvSpPr>
          <p:cNvPr id="7" name="Titolo 6">
            <a:extLst>
              <a:ext uri="{FF2B5EF4-FFF2-40B4-BE49-F238E27FC236}">
                <a16:creationId xmlns:a16="http://schemas.microsoft.com/office/drawing/2014/main" id="{AC489E4F-1129-2A54-0E68-FF367BCD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600" b="1"/>
              <a:t>2.1 Il ruolo dei progetti di digital marketing</a:t>
            </a:r>
          </a:p>
        </p:txBody>
      </p:sp>
      <p:sp>
        <p:nvSpPr>
          <p:cNvPr id="9" name="Segnaposto contenuto 8">
            <a:extLst>
              <a:ext uri="{FF2B5EF4-FFF2-40B4-BE49-F238E27FC236}">
                <a16:creationId xmlns:a16="http://schemas.microsoft.com/office/drawing/2014/main" id="{1EA0FAB2-3ED4-53EB-0B4C-A0F9067F7F7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20726" y="2187714"/>
            <a:ext cx="6904711" cy="4365486"/>
          </a:xfrm>
        </p:spPr>
        <p:txBody>
          <a:bodyPr>
            <a:normAutofit/>
          </a:bodyPr>
          <a:lstStyle/>
          <a:p>
            <a:pPr algn="ctr"/>
            <a:r>
              <a:rPr lang="it-IT" sz="2700" b="1" dirty="0"/>
              <a:t>1. Contesto e cambiamento</a:t>
            </a:r>
          </a:p>
          <a:p>
            <a:pPr algn="ctr"/>
            <a:r>
              <a:rPr lang="it-IT" sz="2700" u="sng" dirty="0"/>
              <a:t>Accelerazione digitale</a:t>
            </a:r>
            <a:r>
              <a:rPr lang="it-IT" sz="2700" dirty="0"/>
              <a:t> + </a:t>
            </a:r>
            <a:r>
              <a:rPr lang="it-IT" sz="2700" u="sng" dirty="0"/>
              <a:t>nuove abitudini dei consumatori </a:t>
            </a:r>
            <a:r>
              <a:rPr lang="it-IT" sz="2700" dirty="0"/>
              <a:t>→                                        aziende spinte verso </a:t>
            </a:r>
            <a:r>
              <a:rPr lang="it-IT" sz="27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progetti integrati</a:t>
            </a:r>
            <a:r>
              <a:rPr lang="it-IT" sz="2700" dirty="0"/>
              <a:t> (piattaforme diverse, comunicazioni coordinate).</a:t>
            </a:r>
          </a:p>
          <a:p>
            <a:pPr algn="ctr"/>
            <a:r>
              <a:rPr lang="it-IT" sz="2700" dirty="0"/>
              <a:t>Sempre più business attratti dalle opportunità del digital marketing.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82975A86-AC3C-12C0-72F0-434DF493020E}"/>
                  </a:ext>
                </a:extLst>
              </p14:cNvPr>
              <p14:cNvContentPartPr/>
              <p14:nvPr/>
            </p14:nvContentPartPr>
            <p14:xfrm>
              <a:off x="9193060" y="8034918"/>
              <a:ext cx="9720" cy="5724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82975A86-AC3C-12C0-72F0-434DF49302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82620" y="8024478"/>
                <a:ext cx="30960" cy="7848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CasellaDiTesto 3">
            <a:extLst>
              <a:ext uri="{FF2B5EF4-FFF2-40B4-BE49-F238E27FC236}">
                <a16:creationId xmlns:a16="http://schemas.microsoft.com/office/drawing/2014/main" id="{24707149-04A3-4521-F4F3-AB0AE487FF80}"/>
              </a:ext>
            </a:extLst>
          </p:cNvPr>
          <p:cNvSpPr txBox="1"/>
          <p:nvPr/>
        </p:nvSpPr>
        <p:spPr>
          <a:xfrm>
            <a:off x="7817350" y="3290344"/>
            <a:ext cx="4053924" cy="1554272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it-IT" sz="1900" dirty="0"/>
              <a:t>“Il digital marketing è </a:t>
            </a:r>
            <a:r>
              <a:rPr lang="it-IT" sz="1900" u="sng" dirty="0"/>
              <a:t>l’arte di trasformare</a:t>
            </a:r>
            <a:r>
              <a:rPr lang="it-IT" sz="1900" dirty="0"/>
              <a:t> interazioni minime in </a:t>
            </a:r>
            <a:r>
              <a:rPr lang="it-IT" sz="1900" b="1" dirty="0">
                <a:solidFill>
                  <a:schemeClr val="tx2">
                    <a:lumMod val="75000"/>
                  </a:schemeClr>
                </a:solidFill>
              </a:rPr>
              <a:t>relazioni significative,</a:t>
            </a:r>
            <a:r>
              <a:rPr lang="it-IT" sz="1900" dirty="0"/>
              <a:t> usando i dati come bussola e l’empatia come linguaggio.”</a:t>
            </a:r>
          </a:p>
        </p:txBody>
      </p:sp>
      <p:cxnSp>
        <p:nvCxnSpPr>
          <p:cNvPr id="6" name="Connettore curvo 5">
            <a:extLst>
              <a:ext uri="{FF2B5EF4-FFF2-40B4-BE49-F238E27FC236}">
                <a16:creationId xmlns:a16="http://schemas.microsoft.com/office/drawing/2014/main" id="{DD7C4F62-7276-04D6-7EBC-EAC7FC13E89D}"/>
              </a:ext>
            </a:extLst>
          </p:cNvPr>
          <p:cNvCxnSpPr>
            <a:cxnSpLocks/>
          </p:cNvCxnSpPr>
          <p:nvPr/>
        </p:nvCxnSpPr>
        <p:spPr>
          <a:xfrm rot="16200000" flipH="1">
            <a:off x="8489028" y="2003396"/>
            <a:ext cx="1443112" cy="789124"/>
          </a:xfrm>
          <a:prstGeom prst="curvedConnector3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747254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egnaposto immagine 7">
            <a:extLst>
              <a:ext uri="{FF2B5EF4-FFF2-40B4-BE49-F238E27FC236}">
                <a16:creationId xmlns:a16="http://schemas.microsoft.com/office/drawing/2014/main" id="{4D8BBD72-7C20-C15E-DA43-D71002952DF9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2"/>
          <a:srcRect l="16983" r="16983"/>
          <a:stretch/>
        </p:blipFill>
        <p:spPr>
          <a:xfrm>
            <a:off x="0" y="0"/>
            <a:ext cx="7361068" cy="6858000"/>
          </a:xfrm>
          <a:custGeom>
            <a:avLst/>
            <a:gdLst>
              <a:gd name="connsiteX0" fmla="*/ 0 w 8329286"/>
              <a:gd name="connsiteY0" fmla="*/ 0 h 6858000"/>
              <a:gd name="connsiteX1" fmla="*/ 8329286 w 8329286"/>
              <a:gd name="connsiteY1" fmla="*/ 0 h 6858000"/>
              <a:gd name="connsiteX2" fmla="*/ 3124200 w 8329286"/>
              <a:gd name="connsiteY2" fmla="*/ 6858000 h 6858000"/>
              <a:gd name="connsiteX3" fmla="*/ 0 w 8329286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6858000">
                <a:moveTo>
                  <a:pt x="0" y="0"/>
                </a:moveTo>
                <a:lnTo>
                  <a:pt x="8329286" y="0"/>
                </a:lnTo>
                <a:lnTo>
                  <a:pt x="3124200" y="6858000"/>
                </a:lnTo>
                <a:lnTo>
                  <a:pt x="0" y="6858000"/>
                </a:lnTo>
                <a:close/>
              </a:path>
            </a:pathLst>
          </a:custGeom>
          <a:solidFill>
            <a:prstClr val="white"/>
          </a:solidFill>
          <a:effectLst>
            <a:outerShdw blurRad="2286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6" name="Sottotitolo 5">
            <a:extLst>
              <a:ext uri="{FF2B5EF4-FFF2-40B4-BE49-F238E27FC236}">
                <a16:creationId xmlns:a16="http://schemas.microsoft.com/office/drawing/2014/main" id="{EE796EC7-434E-7C23-2BF5-C00391CE5B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78253" y="425659"/>
            <a:ext cx="9555824" cy="6006681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it-IT" sz="1900" b="1" dirty="0">
                <a:solidFill>
                  <a:schemeClr val="tx1"/>
                </a:solidFill>
              </a:rPr>
              <a:t>Osservazioni principali per piattaforma: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it-IT" sz="1900" b="1" dirty="0">
                <a:solidFill>
                  <a:schemeClr val="tx1"/>
                </a:solidFill>
              </a:rPr>
              <a:t>Facebook</a:t>
            </a:r>
            <a:r>
              <a:rPr lang="it-IT" sz="1900" dirty="0">
                <a:solidFill>
                  <a:schemeClr val="tx1"/>
                </a:solidFill>
              </a:rPr>
              <a:t>: usato molto da </a:t>
            </a:r>
            <a:r>
              <a:rPr lang="it-IT" sz="1900" dirty="0" err="1">
                <a:solidFill>
                  <a:schemeClr val="tx1"/>
                </a:solidFill>
              </a:rPr>
              <a:t>Millennials</a:t>
            </a:r>
            <a:r>
              <a:rPr lang="it-IT" sz="1900" dirty="0">
                <a:solidFill>
                  <a:schemeClr val="tx1"/>
                </a:solidFill>
              </a:rPr>
              <a:t> e Gen X (circa 75%), un po’ meno da Gen Z </a:t>
            </a:r>
          </a:p>
          <a:p>
            <a:pPr marL="342900" indent="-342900" algn="ctr">
              <a:buFont typeface="Wingdings" pitchFamily="2" charset="2"/>
              <a:buChar char="Ø"/>
            </a:pPr>
            <a:endParaRPr lang="it-IT" sz="1900" b="1" dirty="0">
              <a:solidFill>
                <a:schemeClr val="tx1"/>
              </a:solidFill>
            </a:endParaRPr>
          </a:p>
          <a:p>
            <a:pPr marL="342900" indent="-342900" algn="ctr">
              <a:buFont typeface="Wingdings" pitchFamily="2" charset="2"/>
              <a:buChar char="Ø"/>
            </a:pPr>
            <a:r>
              <a:rPr lang="it-IT" sz="1900" b="1" dirty="0">
                <a:solidFill>
                  <a:schemeClr val="tx1"/>
                </a:solidFill>
              </a:rPr>
              <a:t>Instagram</a:t>
            </a:r>
            <a:r>
              <a:rPr lang="it-IT" sz="1900" dirty="0">
                <a:solidFill>
                  <a:schemeClr val="tx1"/>
                </a:solidFill>
              </a:rPr>
              <a:t>: la piattaforma più forte per Gen Z (85%), molto alta anche per </a:t>
            </a:r>
            <a:r>
              <a:rPr lang="it-IT" sz="1900" dirty="0" err="1">
                <a:solidFill>
                  <a:schemeClr val="tx1"/>
                </a:solidFill>
              </a:rPr>
              <a:t>Millennials</a:t>
            </a:r>
            <a:r>
              <a:rPr lang="it-IT" sz="1900" dirty="0">
                <a:solidFill>
                  <a:schemeClr val="tx1"/>
                </a:solidFill>
              </a:rPr>
              <a:t> (~70%), più bassa per Gen X (~52%).</a:t>
            </a:r>
          </a:p>
          <a:p>
            <a:pPr marL="342900" indent="-342900" algn="ctr">
              <a:buFont typeface="Wingdings" pitchFamily="2" charset="2"/>
              <a:buChar char="Ø"/>
            </a:pPr>
            <a:endParaRPr lang="it-IT" sz="1900" dirty="0">
              <a:solidFill>
                <a:schemeClr val="tx1"/>
              </a:solidFill>
            </a:endParaRPr>
          </a:p>
          <a:p>
            <a:pPr marL="342900" indent="-342900" algn="ctr">
              <a:buFont typeface="Wingdings" pitchFamily="2" charset="2"/>
              <a:buChar char="Ø"/>
            </a:pPr>
            <a:r>
              <a:rPr lang="it-IT" sz="1900" b="1" dirty="0">
                <a:solidFill>
                  <a:schemeClr val="tx1"/>
                </a:solidFill>
              </a:rPr>
              <a:t>LinkedIn</a:t>
            </a:r>
            <a:r>
              <a:rPr lang="it-IT" sz="1900" dirty="0">
                <a:solidFill>
                  <a:schemeClr val="tx1"/>
                </a:solidFill>
              </a:rPr>
              <a:t>: usato poco in generale , con leggera prevalenza tra </a:t>
            </a:r>
            <a:r>
              <a:rPr lang="it-IT" sz="1900" dirty="0" err="1">
                <a:solidFill>
                  <a:schemeClr val="tx1"/>
                </a:solidFill>
              </a:rPr>
              <a:t>Millennials</a:t>
            </a:r>
            <a:r>
              <a:rPr lang="it-IT" sz="1900" dirty="0">
                <a:solidFill>
                  <a:schemeClr val="tx1"/>
                </a:solidFill>
              </a:rPr>
              <a:t>.</a:t>
            </a:r>
          </a:p>
          <a:p>
            <a:pPr marL="342900" indent="-342900" algn="ctr">
              <a:buFont typeface="Wingdings" pitchFamily="2" charset="2"/>
              <a:buChar char="Ø"/>
            </a:pPr>
            <a:endParaRPr lang="it-IT" sz="1900" dirty="0">
              <a:solidFill>
                <a:schemeClr val="tx1"/>
              </a:solidFill>
            </a:endParaRPr>
          </a:p>
          <a:p>
            <a:pPr marL="342900" indent="-342900" algn="ctr">
              <a:buFont typeface="Wingdings" pitchFamily="2" charset="2"/>
              <a:buChar char="Ø"/>
            </a:pPr>
            <a:r>
              <a:rPr lang="it-IT" sz="1900" b="1" dirty="0">
                <a:solidFill>
                  <a:schemeClr val="tx1"/>
                </a:solidFill>
              </a:rPr>
              <a:t>Pinterest</a:t>
            </a:r>
            <a:r>
              <a:rPr lang="it-IT" sz="1900" dirty="0">
                <a:solidFill>
                  <a:schemeClr val="tx1"/>
                </a:solidFill>
              </a:rPr>
              <a:t>: basso utilizzo per tutti, leggermente più alto per </a:t>
            </a:r>
            <a:r>
              <a:rPr lang="it-IT" sz="1900" dirty="0" err="1">
                <a:solidFill>
                  <a:schemeClr val="tx1"/>
                </a:solidFill>
              </a:rPr>
              <a:t>Millennials</a:t>
            </a:r>
            <a:r>
              <a:rPr lang="it-IT" sz="1900" dirty="0">
                <a:solidFill>
                  <a:schemeClr val="tx1"/>
                </a:solidFill>
              </a:rPr>
              <a:t> (~20%).</a:t>
            </a:r>
          </a:p>
          <a:p>
            <a:pPr marL="342900" indent="-342900" algn="ctr">
              <a:buFont typeface="Wingdings" pitchFamily="2" charset="2"/>
              <a:buChar char="Ø"/>
            </a:pPr>
            <a:endParaRPr lang="it-IT" sz="1900" dirty="0">
              <a:solidFill>
                <a:schemeClr val="tx1"/>
              </a:solidFill>
            </a:endParaRPr>
          </a:p>
          <a:p>
            <a:pPr marL="342900" indent="-342900" algn="ctr">
              <a:buFont typeface="Wingdings" pitchFamily="2" charset="2"/>
              <a:buChar char="Ø"/>
            </a:pPr>
            <a:r>
              <a:rPr lang="it-IT" sz="1900" b="1" dirty="0">
                <a:solidFill>
                  <a:schemeClr val="tx1"/>
                </a:solidFill>
              </a:rPr>
              <a:t>TikTok</a:t>
            </a:r>
            <a:r>
              <a:rPr lang="it-IT" sz="1900" dirty="0">
                <a:solidFill>
                  <a:schemeClr val="tx1"/>
                </a:solidFill>
              </a:rPr>
              <a:t>: chiaramente app di Gen Z (30%), poco usata da </a:t>
            </a:r>
            <a:r>
              <a:rPr lang="it-IT" sz="1900" dirty="0" err="1">
                <a:solidFill>
                  <a:schemeClr val="tx1"/>
                </a:solidFill>
              </a:rPr>
              <a:t>Millennials</a:t>
            </a:r>
            <a:r>
              <a:rPr lang="it-IT" sz="1900" dirty="0">
                <a:solidFill>
                  <a:schemeClr val="tx1"/>
                </a:solidFill>
              </a:rPr>
              <a:t> (~15%) e Gen X (~12%).</a:t>
            </a:r>
          </a:p>
          <a:p>
            <a:pPr marL="342900" indent="-342900" algn="ctr">
              <a:buFont typeface="Wingdings" pitchFamily="2" charset="2"/>
              <a:buChar char="Ø"/>
            </a:pPr>
            <a:endParaRPr lang="it-IT" sz="1900" dirty="0">
              <a:solidFill>
                <a:schemeClr val="tx1"/>
              </a:solidFill>
            </a:endParaRPr>
          </a:p>
          <a:p>
            <a:pPr marL="342900" indent="-342900" algn="ctr">
              <a:buFont typeface="Wingdings" pitchFamily="2" charset="2"/>
              <a:buChar char="Ø"/>
            </a:pPr>
            <a:r>
              <a:rPr lang="it-IT" sz="1900" b="1" dirty="0">
                <a:solidFill>
                  <a:schemeClr val="tx1"/>
                </a:solidFill>
              </a:rPr>
              <a:t>Twitter</a:t>
            </a:r>
            <a:r>
              <a:rPr lang="it-IT" sz="1900" dirty="0">
                <a:solidFill>
                  <a:schemeClr val="tx1"/>
                </a:solidFill>
              </a:rPr>
              <a:t>: usato poco e in maniera simile tra tutte le generazioni (~15–20%).</a:t>
            </a:r>
          </a:p>
          <a:p>
            <a:pPr marL="342900" indent="-342900" algn="ctr">
              <a:buFont typeface="Wingdings" pitchFamily="2" charset="2"/>
              <a:buChar char="Ø"/>
            </a:pPr>
            <a:endParaRPr lang="it-IT" sz="1900" dirty="0">
              <a:solidFill>
                <a:schemeClr val="tx1"/>
              </a:solidFill>
            </a:endParaRPr>
          </a:p>
          <a:p>
            <a:pPr marL="342900" indent="-342900" algn="ctr">
              <a:buFont typeface="Wingdings" pitchFamily="2" charset="2"/>
              <a:buChar char="Ø"/>
            </a:pPr>
            <a:r>
              <a:rPr lang="it-IT" sz="1900" b="1" dirty="0">
                <a:solidFill>
                  <a:schemeClr val="tx1"/>
                </a:solidFill>
              </a:rPr>
              <a:t>YouTube</a:t>
            </a:r>
            <a:r>
              <a:rPr lang="it-IT" sz="1900" dirty="0">
                <a:solidFill>
                  <a:schemeClr val="tx1"/>
                </a:solidFill>
              </a:rPr>
              <a:t>: molto diffuso in tutte le generazioni, ma soprattutto Gen Z (~80%), seguita da </a:t>
            </a:r>
            <a:r>
              <a:rPr lang="it-IT" sz="1900" dirty="0" err="1">
                <a:solidFill>
                  <a:schemeClr val="tx1"/>
                </a:solidFill>
              </a:rPr>
              <a:t>Millennials</a:t>
            </a:r>
            <a:r>
              <a:rPr lang="it-IT" sz="1900" dirty="0">
                <a:solidFill>
                  <a:schemeClr val="tx1"/>
                </a:solidFill>
              </a:rPr>
              <a:t> (~70%) e Gen X (~50%).</a:t>
            </a:r>
          </a:p>
          <a:p>
            <a:pPr marL="342900" indent="-342900" algn="ctr">
              <a:buFont typeface="Wingdings" pitchFamily="2" charset="2"/>
              <a:buChar char="Ø"/>
            </a:pPr>
            <a:endParaRPr lang="it-IT" sz="1900" dirty="0">
              <a:solidFill>
                <a:schemeClr val="tx1"/>
              </a:solidFill>
            </a:endParaRPr>
          </a:p>
          <a:p>
            <a:pPr marL="342900" indent="-342900" algn="ctr">
              <a:buFont typeface="Wingdings" pitchFamily="2" charset="2"/>
              <a:buChar char="Ø"/>
            </a:pPr>
            <a:r>
              <a:rPr lang="it-IT" sz="1900" b="1" dirty="0" err="1">
                <a:solidFill>
                  <a:schemeClr val="tx1"/>
                </a:solidFill>
              </a:rPr>
              <a:t>Twitch</a:t>
            </a:r>
            <a:r>
              <a:rPr lang="it-IT" sz="1900" dirty="0">
                <a:solidFill>
                  <a:schemeClr val="tx1"/>
                </a:solidFill>
              </a:rPr>
              <a:t>: usato quasi solo da Gen Z (~25%), poco dai </a:t>
            </a:r>
            <a:r>
              <a:rPr lang="it-IT" sz="1900" dirty="0" err="1">
                <a:solidFill>
                  <a:schemeClr val="tx1"/>
                </a:solidFill>
              </a:rPr>
              <a:t>Millennials</a:t>
            </a:r>
            <a:r>
              <a:rPr lang="it-IT" sz="1900" dirty="0">
                <a:solidFill>
                  <a:schemeClr val="tx1"/>
                </a:solidFill>
              </a:rPr>
              <a:t> (~12%), quasi assente in Gen X (~5%).</a:t>
            </a:r>
          </a:p>
        </p:txBody>
      </p:sp>
    </p:spTree>
    <p:extLst>
      <p:ext uri="{BB962C8B-B14F-4D97-AF65-F5344CB8AC3E}">
        <p14:creationId xmlns:p14="http://schemas.microsoft.com/office/powerpoint/2010/main" val="3852839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BF84C171-01ED-D795-DE57-D81E44C53DC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40000"/>
              <a:lumOff val="60000"/>
            </a:schemeClr>
          </a:solidFill>
        </p:spPr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73A50B8-F294-BBE4-E8FE-09C3E3722F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609599"/>
            <a:ext cx="4648200" cy="5641759"/>
          </a:xfrm>
        </p:spPr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F578C63-C7C4-2F5E-2EAF-E94868399A9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3600" b="1"/>
              <a:t>✅ </a:t>
            </a:r>
            <a:br>
              <a:rPr lang="it-IT" sz="3600" b="1"/>
            </a:br>
            <a:r>
              <a:rPr lang="it-IT" sz="3600" b="1"/>
              <a:t>Chiusura della fase di investigazione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6F13B2C-F2D6-94FF-87ED-DCCE0C5B78E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1BD38E92-8075-4FA5-9DD5-49F3B914441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77B087D7-4ADB-E9A7-8906-E51F4AB4BFC5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31</a:t>
            </a:fld>
            <a:endParaRPr lang="it-IT" noProof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7AF2EFE-142F-AD77-7895-FFD79C680853}"/>
              </a:ext>
            </a:extLst>
          </p:cNvPr>
          <p:cNvSpPr txBox="1"/>
          <p:nvPr/>
        </p:nvSpPr>
        <p:spPr>
          <a:xfrm>
            <a:off x="6837621" y="1995535"/>
            <a:ext cx="4964530" cy="32778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300" dirty="0"/>
              <a:t>Una volta che i dati sono stati raccolti, incrociati, analizzati ed elaborati, l’azienda dispone di una </a:t>
            </a:r>
            <a:r>
              <a:rPr lang="it-IT" sz="2300" b="1" dirty="0">
                <a:solidFill>
                  <a:srgbClr val="43467B"/>
                </a:solidFill>
              </a:rPr>
              <a:t>base solida di </a:t>
            </a:r>
            <a:r>
              <a:rPr lang="it-IT" sz="2300" b="1" dirty="0" err="1">
                <a:solidFill>
                  <a:srgbClr val="43467B"/>
                </a:solidFill>
              </a:rPr>
              <a:t>insight</a:t>
            </a:r>
            <a:r>
              <a:rPr lang="it-IT" sz="2300" b="1" dirty="0">
                <a:solidFill>
                  <a:srgbClr val="43467B"/>
                </a:solidFill>
              </a:rPr>
              <a:t>.</a:t>
            </a:r>
          </a:p>
          <a:p>
            <a:pPr algn="ctr">
              <a:buNone/>
            </a:pPr>
            <a:endParaRPr lang="it-IT" sz="2300" b="1" dirty="0">
              <a:solidFill>
                <a:srgbClr val="43467B"/>
              </a:solidFill>
            </a:endParaRPr>
          </a:p>
          <a:p>
            <a:pPr algn="ctr">
              <a:buNone/>
            </a:pPr>
            <a:r>
              <a:rPr lang="it-IT" sz="2300" dirty="0"/>
              <a:t>👉 A questo punto si può passare alla fase successiva: la Definizione, in cui obiettivi, strategie e KPI vengono formalizzati.</a:t>
            </a:r>
          </a:p>
        </p:txBody>
      </p:sp>
    </p:spTree>
    <p:extLst>
      <p:ext uri="{BB962C8B-B14F-4D97-AF65-F5344CB8AC3E}">
        <p14:creationId xmlns:p14="http://schemas.microsoft.com/office/powerpoint/2010/main" val="1006729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BEEB346-BF01-B37A-0EDA-5A48158D94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736729"/>
            <a:ext cx="4192802" cy="5043515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BCC04713-3512-6EBE-8C3E-AAE4B6CF44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9601" y="1204943"/>
            <a:ext cx="4114800" cy="3962400"/>
          </a:xfrm>
        </p:spPr>
        <p:txBody>
          <a:bodyPr/>
          <a:lstStyle/>
          <a:p>
            <a:r>
              <a:rPr lang="it-IT" b="1"/>
              <a:t>Fase di Definizione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30FAA6D-BC01-17CB-6B0B-C55556D892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81911" y="592041"/>
            <a:ext cx="1642389" cy="282557"/>
          </a:xfrm>
        </p:spPr>
        <p:txBody>
          <a:bodyPr>
            <a:normAutofit fontScale="77500" lnSpcReduction="20000"/>
          </a:bodyPr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2F8C5CF4-7076-5DE6-6A71-CB3E270DA45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flipV="1">
            <a:off x="2281911" y="5653056"/>
            <a:ext cx="1568651" cy="330345"/>
          </a:xfrm>
        </p:spPr>
        <p:txBody>
          <a:bodyPr>
            <a:normAutofit fontScale="92500" lnSpcReduction="10000"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68C4466C-BCD6-3735-C7DA-6ED3961819BE}"/>
              </a:ext>
            </a:extLst>
          </p:cNvPr>
          <p:cNvSpPr txBox="1"/>
          <p:nvPr/>
        </p:nvSpPr>
        <p:spPr>
          <a:xfrm>
            <a:off x="5602646" y="736729"/>
            <a:ext cx="6199526" cy="5170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200" b="1" dirty="0"/>
              <a:t>🎯  L’importanza </a:t>
            </a:r>
            <a:r>
              <a:rPr lang="it-IT" sz="2200" b="1" dirty="0" err="1">
                <a:solidFill>
                  <a:srgbClr val="43467B"/>
                </a:solidFill>
              </a:rPr>
              <a:t>dell’insight</a:t>
            </a:r>
            <a:endParaRPr lang="it-IT" sz="2200" dirty="0">
              <a:solidFill>
                <a:srgbClr val="43467B"/>
              </a:solidFill>
            </a:endParaRPr>
          </a:p>
          <a:p>
            <a:pPr algn="ctr"/>
            <a:r>
              <a:rPr lang="it-IT" sz="2200" dirty="0" err="1"/>
              <a:t>L’insight</a:t>
            </a:r>
            <a:r>
              <a:rPr lang="it-IT" sz="2200" dirty="0"/>
              <a:t> guida tutte le decisioni successive: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la mappatura del consumer </a:t>
            </a:r>
            <a:r>
              <a:rPr lang="it-IT" sz="2200" dirty="0" err="1"/>
              <a:t>journey</a:t>
            </a:r>
            <a:r>
              <a:rPr lang="it-IT" sz="2200" dirty="0"/>
              <a:t>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lo sviluppo del concept creativo,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la definizione dei messaggi,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le attività di coinvolgimento del consumatore.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200" dirty="0"/>
          </a:p>
          <a:p>
            <a:pPr algn="ctr"/>
            <a:r>
              <a:rPr lang="it-IT" sz="2200" dirty="0"/>
              <a:t>Nel marketing digitale non si parla mai a “tutti”: 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bisogna sviluppare </a:t>
            </a:r>
            <a:r>
              <a:rPr lang="it-IT" sz="2200" u="sng" dirty="0"/>
              <a:t>diversi filoni di comunicazione</a:t>
            </a:r>
            <a:r>
              <a:rPr lang="it-IT" sz="2200" dirty="0"/>
              <a:t>, capaci di raggiungere i differenti segmenti di target.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È quindi necessario usare </a:t>
            </a:r>
            <a:r>
              <a:rPr lang="it-IT" sz="2200" b="1" dirty="0">
                <a:solidFill>
                  <a:srgbClr val="43467B"/>
                </a:solidFill>
              </a:rPr>
              <a:t>più canali</a:t>
            </a:r>
            <a:r>
              <a:rPr lang="it-IT" sz="2200" dirty="0"/>
              <a:t>, bilanciando i messaggi in funzione del pubblico.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👉 Tutto rimane centrato sul </a:t>
            </a:r>
            <a:r>
              <a:rPr lang="it-IT" sz="2200" i="1" u="sng" dirty="0"/>
              <a:t>consumatore</a:t>
            </a:r>
            <a:r>
              <a:rPr lang="it-IT" sz="2200" dirty="0"/>
              <a:t>, con cui è fondamentale stabilire una connessione reale.</a:t>
            </a:r>
          </a:p>
        </p:txBody>
      </p:sp>
    </p:spTree>
    <p:extLst>
      <p:ext uri="{BB962C8B-B14F-4D97-AF65-F5344CB8AC3E}">
        <p14:creationId xmlns:p14="http://schemas.microsoft.com/office/powerpoint/2010/main" val="39189968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0BF0ED4-F57D-165A-8023-0B72433E0A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7865" y="234183"/>
            <a:ext cx="9081694" cy="6471417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E4C7EA75-5050-0868-A32E-CC794962DD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5581" y="304799"/>
            <a:ext cx="8269370" cy="6319018"/>
          </a:xfrm>
        </p:spPr>
        <p:txBody>
          <a:bodyPr/>
          <a:lstStyle/>
          <a:p>
            <a:r>
              <a:rPr lang="it-IT"/>
              <a:t>L’insight è la capacità di vedere dall’interno una situazione, comprenderla e individuarne i bisogni.</a:t>
            </a:r>
          </a:p>
          <a:p>
            <a:r>
              <a:rPr lang="it-IT"/>
              <a:t>È un’interpretazione dei dati, derivata da incroci e analisi che portano a una comprensione profonda del pubblico.</a:t>
            </a:r>
          </a:p>
          <a:p>
            <a:r>
              <a:rPr lang="it-IT"/>
              <a:t>Consente di capire:</a:t>
            </a:r>
          </a:p>
          <a:p>
            <a:r>
              <a:rPr lang="it-IT"/>
              <a:t>cosa le persone desiderano,</a:t>
            </a:r>
          </a:p>
          <a:p>
            <a:r>
              <a:rPr lang="it-IT"/>
              <a:t>di cosa hanno bisogno,</a:t>
            </a:r>
          </a:p>
          <a:p>
            <a:r>
              <a:rPr lang="it-IT"/>
              <a:t>perché provano timori, paure o gioie.</a:t>
            </a:r>
          </a:p>
          <a:p>
            <a:r>
              <a:rPr lang="it-IT"/>
              <a:t>Individuare l’insight significa riconoscere le necessità reali – espresse o latenti – che determinano i comportamenti di acquisto.</a:t>
            </a:r>
          </a:p>
          <a:p>
            <a:r>
              <a:rPr lang="it-IT"/>
              <a:t>👉 L’insight è quindi il punto di partenza per:</a:t>
            </a:r>
          </a:p>
          <a:p>
            <a:r>
              <a:rPr lang="it-IT"/>
              <a:t>concept creativi,</a:t>
            </a:r>
          </a:p>
          <a:p>
            <a:r>
              <a:rPr lang="it-IT"/>
              <a:t>consumer journey,</a:t>
            </a:r>
          </a:p>
          <a:p>
            <a:r>
              <a:rPr lang="it-IT"/>
              <a:t>innovazioni di prodotto.</a:t>
            </a:r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8A62865E-75FA-708B-185D-34206004F8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8108" y="414005"/>
            <a:ext cx="7526915" cy="836943"/>
          </a:xfrm>
        </p:spPr>
        <p:txBody>
          <a:bodyPr>
            <a:normAutofit/>
          </a:bodyPr>
          <a:lstStyle/>
          <a:p>
            <a:r>
              <a:rPr lang="it-IT" sz="3400" b="1" dirty="0"/>
              <a:t>🔍  Cos’è </a:t>
            </a:r>
            <a:r>
              <a:rPr lang="it-IT" sz="3400" b="1" dirty="0" err="1"/>
              <a:t>l’insight</a:t>
            </a:r>
            <a:endParaRPr lang="it-IT" sz="3400" b="1" dirty="0"/>
          </a:p>
        </p:txBody>
      </p:sp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870A0D88-B3E2-48E0-329D-AA43F0DC834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0044C09-D101-AE70-F935-2C749BECAD57}"/>
              </a:ext>
            </a:extLst>
          </p:cNvPr>
          <p:cNvSpPr txBox="1"/>
          <p:nvPr/>
        </p:nvSpPr>
        <p:spPr>
          <a:xfrm>
            <a:off x="982305" y="931034"/>
            <a:ext cx="7915922" cy="55861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 err="1"/>
              <a:t>L’insight</a:t>
            </a:r>
            <a:r>
              <a:rPr lang="it-IT" sz="2100" dirty="0"/>
              <a:t> è la capacità di </a:t>
            </a:r>
            <a:r>
              <a:rPr lang="it-IT" sz="2100" i="1" dirty="0"/>
              <a:t>vedere dall’interno una situazione, comprenderla e individuarne i bisogni</a:t>
            </a:r>
            <a:r>
              <a:rPr lang="it-IT" sz="2100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È un’interpretazione dei dati, derivata da incroci e analisi che portano a una comprensione profonda del pubblico.</a:t>
            </a:r>
          </a:p>
          <a:p>
            <a:pPr algn="ctr"/>
            <a:r>
              <a:rPr lang="it-IT" sz="2100" dirty="0"/>
              <a:t>Consente di capire:</a:t>
            </a:r>
          </a:p>
          <a:p>
            <a:pPr marL="342900" indent="-342900" algn="ctr">
              <a:buFont typeface="Wingdings" pitchFamily="2" charset="2"/>
              <a:buChar char="q"/>
            </a:pPr>
            <a:r>
              <a:rPr lang="it-IT" sz="2100" dirty="0"/>
              <a:t>cosa le persone desiderano,</a:t>
            </a:r>
          </a:p>
          <a:p>
            <a:pPr marL="342900" indent="-342900" algn="ctr">
              <a:buFont typeface="Wingdings" pitchFamily="2" charset="2"/>
              <a:buChar char="q"/>
            </a:pPr>
            <a:r>
              <a:rPr lang="it-IT" sz="2100" dirty="0"/>
              <a:t>di cosa hanno bisogno,</a:t>
            </a:r>
          </a:p>
          <a:p>
            <a:pPr marL="342900" indent="-342900" algn="ctr">
              <a:buFont typeface="Wingdings" pitchFamily="2" charset="2"/>
              <a:buChar char="q"/>
            </a:pPr>
            <a:r>
              <a:rPr lang="it-IT" sz="2100" dirty="0"/>
              <a:t>perché provano timori, paure o gioie.</a:t>
            </a:r>
          </a:p>
          <a:p>
            <a:pPr marL="342900" indent="-342900" algn="ctr">
              <a:buFont typeface="Wingdings" pitchFamily="2" charset="2"/>
              <a:buChar char="q"/>
            </a:pPr>
            <a:endParaRPr lang="it-IT" sz="21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Individuare </a:t>
            </a:r>
            <a:r>
              <a:rPr lang="it-IT" sz="2100" dirty="0" err="1"/>
              <a:t>l’insight</a:t>
            </a:r>
            <a:r>
              <a:rPr lang="it-IT" sz="2100" dirty="0"/>
              <a:t> significa riconoscere le </a:t>
            </a:r>
            <a:r>
              <a:rPr lang="it-IT" sz="2100" b="1" dirty="0"/>
              <a:t>necessità reali – espresse o latenti</a:t>
            </a:r>
            <a:r>
              <a:rPr lang="it-IT" sz="2100" dirty="0"/>
              <a:t> – che determinano i comportamenti di acquisto.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dirty="0"/>
          </a:p>
          <a:p>
            <a:pPr algn="ctr"/>
            <a:r>
              <a:rPr lang="it-IT" sz="2100" dirty="0"/>
              <a:t> </a:t>
            </a:r>
            <a:r>
              <a:rPr lang="it-IT" sz="2100" dirty="0" err="1"/>
              <a:t>L’insight</a:t>
            </a:r>
            <a:r>
              <a:rPr lang="it-IT" sz="2100" dirty="0"/>
              <a:t> è quindi il punto di partenza per: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u="sng" dirty="0"/>
              <a:t>concept creativi,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u="sng" dirty="0"/>
              <a:t>consumer </a:t>
            </a:r>
            <a:r>
              <a:rPr lang="it-IT" sz="2100" u="sng" dirty="0" err="1"/>
              <a:t>journey</a:t>
            </a:r>
            <a:r>
              <a:rPr lang="it-IT" sz="2100" u="sng" dirty="0"/>
              <a:t>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u="sng" dirty="0"/>
              <a:t>innovazioni di prodotto</a:t>
            </a:r>
            <a:r>
              <a:rPr lang="it-IT" sz="21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02226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BB9A2CD6-799E-10B2-A9F0-5AA1F1862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835" y="839708"/>
            <a:ext cx="10805160" cy="707886"/>
          </a:xfrm>
        </p:spPr>
        <p:txBody>
          <a:bodyPr/>
          <a:lstStyle/>
          <a:p>
            <a:pPr algn="ctr"/>
            <a:r>
              <a:rPr lang="it-IT" b="1" dirty="0"/>
              <a:t>Il valore strategico </a:t>
            </a:r>
            <a:r>
              <a:rPr lang="it-IT" b="1" dirty="0" err="1"/>
              <a:t>dell’insight</a:t>
            </a:r>
            <a:endParaRPr lang="it-IT" b="1" dirty="0"/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2DD4AA36-77B9-6CBD-7336-C8BF2B9BEE82}"/>
              </a:ext>
            </a:extLst>
          </p:cNvPr>
          <p:cNvSpPr txBox="1"/>
          <p:nvPr/>
        </p:nvSpPr>
        <p:spPr>
          <a:xfrm>
            <a:off x="1618696" y="1837866"/>
            <a:ext cx="939208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/>
              <a:t>Permette di intercettare le leve psicologiche che trasformano un utente in: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acquirente,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cliente fedele,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brand </a:t>
            </a:r>
            <a:r>
              <a:rPr lang="it-IT" sz="2400" dirty="0" err="1"/>
              <a:t>ambassador</a:t>
            </a:r>
            <a:r>
              <a:rPr lang="it-IT" sz="2400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400" dirty="0"/>
          </a:p>
          <a:p>
            <a:pPr algn="ctr">
              <a:buFont typeface="Arial" panose="020B0604020202020204" pitchFamily="34" charset="0"/>
              <a:buChar char="•"/>
            </a:pPr>
            <a:endParaRPr lang="it-IT" sz="2400" dirty="0"/>
          </a:p>
          <a:p>
            <a:pPr algn="ctr">
              <a:buFont typeface="Arial" panose="020B0604020202020204" pitchFamily="34" charset="0"/>
              <a:buChar char="•"/>
            </a:pPr>
            <a:endParaRPr lang="it-IT" sz="2400" dirty="0"/>
          </a:p>
          <a:p>
            <a:pPr algn="ctr"/>
            <a:r>
              <a:rPr lang="it-IT" sz="2400" dirty="0"/>
              <a:t>La </a:t>
            </a:r>
            <a:r>
              <a:rPr lang="it-IT" sz="2400" b="1" dirty="0">
                <a:solidFill>
                  <a:srgbClr val="43467B"/>
                </a:solidFill>
              </a:rPr>
              <a:t>comprensione</a:t>
            </a:r>
            <a:r>
              <a:rPr lang="it-IT" sz="2400" dirty="0"/>
              <a:t> </a:t>
            </a:r>
            <a:r>
              <a:rPr lang="it-IT" sz="2400" dirty="0">
                <a:solidFill>
                  <a:srgbClr val="43467B"/>
                </a:solidFill>
              </a:rPr>
              <a:t>di un consumer </a:t>
            </a:r>
            <a:r>
              <a:rPr lang="it-IT" sz="2400" dirty="0" err="1">
                <a:solidFill>
                  <a:srgbClr val="43467B"/>
                </a:solidFill>
              </a:rPr>
              <a:t>insight</a:t>
            </a:r>
            <a:r>
              <a:rPr lang="it-IT" sz="2400" dirty="0"/>
              <a:t> significa che il brand riesce a: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it-IT" sz="2400" dirty="0"/>
              <a:t>inserirsi nella vita del suo target,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it-IT" sz="2400" dirty="0"/>
              <a:t>migliorarla,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it-IT" sz="2400" dirty="0"/>
              <a:t>aumentare la propria rilevanza,</a:t>
            </a:r>
          </a:p>
          <a:p>
            <a:pPr marL="342900" indent="-342900" algn="ctr">
              <a:buFont typeface="Wingdings" pitchFamily="2" charset="2"/>
              <a:buChar char="Ø"/>
            </a:pPr>
            <a:r>
              <a:rPr lang="it-IT" sz="2400" dirty="0"/>
              <a:t>guadagnare attenzione e fiducia.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BC21C1A-BCA9-9090-07F6-1C6D15A49D40}"/>
              </a:ext>
            </a:extLst>
          </p:cNvPr>
          <p:cNvSpPr txBox="1"/>
          <p:nvPr/>
        </p:nvSpPr>
        <p:spPr>
          <a:xfrm>
            <a:off x="9000971" y="2752401"/>
            <a:ext cx="2284150" cy="1446550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it-IT" sz="2200" dirty="0"/>
              <a:t>Un </a:t>
            </a:r>
            <a:r>
              <a:rPr lang="it-IT" sz="2200" dirty="0" err="1"/>
              <a:t>insight</a:t>
            </a:r>
            <a:r>
              <a:rPr lang="it-IT" sz="2200" dirty="0"/>
              <a:t> è il punto in cui la conoscenza diventa strategia.</a:t>
            </a:r>
          </a:p>
        </p:txBody>
      </p:sp>
    </p:spTree>
    <p:extLst>
      <p:ext uri="{BB962C8B-B14F-4D97-AF65-F5344CB8AC3E}">
        <p14:creationId xmlns:p14="http://schemas.microsoft.com/office/powerpoint/2010/main" val="22074466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E3C4687-FE82-1DDB-7774-9D803CE2D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788" y="502879"/>
            <a:ext cx="16829223" cy="1102545"/>
          </a:xfrm>
        </p:spPr>
        <p:txBody>
          <a:bodyPr>
            <a:noAutofit/>
          </a:bodyPr>
          <a:lstStyle/>
          <a:p>
            <a:r>
              <a:rPr lang="it-IT" sz="2400" b="1" dirty="0"/>
              <a:t>🗺 Mappatura del consumer </a:t>
            </a:r>
            <a:r>
              <a:rPr lang="it-IT" sz="2400" b="1" dirty="0" err="1"/>
              <a:t>journey</a:t>
            </a:r>
            <a:endParaRPr lang="it-IT" sz="2400" b="1" dirty="0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83D356E-6C9F-F7D7-61F0-D840CE2C027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2" y="903186"/>
            <a:ext cx="5775960" cy="3660648"/>
          </a:xfrm>
        </p:spPr>
        <p:txBody>
          <a:bodyPr>
            <a:noAutofit/>
          </a:bodyPr>
          <a:lstStyle/>
          <a:p>
            <a:pPr algn="ctr"/>
            <a:r>
              <a:rPr lang="it-IT" dirty="0"/>
              <a:t>Una volta individuato </a:t>
            </a:r>
            <a:r>
              <a:rPr lang="it-IT" dirty="0" err="1"/>
              <a:t>l’insight</a:t>
            </a:r>
            <a:r>
              <a:rPr lang="it-IT" dirty="0"/>
              <a:t>, si procede con la costruzione del consumer </a:t>
            </a:r>
            <a:r>
              <a:rPr lang="it-IT" dirty="0" err="1"/>
              <a:t>journey</a:t>
            </a:r>
            <a:r>
              <a:rPr lang="it-IT" dirty="0"/>
              <a:t>, cioè la mappa delle fasi e dei punti di contatto tra consumatore e brand.</a:t>
            </a:r>
          </a:p>
          <a:p>
            <a:pPr marL="0" indent="0" algn="ctr">
              <a:buNone/>
            </a:pPr>
            <a:r>
              <a:rPr lang="it-IT" dirty="0"/>
              <a:t>Per ogni fase è necessario definire:</a:t>
            </a:r>
          </a:p>
          <a:p>
            <a:pPr algn="ctr"/>
            <a:r>
              <a:rPr lang="it-IT" b="1" dirty="0">
                <a:solidFill>
                  <a:srgbClr val="43467B"/>
                </a:solidFill>
              </a:rPr>
              <a:t>Bisogno del consumatore</a:t>
            </a:r>
            <a:r>
              <a:rPr lang="it-IT" dirty="0"/>
              <a:t> → cosa desidera o cerca in quel momento.</a:t>
            </a:r>
          </a:p>
          <a:p>
            <a:pPr algn="ctr"/>
            <a:r>
              <a:rPr lang="it-IT" b="1" dirty="0">
                <a:solidFill>
                  <a:srgbClr val="43467B"/>
                </a:solidFill>
              </a:rPr>
              <a:t>Barriere</a:t>
            </a:r>
            <a:r>
              <a:rPr lang="it-IT" dirty="0"/>
              <a:t> → eventuali ostacoli che la marca o il prodotto possono incontrare.</a:t>
            </a:r>
          </a:p>
          <a:p>
            <a:pPr algn="ctr"/>
            <a:r>
              <a:rPr lang="it-IT" b="1" dirty="0">
                <a:solidFill>
                  <a:srgbClr val="43467B"/>
                </a:solidFill>
              </a:rPr>
              <a:t>Azioni</a:t>
            </a:r>
            <a:r>
              <a:rPr lang="it-IT" dirty="0"/>
              <a:t> → le attività che il brand può mettere in campo.</a:t>
            </a:r>
          </a:p>
          <a:p>
            <a:pPr algn="ctr"/>
            <a:r>
              <a:rPr lang="it-IT" b="1" dirty="0">
                <a:solidFill>
                  <a:srgbClr val="43467B"/>
                </a:solidFill>
              </a:rPr>
              <a:t>Canali</a:t>
            </a:r>
            <a:r>
              <a:rPr lang="it-IT" dirty="0"/>
              <a:t> → i media e le piattaforme da attivare.</a:t>
            </a:r>
          </a:p>
          <a:p>
            <a:pPr algn="ctr"/>
            <a:r>
              <a:rPr lang="it-IT" b="1" dirty="0">
                <a:solidFill>
                  <a:srgbClr val="43467B"/>
                </a:solidFill>
              </a:rPr>
              <a:t>KPI</a:t>
            </a:r>
            <a:r>
              <a:rPr lang="it-IT" dirty="0"/>
              <a:t> → le metriche che permettono di monitorare e misurare la performance.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775EFFA-876A-E51B-78EB-7933268F118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801775" y="1066174"/>
            <a:ext cx="10837333" cy="539250"/>
          </a:xfrm>
        </p:spPr>
        <p:txBody>
          <a:bodyPr/>
          <a:lstStyle/>
          <a:p>
            <a:r>
              <a:rPr lang="it-IT" sz="3200" b="1" dirty="0">
                <a:solidFill>
                  <a:schemeClr val="tx1"/>
                </a:solidFill>
              </a:rPr>
              <a:t>📡 Channel plan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E6AF497D-D5F7-CA4D-3DD5-B056BA79A3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35</a:t>
            </a:fld>
            <a:endParaRPr lang="it-IT" noProof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1378D26-4046-4013-3596-F4B21E5A23D9}"/>
              </a:ext>
            </a:extLst>
          </p:cNvPr>
          <p:cNvSpPr txBox="1"/>
          <p:nvPr/>
        </p:nvSpPr>
        <p:spPr>
          <a:xfrm>
            <a:off x="7068785" y="1767006"/>
            <a:ext cx="4646606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100" dirty="0"/>
              <a:t>Dopo la mappatura, si sviluppa il </a:t>
            </a:r>
            <a:r>
              <a:rPr lang="it-IT" sz="2100" dirty="0" err="1"/>
              <a:t>channel</a:t>
            </a:r>
            <a:r>
              <a:rPr lang="it-IT" sz="2100" dirty="0"/>
              <a:t> plan, cioè il </a:t>
            </a:r>
            <a:r>
              <a:rPr lang="it-IT" sz="2100" u="sng" dirty="0">
                <a:solidFill>
                  <a:srgbClr val="43467B"/>
                </a:solidFill>
              </a:rPr>
              <a:t>piano operativo</a:t>
            </a:r>
            <a:r>
              <a:rPr lang="it-IT" sz="2100" dirty="0"/>
              <a:t> che dettaglia:</a:t>
            </a:r>
          </a:p>
          <a:p>
            <a:pPr algn="ctr"/>
            <a:endParaRPr lang="it-IT" sz="21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i canali dell’ecosistema digitale,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le connessioni tra essi,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il livello di priorità di ciascuno.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Questo piano deve </a:t>
            </a:r>
            <a:r>
              <a:rPr lang="it-IT" sz="2100" i="1" dirty="0"/>
              <a:t>essere modulabile</a:t>
            </a:r>
            <a:r>
              <a:rPr lang="it-IT" sz="2100" dirty="0"/>
              <a:t>, in modo da poter adattare le attivazioni in base agli investimenti media e produttivi.</a:t>
            </a:r>
          </a:p>
        </p:txBody>
      </p:sp>
    </p:spTree>
    <p:extLst>
      <p:ext uri="{BB962C8B-B14F-4D97-AF65-F5344CB8AC3E}">
        <p14:creationId xmlns:p14="http://schemas.microsoft.com/office/powerpoint/2010/main" val="2613463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2EE8CDC1-6C08-1D39-E2D8-55BD11973A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40000"/>
              <a:lumOff val="6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7E2E172-58BF-6C27-4CC6-26656643316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FA570BBD-7E5A-1473-D9E9-71953AFDF3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3600" b="1"/>
              <a:t>✅ </a:t>
            </a:r>
            <a:br>
              <a:rPr lang="it-IT" sz="3600" b="1"/>
            </a:br>
            <a:r>
              <a:rPr lang="it-IT" sz="3600" b="1"/>
              <a:t>Conclusione della fase di definizione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7D2CC28-E09F-3EEF-30B4-4CCB44E18F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868A1D92-FC21-C208-C82F-24F6B4AACD4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2F34F51-C691-9506-59BB-04D29FD0F409}"/>
              </a:ext>
            </a:extLst>
          </p:cNvPr>
          <p:cNvSpPr txBox="1"/>
          <p:nvPr/>
        </p:nvSpPr>
        <p:spPr>
          <a:xfrm>
            <a:off x="6948149" y="2229205"/>
            <a:ext cx="474347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/>
              <a:t>Terminata questa fase, la strategia viene presentata ai team creativi, che avranno così una guida chiara per sviluppare:</a:t>
            </a:r>
          </a:p>
          <a:p>
            <a:pPr algn="ctr"/>
            <a:endParaRPr lang="it-IT" sz="24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il messaggio,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i contenuti,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le attività di comunicazione.</a:t>
            </a:r>
          </a:p>
        </p:txBody>
      </p:sp>
    </p:spTree>
    <p:extLst>
      <p:ext uri="{BB962C8B-B14F-4D97-AF65-F5344CB8AC3E}">
        <p14:creationId xmlns:p14="http://schemas.microsoft.com/office/powerpoint/2010/main" val="28718820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7F4D09B-5F31-D8EA-25B2-B47706E40D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7700" y="1955008"/>
            <a:ext cx="3882047" cy="3598552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140E5FEF-5CF3-FFDB-46E2-E4307EE036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1323" y="1622713"/>
            <a:ext cx="4114800" cy="3962400"/>
          </a:xfrm>
        </p:spPr>
        <p:txBody>
          <a:bodyPr/>
          <a:lstStyle/>
          <a:p>
            <a:r>
              <a:rPr lang="it-IT" b="1"/>
              <a:t>Fase di Creazione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B3F70D9-F816-B687-F6D1-4CDF6E78E3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51507" y="1692545"/>
            <a:ext cx="2572793" cy="428931"/>
          </a:xfrm>
        </p:spPr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0C5CBDCA-0AB2-9A1F-963D-CA971F360A9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351507" y="5354205"/>
            <a:ext cx="2632607" cy="461817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34E9335-2DB5-0167-CF0F-383C777F976D}"/>
              </a:ext>
            </a:extLst>
          </p:cNvPr>
          <p:cNvSpPr txBox="1"/>
          <p:nvPr/>
        </p:nvSpPr>
        <p:spPr>
          <a:xfrm>
            <a:off x="5233554" y="553043"/>
            <a:ext cx="6103398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endParaRPr lang="it-IT" sz="2400" b="1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Nell’era digitale i contenuti sono il cuore della comunicazione:                                            </a:t>
            </a:r>
            <a:r>
              <a:rPr lang="it-IT" sz="2400" i="1" dirty="0"/>
              <a:t>ogni piattaforma diventa un mezzo per diffondere messaggi informativi, di intrattenimento o promozionali.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4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La </a:t>
            </a:r>
            <a:r>
              <a:rPr lang="it-IT" sz="2400" b="1" dirty="0">
                <a:solidFill>
                  <a:srgbClr val="43467B"/>
                </a:solidFill>
              </a:rPr>
              <a:t>qualità</a:t>
            </a:r>
            <a:r>
              <a:rPr lang="it-IT" sz="2400" dirty="0"/>
              <a:t> </a:t>
            </a:r>
            <a:r>
              <a:rPr lang="it-IT" sz="2400" dirty="0">
                <a:solidFill>
                  <a:srgbClr val="43467B"/>
                </a:solidFill>
              </a:rPr>
              <a:t>dei contenuti </a:t>
            </a:r>
            <a:r>
              <a:rPr lang="it-IT" sz="2400" dirty="0"/>
              <a:t>e la strategia che ne guida la produzione sono i fattori chiave del successo di una campagna.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4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 dirty="0"/>
              <a:t>Obiettivo primario: </a:t>
            </a:r>
            <a:r>
              <a:rPr lang="it-IT" sz="2400" i="1" u="sng" dirty="0"/>
              <a:t>ottenere attenzione dal target</a:t>
            </a:r>
            <a:r>
              <a:rPr lang="it-IT" sz="2400" dirty="0"/>
              <a:t>, trasformando l’indifferenza in coinvolgimento attivo.</a:t>
            </a:r>
          </a:p>
        </p:txBody>
      </p:sp>
    </p:spTree>
    <p:extLst>
      <p:ext uri="{BB962C8B-B14F-4D97-AF65-F5344CB8AC3E}">
        <p14:creationId xmlns:p14="http://schemas.microsoft.com/office/powerpoint/2010/main" val="29318023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8221EA60-64F0-64CA-EAF9-94B71A3235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8097" y="487131"/>
            <a:ext cx="10615946" cy="1968280"/>
          </a:xfrm>
        </p:spPr>
        <p:txBody>
          <a:bodyPr/>
          <a:lstStyle/>
          <a:p>
            <a:r>
              <a:rPr lang="it-IT" b="1"/>
              <a:t>Dal monologo al dialogo</a:t>
            </a:r>
          </a:p>
        </p:txBody>
      </p:sp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66E65710-5518-0742-4CA8-2AFCD8A7410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42834" y="1877977"/>
            <a:ext cx="3421718" cy="4266561"/>
          </a:xfrm>
          <a:ln w="28575"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2CE11CA0-B752-89EC-8CB9-66A34D3A569C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8888745" y="4010058"/>
            <a:ext cx="3075421" cy="2019269"/>
          </a:xfr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10C27825-39EB-E438-5970-21E91D2B9B2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4562566" y="1550169"/>
            <a:ext cx="3921324" cy="4468558"/>
          </a:xfrm>
          <a:ln w="2857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12E76DAF-ED46-9172-703D-8A80D13330CD}"/>
              </a:ext>
            </a:extLst>
          </p:cNvPr>
          <p:cNvSpPr txBox="1"/>
          <p:nvPr/>
        </p:nvSpPr>
        <p:spPr>
          <a:xfrm>
            <a:off x="719848" y="2136338"/>
            <a:ext cx="3051228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I canali digitali permettono al brand di costruire numerosi </a:t>
            </a:r>
            <a:r>
              <a:rPr lang="it-IT" sz="2300" b="1" dirty="0">
                <a:solidFill>
                  <a:schemeClr val="accent2">
                    <a:lumMod val="75000"/>
                  </a:schemeClr>
                </a:solidFill>
              </a:rPr>
              <a:t>punti di contatto</a:t>
            </a:r>
            <a:r>
              <a:rPr lang="it-IT" sz="2300" dirty="0"/>
              <a:t> e relazione con gli utenti.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300" dirty="0"/>
          </a:p>
          <a:p>
            <a:pPr algn="ctr"/>
            <a:r>
              <a:rPr lang="it-IT" sz="2300" dirty="0"/>
              <a:t>Per funzionare, però, i contenuti devono essere: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efficaci,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rilevanti,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memorabili.</a:t>
            </a:r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D047E272-E6EB-0997-D6AD-BE45E1363FA8}"/>
              </a:ext>
            </a:extLst>
          </p:cNvPr>
          <p:cNvSpPr txBox="1"/>
          <p:nvPr/>
        </p:nvSpPr>
        <p:spPr>
          <a:xfrm>
            <a:off x="4809946" y="1791595"/>
            <a:ext cx="3426563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300" dirty="0"/>
              <a:t>Rispetto alla comunicazione tradizionale, il </a:t>
            </a:r>
            <a:r>
              <a:rPr lang="it-IT" sz="2300" b="1" dirty="0">
                <a:solidFill>
                  <a:srgbClr val="E58C09"/>
                </a:solidFill>
              </a:rPr>
              <a:t>digitale</a:t>
            </a:r>
            <a:r>
              <a:rPr lang="it-IT" sz="2300" dirty="0"/>
              <a:t> introduce un vero cambio di paradigma: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3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maggiore focalizzazione sui bisogni del consumatore,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possibilità di creare una comunicazione bidirezionale (dialogo brand–utente).</a:t>
            </a:r>
          </a:p>
        </p:txBody>
      </p:sp>
      <p:sp>
        <p:nvSpPr>
          <p:cNvPr id="20" name="CasellaDiTesto 19">
            <a:extLst>
              <a:ext uri="{FF2B5EF4-FFF2-40B4-BE49-F238E27FC236}">
                <a16:creationId xmlns:a16="http://schemas.microsoft.com/office/drawing/2014/main" id="{36EEBA04-CC7F-F194-A73E-FBB0BD65694D}"/>
              </a:ext>
            </a:extLst>
          </p:cNvPr>
          <p:cNvSpPr txBox="1"/>
          <p:nvPr/>
        </p:nvSpPr>
        <p:spPr>
          <a:xfrm>
            <a:off x="9054855" y="4088668"/>
            <a:ext cx="2743200" cy="186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Il passaggio cruciale è portare il pubblico dallo status di indifferenza al </a:t>
            </a:r>
            <a:r>
              <a:rPr lang="it-IT" sz="2300" b="1" dirty="0">
                <a:solidFill>
                  <a:schemeClr val="accent2">
                    <a:lumMod val="75000"/>
                  </a:schemeClr>
                </a:solidFill>
              </a:rPr>
              <a:t>coinvolgimento</a:t>
            </a:r>
            <a:r>
              <a:rPr lang="it-IT" sz="23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9824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CE50908-7369-F160-40B8-B5AAA1E5F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70504" y="369055"/>
            <a:ext cx="12561960" cy="1968280"/>
          </a:xfrm>
        </p:spPr>
        <p:txBody>
          <a:bodyPr>
            <a:normAutofit/>
          </a:bodyPr>
          <a:lstStyle/>
          <a:p>
            <a:r>
              <a:rPr lang="it-IT" sz="2800" b="1" dirty="0"/>
              <a:t>🎨 Il ruolo del concept creativo</a:t>
            </a:r>
          </a:p>
        </p:txBody>
      </p:sp>
      <p:sp>
        <p:nvSpPr>
          <p:cNvPr id="4" name="Segnaposto immagine 3">
            <a:extLst>
              <a:ext uri="{FF2B5EF4-FFF2-40B4-BE49-F238E27FC236}">
                <a16:creationId xmlns:a16="http://schemas.microsoft.com/office/drawing/2014/main" id="{91B9F77A-77FE-185D-CC03-13C1500352F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542833" y="1066801"/>
            <a:ext cx="5553167" cy="5086388"/>
          </a:xfr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6" name="Segnaposto immagine 5">
            <a:extLst>
              <a:ext uri="{FF2B5EF4-FFF2-40B4-BE49-F238E27FC236}">
                <a16:creationId xmlns:a16="http://schemas.microsoft.com/office/drawing/2014/main" id="{E8F72D5A-85B0-1924-B0BE-BC974F3CEB2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6860518" y="1066800"/>
            <a:ext cx="4788648" cy="5086388"/>
          </a:xfr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FE2D160-9482-83DC-D8F1-514891856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39</a:t>
            </a:fld>
            <a:endParaRPr lang="it-IT" noProof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281FC774-C768-3869-4289-C8C5E4524533}"/>
              </a:ext>
            </a:extLst>
          </p:cNvPr>
          <p:cNvSpPr txBox="1"/>
          <p:nvPr/>
        </p:nvSpPr>
        <p:spPr>
          <a:xfrm>
            <a:off x="566539" y="1174551"/>
            <a:ext cx="5529461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L’elaborazione del concept creativo parte </a:t>
            </a:r>
            <a:r>
              <a:rPr lang="it-IT" sz="2100" dirty="0" err="1"/>
              <a:t>dall’insight</a:t>
            </a:r>
            <a:r>
              <a:rPr lang="it-IT" sz="2100" dirty="0"/>
              <a:t> individuato nella fase precedente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dirty="0"/>
          </a:p>
          <a:p>
            <a:pPr algn="ctr"/>
            <a:r>
              <a:rPr lang="it-IT" sz="2100" dirty="0"/>
              <a:t>Il team creativo deve sviluppare un’idea che sia: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b="1" dirty="0">
                <a:solidFill>
                  <a:srgbClr val="43467B"/>
                </a:solidFill>
              </a:rPr>
              <a:t>risposta concreta</a:t>
            </a:r>
            <a:r>
              <a:rPr lang="it-IT" sz="2100" dirty="0"/>
              <a:t> </a:t>
            </a:r>
            <a:r>
              <a:rPr lang="it-IT" sz="2100" dirty="0" err="1"/>
              <a:t>all’insight</a:t>
            </a:r>
            <a:r>
              <a:rPr lang="it-IT" sz="2100" dirty="0"/>
              <a:t>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capace di cogliere le </a:t>
            </a:r>
            <a:r>
              <a:rPr lang="it-IT" sz="2100" u="sng" dirty="0"/>
              <a:t>esigenze</a:t>
            </a:r>
            <a:r>
              <a:rPr lang="it-IT" sz="2100" dirty="0"/>
              <a:t> del consumatore,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in grado di proporre </a:t>
            </a:r>
            <a:r>
              <a:rPr lang="it-IT" sz="2100" u="sng" dirty="0"/>
              <a:t>qualcosa di unico</a:t>
            </a:r>
            <a:r>
              <a:rPr lang="it-IT" sz="2100" dirty="0"/>
              <a:t>, nuovo e distintivo.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Il concept non è un singolo contenuto (film, attivazione, spot): è </a:t>
            </a:r>
            <a:r>
              <a:rPr lang="it-IT" sz="2100" b="1" dirty="0">
                <a:solidFill>
                  <a:srgbClr val="43467B"/>
                </a:solidFill>
              </a:rPr>
              <a:t>un’idea centrale,</a:t>
            </a:r>
            <a:r>
              <a:rPr lang="it-IT" sz="2100" dirty="0"/>
              <a:t> che prende vita lungo l’intero consumer </a:t>
            </a:r>
            <a:r>
              <a:rPr lang="it-IT" sz="2100" dirty="0" err="1"/>
              <a:t>journey</a:t>
            </a:r>
            <a:r>
              <a:rPr lang="it-IT" sz="2100" dirty="0"/>
              <a:t>, adattandosi alle caratteristiche di ogni canale.</a:t>
            </a: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A76D0D71-E5DD-812A-633C-EECD048D76AB}"/>
              </a:ext>
            </a:extLst>
          </p:cNvPr>
          <p:cNvSpPr txBox="1"/>
          <p:nvPr/>
        </p:nvSpPr>
        <p:spPr>
          <a:xfrm>
            <a:off x="7034731" y="1140087"/>
            <a:ext cx="4408553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100" dirty="0"/>
              <a:t>Rappresenta la traduzione della strategia in valori emozionali.</a:t>
            </a:r>
          </a:p>
          <a:p>
            <a:pPr algn="ctr"/>
            <a:endParaRPr lang="it-IT" sz="2100" dirty="0"/>
          </a:p>
          <a:p>
            <a:pPr algn="ctr"/>
            <a:r>
              <a:rPr lang="it-IT" sz="2100" dirty="0"/>
              <a:t>Viene solitamente presentato attraverso: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un </a:t>
            </a:r>
            <a:r>
              <a:rPr lang="it-IT" sz="2100" b="1" dirty="0" err="1">
                <a:solidFill>
                  <a:srgbClr val="43467B"/>
                </a:solidFill>
              </a:rPr>
              <a:t>rationale</a:t>
            </a:r>
            <a:r>
              <a:rPr lang="it-IT" sz="2100" dirty="0"/>
              <a:t> (spiegazione logica e strategica),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delle </a:t>
            </a:r>
            <a:r>
              <a:rPr lang="it-IT" sz="2100" b="1" dirty="0">
                <a:solidFill>
                  <a:srgbClr val="43467B"/>
                </a:solidFill>
              </a:rPr>
              <a:t>immagini</a:t>
            </a:r>
            <a:r>
              <a:rPr lang="it-IT" sz="2100" dirty="0"/>
              <a:t> che ne mostrino identità e tono,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un </a:t>
            </a:r>
            <a:r>
              <a:rPr lang="it-IT" sz="2100" b="1" dirty="0" err="1">
                <a:solidFill>
                  <a:srgbClr val="43467B"/>
                </a:solidFill>
              </a:rPr>
              <a:t>payoff</a:t>
            </a:r>
            <a:r>
              <a:rPr lang="it-IT" sz="2100" dirty="0"/>
              <a:t> o slogan che sintetizza il messaggio e lo rende memorabile.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 In questo modo il concept diventa la bussola che guida l’intero sviluppo creativo.</a:t>
            </a:r>
          </a:p>
        </p:txBody>
      </p:sp>
    </p:spTree>
    <p:extLst>
      <p:ext uri="{BB962C8B-B14F-4D97-AF65-F5344CB8AC3E}">
        <p14:creationId xmlns:p14="http://schemas.microsoft.com/office/powerpoint/2010/main" val="31182801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D1A761BC-C625-3A38-5806-1818F448B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</a:t>
            </a:fld>
            <a:endParaRPr lang="it-IT" noProof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F38418-1E3B-BF0C-65FD-AB250E5DCEF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9576" y="917160"/>
            <a:ext cx="10975870" cy="1232559"/>
          </a:xfrm>
        </p:spPr>
        <p:txBody>
          <a:bodyPr>
            <a:noAutofit/>
          </a:bodyPr>
          <a:lstStyle/>
          <a:p>
            <a:pPr algn="ctr"/>
            <a:r>
              <a:rPr lang="it-IT" sz="2300" u="sng" dirty="0"/>
              <a:t>Social e digitale</a:t>
            </a:r>
            <a:r>
              <a:rPr lang="it-IT" sz="2300" dirty="0"/>
              <a:t> = parte integrante della vita quotidiana:                                            relazione tra utenti e brand, acquisti online, scoperta di prodotti (ricerca attiva o passiva).</a:t>
            </a:r>
          </a:p>
          <a:p>
            <a:pPr algn="ctr"/>
            <a:r>
              <a:rPr lang="it-IT" sz="2300" dirty="0"/>
              <a:t>Non c’è più distinzione chiara tra offline e online: </a:t>
            </a:r>
            <a:r>
              <a:rPr lang="it-IT" sz="2300" i="1" dirty="0"/>
              <a:t>le due esperienze si intrecciano.</a:t>
            </a:r>
          </a:p>
          <a:p>
            <a:pPr algn="ctr"/>
            <a:r>
              <a:rPr lang="it-IT" sz="23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Social media</a:t>
            </a:r>
            <a:r>
              <a:rPr lang="it-IT" sz="2300" dirty="0"/>
              <a:t> = estensione delle relazioni offline: esperienze vissute dal vivo diventano contenuti online, l’online influenza la vita reale.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8CDB8BA-3BE5-53E0-D1CD-1961BA0671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9576" y="223945"/>
            <a:ext cx="11132845" cy="424732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it-IT" b="1" dirty="0"/>
              <a:t>Centralità dei canali digitali e social</a:t>
            </a:r>
          </a:p>
        </p:txBody>
      </p:sp>
      <p:sp>
        <p:nvSpPr>
          <p:cNvPr id="8" name="Segnaposto testo 4">
            <a:extLst>
              <a:ext uri="{FF2B5EF4-FFF2-40B4-BE49-F238E27FC236}">
                <a16:creationId xmlns:a16="http://schemas.microsoft.com/office/drawing/2014/main" id="{3F1BB92C-FAB1-68A3-E0A4-6A37004EFC1F}"/>
              </a:ext>
            </a:extLst>
          </p:cNvPr>
          <p:cNvSpPr txBox="1">
            <a:spLocks/>
          </p:cNvSpPr>
          <p:nvPr/>
        </p:nvSpPr>
        <p:spPr>
          <a:xfrm>
            <a:off x="529576" y="3404849"/>
            <a:ext cx="11132845" cy="42473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vert="horz" wrap="square" lIns="64008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40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it-IT" b="1"/>
              <a:t>Brand identity e approccio olistico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549EBFAA-9F10-9771-BDEE-5F3711AD8864}"/>
              </a:ext>
            </a:extLst>
          </p:cNvPr>
          <p:cNvSpPr txBox="1"/>
          <p:nvPr/>
        </p:nvSpPr>
        <p:spPr>
          <a:xfrm>
            <a:off x="876254" y="3900999"/>
            <a:ext cx="10418902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400" dirty="0"/>
              <a:t>Aziende e individui costruiscono </a:t>
            </a:r>
            <a:r>
              <a:rPr lang="it-IT" sz="2400" b="1" dirty="0"/>
              <a:t>identità</a:t>
            </a:r>
            <a:r>
              <a:rPr lang="it-IT" sz="2400" dirty="0"/>
              <a:t> e storie attraverso i social.</a:t>
            </a:r>
          </a:p>
          <a:p>
            <a:pPr algn="ctr"/>
            <a:endParaRPr lang="it-IT" sz="2400" dirty="0"/>
          </a:p>
          <a:p>
            <a:pPr algn="ctr"/>
            <a:r>
              <a:rPr lang="it-IT" sz="2400" dirty="0"/>
              <a:t>Digital marketing, social media </a:t>
            </a:r>
            <a:r>
              <a:rPr lang="it-IT" sz="2400" dirty="0" err="1"/>
              <a:t>communication</a:t>
            </a:r>
            <a:r>
              <a:rPr lang="it-IT" sz="2400" dirty="0"/>
              <a:t> e </a:t>
            </a:r>
            <a:r>
              <a:rPr lang="it-IT" sz="2400" dirty="0" err="1"/>
              <a:t>channel</a:t>
            </a:r>
            <a:r>
              <a:rPr lang="it-IT" sz="2400" dirty="0"/>
              <a:t> strategy: inizialmente separati, oggi → devono integrarsi in un </a:t>
            </a:r>
            <a:r>
              <a:rPr lang="it-IT" sz="2400" u="sng" dirty="0"/>
              <a:t>approccio olistico</a:t>
            </a:r>
            <a:r>
              <a:rPr lang="it-IT" sz="2400" dirty="0"/>
              <a:t>, con ecosistemi sinergici.</a:t>
            </a:r>
          </a:p>
          <a:p>
            <a:pPr algn="ctr"/>
            <a:endParaRPr lang="it-IT" sz="2400" dirty="0"/>
          </a:p>
          <a:p>
            <a:pPr algn="ctr"/>
            <a:r>
              <a:rPr lang="it-IT" sz="2400" u="sng" dirty="0"/>
              <a:t>Obiettivo</a:t>
            </a:r>
            <a:r>
              <a:rPr lang="it-IT" sz="2400" dirty="0"/>
              <a:t>: arricchire l’esperienza del consumatore e </a:t>
            </a:r>
            <a:r>
              <a:rPr lang="it-IT" sz="2400" i="1" dirty="0"/>
              <a:t>rafforzare l’identità del marchio.</a:t>
            </a:r>
          </a:p>
        </p:txBody>
      </p:sp>
    </p:spTree>
    <p:extLst>
      <p:ext uri="{BB962C8B-B14F-4D97-AF65-F5344CB8AC3E}">
        <p14:creationId xmlns:p14="http://schemas.microsoft.com/office/powerpoint/2010/main" val="3390376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739F4B42-709A-67D0-F226-432F2D2DF06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1999" cy="6858000"/>
          </a:xfrm>
          <a:ln w="76200">
            <a:solidFill>
              <a:srgbClr val="E58C0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0B17C15D-6424-AC17-49C0-A90B3843C2F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655529" y="227264"/>
            <a:ext cx="8880940" cy="4261745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2EBD20E-4DB4-29E7-4B33-1968A21C833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40</a:t>
            </a:fld>
            <a:endParaRPr lang="it-IT" noProof="0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5D4BEF4A-D97A-4B8A-CB36-033730D2178C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/>
          <a:stretch>
            <a:fillRect/>
          </a:stretch>
        </p:blipFill>
        <p:spPr>
          <a:xfrm>
            <a:off x="1936510" y="540693"/>
            <a:ext cx="8311509" cy="3721980"/>
          </a:xfrm>
          <a:prstGeom prst="rect">
            <a:avLst/>
          </a:prstGeom>
        </p:spPr>
      </p:pic>
      <p:sp>
        <p:nvSpPr>
          <p:cNvPr id="10" name="Segnaposto immagine 2">
            <a:extLst>
              <a:ext uri="{FF2B5EF4-FFF2-40B4-BE49-F238E27FC236}">
                <a16:creationId xmlns:a16="http://schemas.microsoft.com/office/drawing/2014/main" id="{173ADF76-D7CD-5C56-4964-AFC4F58AA7C4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12191999" cy="3986041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/>
          <a:p>
            <a:endParaRPr lang="it-IT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F6310DF9-2B66-C2AD-1868-2F497DFA66FA}"/>
              </a:ext>
            </a:extLst>
          </p:cNvPr>
          <p:cNvSpPr txBox="1"/>
          <p:nvPr/>
        </p:nvSpPr>
        <p:spPr>
          <a:xfrm>
            <a:off x="2075612" y="4973417"/>
            <a:ext cx="7851824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300" dirty="0"/>
              <a:t>Occorre elaborare concept creativi in grado di accendere tutte queste azioni e ottenere un passaggio cruciale: </a:t>
            </a:r>
          </a:p>
          <a:p>
            <a:pPr algn="ctr"/>
            <a:r>
              <a:rPr lang="it-IT" sz="2300" dirty="0"/>
              <a:t>dallo status di indifferenza al </a:t>
            </a:r>
            <a:r>
              <a:rPr lang="it-IT" sz="2300" b="1" dirty="0">
                <a:solidFill>
                  <a:schemeClr val="accent2">
                    <a:lumMod val="75000"/>
                  </a:schemeClr>
                </a:solidFill>
              </a:rPr>
              <a:t>coinvolgimento</a:t>
            </a:r>
          </a:p>
        </p:txBody>
      </p:sp>
    </p:spTree>
    <p:extLst>
      <p:ext uri="{BB962C8B-B14F-4D97-AF65-F5344CB8AC3E}">
        <p14:creationId xmlns:p14="http://schemas.microsoft.com/office/powerpoint/2010/main" val="17774008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346D3AE0-EFE2-8DCE-BC5C-D901600430D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40000"/>
              <a:lumOff val="6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52439F2-F228-133E-BDD9-D80CFC0011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E3293F97-D8CF-7DDB-DEE5-EDD23CC8425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000" b="1" dirty="0"/>
              <a:t>✅ </a:t>
            </a:r>
            <a:br>
              <a:rPr lang="it-IT" sz="4000" b="1" dirty="0"/>
            </a:br>
            <a:r>
              <a:rPr lang="it-IT" sz="4000" b="1" dirty="0"/>
              <a:t>Conclusione DELLA FASE DI CREAZIONE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A8332F30-E5F5-5A1F-724C-1447EFF852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99E57323-70C0-8A10-CF16-2D63C70C348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9F78C10C-0433-076C-1139-A18ABF4D69C3}"/>
              </a:ext>
            </a:extLst>
          </p:cNvPr>
          <p:cNvSpPr txBox="1"/>
          <p:nvPr/>
        </p:nvSpPr>
        <p:spPr>
          <a:xfrm>
            <a:off x="7217675" y="2175348"/>
            <a:ext cx="4514107" cy="2923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300" dirty="0"/>
              <a:t>Una volta definito il concept creativo, il progetto può passare alla fase successiva:</a:t>
            </a:r>
          </a:p>
          <a:p>
            <a:pPr algn="ctr">
              <a:buNone/>
            </a:pPr>
            <a:endParaRPr lang="it-IT" sz="2300" dirty="0"/>
          </a:p>
          <a:p>
            <a:pPr algn="ctr">
              <a:buNone/>
            </a:pPr>
            <a:r>
              <a:rPr lang="it-IT" sz="2300" dirty="0"/>
              <a:t> l’ingaggio, in cui il messaggio prende vita nei diversi canali per attivare il dialogo con il consumatore.</a:t>
            </a:r>
          </a:p>
        </p:txBody>
      </p:sp>
    </p:spTree>
    <p:extLst>
      <p:ext uri="{BB962C8B-B14F-4D97-AF65-F5344CB8AC3E}">
        <p14:creationId xmlns:p14="http://schemas.microsoft.com/office/powerpoint/2010/main" val="17001060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81DFAC0A-1366-749D-DB81-7B1A81C19AC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C313687-4834-D26A-AB5F-9CA3A30F15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2A2BA3B0-C5E5-402B-EEEE-3B495410E8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b="1"/>
              <a:t>Fase di Ingaggio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B6998666-54E4-60DF-A236-2057CB2887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E326C08D-CD20-75CF-AF32-C50B8FA0632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FB94869-B1E9-3E36-8983-4DF16D68A5A1}"/>
              </a:ext>
            </a:extLst>
          </p:cNvPr>
          <p:cNvSpPr txBox="1"/>
          <p:nvPr/>
        </p:nvSpPr>
        <p:spPr>
          <a:xfrm>
            <a:off x="6322337" y="1784430"/>
            <a:ext cx="5748950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100" b="1" dirty="0"/>
              <a:t>🚀 </a:t>
            </a:r>
          </a:p>
          <a:p>
            <a:pPr algn="ctr">
              <a:buNone/>
            </a:pPr>
            <a:r>
              <a:rPr lang="it-IT" sz="2100" b="1" dirty="0"/>
              <a:t>Dall’idea all’attivazione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La fase di ingaggio è la messa a terra del concept creativo.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In questa fase si costruisce </a:t>
            </a:r>
            <a:r>
              <a:rPr lang="it-IT" sz="2100" b="1" dirty="0">
                <a:solidFill>
                  <a:schemeClr val="accent2">
                    <a:lumMod val="75000"/>
                  </a:schemeClr>
                </a:solidFill>
              </a:rPr>
              <a:t>l’ecosistema di contenuti </a:t>
            </a:r>
            <a:r>
              <a:rPr lang="it-IT" sz="2100" dirty="0"/>
              <a:t>che popolerà il consumer </a:t>
            </a:r>
            <a:r>
              <a:rPr lang="it-IT" sz="2100" dirty="0" err="1"/>
              <a:t>journey</a:t>
            </a:r>
            <a:r>
              <a:rPr lang="it-IT" sz="2100" dirty="0"/>
              <a:t> e attiverà i vari </a:t>
            </a:r>
            <a:r>
              <a:rPr lang="it-IT" sz="2100" dirty="0" err="1"/>
              <a:t>touchpoint</a:t>
            </a:r>
            <a:r>
              <a:rPr lang="it-IT" sz="2100" dirty="0"/>
              <a:t> digitali.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L’obiettivo è creare uno </a:t>
            </a:r>
            <a:r>
              <a:rPr lang="it-IT" sz="2100" b="1" dirty="0">
                <a:solidFill>
                  <a:schemeClr val="accent2">
                    <a:lumMod val="75000"/>
                  </a:schemeClr>
                </a:solidFill>
              </a:rPr>
              <a:t>storytelling </a:t>
            </a:r>
            <a:r>
              <a:rPr lang="it-IT" sz="2100" dirty="0"/>
              <a:t>coerente, forte e coinvolgente, capace di dare continuità al messaggio.</a:t>
            </a:r>
          </a:p>
        </p:txBody>
      </p:sp>
    </p:spTree>
    <p:extLst>
      <p:ext uri="{BB962C8B-B14F-4D97-AF65-F5344CB8AC3E}">
        <p14:creationId xmlns:p14="http://schemas.microsoft.com/office/powerpoint/2010/main" val="3575114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63ACA750-053B-4F15-358F-2FED143E1E1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0"/>
            <a:ext cx="12191999" cy="4322456"/>
          </a:xfrm>
        </p:spPr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698E601-B913-81E6-D897-FD6D1866A7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-1" y="601418"/>
            <a:ext cx="12191999" cy="5723182"/>
          </a:xfrm>
          <a:solidFill>
            <a:schemeClr val="accent2">
              <a:lumMod val="40000"/>
              <a:lumOff val="60000"/>
              <a:alpha val="84000"/>
            </a:schemeClr>
          </a:solidFill>
        </p:spPr>
        <p:txBody>
          <a:bodyPr/>
          <a:lstStyle/>
          <a:p>
            <a:r>
              <a:rPr lang="it-IT"/>
              <a:t>I contenuti sviluppati devono generare un impatto positivo e memorabile.</a:t>
            </a:r>
          </a:p>
          <a:p>
            <a:r>
              <a:rPr lang="it-IT"/>
              <a:t>Non è necessario che ogni fase del consumer journey sia spettacolare: è importante concentrarsi su quelle più strategiche per il brand.</a:t>
            </a:r>
          </a:p>
          <a:p>
            <a:r>
              <a:rPr lang="it-IT"/>
              <a:t>L’efficacia nasce dal saper bilanciare qualità, rilevanza e coerenza con l’idea creativa.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DC47260-7829-85CD-B84D-C986BEEC95B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314698" y="300709"/>
            <a:ext cx="5562600" cy="6221912"/>
          </a:xfrm>
          <a:ln w="57150"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5562600"/>
                      <a:gd name="connsiteY0" fmla="*/ 0 h 6324600"/>
                      <a:gd name="connsiteX1" fmla="*/ 5562600 w 5562600"/>
                      <a:gd name="connsiteY1" fmla="*/ 0 h 6324600"/>
                      <a:gd name="connsiteX2" fmla="*/ 5562600 w 5562600"/>
                      <a:gd name="connsiteY2" fmla="*/ 6324600 h 6324600"/>
                      <a:gd name="connsiteX3" fmla="*/ 0 w 5562600"/>
                      <a:gd name="connsiteY3" fmla="*/ 6324600 h 6324600"/>
                      <a:gd name="connsiteX4" fmla="*/ 0 w 5562600"/>
                      <a:gd name="connsiteY4" fmla="*/ 0 h 63246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5562600" h="6324600" fill="none" extrusionOk="0">
                        <a:moveTo>
                          <a:pt x="0" y="0"/>
                        </a:moveTo>
                        <a:cubicBezTo>
                          <a:pt x="749422" y="-49533"/>
                          <a:pt x="4985421" y="-14809"/>
                          <a:pt x="5562600" y="0"/>
                        </a:cubicBezTo>
                        <a:cubicBezTo>
                          <a:pt x="5650239" y="1703138"/>
                          <a:pt x="5489921" y="3659857"/>
                          <a:pt x="5562600" y="6324600"/>
                        </a:cubicBezTo>
                        <a:cubicBezTo>
                          <a:pt x="3107964" y="6276369"/>
                          <a:pt x="1518419" y="6409055"/>
                          <a:pt x="0" y="6324600"/>
                        </a:cubicBezTo>
                        <a:cubicBezTo>
                          <a:pt x="-38581" y="4572252"/>
                          <a:pt x="63341" y="1036590"/>
                          <a:pt x="0" y="0"/>
                        </a:cubicBezTo>
                        <a:close/>
                      </a:path>
                      <a:path w="5562600" h="6324600" stroke="0" extrusionOk="0">
                        <a:moveTo>
                          <a:pt x="0" y="0"/>
                        </a:moveTo>
                        <a:cubicBezTo>
                          <a:pt x="792392" y="118645"/>
                          <a:pt x="4223263" y="116012"/>
                          <a:pt x="5562600" y="0"/>
                        </a:cubicBezTo>
                        <a:cubicBezTo>
                          <a:pt x="5429718" y="1053553"/>
                          <a:pt x="5647551" y="3776978"/>
                          <a:pt x="5562600" y="6324600"/>
                        </a:cubicBezTo>
                        <a:cubicBezTo>
                          <a:pt x="4387582" y="6459200"/>
                          <a:pt x="1008404" y="6167404"/>
                          <a:pt x="0" y="6324600"/>
                        </a:cubicBezTo>
                        <a:cubicBezTo>
                          <a:pt x="-20187" y="4428986"/>
                          <a:pt x="-152480" y="956254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571F7791-6D87-29F9-8B6C-109D6339A853}"/>
              </a:ext>
            </a:extLst>
          </p:cNvPr>
          <p:cNvSpPr txBox="1"/>
          <p:nvPr/>
        </p:nvSpPr>
        <p:spPr>
          <a:xfrm>
            <a:off x="3692223" y="1337822"/>
            <a:ext cx="4807550" cy="39857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I contenuti sviluppati devono generare un </a:t>
            </a:r>
            <a:r>
              <a:rPr lang="it-IT" sz="2300" b="1" u="sng" dirty="0"/>
              <a:t>impatto</a:t>
            </a:r>
            <a:r>
              <a:rPr lang="it-IT" sz="2300" u="sng" dirty="0"/>
              <a:t> positivo e memorabile.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3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Non è necessario che ogni fase del consumer </a:t>
            </a:r>
            <a:r>
              <a:rPr lang="it-IT" sz="2300" dirty="0" err="1"/>
              <a:t>journey</a:t>
            </a:r>
            <a:r>
              <a:rPr lang="it-IT" sz="2300" dirty="0"/>
              <a:t> sia spettacolare:         è importante concentrarsi su quelle più strategiche per il brand.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3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L’efficacia nasce dal saper bilanciare </a:t>
            </a:r>
            <a:r>
              <a:rPr lang="it-IT" sz="2300" u="sng" dirty="0"/>
              <a:t>qualità</a:t>
            </a:r>
            <a:r>
              <a:rPr lang="it-IT" sz="2300" dirty="0"/>
              <a:t>, </a:t>
            </a:r>
            <a:r>
              <a:rPr lang="it-IT" sz="2300" u="sng" dirty="0"/>
              <a:t>rilevanza</a:t>
            </a:r>
            <a:r>
              <a:rPr lang="it-IT" sz="2300" dirty="0"/>
              <a:t> e </a:t>
            </a:r>
            <a:r>
              <a:rPr lang="it-IT" sz="2300" u="sng" dirty="0"/>
              <a:t>coerenza</a:t>
            </a:r>
            <a:r>
              <a:rPr lang="it-IT" sz="2300" dirty="0"/>
              <a:t> con l’idea creativa.</a:t>
            </a:r>
          </a:p>
        </p:txBody>
      </p:sp>
    </p:spTree>
    <p:extLst>
      <p:ext uri="{BB962C8B-B14F-4D97-AF65-F5344CB8AC3E}">
        <p14:creationId xmlns:p14="http://schemas.microsoft.com/office/powerpoint/2010/main" val="4985760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DE00FD50-D8FC-E189-ABF9-16D7580B5565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/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7C371DF-F778-38F7-C3E0-E508280D59B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0" y="345243"/>
            <a:ext cx="12192000" cy="6007797"/>
          </a:xfrm>
          <a:solidFill>
            <a:schemeClr val="tx2">
              <a:lumMod val="40000"/>
              <a:lumOff val="60000"/>
              <a:alpha val="84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C607DD93-9E0C-F977-42A6-95FCE5213FF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0292" y="345242"/>
            <a:ext cx="7348738" cy="5979357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256BD82-DC55-F925-AD2A-3574467A88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44</a:t>
            </a:fld>
            <a:endParaRPr lang="it-IT" noProof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43833A8A-42F2-180B-415F-8630069B0389}"/>
              </a:ext>
            </a:extLst>
          </p:cNvPr>
          <p:cNvSpPr txBox="1"/>
          <p:nvPr/>
        </p:nvSpPr>
        <p:spPr>
          <a:xfrm>
            <a:off x="486611" y="725693"/>
            <a:ext cx="66772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A differenza della comunicazione tradizionale, qui il pubblico non è passivo.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La comunicazione deve essere </a:t>
            </a:r>
            <a:r>
              <a:rPr lang="it-IT" sz="2200" b="1" dirty="0">
                <a:solidFill>
                  <a:srgbClr val="43467B"/>
                </a:solidFill>
              </a:rPr>
              <a:t>bidirezionale</a:t>
            </a:r>
            <a:r>
              <a:rPr lang="it-IT" sz="2200" dirty="0"/>
              <a:t>, spingendo gli utenti a interagire.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200" dirty="0"/>
          </a:p>
          <a:p>
            <a:pPr algn="ctr"/>
            <a:r>
              <a:rPr lang="it-IT" sz="2200" dirty="0"/>
              <a:t>Possibili azioni da stimolare: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commentare un post,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partecipare a un </a:t>
            </a:r>
            <a:r>
              <a:rPr lang="it-IT" sz="2200" dirty="0" err="1"/>
              <a:t>contest</a:t>
            </a:r>
            <a:r>
              <a:rPr lang="it-IT" sz="2200" dirty="0"/>
              <a:t>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compilare un </a:t>
            </a:r>
            <a:r>
              <a:rPr lang="it-IT" sz="2200" dirty="0" err="1"/>
              <a:t>form</a:t>
            </a:r>
            <a:r>
              <a:rPr lang="it-IT" sz="2200" dirty="0"/>
              <a:t>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pubblicare una foto,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interagire in giochi e attività online.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B70F46D2-B841-EC81-EAB0-EAD3D003DD35}"/>
              </a:ext>
            </a:extLst>
          </p:cNvPr>
          <p:cNvSpPr txBox="1"/>
          <p:nvPr/>
        </p:nvSpPr>
        <p:spPr>
          <a:xfrm>
            <a:off x="498318" y="5171777"/>
            <a:ext cx="6677200" cy="101566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000" dirty="0"/>
              <a:t>👉 L’utente diventa </a:t>
            </a:r>
            <a:r>
              <a:rPr lang="it-IT" sz="2000" b="1" dirty="0"/>
              <a:t>protagonista</a:t>
            </a:r>
            <a:r>
              <a:rPr lang="it-IT" sz="2000" dirty="0"/>
              <a:t> dell’esperienza e il messaggio del brand rimane più facilmente memorizzato e condiviso.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87B8A901-24C7-1967-4D12-EC453B197147}"/>
              </a:ext>
            </a:extLst>
          </p:cNvPr>
          <p:cNvSpPr txBox="1"/>
          <p:nvPr/>
        </p:nvSpPr>
        <p:spPr>
          <a:xfrm>
            <a:off x="7801810" y="1064248"/>
            <a:ext cx="3903579" cy="38164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200" dirty="0"/>
              <a:t>In questa fase, i creativi devono sviluppare contenuti capaci di:</a:t>
            </a:r>
          </a:p>
          <a:p>
            <a:pPr algn="ctr"/>
            <a:endParaRPr lang="it-IT" sz="22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sfruttare le potenzialità specifiche di ogni canale digitale,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esaltare le peculiarità della piattaforma,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200" dirty="0"/>
              <a:t>rendere il concept più impattante e coerente con la strategia.</a:t>
            </a:r>
          </a:p>
        </p:txBody>
      </p:sp>
    </p:spTree>
    <p:extLst>
      <p:ext uri="{BB962C8B-B14F-4D97-AF65-F5344CB8AC3E}">
        <p14:creationId xmlns:p14="http://schemas.microsoft.com/office/powerpoint/2010/main" val="325812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7F8E2D57-96AD-85F6-0CB0-A4710F987F67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0" y="-628713"/>
            <a:ext cx="12191999" cy="6858000"/>
          </a:xfrm>
        </p:spPr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93BF08D-00F1-2E38-6DEF-EA9B1612D48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52268" y="1002716"/>
            <a:ext cx="5711630" cy="4912437"/>
          </a:xfrm>
        </p:spPr>
        <p:txBody>
          <a:bodyPr/>
          <a:lstStyle/>
          <a:p>
            <a:endParaRPr lang="it-IT"/>
          </a:p>
        </p:txBody>
      </p:sp>
      <p:pic>
        <p:nvPicPr>
          <p:cNvPr id="9" name="Segnaposto contenuto 8">
            <a:extLst>
              <a:ext uri="{FF2B5EF4-FFF2-40B4-BE49-F238E27FC236}">
                <a16:creationId xmlns:a16="http://schemas.microsoft.com/office/drawing/2014/main" id="{53ED45C6-0686-83F8-84EC-7B8F7E412F88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/>
          <a:stretch>
            <a:fillRect/>
          </a:stretch>
        </p:blipFill>
        <p:spPr>
          <a:xfrm>
            <a:off x="779928" y="1458414"/>
            <a:ext cx="5205419" cy="4060547"/>
          </a:xfrm>
          <a:prstGeom prst="rect">
            <a:avLst/>
          </a:prstGeom>
        </p:spPr>
      </p:pic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501C43E-2210-3C3A-F069-DD35C3803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45</a:t>
            </a:fld>
            <a:endParaRPr lang="it-IT" noProof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FD583CE-A2E6-E482-00C4-05B07782E7A6}"/>
              </a:ext>
            </a:extLst>
          </p:cNvPr>
          <p:cNvSpPr txBox="1"/>
          <p:nvPr/>
        </p:nvSpPr>
        <p:spPr>
          <a:xfrm>
            <a:off x="6816166" y="360919"/>
            <a:ext cx="4991062" cy="57554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300" b="1" dirty="0"/>
              <a:t>Esempi di attivazioni possibili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Collaborazioni con </a:t>
            </a:r>
            <a:r>
              <a:rPr lang="it-IT" sz="2300" dirty="0" err="1"/>
              <a:t>influencer</a:t>
            </a:r>
            <a:r>
              <a:rPr lang="it-IT" sz="2300" dirty="0"/>
              <a:t> rilevanti per il target.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3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b="1" dirty="0">
                <a:solidFill>
                  <a:srgbClr val="E58C09"/>
                </a:solidFill>
              </a:rPr>
              <a:t>Contest a premi </a:t>
            </a:r>
            <a:r>
              <a:rPr lang="it-IT" sz="2300" dirty="0"/>
              <a:t>che richiedono un’azione per partecipare.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3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b="1" dirty="0"/>
              <a:t>Meccaniche di </a:t>
            </a:r>
            <a:r>
              <a:rPr lang="it-IT" sz="2300" b="1" dirty="0" err="1"/>
              <a:t>gamification</a:t>
            </a:r>
            <a:r>
              <a:rPr lang="it-IT" sz="2300" dirty="0"/>
              <a:t>, per aumentare il coinvolgimento e la </a:t>
            </a:r>
            <a:r>
              <a:rPr lang="it-IT" sz="2300" dirty="0" err="1"/>
              <a:t>fidelizzazione</a:t>
            </a:r>
            <a:r>
              <a:rPr lang="it-IT" sz="2300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300" dirty="0"/>
          </a:p>
          <a:p>
            <a:pPr algn="ctr"/>
            <a:r>
              <a:rPr lang="it-IT" sz="2300" dirty="0"/>
              <a:t>Qualunque contenuto o attività venga sviluppata, deve sempre: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rispettare il concept creativo,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rispondere agli obiettivi definiti in strategia.</a:t>
            </a:r>
          </a:p>
        </p:txBody>
      </p:sp>
    </p:spTree>
    <p:extLst>
      <p:ext uri="{BB962C8B-B14F-4D97-AF65-F5344CB8AC3E}">
        <p14:creationId xmlns:p14="http://schemas.microsoft.com/office/powerpoint/2010/main" val="31899472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42137DB1-5001-245A-2027-7D98BAA7B0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40000"/>
              <a:lumOff val="60000"/>
            </a:schemeClr>
          </a:solidFill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9EA299D-702B-8D3B-9E02-BEB07F895F0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646F0E34-062A-50AF-5DEF-217E12303A9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000" b="1" dirty="0"/>
              <a:t>✅ </a:t>
            </a:r>
            <a:br>
              <a:rPr lang="it-IT" sz="4000" b="1" dirty="0"/>
            </a:br>
            <a:r>
              <a:rPr lang="it-IT" sz="4000" b="1" dirty="0"/>
              <a:t>Conclusione della fase di ingaggio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BA6118E-6759-4121-ACC7-C293E2E842E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65FD32DA-DE23-BCE2-F2F8-3F2FA6CEB7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7479C511-D396-57E8-4C09-7D5443685B97}"/>
              </a:ext>
            </a:extLst>
          </p:cNvPr>
          <p:cNvSpPr txBox="1"/>
          <p:nvPr/>
        </p:nvSpPr>
        <p:spPr>
          <a:xfrm>
            <a:off x="6902269" y="1959909"/>
            <a:ext cx="4835233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300" dirty="0"/>
              <a:t>La fase di ingaggio rappresenta il momento in cui il brand entra in </a:t>
            </a:r>
            <a:r>
              <a:rPr lang="it-IT" sz="2300" b="1" dirty="0">
                <a:solidFill>
                  <a:srgbClr val="43467B"/>
                </a:solidFill>
              </a:rPr>
              <a:t>contatto diretto </a:t>
            </a:r>
            <a:r>
              <a:rPr lang="it-IT" sz="2300" dirty="0"/>
              <a:t>con i consumatori, trasformando l’idea creativa in esperienze concrete, interattive e memorabili.</a:t>
            </a:r>
          </a:p>
          <a:p>
            <a:pPr algn="ctr">
              <a:buNone/>
            </a:pPr>
            <a:endParaRPr lang="it-IT" sz="2300" dirty="0"/>
          </a:p>
          <a:p>
            <a:pPr algn="ctr">
              <a:buNone/>
            </a:pPr>
            <a:r>
              <a:rPr lang="it-IT" sz="2300" dirty="0"/>
              <a:t> È la fase che permette di trasformare la strategia in relazioni reali con il pubblico.</a:t>
            </a:r>
          </a:p>
        </p:txBody>
      </p:sp>
    </p:spTree>
    <p:extLst>
      <p:ext uri="{BB962C8B-B14F-4D97-AF65-F5344CB8AC3E}">
        <p14:creationId xmlns:p14="http://schemas.microsoft.com/office/powerpoint/2010/main" val="55152561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BF9D789E-B70E-4F66-DDFD-1F0AA01D2F6F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6706491" cy="6858000"/>
          </a:xfrm>
        </p:spPr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4632E3D-18A4-B8BB-2D12-401AF98FCB8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1447800"/>
            <a:ext cx="4114800" cy="4153525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6870AC15-892C-D1EA-F7B7-39AC8D479D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8334" y="1473384"/>
            <a:ext cx="4114800" cy="3962400"/>
          </a:xfrm>
        </p:spPr>
        <p:txBody>
          <a:bodyPr>
            <a:normAutofit/>
          </a:bodyPr>
          <a:lstStyle/>
          <a:p>
            <a:r>
              <a:rPr lang="it-IT" sz="3900" b="1"/>
              <a:t>Fase di Ottimizzazione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88EE961-007B-80AD-BEBB-9D8ADF71D0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47169" y="1316942"/>
            <a:ext cx="1677131" cy="261716"/>
          </a:xfrm>
        </p:spPr>
        <p:txBody>
          <a:bodyPr>
            <a:normAutofit fontScale="70000" lnSpcReduction="20000"/>
          </a:bodyPr>
          <a:lstStyle/>
          <a:p>
            <a:endParaRPr lang="it-IT"/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55F80446-B0DB-9766-004A-56C0EF3912D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flipV="1">
            <a:off x="2088063" y="5410199"/>
            <a:ext cx="1836237" cy="352530"/>
          </a:xfrm>
        </p:spPr>
        <p:txBody>
          <a:bodyPr>
            <a:normAutofit lnSpcReduction="10000"/>
          </a:bodyPr>
          <a:lstStyle/>
          <a:p>
            <a:endParaRPr lang="it-IT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369AE159-06C6-63FF-DC46-BF76443AF6BE}"/>
              </a:ext>
            </a:extLst>
          </p:cNvPr>
          <p:cNvSpPr txBox="1"/>
          <p:nvPr/>
        </p:nvSpPr>
        <p:spPr>
          <a:xfrm>
            <a:off x="5693564" y="1054655"/>
            <a:ext cx="6201980" cy="49398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endParaRPr lang="it-IT" sz="2100" b="1" dirty="0"/>
          </a:p>
          <a:p>
            <a:pPr algn="ctr">
              <a:buNone/>
            </a:pPr>
            <a:r>
              <a:rPr lang="it-IT" sz="2100" b="1" dirty="0"/>
              <a:t>Monitoraggio continuo come punto di forza</a:t>
            </a:r>
          </a:p>
          <a:p>
            <a:pPr algn="ctr">
              <a:buNone/>
            </a:pPr>
            <a:endParaRPr lang="it-IT" sz="2100" b="1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Nei progetti digitali ogni attività può essere tracciata e misurata in </a:t>
            </a:r>
            <a:r>
              <a:rPr lang="it-IT" sz="2100" u="sng" dirty="0"/>
              <a:t>tempo reale.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Per questo motivo è essenziale definire </a:t>
            </a:r>
            <a:r>
              <a:rPr lang="it-IT" sz="2100" b="1" dirty="0">
                <a:solidFill>
                  <a:srgbClr val="43467B"/>
                </a:solidFill>
              </a:rPr>
              <a:t>obiettivi</a:t>
            </a:r>
            <a:r>
              <a:rPr lang="it-IT" sz="2100" dirty="0"/>
              <a:t> e </a:t>
            </a:r>
            <a:r>
              <a:rPr lang="it-IT" sz="2100" b="1" dirty="0">
                <a:solidFill>
                  <a:srgbClr val="43467B"/>
                </a:solidFill>
              </a:rPr>
              <a:t>KPI</a:t>
            </a:r>
            <a:r>
              <a:rPr lang="it-IT" sz="2100" dirty="0"/>
              <a:t> fin dall’inizio, così da poter valutare con precisione la performance di ogni contenuto, canale o flusso di campagna.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L’ottimizzazione non è un’attività accessoria, ma una </a:t>
            </a:r>
            <a:r>
              <a:rPr lang="it-IT" sz="2100" b="1" dirty="0"/>
              <a:t>fase strutturale del processo</a:t>
            </a:r>
            <a:r>
              <a:rPr lang="it-IT" sz="2100" dirty="0"/>
              <a:t>: permette di trasformare la campagna in un progetto realmente </a:t>
            </a:r>
            <a:r>
              <a:rPr lang="it-IT" sz="2100" dirty="0" err="1"/>
              <a:t>data-driven</a:t>
            </a:r>
            <a:r>
              <a:rPr lang="it-IT" sz="2100" dirty="0"/>
              <a:t>, guidato dalle evidenze e dalle reazioni degli utenti.</a:t>
            </a:r>
          </a:p>
        </p:txBody>
      </p:sp>
    </p:spTree>
    <p:extLst>
      <p:ext uri="{BB962C8B-B14F-4D97-AF65-F5344CB8AC3E}">
        <p14:creationId xmlns:p14="http://schemas.microsoft.com/office/powerpoint/2010/main" val="30055673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29693FD6-CAE3-7E74-344D-A26A1F741F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" y="748354"/>
            <a:ext cx="10805160" cy="707886"/>
          </a:xfrm>
        </p:spPr>
        <p:txBody>
          <a:bodyPr>
            <a:noAutofit/>
          </a:bodyPr>
          <a:lstStyle/>
          <a:p>
            <a:pPr algn="ctr"/>
            <a:r>
              <a:rPr lang="it-IT" sz="2200" b="1"/>
              <a:t>Prima di lanciare la campagna, occorre predisporre strumenti e metodi che consentano un monitoraggio efficace:</a:t>
            </a:r>
          </a:p>
        </p:txBody>
      </p:sp>
      <p:sp>
        <p:nvSpPr>
          <p:cNvPr id="2" name="Segnaposto immagine 1">
            <a:extLst>
              <a:ext uri="{FF2B5EF4-FFF2-40B4-BE49-F238E27FC236}">
                <a16:creationId xmlns:a16="http://schemas.microsoft.com/office/drawing/2014/main" id="{CD32C110-4D38-AA26-B91C-77D187A1B161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533401" y="1684950"/>
            <a:ext cx="3657599" cy="4086633"/>
          </a:xfr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BD2C4D89-F6C9-B973-B669-3BE34FE0216A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4267200" y="1684950"/>
            <a:ext cx="3657599" cy="4086633"/>
          </a:xfr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EC861D8C-AA40-0F09-C09A-C945129D622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001000" y="1684950"/>
            <a:ext cx="3657599" cy="4086633"/>
          </a:xfr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E701784-5D17-1162-E8D2-8A871702C23A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3401" y="6031062"/>
            <a:ext cx="3642359" cy="424732"/>
          </a:xfrm>
        </p:spPr>
        <p:txBody>
          <a:bodyPr/>
          <a:lstStyle/>
          <a:p>
            <a:r>
              <a:rPr lang="it-IT" sz="2400"/>
              <a:t>Web listening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D8AFB1F-A938-C4DC-1638-B4C7496F315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98668" y="6031062"/>
            <a:ext cx="3642359" cy="424732"/>
          </a:xfrm>
        </p:spPr>
        <p:txBody>
          <a:bodyPr/>
          <a:lstStyle/>
          <a:p>
            <a:r>
              <a:rPr lang="it-IT" sz="2400"/>
              <a:t>Media benchmark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B6D3E496-CFB0-C6B6-4816-71F468FFF40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01000" y="5865611"/>
            <a:ext cx="3642359" cy="912802"/>
          </a:xfrm>
        </p:spPr>
        <p:txBody>
          <a:bodyPr/>
          <a:lstStyle/>
          <a:p>
            <a:r>
              <a:rPr lang="it-IT" sz="2400"/>
              <a:t>Analisi del sentiment della community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1EB28BE-32C2-8EDD-784D-D7F9AE4BB0BF}"/>
              </a:ext>
            </a:extLst>
          </p:cNvPr>
          <p:cNvSpPr txBox="1"/>
          <p:nvPr/>
        </p:nvSpPr>
        <p:spPr>
          <a:xfrm>
            <a:off x="548640" y="1775031"/>
            <a:ext cx="364235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+mj-lt"/>
              <a:buAutoNum type="arabicPeriod"/>
            </a:pPr>
            <a:r>
              <a:rPr lang="it-IT" sz="2100" dirty="0"/>
              <a:t>Impostare sistemi per monitorare il conversato sul brand.</a:t>
            </a:r>
          </a:p>
          <a:p>
            <a:pPr algn="ctr">
              <a:buFont typeface="+mj-lt"/>
              <a:buAutoNum type="arabicPeriod"/>
            </a:pPr>
            <a:endParaRPr lang="it-IT" sz="2100" dirty="0"/>
          </a:p>
          <a:p>
            <a:pPr algn="ctr">
              <a:buFont typeface="+mj-lt"/>
              <a:buAutoNum type="arabicPeriod"/>
            </a:pPr>
            <a:r>
              <a:rPr lang="it-IT" sz="2100" b="1" dirty="0"/>
              <a:t>Obiettivi</a:t>
            </a:r>
            <a:r>
              <a:rPr lang="it-IT" sz="2100" dirty="0"/>
              <a:t>: rilevare feedback degli utenti, osservare il passaparola di key </a:t>
            </a:r>
            <a:r>
              <a:rPr lang="it-IT" sz="2100" dirty="0" err="1"/>
              <a:t>opinion</a:t>
            </a:r>
            <a:r>
              <a:rPr lang="it-IT" sz="2100" dirty="0"/>
              <a:t> leader e </a:t>
            </a:r>
            <a:r>
              <a:rPr lang="it-IT" sz="2100" dirty="0" err="1"/>
              <a:t>influencer</a:t>
            </a:r>
            <a:r>
              <a:rPr lang="it-IT" sz="2100" dirty="0"/>
              <a:t>.</a:t>
            </a:r>
          </a:p>
          <a:p>
            <a:pPr algn="ctr">
              <a:buFont typeface="+mj-lt"/>
              <a:buAutoNum type="arabicPeriod"/>
            </a:pPr>
            <a:endParaRPr lang="it-IT" sz="2100" dirty="0"/>
          </a:p>
          <a:p>
            <a:pPr algn="ctr">
              <a:buFont typeface="+mj-lt"/>
              <a:buAutoNum type="arabicPeriod"/>
            </a:pPr>
            <a:r>
              <a:rPr lang="it-IT" sz="2100" dirty="0"/>
              <a:t>Risultato: supervisione costante della percezione della marca.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4D6EE24-C473-E341-B207-25B690B6DD08}"/>
              </a:ext>
            </a:extLst>
          </p:cNvPr>
          <p:cNvSpPr txBox="1"/>
          <p:nvPr/>
        </p:nvSpPr>
        <p:spPr>
          <a:xfrm>
            <a:off x="4495143" y="1998932"/>
            <a:ext cx="3049411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+mj-lt"/>
              <a:buAutoNum type="arabicPeriod" startAt="2"/>
            </a:pPr>
            <a:r>
              <a:rPr lang="it-IT" sz="2100" dirty="0"/>
              <a:t> Definire </a:t>
            </a:r>
            <a:r>
              <a:rPr lang="it-IT" sz="2100" b="1" dirty="0">
                <a:solidFill>
                  <a:srgbClr val="43467B"/>
                </a:solidFill>
              </a:rPr>
              <a:t>benchmark</a:t>
            </a:r>
            <a:r>
              <a:rPr lang="it-IT" sz="2100" dirty="0"/>
              <a:t> di riferimento basati su campagne e progetti analoghi.</a:t>
            </a:r>
          </a:p>
          <a:p>
            <a:pPr algn="ctr">
              <a:buFont typeface="+mj-lt"/>
              <a:buAutoNum type="arabicPeriod" startAt="2"/>
            </a:pPr>
            <a:endParaRPr lang="it-IT" sz="2100" dirty="0"/>
          </a:p>
          <a:p>
            <a:pPr algn="ctr">
              <a:buFont typeface="+mj-lt"/>
              <a:buAutoNum type="arabicPeriod" startAt="2"/>
            </a:pPr>
            <a:r>
              <a:rPr lang="it-IT" sz="2100" dirty="0"/>
              <a:t>Servono come parametro di confronto per valutare le performance dei contenuti pianificati.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BCDA0A0A-DCB0-1B4D-47EC-E82A52E3C664}"/>
              </a:ext>
            </a:extLst>
          </p:cNvPr>
          <p:cNvSpPr txBox="1"/>
          <p:nvPr/>
        </p:nvSpPr>
        <p:spPr>
          <a:xfrm>
            <a:off x="8000999" y="1975412"/>
            <a:ext cx="3816189" cy="3323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+mj-lt"/>
              <a:buAutoNum type="arabicPeriod" startAt="3"/>
            </a:pPr>
            <a:r>
              <a:rPr lang="it-IT" sz="2100" dirty="0"/>
              <a:t>Osservare come la community interagisce con i contenuti.</a:t>
            </a:r>
          </a:p>
          <a:p>
            <a:pPr algn="ctr">
              <a:buFont typeface="+mj-lt"/>
              <a:buAutoNum type="arabicPeriod" startAt="3"/>
            </a:pPr>
            <a:endParaRPr lang="it-IT" sz="2100" dirty="0"/>
          </a:p>
          <a:p>
            <a:pPr algn="ctr">
              <a:buFont typeface="+mj-lt"/>
              <a:buAutoNum type="arabicPeriod" startAt="3"/>
            </a:pPr>
            <a:r>
              <a:rPr lang="it-IT" sz="2100" dirty="0"/>
              <a:t>Confrontare i comportamenti attuali con quelli delle attività precedenti.</a:t>
            </a:r>
          </a:p>
          <a:p>
            <a:pPr algn="ctr">
              <a:buFont typeface="+mj-lt"/>
              <a:buAutoNum type="arabicPeriod" startAt="3"/>
            </a:pPr>
            <a:endParaRPr lang="it-IT" sz="2100" dirty="0"/>
          </a:p>
          <a:p>
            <a:pPr algn="ctr">
              <a:buFont typeface="+mj-lt"/>
              <a:buAutoNum type="arabicPeriod" startAt="3"/>
            </a:pPr>
            <a:r>
              <a:rPr lang="it-IT" sz="2100" b="1" dirty="0"/>
              <a:t>Obiettivo</a:t>
            </a:r>
            <a:r>
              <a:rPr lang="it-IT" sz="2100" dirty="0"/>
              <a:t>: raccogliere </a:t>
            </a:r>
            <a:r>
              <a:rPr lang="it-IT" sz="2100" dirty="0" err="1"/>
              <a:t>micro-insight</a:t>
            </a:r>
            <a:r>
              <a:rPr lang="it-IT" sz="2100" dirty="0"/>
              <a:t> utili per migliorare progressivamente la strategia.</a:t>
            </a:r>
          </a:p>
        </p:txBody>
      </p:sp>
    </p:spTree>
    <p:extLst>
      <p:ext uri="{BB962C8B-B14F-4D97-AF65-F5344CB8AC3E}">
        <p14:creationId xmlns:p14="http://schemas.microsoft.com/office/powerpoint/2010/main" val="149155042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A7CDE3BF-B950-E69B-1AB1-4485133B6F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49</a:t>
            </a:fld>
            <a:endParaRPr lang="it-IT" noProof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D4C05AB-82BC-1E12-A3AA-ACB813175114}"/>
              </a:ext>
            </a:extLst>
          </p:cNvPr>
          <p:cNvSpPr txBox="1"/>
          <p:nvPr/>
        </p:nvSpPr>
        <p:spPr>
          <a:xfrm>
            <a:off x="1275686" y="1459230"/>
            <a:ext cx="9640628" cy="39395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500" dirty="0"/>
              <a:t>Grazie al monitoraggio è possibile intervenire rapidamente sul progetto: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500" dirty="0"/>
              <a:t>correggere o ottimizzare singoli contenuti,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500" dirty="0"/>
              <a:t>modificare tatticamente attività in corso,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500" dirty="0"/>
              <a:t>rendere la comunicazione più efficace senza disperdere risorse.</a:t>
            </a:r>
          </a:p>
          <a:p>
            <a:pPr algn="ctr"/>
            <a:endParaRPr lang="it-IT" sz="2500" dirty="0"/>
          </a:p>
          <a:p>
            <a:pPr algn="ctr"/>
            <a:endParaRPr lang="it-IT" sz="2500" dirty="0"/>
          </a:p>
          <a:p>
            <a:pPr algn="ctr"/>
            <a:r>
              <a:rPr lang="it-IT" sz="2500" dirty="0"/>
              <a:t>I media digitali consentono anche di realizzare </a:t>
            </a:r>
            <a:r>
              <a:rPr lang="it-IT" sz="2500" b="1" dirty="0">
                <a:solidFill>
                  <a:srgbClr val="43467B"/>
                </a:solidFill>
              </a:rPr>
              <a:t>A/B test</a:t>
            </a:r>
            <a:r>
              <a:rPr lang="it-IT" sz="2500" dirty="0"/>
              <a:t>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500" dirty="0"/>
              <a:t>confrontare due varianti dello stesso contenuto,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500" dirty="0"/>
              <a:t>identificare quella più performante,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500" dirty="0"/>
              <a:t>ottimizzare l’investimento e concentrare il budget sui formati vincenti.</a:t>
            </a:r>
          </a:p>
        </p:txBody>
      </p:sp>
    </p:spTree>
    <p:extLst>
      <p:ext uri="{BB962C8B-B14F-4D97-AF65-F5344CB8AC3E}">
        <p14:creationId xmlns:p14="http://schemas.microsoft.com/office/powerpoint/2010/main" val="34590972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579B04CF-167A-8362-169B-2E32B683A67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72877" y="609600"/>
            <a:ext cx="4876800" cy="5699427"/>
          </a:xfrm>
        </p:spPr>
        <p:txBody>
          <a:bodyPr/>
          <a:lstStyle/>
          <a:p>
            <a:endParaRPr lang="it-IT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10A09323-1008-F075-2A44-1DFFA2FC8D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4853" y="472486"/>
            <a:ext cx="4114800" cy="1981200"/>
          </a:xfrm>
        </p:spPr>
        <p:txBody>
          <a:bodyPr/>
          <a:lstStyle/>
          <a:p>
            <a:r>
              <a:rPr lang="it-IT" sz="2800" b="1"/>
              <a:t>Problema della frammentazione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49C2E74-1034-83E0-4F27-56C265C791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26703" y="0"/>
            <a:ext cx="5918271" cy="2220167"/>
          </a:xfrm>
        </p:spPr>
        <p:txBody>
          <a:bodyPr>
            <a:normAutofit/>
          </a:bodyPr>
          <a:lstStyle/>
          <a:p>
            <a:pPr algn="ctr"/>
            <a:r>
              <a:rPr lang="it-IT" sz="2300" b="1" u="sng" dirty="0"/>
              <a:t>Esempio</a:t>
            </a:r>
            <a:r>
              <a:rPr lang="it-IT" sz="2300" dirty="0"/>
              <a:t>: </a:t>
            </a:r>
            <a:r>
              <a:rPr lang="it-IT" sz="2300" dirty="0" err="1"/>
              <a:t>Millennial</a:t>
            </a:r>
            <a:r>
              <a:rPr lang="it-IT" sz="2300" dirty="0"/>
              <a:t> usa Facebook in modo diverso da Gen X o Gen Z.</a:t>
            </a:r>
          </a:p>
          <a:p>
            <a:pPr algn="ctr"/>
            <a:r>
              <a:rPr lang="it-IT" sz="2300" dirty="0"/>
              <a:t>Gen Z = più propensa ad acquisti via WhatsApp.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9185CC03-00EB-F541-8B02-549CC5384C2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6200000" flipV="1">
            <a:off x="116508" y="4831828"/>
            <a:ext cx="1043537" cy="265609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 fontScale="70000" lnSpcReduction="20000"/>
          </a:bodyPr>
          <a:lstStyle/>
          <a:p>
            <a:endParaRPr lang="it-IT"/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02E02D8A-5890-39C0-0BC7-29E27FE9458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44EF3-CB53-4383-4975-E4B84D073BC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</a:t>
            </a:fld>
            <a:endParaRPr lang="it-IT" noProof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6DB5002-184C-0B18-801A-D8DC3532DF68}"/>
              </a:ext>
            </a:extLst>
          </p:cNvPr>
          <p:cNvSpPr txBox="1"/>
          <p:nvPr/>
        </p:nvSpPr>
        <p:spPr>
          <a:xfrm>
            <a:off x="937083" y="2070447"/>
            <a:ext cx="4268591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Strumenti digitali spesso usati in modo scollegato → perdita di efficacia.                                                                    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300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 dirty="0"/>
              <a:t>Importante conoscere: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it-IT" sz="2300" u="sng" dirty="0"/>
              <a:t>caratteristiche</a:t>
            </a:r>
            <a:r>
              <a:rPr lang="it-IT" sz="2300" dirty="0"/>
              <a:t> e </a:t>
            </a:r>
            <a:r>
              <a:rPr lang="it-IT" sz="2300" u="sng" dirty="0"/>
              <a:t>potenzialità</a:t>
            </a:r>
            <a:r>
              <a:rPr lang="it-IT" sz="2300" dirty="0"/>
              <a:t> degli strumenti,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it-IT" sz="2300" dirty="0"/>
              <a:t>come </a:t>
            </a:r>
            <a:r>
              <a:rPr lang="it-IT" sz="2300" u="sng" dirty="0"/>
              <a:t>si connettono</a:t>
            </a:r>
            <a:r>
              <a:rPr lang="it-IT" sz="2300" dirty="0"/>
              <a:t> tra loro,</a:t>
            </a:r>
          </a:p>
          <a:p>
            <a:pPr marL="457200" indent="-457200" algn="ctr">
              <a:buFont typeface="+mj-lt"/>
              <a:buAutoNum type="arabicPeriod"/>
            </a:pPr>
            <a:r>
              <a:rPr lang="it-IT" sz="2300" dirty="0"/>
              <a:t>come i diversi target usano i canali.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9" name="Input penna 8">
                <a:extLst>
                  <a:ext uri="{FF2B5EF4-FFF2-40B4-BE49-F238E27FC236}">
                    <a16:creationId xmlns:a16="http://schemas.microsoft.com/office/drawing/2014/main" id="{C39F47FB-3898-3B5D-39B7-535722BE0315}"/>
                  </a:ext>
                </a:extLst>
              </p14:cNvPr>
              <p14:cNvContentPartPr/>
              <p14:nvPr/>
            </p14:nvContentPartPr>
            <p14:xfrm>
              <a:off x="8237623" y="3657473"/>
              <a:ext cx="123840" cy="63360"/>
            </p14:xfrm>
          </p:contentPart>
        </mc:Choice>
        <mc:Fallback xmlns="">
          <p:pic>
            <p:nvPicPr>
              <p:cNvPr id="9" name="Input penna 8">
                <a:extLst>
                  <a:ext uri="{FF2B5EF4-FFF2-40B4-BE49-F238E27FC236}">
                    <a16:creationId xmlns:a16="http://schemas.microsoft.com/office/drawing/2014/main" id="{C39F47FB-3898-3B5D-39B7-535722BE031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8226823" y="3647033"/>
                <a:ext cx="145080" cy="84600"/>
              </a:xfrm>
              <a:prstGeom prst="rect">
                <a:avLst/>
              </a:prstGeom>
            </p:spPr>
          </p:pic>
        </mc:Fallback>
      </mc:AlternateContent>
      <p:pic>
        <p:nvPicPr>
          <p:cNvPr id="15" name="Immagine 14">
            <a:extLst>
              <a:ext uri="{FF2B5EF4-FFF2-40B4-BE49-F238E27FC236}">
                <a16:creationId xmlns:a16="http://schemas.microsoft.com/office/drawing/2014/main" id="{014CF4AF-5F8D-FB5F-6F8A-5B4A7375A10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4605" y="2070447"/>
            <a:ext cx="4242542" cy="4277460"/>
          </a:xfrm>
          <a:prstGeom prst="rect">
            <a:avLst/>
          </a:prstGeom>
        </p:spPr>
      </p:pic>
      <p:cxnSp>
        <p:nvCxnSpPr>
          <p:cNvPr id="16" name="Connettore curvo 15">
            <a:extLst>
              <a:ext uri="{FF2B5EF4-FFF2-40B4-BE49-F238E27FC236}">
                <a16:creationId xmlns:a16="http://schemas.microsoft.com/office/drawing/2014/main" id="{23DCCF80-11D3-7920-71F7-D6AE3FE1C1CF}"/>
              </a:ext>
            </a:extLst>
          </p:cNvPr>
          <p:cNvCxnSpPr>
            <a:cxnSpLocks/>
          </p:cNvCxnSpPr>
          <p:nvPr/>
        </p:nvCxnSpPr>
        <p:spPr>
          <a:xfrm rot="16200000" flipH="1">
            <a:off x="5860421" y="1281757"/>
            <a:ext cx="1521486" cy="466882"/>
          </a:xfrm>
          <a:prstGeom prst="curvedConnector3">
            <a:avLst>
              <a:gd name="adj1" fmla="val 88017"/>
            </a:avLst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7" name="Input penna 16">
                <a:extLst>
                  <a:ext uri="{FF2B5EF4-FFF2-40B4-BE49-F238E27FC236}">
                    <a16:creationId xmlns:a16="http://schemas.microsoft.com/office/drawing/2014/main" id="{B21CD8EC-E6F3-50D5-2DC2-7BBE9103592B}"/>
                  </a:ext>
                </a:extLst>
              </p14:cNvPr>
              <p14:cNvContentPartPr/>
              <p14:nvPr/>
            </p14:nvContentPartPr>
            <p14:xfrm>
              <a:off x="5826703" y="2783033"/>
              <a:ext cx="24840" cy="12960"/>
            </p14:xfrm>
          </p:contentPart>
        </mc:Choice>
        <mc:Fallback xmlns="">
          <p:pic>
            <p:nvPicPr>
              <p:cNvPr id="17" name="Input penna 16">
                <a:extLst>
                  <a:ext uri="{FF2B5EF4-FFF2-40B4-BE49-F238E27FC236}">
                    <a16:creationId xmlns:a16="http://schemas.microsoft.com/office/drawing/2014/main" id="{B21CD8EC-E6F3-50D5-2DC2-7BBE9103592B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815903" y="2772593"/>
                <a:ext cx="46080" cy="34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5241790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BCB9B0E-3EA2-B6AA-A58D-3F052049C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1069" y="566322"/>
            <a:ext cx="10805160" cy="707886"/>
          </a:xfrm>
        </p:spPr>
        <p:txBody>
          <a:bodyPr/>
          <a:lstStyle/>
          <a:p>
            <a:r>
              <a:rPr lang="it-IT" b="1"/>
              <a:t>Scansioni temporali dell’ottimizzazione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FBCECA4-E806-A8AF-AB12-33C972F4822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38" y="3279767"/>
            <a:ext cx="5090157" cy="1884265"/>
          </a:xfrm>
        </p:spPr>
        <p:txBody>
          <a:bodyPr>
            <a:noAutofit/>
          </a:bodyPr>
          <a:lstStyle/>
          <a:p>
            <a:pPr algn="ctr"/>
            <a:r>
              <a:rPr lang="it-IT" sz="2200"/>
              <a:t>Verifiche periodiche (es. trimestrali).</a:t>
            </a:r>
          </a:p>
          <a:p>
            <a:pPr algn="ctr"/>
            <a:r>
              <a:rPr lang="it-IT" sz="2200"/>
              <a:t>Valutare cosa migliorare, cosa potenziare e cosa eventualmente eliminare.</a:t>
            </a:r>
          </a:p>
          <a:p>
            <a:pPr algn="ctr"/>
            <a:r>
              <a:rPr lang="it-IT" sz="2200"/>
              <a:t>Strategia di ottimizzazione progressiva e strutturata.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9F8DB03A-0EAB-CD82-AD18-630FA1896EA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48639" y="2079222"/>
            <a:ext cx="5090157" cy="784830"/>
          </a:xfrm>
        </p:spPr>
        <p:txBody>
          <a:bodyPr/>
          <a:lstStyle/>
          <a:p>
            <a:pPr algn="ctr"/>
            <a:r>
              <a:rPr lang="it-IT" sz="2500"/>
              <a:t>Campagne di lungo periodo (annuali o plurimensili)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62DFE547-9D2B-255A-8128-697E97122507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527801" y="3179173"/>
            <a:ext cx="5090157" cy="1884265"/>
          </a:xfrm>
        </p:spPr>
        <p:txBody>
          <a:bodyPr>
            <a:noAutofit/>
          </a:bodyPr>
          <a:lstStyle/>
          <a:p>
            <a:pPr algn="ctr"/>
            <a:r>
              <a:rPr lang="it-IT" sz="2200"/>
              <a:t>Monitoraggio continuo e ravvicinato.</a:t>
            </a:r>
          </a:p>
          <a:p>
            <a:pPr algn="ctr"/>
            <a:r>
              <a:rPr lang="it-IT" sz="2200"/>
              <a:t>Analisi delle performance dei contenuti mentre sono online.</a:t>
            </a:r>
          </a:p>
          <a:p>
            <a:pPr algn="ctr"/>
            <a:r>
              <a:rPr lang="it-IT" sz="2200"/>
              <a:t>Decisioni tempestive per massimizzare l’impatto in tempi ridotti.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B531E897-7504-B302-D528-0DD5612ABE0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27800" y="2252346"/>
            <a:ext cx="5090157" cy="438582"/>
          </a:xfrm>
        </p:spPr>
        <p:txBody>
          <a:bodyPr/>
          <a:lstStyle/>
          <a:p>
            <a:pPr algn="ctr"/>
            <a:r>
              <a:rPr lang="it-IT" sz="2500"/>
              <a:t>Campagne di breve periodo</a:t>
            </a:r>
          </a:p>
        </p:txBody>
      </p:sp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1E4CB93E-9E21-E985-DA7A-FBE0577F01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50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595099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2115A0B3-C494-B3AC-5727-3781C9B6916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solidFill>
            <a:schemeClr val="tx2">
              <a:lumMod val="40000"/>
              <a:lumOff val="60000"/>
            </a:schemeClr>
          </a:solidFill>
        </p:spPr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EE272D9-BD73-E1B1-32F6-5717F580D92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1219200"/>
            <a:ext cx="4648200" cy="4191000"/>
          </a:xfrm>
        </p:spPr>
        <p:txBody>
          <a:bodyPr/>
          <a:lstStyle/>
          <a:p>
            <a:endParaRPr lang="it-IT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2B0FC58-54BA-A86C-988F-6A4B83723A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7300" y="1174042"/>
            <a:ext cx="4114800" cy="3962400"/>
          </a:xfrm>
        </p:spPr>
        <p:txBody>
          <a:bodyPr>
            <a:normAutofit/>
          </a:bodyPr>
          <a:lstStyle/>
          <a:p>
            <a:r>
              <a:rPr lang="it-IT" sz="3600" b="1" dirty="0"/>
              <a:t>✅ </a:t>
            </a:r>
            <a:br>
              <a:rPr lang="it-IT" sz="3600" b="1" dirty="0"/>
            </a:br>
            <a:r>
              <a:rPr lang="it-IT" sz="3600" b="1" dirty="0"/>
              <a:t>Conclusione della fase </a:t>
            </a:r>
            <a:r>
              <a:rPr lang="it-IT" sz="3600" b="1"/>
              <a:t>di ottimizzazione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8D97E08B-6E01-D2A8-680C-C3F71F23372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flipV="1">
            <a:off x="2705100" y="1066799"/>
            <a:ext cx="1219200" cy="380999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9C056FC-8DF4-9514-1888-106B5B4DF7F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flipV="1">
            <a:off x="2705100" y="5261429"/>
            <a:ext cx="1219200" cy="301172"/>
          </a:xfrm>
        </p:spPr>
        <p:txBody>
          <a:bodyPr>
            <a:normAutofit fontScale="85000" lnSpcReduction="20000"/>
          </a:bodyPr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94319932-C834-9C34-2A9A-EA4C4BA041C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51</a:t>
            </a:fld>
            <a:endParaRPr lang="it-IT" noProof="0"/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53FFE0D1-465D-F6F8-124D-F70C102B97D7}"/>
              </a:ext>
            </a:extLst>
          </p:cNvPr>
          <p:cNvSpPr txBox="1"/>
          <p:nvPr/>
        </p:nvSpPr>
        <p:spPr>
          <a:xfrm>
            <a:off x="7004867" y="1447798"/>
            <a:ext cx="4964065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sz="2100" dirty="0"/>
              <a:t>La fase di ottimizzazione consente di trasformare i dati raccolti in </a:t>
            </a:r>
            <a:r>
              <a:rPr lang="it-IT" sz="2100" b="1" dirty="0"/>
              <a:t>azioni concrete</a:t>
            </a:r>
            <a:r>
              <a:rPr lang="it-IT" sz="2100" dirty="0"/>
              <a:t> per migliorare le performance della campagna.</a:t>
            </a:r>
          </a:p>
          <a:p>
            <a:pPr algn="ctr">
              <a:buNone/>
            </a:pPr>
            <a:endParaRPr lang="it-IT" sz="2100" dirty="0"/>
          </a:p>
          <a:p>
            <a:pPr algn="ctr">
              <a:buNone/>
            </a:pPr>
            <a:r>
              <a:rPr lang="it-IT" sz="2100" dirty="0"/>
              <a:t>Se integrata nel processo progettuale, permette di: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intercettare criticità,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cogliere opportunità di miglioramento,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dirty="0"/>
              <a:t>rafforzare la finalizzazione degli obiettivi.</a:t>
            </a:r>
            <a:br>
              <a:rPr lang="it-IT" sz="2100" dirty="0"/>
            </a:br>
            <a:endParaRPr lang="it-IT" sz="2100" dirty="0"/>
          </a:p>
          <a:p>
            <a:pPr algn="ctr">
              <a:buNone/>
            </a:pPr>
            <a:r>
              <a:rPr lang="it-IT" sz="2100" dirty="0"/>
              <a:t>In altre parole, l’ottimizzazione è ciò che rende un progetto digitale flessibile, reattivo e orientato ai risultati.</a:t>
            </a:r>
          </a:p>
        </p:txBody>
      </p:sp>
    </p:spTree>
    <p:extLst>
      <p:ext uri="{BB962C8B-B14F-4D97-AF65-F5344CB8AC3E}">
        <p14:creationId xmlns:p14="http://schemas.microsoft.com/office/powerpoint/2010/main" val="41527819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>
            <a:extLst>
              <a:ext uri="{FF2B5EF4-FFF2-40B4-BE49-F238E27FC236}">
                <a16:creationId xmlns:a16="http://schemas.microsoft.com/office/drawing/2014/main" id="{5F44A039-11AB-474F-8746-9A34D1C39C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it-IT" noProof="1" smtClean="0"/>
              <a:pPr rtl="0"/>
              <a:t>52</a:t>
            </a:fld>
            <a:endParaRPr lang="it-IT" noProof="1"/>
          </a:p>
        </p:txBody>
      </p:sp>
      <p:sp>
        <p:nvSpPr>
          <p:cNvPr id="18" name="Segnaposto testo 119">
            <a:extLst>
              <a:ext uri="{FF2B5EF4-FFF2-40B4-BE49-F238E27FC236}">
                <a16:creationId xmlns:a16="http://schemas.microsoft.com/office/drawing/2014/main" id="{6E5B80C5-6B42-4867-88CC-660291DD3F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693060" y="6641305"/>
            <a:ext cx="173736" cy="152400"/>
          </a:xfrm>
          <a:prstGeom prst="rect">
            <a:avLst/>
          </a:prstGeom>
          <a:solidFill>
            <a:schemeClr val="accent2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45720" tIns="45720" rIns="45720" bIns="45720" rtlCol="0">
            <a:normAutofit fontScale="2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2000" kern="120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0"/>
            <a:endParaRPr lang="it-IT" noProof="1"/>
          </a:p>
        </p:txBody>
      </p:sp>
      <p:pic>
        <p:nvPicPr>
          <p:cNvPr id="10" name="Segnaposto immagine 5">
            <a:extLst>
              <a:ext uri="{FF2B5EF4-FFF2-40B4-BE49-F238E27FC236}">
                <a16:creationId xmlns:a16="http://schemas.microsoft.com/office/drawing/2014/main" id="{D2A5B748-37FD-448D-997E-B1D332658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88" b="88"/>
          <a:stretch/>
        </p:blipFill>
        <p:spPr>
          <a:xfrm>
            <a:off x="0" y="0"/>
            <a:ext cx="8329613" cy="457200"/>
          </a:xfrm>
        </p:spPr>
      </p:pic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82057914-69CE-7BF4-1CC4-22EA2446AF1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 flipV="1">
            <a:off x="-1" y="968514"/>
            <a:ext cx="12192001" cy="707886"/>
          </a:xfrm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endParaRPr lang="it-IT"/>
          </a:p>
        </p:txBody>
      </p:sp>
      <p:sp>
        <p:nvSpPr>
          <p:cNvPr id="7" name="Titolo 6">
            <a:extLst>
              <a:ext uri="{FF2B5EF4-FFF2-40B4-BE49-F238E27FC236}">
                <a16:creationId xmlns:a16="http://schemas.microsoft.com/office/drawing/2014/main" id="{AC489E4F-1129-2A54-0E68-FF367BCD7C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800" b="1" dirty="0"/>
              <a:t>Il framework progettuale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4" name="Input penna 13">
                <a:extLst>
                  <a:ext uri="{FF2B5EF4-FFF2-40B4-BE49-F238E27FC236}">
                    <a16:creationId xmlns:a16="http://schemas.microsoft.com/office/drawing/2014/main" id="{82975A86-AC3C-12C0-72F0-434DF493020E}"/>
                  </a:ext>
                </a:extLst>
              </p14:cNvPr>
              <p14:cNvContentPartPr/>
              <p14:nvPr/>
            </p14:nvContentPartPr>
            <p14:xfrm>
              <a:off x="9193060" y="8034918"/>
              <a:ext cx="9720" cy="57240"/>
            </p14:xfrm>
          </p:contentPart>
        </mc:Choice>
        <mc:Fallback xmlns="">
          <p:pic>
            <p:nvPicPr>
              <p:cNvPr id="14" name="Input penna 13">
                <a:extLst>
                  <a:ext uri="{FF2B5EF4-FFF2-40B4-BE49-F238E27FC236}">
                    <a16:creationId xmlns:a16="http://schemas.microsoft.com/office/drawing/2014/main" id="{82975A86-AC3C-12C0-72F0-434DF493020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182260" y="8024118"/>
                <a:ext cx="30960" cy="7848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3D87A99-58B5-3C1D-620B-166D5B51B37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8788" y="2328807"/>
            <a:ext cx="8110629" cy="366064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it-IT" sz="2400" dirty="0"/>
              <a:t>Un progetto di digital marketing deve essere </a:t>
            </a:r>
            <a:r>
              <a:rPr lang="it-IT" sz="2400" b="1" dirty="0"/>
              <a:t>pianificato</a:t>
            </a:r>
            <a:r>
              <a:rPr lang="it-IT" sz="2400" dirty="0"/>
              <a:t> con attenzione, suddiviso in step chiari e definiti, con ruoli, task e tempistiche stabilite.</a:t>
            </a:r>
          </a:p>
          <a:p>
            <a:pPr marL="0" indent="0" algn="ctr">
              <a:buNone/>
            </a:pPr>
            <a:endParaRPr lang="it-IT" sz="2400" dirty="0"/>
          </a:p>
          <a:p>
            <a:pPr marL="0" indent="0" algn="ctr">
              <a:buNone/>
            </a:pPr>
            <a:endParaRPr lang="it-IT" sz="2400" dirty="0"/>
          </a:p>
          <a:p>
            <a:pPr marL="0" indent="0" algn="ctr">
              <a:buNone/>
            </a:pPr>
            <a:r>
              <a:rPr lang="it-IT" sz="2400" dirty="0"/>
              <a:t>Questo permette di:</a:t>
            </a:r>
          </a:p>
          <a:p>
            <a:pPr algn="ctr"/>
            <a:r>
              <a:rPr lang="it-IT" sz="2400" dirty="0"/>
              <a:t>avere una visione completa del flusso di lavoro,</a:t>
            </a:r>
          </a:p>
          <a:p>
            <a:pPr algn="ctr"/>
            <a:r>
              <a:rPr lang="it-IT" sz="2400" dirty="0"/>
              <a:t>rispettare i tempi di consegna,</a:t>
            </a:r>
          </a:p>
          <a:p>
            <a:pPr algn="ctr"/>
            <a:r>
              <a:rPr lang="it-IT" sz="2400" dirty="0"/>
              <a:t>monitorare in modo costante lo stato di avanzamento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1FD890DC-EE04-D664-0E09-1E7824078957}"/>
              </a:ext>
            </a:extLst>
          </p:cNvPr>
          <p:cNvSpPr txBox="1"/>
          <p:nvPr/>
        </p:nvSpPr>
        <p:spPr>
          <a:xfrm>
            <a:off x="7311026" y="3371760"/>
            <a:ext cx="4609094" cy="923330"/>
          </a:xfrm>
          <a:prstGeom prst="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it-IT" dirty="0"/>
              <a:t>Un framework progettuale non è una gabbia di regole, ma una mappa che dà direzione senza togliere spazio all’evoluzione del progetto.</a:t>
            </a:r>
          </a:p>
        </p:txBody>
      </p:sp>
      <p:cxnSp>
        <p:nvCxnSpPr>
          <p:cNvPr id="8" name="Connettore diritto con freccia 7">
            <a:extLst>
              <a:ext uri="{FF2B5EF4-FFF2-40B4-BE49-F238E27FC236}">
                <a16:creationId xmlns:a16="http://schemas.microsoft.com/office/drawing/2014/main" id="{4F2C55AA-38C5-6FFB-B16E-2780CFC6785C}"/>
              </a:ext>
            </a:extLst>
          </p:cNvPr>
          <p:cNvCxnSpPr>
            <a:cxnSpLocks/>
          </p:cNvCxnSpPr>
          <p:nvPr/>
        </p:nvCxnSpPr>
        <p:spPr>
          <a:xfrm>
            <a:off x="8583745" y="1643007"/>
            <a:ext cx="1031828" cy="170666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6887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egnaposto immagine 6">
            <a:extLst>
              <a:ext uri="{FF2B5EF4-FFF2-40B4-BE49-F238E27FC236}">
                <a16:creationId xmlns:a16="http://schemas.microsoft.com/office/drawing/2014/main" id="{E345140F-0C50-289A-3749-C514926CEA73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19626" r="19626"/>
          <a:stretch/>
        </p:blipFill>
        <p:spPr>
          <a:xfrm>
            <a:off x="6349999" y="112976"/>
            <a:ext cx="5841843" cy="6745024"/>
          </a:xfrm>
          <a:custGeom>
            <a:avLst/>
            <a:gdLst>
              <a:gd name="connsiteX0" fmla="*/ 0 w 8329286"/>
              <a:gd name="connsiteY0" fmla="*/ 0 h 457200"/>
              <a:gd name="connsiteX1" fmla="*/ 8329286 w 8329286"/>
              <a:gd name="connsiteY1" fmla="*/ 0 h 457200"/>
              <a:gd name="connsiteX2" fmla="*/ 7982281 w 8329286"/>
              <a:gd name="connsiteY2" fmla="*/ 457200 h 457200"/>
              <a:gd name="connsiteX3" fmla="*/ 0 w 8329286"/>
              <a:gd name="connsiteY3" fmla="*/ 45720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9286" h="457200">
                <a:moveTo>
                  <a:pt x="0" y="0"/>
                </a:moveTo>
                <a:lnTo>
                  <a:pt x="8329286" y="0"/>
                </a:lnTo>
                <a:lnTo>
                  <a:pt x="7982281" y="457200"/>
                </a:lnTo>
                <a:lnTo>
                  <a:pt x="0" y="457200"/>
                </a:lnTo>
                <a:close/>
              </a:path>
            </a:pathLst>
          </a:cu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F281EA4-07D1-7E0C-001A-9432BECA30F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rot="5400000">
            <a:off x="5746088" y="716889"/>
            <a:ext cx="6745024" cy="5537201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6AD2E6-8AD9-0C5E-2532-22FEBFF85BC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4799" y="1713771"/>
            <a:ext cx="6045200" cy="42865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300"/>
              <a:t>Lo strumento più utilizzato per organizzare e gestire i tempi progettuali è il </a:t>
            </a:r>
            <a:r>
              <a:rPr lang="it-IT" sz="2300" b="1"/>
              <a:t>diagramma di </a:t>
            </a:r>
            <a:r>
              <a:rPr lang="it-IT" sz="2300" b="1" err="1"/>
              <a:t>Gantt</a:t>
            </a:r>
            <a:r>
              <a:rPr lang="it-IT" sz="2300" b="1"/>
              <a:t>, </a:t>
            </a:r>
            <a:r>
              <a:rPr lang="it-IT" sz="2300"/>
              <a:t>che consente di:</a:t>
            </a:r>
          </a:p>
          <a:p>
            <a:pPr algn="ctr"/>
            <a:r>
              <a:rPr lang="it-IT" sz="2300"/>
              <a:t>pianificare il flusso delle attività,</a:t>
            </a:r>
          </a:p>
          <a:p>
            <a:pPr algn="ctr"/>
            <a:r>
              <a:rPr lang="it-IT" sz="2300"/>
              <a:t>visualizzare lo svolgimento del progetto,</a:t>
            </a:r>
          </a:p>
          <a:p>
            <a:pPr algn="ctr"/>
            <a:r>
              <a:rPr lang="it-IT" sz="2300"/>
              <a:t>verificare la durata complessiva e le sovrapposizioni tra task.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3DD8B0E-8D7D-02D0-CBEF-07887F01953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it-IT" noProof="0" smtClean="0"/>
              <a:pPr rtl="0">
                <a:spcAft>
                  <a:spcPts val="600"/>
                </a:spcAft>
              </a:pPr>
              <a:t>53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2319506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3F8F51-12F3-D2E4-3375-7CC525F08E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4840" y="566081"/>
            <a:ext cx="10805160" cy="707886"/>
          </a:xfrm>
        </p:spPr>
        <p:txBody>
          <a:bodyPr>
            <a:noAutofit/>
          </a:bodyPr>
          <a:lstStyle/>
          <a:p>
            <a:pPr algn="ctr"/>
            <a:r>
              <a:rPr lang="it-IT" sz="3200" b="1"/>
              <a:t>Passaggi fondamentali per costruire un Gantt: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6D3F98C-DF7A-359C-59DD-0E790DA9EBD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093851" y="1316246"/>
            <a:ext cx="5098149" cy="1551891"/>
          </a:xfrm>
        </p:spPr>
        <p:txBody>
          <a:bodyPr/>
          <a:lstStyle/>
          <a:p>
            <a:r>
              <a:rPr lang="it-IT" sz="2300" b="1" dirty="0">
                <a:solidFill>
                  <a:schemeClr val="accent6">
                    <a:lumMod val="50000"/>
                  </a:schemeClr>
                </a:solidFill>
              </a:rPr>
              <a:t>4. Calcolare la durata effettiva delle attività, distribuendo le ore/uomo sulle risorse assegnate.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E52F01C0-306A-1269-D829-1007D633AF3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4478" y="1479223"/>
            <a:ext cx="5854631" cy="503599"/>
          </a:xfrm>
        </p:spPr>
        <p:txBody>
          <a:bodyPr/>
          <a:lstStyle/>
          <a:p>
            <a:r>
              <a:rPr lang="it-IT" sz="2300"/>
              <a:t>1. Individuare le attività che compongono il progetto.</a:t>
            </a:r>
          </a:p>
        </p:txBody>
      </p:sp>
      <p:sp>
        <p:nvSpPr>
          <p:cNvPr id="7" name="Segnaposto contenuto 6">
            <a:extLst>
              <a:ext uri="{FF2B5EF4-FFF2-40B4-BE49-F238E27FC236}">
                <a16:creationId xmlns:a16="http://schemas.microsoft.com/office/drawing/2014/main" id="{BD06E1A1-8F9E-BDC8-6F09-FE5018EB7233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6096000" y="2536138"/>
            <a:ext cx="6096000" cy="1515090"/>
          </a:xfrm>
        </p:spPr>
        <p:txBody>
          <a:bodyPr/>
          <a:lstStyle/>
          <a:p>
            <a:r>
              <a:rPr lang="it-IT" sz="2300" b="1" dirty="0">
                <a:solidFill>
                  <a:schemeClr val="accent2">
                    <a:lumMod val="75000"/>
                  </a:schemeClr>
                </a:solidFill>
              </a:rPr>
              <a:t>5. Considerare i vincoli organizzativi e tecnici che possono influire sul flusso di lavoro.</a:t>
            </a:r>
          </a:p>
        </p:txBody>
      </p:sp>
      <p:sp>
        <p:nvSpPr>
          <p:cNvPr id="8" name="Segnaposto testo 7">
            <a:extLst>
              <a:ext uri="{FF2B5EF4-FFF2-40B4-BE49-F238E27FC236}">
                <a16:creationId xmlns:a16="http://schemas.microsoft.com/office/drawing/2014/main" id="{47908766-9191-D6BD-FFBB-ADF33D892A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0" y="3004268"/>
            <a:ext cx="5238800" cy="553042"/>
          </a:xfrm>
        </p:spPr>
        <p:txBody>
          <a:bodyPr/>
          <a:lstStyle/>
          <a:p>
            <a:r>
              <a:rPr lang="it-IT" sz="2300" dirty="0"/>
              <a:t>2. Stimare il peso di ciascuna attività, espresso in ore/uomo necessarie per il completamento.</a:t>
            </a:r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7015855-69E9-DD7E-02A2-6F146B366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54</a:t>
            </a:fld>
            <a:endParaRPr lang="it-IT" noProof="0"/>
          </a:p>
        </p:txBody>
      </p:sp>
      <p:sp>
        <p:nvSpPr>
          <p:cNvPr id="11" name="Segnaposto testo 10">
            <a:extLst>
              <a:ext uri="{FF2B5EF4-FFF2-40B4-BE49-F238E27FC236}">
                <a16:creationId xmlns:a16="http://schemas.microsoft.com/office/drawing/2014/main" id="{278F9D11-D0EA-DD54-8B45-07219113E73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0" y="4915268"/>
            <a:ext cx="3849721" cy="553041"/>
          </a:xfrm>
        </p:spPr>
        <p:txBody>
          <a:bodyPr/>
          <a:lstStyle/>
          <a:p>
            <a:r>
              <a:rPr lang="it-IT" sz="2300" dirty="0"/>
              <a:t>3. Definire le risorse (figure professionali e team) che svolgeranno le diverse mansioni.</a:t>
            </a: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16E41758-1267-09BC-4B3E-C82E72E0E7E8}"/>
              </a:ext>
            </a:extLst>
          </p:cNvPr>
          <p:cNvSpPr txBox="1"/>
          <p:nvPr/>
        </p:nvSpPr>
        <p:spPr>
          <a:xfrm>
            <a:off x="5238800" y="4115049"/>
            <a:ext cx="695994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 startAt="6"/>
            </a:pPr>
            <a:r>
              <a:rPr lang="it-IT" sz="2300" b="1" dirty="0">
                <a:solidFill>
                  <a:schemeClr val="bg2">
                    <a:lumMod val="25000"/>
                  </a:schemeClr>
                </a:solidFill>
              </a:rPr>
              <a:t>Stabilire sequenze e dipendenze tra attività, definendo i livelli di parallelismo.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8456E9F2-9389-BBDB-797A-5DA78ECD6360}"/>
              </a:ext>
            </a:extLst>
          </p:cNvPr>
          <p:cNvSpPr txBox="1"/>
          <p:nvPr/>
        </p:nvSpPr>
        <p:spPr>
          <a:xfrm>
            <a:off x="4549349" y="5401549"/>
            <a:ext cx="7013863" cy="1154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+mj-lt"/>
              <a:buAutoNum type="arabicPeriod" startAt="7"/>
            </a:pPr>
            <a:r>
              <a:rPr lang="it-IT" sz="23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Collocare le attività nel calendario, assegnando date precise di inizio e fine e calcolando la durata totale del progetto.</a:t>
            </a:r>
          </a:p>
        </p:txBody>
      </p:sp>
    </p:spTree>
    <p:extLst>
      <p:ext uri="{BB962C8B-B14F-4D97-AF65-F5344CB8AC3E}">
        <p14:creationId xmlns:p14="http://schemas.microsoft.com/office/powerpoint/2010/main" val="15168402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immagine 5" descr="Immagine che contiene tavolo&#10;&#10;Descrizione generata automaticamente">
            <a:extLst>
              <a:ext uri="{FF2B5EF4-FFF2-40B4-BE49-F238E27FC236}">
                <a16:creationId xmlns:a16="http://schemas.microsoft.com/office/drawing/2014/main" id="{7C620998-7805-B829-7761-70F51C8E22D0}"/>
              </a:ext>
            </a:extLst>
          </p:cNvPr>
          <p:cNvPicPr>
            <a:picLocks noGrp="1" noChangeAspect="1"/>
          </p:cNvPicPr>
          <p:nvPr>
            <p:ph type="pic" sz="quarter" idx="17"/>
          </p:nvPr>
        </p:nvPicPr>
        <p:blipFill>
          <a:blip r:embed="rId2"/>
          <a:srcRect l="25980" r="25980"/>
          <a:stretch/>
        </p:blipFill>
        <p:spPr>
          <a:xfrm>
            <a:off x="5334105" y="112976"/>
            <a:ext cx="6857792" cy="6745024"/>
          </a:xfrm>
          <a:prstGeom prst="rect">
            <a:avLst/>
          </a:prstGeom>
          <a:noFill/>
        </p:spPr>
      </p:pic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3C6DE5D4-8682-8096-BCFC-4882CE21B43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 rot="5400000">
            <a:off x="5238089" y="208890"/>
            <a:ext cx="6745024" cy="65532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8C9EAE7-31CB-CB80-42FC-FAA4CA8126D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4799" y="1992802"/>
            <a:ext cx="6553199" cy="366064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300" b="1" dirty="0"/>
              <a:t>📐 Come leggere il </a:t>
            </a:r>
            <a:r>
              <a:rPr lang="it-IT" sz="2300" b="1" dirty="0" err="1"/>
              <a:t>Gantt</a:t>
            </a:r>
            <a:endParaRPr lang="it-IT" sz="2300" b="1" dirty="0"/>
          </a:p>
          <a:p>
            <a:pPr algn="ctr"/>
            <a:r>
              <a:rPr lang="it-IT" sz="2300" dirty="0"/>
              <a:t>Asse orizzontale → rappresenta la linea temporale di sviluppo del progetto.</a:t>
            </a:r>
          </a:p>
          <a:p>
            <a:pPr algn="ctr"/>
            <a:r>
              <a:rPr lang="it-IT" sz="2300" dirty="0"/>
              <a:t>Asse verticale → elenca le attività o i task da svolgere.</a:t>
            </a:r>
          </a:p>
          <a:p>
            <a:pPr algn="ctr"/>
            <a:r>
              <a:rPr lang="it-IT" sz="2300" dirty="0"/>
              <a:t>Barre orizzontali → mostrano graficamente la durata di ogni attività, dal suo avvio alla conclusione.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02A6A69-BF25-E013-86C2-D58CF3A942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it-IT" noProof="0" smtClean="0"/>
              <a:pPr rtl="0">
                <a:spcAft>
                  <a:spcPts val="600"/>
                </a:spcAft>
              </a:pPr>
              <a:t>55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588568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92056188-998B-2E7C-7D2D-66B853B9EC9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478731" y="0"/>
            <a:ext cx="9388293" cy="3986040"/>
          </a:xfr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FDD1EBD-FB74-A737-8632-691A7C9F7E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56</a:t>
            </a:fld>
            <a:endParaRPr lang="it-IT" noProof="0"/>
          </a:p>
        </p:txBody>
      </p:sp>
      <p:pic>
        <p:nvPicPr>
          <p:cNvPr id="9" name="Segnaposto contenuto 8" descr="Immagine che contiene tavolo&#10;&#10;Descrizione generata automaticamente">
            <a:extLst>
              <a:ext uri="{FF2B5EF4-FFF2-40B4-BE49-F238E27FC236}">
                <a16:creationId xmlns:a16="http://schemas.microsoft.com/office/drawing/2014/main" id="{AB28D050-2A3A-9E6D-6240-37EAFC42FC29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/>
          <a:stretch>
            <a:fillRect/>
          </a:stretch>
        </p:blipFill>
        <p:spPr>
          <a:xfrm>
            <a:off x="1506394" y="0"/>
            <a:ext cx="9206875" cy="3816429"/>
          </a:xfrm>
          <a:prstGeom prst="rect">
            <a:avLst/>
          </a:prstGeom>
        </p:spPr>
      </p:pic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C8A3C719-35FD-ADDE-367B-03CCCB4877F2}"/>
              </a:ext>
            </a:extLst>
          </p:cNvPr>
          <p:cNvSpPr txBox="1"/>
          <p:nvPr/>
        </p:nvSpPr>
        <p:spPr>
          <a:xfrm>
            <a:off x="387287" y="4238891"/>
            <a:ext cx="6261980" cy="2970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1700" b="1" dirty="0"/>
              <a:t>Colonna di sinistra:</a:t>
            </a:r>
          </a:p>
          <a:p>
            <a:pPr algn="ctr"/>
            <a:r>
              <a:rPr lang="it-IT" sz="1700" dirty="0"/>
              <a:t>Elenca le macro-fasi e i task del progetto.</a:t>
            </a:r>
          </a:p>
          <a:p>
            <a:pPr algn="ctr"/>
            <a:r>
              <a:rPr lang="it-IT" sz="1700" dirty="0"/>
              <a:t>Le fasi principali sono scritte in maiuscolo: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1700" dirty="0"/>
              <a:t>INVESTIGAZIONE (raccolta dati, elaborazione, scenario competitivo)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1700" dirty="0"/>
              <a:t>DEFINIZIONE (</a:t>
            </a:r>
            <a:r>
              <a:rPr lang="it-IT" sz="1700" dirty="0" err="1"/>
              <a:t>insight</a:t>
            </a:r>
            <a:r>
              <a:rPr lang="it-IT" sz="1700" dirty="0"/>
              <a:t>, strategia, consumer </a:t>
            </a:r>
            <a:r>
              <a:rPr lang="it-IT" sz="1700" dirty="0" err="1"/>
              <a:t>journey</a:t>
            </a:r>
            <a:r>
              <a:rPr lang="it-IT" sz="1700" dirty="0"/>
              <a:t>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1700" dirty="0"/>
              <a:t>CREAZIONE (concept creativo, piano media)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1700" dirty="0"/>
              <a:t>INGAGGIO (contenuti, </a:t>
            </a:r>
            <a:r>
              <a:rPr lang="it-IT" sz="1700" dirty="0" err="1"/>
              <a:t>touchpoint</a:t>
            </a:r>
            <a:r>
              <a:rPr lang="it-IT" sz="1700" dirty="0"/>
              <a:t>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it-IT" sz="1700" dirty="0"/>
              <a:t>OTTIMIZZAZIONE (analisi KPI, review)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it-IT" sz="1700" dirty="0"/>
          </a:p>
          <a:p>
            <a:pPr algn="ctr"/>
            <a:endParaRPr lang="it-IT" sz="1700" dirty="0"/>
          </a:p>
        </p:txBody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AD9CEBF6-090C-82BF-EDE8-EF10260382A5}"/>
              </a:ext>
            </a:extLst>
          </p:cNvPr>
          <p:cNvSpPr txBox="1"/>
          <p:nvPr/>
        </p:nvSpPr>
        <p:spPr>
          <a:xfrm>
            <a:off x="7098518" y="3937397"/>
            <a:ext cx="4947969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it-IT" sz="1800" dirty="0"/>
          </a:p>
          <a:p>
            <a:pPr algn="ctr"/>
            <a:r>
              <a:rPr lang="it-IT" sz="1800" b="1" dirty="0"/>
              <a:t>Parte destra</a:t>
            </a:r>
            <a:r>
              <a:rPr lang="it-IT" sz="1800" dirty="0"/>
              <a:t> (diagramma a barre):</a:t>
            </a:r>
          </a:p>
          <a:p>
            <a:pPr algn="ctr"/>
            <a:endParaRPr lang="it-IT" sz="1800" dirty="0"/>
          </a:p>
          <a:p>
            <a:pPr algn="ctr"/>
            <a:r>
              <a:rPr lang="it-IT" sz="1800" dirty="0"/>
              <a:t>Mostra quando ciascuna attività viene svolta, con riferimento ai mesi (aprile–settembre 2021).</a:t>
            </a:r>
          </a:p>
          <a:p>
            <a:pPr algn="ctr"/>
            <a:endParaRPr lang="it-IT" sz="1800" dirty="0"/>
          </a:p>
          <a:p>
            <a:pPr algn="ctr"/>
            <a:r>
              <a:rPr lang="it-IT" sz="1800" dirty="0"/>
              <a:t>Ogni blocco rappresenta la durata dell’attività.</a:t>
            </a:r>
          </a:p>
          <a:p>
            <a:pPr algn="ctr"/>
            <a:r>
              <a:rPr lang="it-IT" sz="1800" dirty="0"/>
              <a:t>Le frecce indicano la dipendenza: un task deve terminare prima che ne inizi un altro.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74523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6F6DB41-AFFA-FED8-5619-96A582660728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-1" y="636911"/>
            <a:ext cx="8273862" cy="5361009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CAC12C6-4B69-CAFC-F35C-E4C4B980C8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57</a:t>
            </a:fld>
            <a:endParaRPr lang="it-IT" noProof="0"/>
          </a:p>
        </p:txBody>
      </p:sp>
      <p:pic>
        <p:nvPicPr>
          <p:cNvPr id="8" name="Segnaposto contenuto 8" descr="Immagine che contiene tavolo&#10;&#10;Descrizione generata automaticamente">
            <a:extLst>
              <a:ext uri="{FF2B5EF4-FFF2-40B4-BE49-F238E27FC236}">
                <a16:creationId xmlns:a16="http://schemas.microsoft.com/office/drawing/2014/main" id="{0EFDE67C-FB20-D428-146F-BD595C72E756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/>
          <a:stretch>
            <a:fillRect/>
          </a:stretch>
        </p:blipFill>
        <p:spPr>
          <a:xfrm>
            <a:off x="123785" y="903912"/>
            <a:ext cx="8026290" cy="4827006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96877DAA-A363-E631-D725-B5EF1D6BBFEF}"/>
              </a:ext>
            </a:extLst>
          </p:cNvPr>
          <p:cNvSpPr txBox="1"/>
          <p:nvPr/>
        </p:nvSpPr>
        <p:spPr>
          <a:xfrm>
            <a:off x="8397647" y="1030293"/>
            <a:ext cx="366483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it-IT" b="1" dirty="0"/>
              <a:t>Timeline del progetto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Aprile – Maggio 2021 (Q2): fase di INVESTIGAZIONE.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Maggio – Giugno 2021: fase di DEFINIZIONE.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Giugno – Luglio 2021: fase di CREAZIONE.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Luglio – Agosto 2021: fase di INGAGGIO.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dirty="0"/>
              <a:t>Agosto – Settembre 2021: fase di OTTIMIZZAZIONE (chiusura e review).</a:t>
            </a:r>
          </a:p>
        </p:txBody>
      </p:sp>
    </p:spTree>
    <p:extLst>
      <p:ext uri="{BB962C8B-B14F-4D97-AF65-F5344CB8AC3E}">
        <p14:creationId xmlns:p14="http://schemas.microsoft.com/office/powerpoint/2010/main" val="34063109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2C5DCF3-23F9-FCCE-F874-3647FF9EA78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8640" y="1253033"/>
            <a:ext cx="5811129" cy="464429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2300" dirty="0"/>
              <a:t>Durante l’intero periodo di lavoro è fondamentale organizzare periodicamente dei </a:t>
            </a:r>
            <a:r>
              <a:rPr lang="it-IT" sz="2300" b="1" dirty="0">
                <a:solidFill>
                  <a:srgbClr val="43467B"/>
                </a:solidFill>
              </a:rPr>
              <a:t>SAL meeting</a:t>
            </a:r>
          </a:p>
          <a:p>
            <a:pPr marL="0" indent="0" algn="ctr">
              <a:buNone/>
            </a:pPr>
            <a:r>
              <a:rPr lang="it-IT" sz="2300" b="1" dirty="0"/>
              <a:t> </a:t>
            </a:r>
            <a:r>
              <a:rPr lang="it-IT" sz="2300" dirty="0"/>
              <a:t>(stato avanzamento lavori), con l’obiettivo di:</a:t>
            </a:r>
          </a:p>
          <a:p>
            <a:pPr algn="ctr"/>
            <a:r>
              <a:rPr lang="it-IT" sz="2300" dirty="0"/>
              <a:t>controllare i progressi,</a:t>
            </a:r>
          </a:p>
          <a:p>
            <a:pPr algn="ctr"/>
            <a:r>
              <a:rPr lang="it-IT" sz="2300" dirty="0"/>
              <a:t>verificare eventuali scostamenti rispetto alla pianificazione iniziale,</a:t>
            </a:r>
          </a:p>
          <a:p>
            <a:pPr algn="ctr"/>
            <a:r>
              <a:rPr lang="it-IT" sz="2300" dirty="0"/>
              <a:t>apportare </a:t>
            </a:r>
            <a:r>
              <a:rPr lang="it-IT" sz="2300" dirty="0" err="1"/>
              <a:t>ripianificazioni</a:t>
            </a:r>
            <a:r>
              <a:rPr lang="it-IT" sz="2300" dirty="0"/>
              <a:t> per mantenere il progetto allineato agli obiettivi.</a:t>
            </a:r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63E18DA1-DC95-DEFB-9282-A9BB6E7467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58</a:t>
            </a:fld>
            <a:endParaRPr lang="it-IT" noProof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1D56758-5B91-D67D-B511-6262E9992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3267" y="1253033"/>
            <a:ext cx="4621382" cy="362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0751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B16577E5-80B6-962F-72BF-1FA6399B4EC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46" b="1"/>
          <a:stretch>
            <a:fillRect/>
          </a:stretch>
        </p:blipFill>
        <p:spPr>
          <a:xfrm>
            <a:off x="21" y="-59340"/>
            <a:ext cx="12191979" cy="6857990"/>
          </a:xfrm>
          <a:prstGeom prst="rect">
            <a:avLst/>
          </a:prstGeom>
          <a:noFill/>
        </p:spPr>
      </p:pic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CE7627F0-8637-02F5-52B1-37678AC0727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04398" y="556637"/>
            <a:ext cx="4994214" cy="5321760"/>
          </a:xfrm>
          <a:solidFill>
            <a:schemeClr val="bg1">
              <a:alpha val="88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Segnaposto contenuto 6">
            <a:extLst>
              <a:ext uri="{FF2B5EF4-FFF2-40B4-BE49-F238E27FC236}">
                <a16:creationId xmlns:a16="http://schemas.microsoft.com/office/drawing/2014/main" id="{7FFB6C87-34A3-4D09-8C92-B23805130B65}"/>
              </a:ext>
            </a:extLst>
          </p:cNvPr>
          <p:cNvSpPr txBox="1">
            <a:spLocks noGrp="1"/>
          </p:cNvSpPr>
          <p:nvPr>
            <p:ph sz="quarter" idx="19"/>
          </p:nvPr>
        </p:nvSpPr>
        <p:spPr>
          <a:xfrm>
            <a:off x="402864" y="972030"/>
            <a:ext cx="4597282" cy="3915430"/>
          </a:xfr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anose="020B0604020202020204" pitchFamily="34" charset="0"/>
              <a:buNone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it-IT" sz="2000" dirty="0"/>
              <a:t>Accanto al diagramma di </a:t>
            </a:r>
            <a:r>
              <a:rPr lang="it-IT" sz="2000" dirty="0" err="1"/>
              <a:t>Gantt</a:t>
            </a:r>
            <a:r>
              <a:rPr lang="it-IT" sz="2000" dirty="0"/>
              <a:t> viene sviluppata anche una </a:t>
            </a:r>
            <a:r>
              <a:rPr lang="it-IT" sz="2000" b="1" dirty="0"/>
              <a:t>linea temporale di comunicazione</a:t>
            </a:r>
            <a:r>
              <a:rPr lang="it-IT" sz="2000" dirty="0"/>
              <a:t>, utile per avere una panoramica più strategica: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it-IT" sz="2000" dirty="0"/>
          </a:p>
          <a:p>
            <a:pPr marL="342900" indent="-342900" algn="ctr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v"/>
            </a:pPr>
            <a:r>
              <a:rPr lang="it-IT" sz="2000" dirty="0"/>
              <a:t>evidenzia i periodi di lancio delle campagne e quelli di follow-up,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it-IT" sz="2000" dirty="0"/>
              <a:t>mette in luce eventuali momenti stagionali con maggiore concentrazione di attività,</a:t>
            </a: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it-IT" sz="2000" dirty="0"/>
          </a:p>
          <a:p>
            <a:pPr marL="342900" indent="-342900" algn="ctr">
              <a:lnSpc>
                <a:spcPct val="90000"/>
              </a:lnSpc>
              <a:spcAft>
                <a:spcPts val="600"/>
              </a:spcAft>
              <a:buFont typeface="Wingdings" pitchFamily="2" charset="2"/>
              <a:buChar char="v"/>
            </a:pPr>
            <a:r>
              <a:rPr lang="it-IT" sz="2000" dirty="0"/>
              <a:t>definisce le </a:t>
            </a:r>
            <a:r>
              <a:rPr lang="it-IT" sz="2000" b="1" dirty="0"/>
              <a:t>fasi di mantenimento</a:t>
            </a:r>
            <a:r>
              <a:rPr lang="it-IT" sz="2000" dirty="0"/>
              <a:t> con contenuti </a:t>
            </a:r>
            <a:r>
              <a:rPr lang="it-IT" sz="2000" dirty="0" err="1"/>
              <a:t>always</a:t>
            </a:r>
            <a:r>
              <a:rPr lang="it-IT" sz="2000" dirty="0"/>
              <a:t> on, capaci di garantire continuità e presidio costante della comunicazione.</a:t>
            </a:r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6282847-695D-B590-1D3D-198504A802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28788" y="6339840"/>
            <a:ext cx="302281" cy="365760"/>
          </a:xfrm>
        </p:spPr>
        <p:txBody>
          <a:bodyPr anchor="ctr">
            <a:normAutofit/>
          </a:bodyPr>
          <a:lstStyle/>
          <a:p>
            <a:pPr rtl="0">
              <a:spcAft>
                <a:spcPts val="600"/>
              </a:spcAft>
            </a:pPr>
            <a:fld id="{4FAB73BC-B049-4115-A692-8D63A059BFB8}" type="slidenum">
              <a:rPr lang="it-IT" noProof="0" smtClean="0"/>
              <a:pPr rtl="0">
                <a:spcAft>
                  <a:spcPts val="600"/>
                </a:spcAft>
              </a:pPr>
              <a:t>59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107403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2733A9D-8342-7B66-6E72-760F5749FD0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990600" y="508890"/>
            <a:ext cx="5623460" cy="5971739"/>
          </a:xfrm>
        </p:spPr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6901A863-4B1A-C762-4D55-BC8EA90715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64644" y="656015"/>
            <a:ext cx="3625964" cy="2234323"/>
          </a:xfrm>
          <a:solidFill>
            <a:schemeClr val="bg1"/>
          </a:solidFill>
        </p:spPr>
        <p:txBody>
          <a:bodyPr/>
          <a:lstStyle/>
          <a:p>
            <a:r>
              <a:rPr lang="it-IT" sz="2600" b="1" dirty="0"/>
              <a:t>Elementi fondamentali di un progetto digitale: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A325C39D-8F50-E3A0-BB04-E6F6320974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7037" y="4343399"/>
            <a:ext cx="5008034" cy="989345"/>
          </a:xfrm>
        </p:spPr>
        <p:txBody>
          <a:bodyPr>
            <a:noAutofit/>
          </a:bodyPr>
          <a:lstStyle/>
          <a:p>
            <a:pPr marL="571500" indent="-571500" algn="ctr">
              <a:buFont typeface="+mj-lt"/>
              <a:buAutoNum type="romanLcPeriod"/>
            </a:pPr>
            <a:r>
              <a:rPr lang="it-IT" sz="3000"/>
              <a:t>Dati</a:t>
            </a:r>
          </a:p>
          <a:p>
            <a:pPr marL="571500" indent="-571500" algn="ctr">
              <a:buFont typeface="+mj-lt"/>
              <a:buAutoNum type="romanLcPeriod"/>
            </a:pPr>
            <a:r>
              <a:rPr lang="it-IT" sz="3000"/>
              <a:t>Strategia</a:t>
            </a:r>
          </a:p>
          <a:p>
            <a:pPr marL="571500" indent="-571500" algn="ctr">
              <a:buFont typeface="+mj-lt"/>
              <a:buAutoNum type="romanLcPeriod"/>
            </a:pPr>
            <a:r>
              <a:rPr lang="it-IT" sz="3000"/>
              <a:t>Piattaforme</a:t>
            </a:r>
          </a:p>
          <a:p>
            <a:pPr marL="571500" indent="-571500" algn="ctr">
              <a:buFont typeface="+mj-lt"/>
              <a:buAutoNum type="romanLcPeriod"/>
            </a:pPr>
            <a:r>
              <a:rPr lang="it-IT" sz="3000"/>
              <a:t>Contenuti</a:t>
            </a:r>
          </a:p>
          <a:p>
            <a:pPr marL="571500" indent="-571500" algn="ctr">
              <a:buFont typeface="+mj-lt"/>
              <a:buAutoNum type="romanLcPeriod"/>
            </a:pPr>
            <a:r>
              <a:rPr lang="it-IT" sz="3000"/>
              <a:t>Connessioni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F374C19D-2985-A732-D74E-78AD331DF13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30415ED1-4EFD-67E8-012F-E756DE390D6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16200000" flipV="1">
            <a:off x="6017185" y="4840091"/>
            <a:ext cx="1219200" cy="225818"/>
          </a:xfrm>
        </p:spPr>
        <p:txBody>
          <a:bodyPr>
            <a:normAutofit fontScale="55000" lnSpcReduction="20000"/>
          </a:bodyPr>
          <a:lstStyle/>
          <a:p>
            <a:endParaRPr lang="it-IT"/>
          </a:p>
        </p:txBody>
      </p:sp>
      <p:sp>
        <p:nvSpPr>
          <p:cNvPr id="9" name="Titolo 3">
            <a:extLst>
              <a:ext uri="{FF2B5EF4-FFF2-40B4-BE49-F238E27FC236}">
                <a16:creationId xmlns:a16="http://schemas.microsoft.com/office/drawing/2014/main" id="{3D31CEFD-A376-F5A7-D58D-A042AB7FD5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90599" y="1295400"/>
            <a:ext cx="5623461" cy="295823"/>
          </a:xfr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/>
          <a:lstStyle/>
          <a:p>
            <a:r>
              <a:rPr lang="it-IT" sz="2600" b="1" dirty="0"/>
              <a:t>Strumenti base dei progetti digitali</a:t>
            </a:r>
            <a:br>
              <a:rPr lang="it-IT" sz="2600" b="1" dirty="0"/>
            </a:br>
            <a:br>
              <a:rPr lang="it-IT" sz="2600" b="1" dirty="0"/>
            </a:br>
            <a:endParaRPr lang="it-IT" sz="2600" b="1" dirty="0">
              <a:solidFill>
                <a:schemeClr val="bg1">
                  <a:lumMod val="10000"/>
                </a:schemeClr>
              </a:solidFill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4E2FABFD-0BBC-01CF-6E7C-83C2F606E1E7}"/>
              </a:ext>
            </a:extLst>
          </p:cNvPr>
          <p:cNvSpPr txBox="1"/>
          <p:nvPr/>
        </p:nvSpPr>
        <p:spPr>
          <a:xfrm>
            <a:off x="1161337" y="1463953"/>
            <a:ext cx="5130158" cy="46166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100" b="1" i="1" dirty="0">
                <a:solidFill>
                  <a:schemeClr val="tx2">
                    <a:lumMod val="75000"/>
                  </a:schemeClr>
                </a:solidFill>
              </a:rPr>
              <a:t>Social media </a:t>
            </a:r>
            <a:r>
              <a:rPr lang="it-IT" sz="2100" i="1" dirty="0"/>
              <a:t>(Facebook, Instagram, Twitter, YouTube, LinkedIn + TikTok, </a:t>
            </a:r>
            <a:r>
              <a:rPr lang="it-IT" sz="2100" i="1" dirty="0" err="1"/>
              <a:t>Twitch</a:t>
            </a:r>
            <a:r>
              <a:rPr lang="it-IT" sz="2100" i="1" dirty="0"/>
              <a:t>, Snapchat, </a:t>
            </a:r>
            <a:r>
              <a:rPr lang="it-IT" sz="2100" i="1" dirty="0" err="1"/>
              <a:t>Clubhouse</a:t>
            </a:r>
            <a:r>
              <a:rPr lang="it-IT" sz="2100" i="1" dirty="0"/>
              <a:t>).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i="1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b="1" i="1" dirty="0">
                <a:solidFill>
                  <a:srgbClr val="43467B"/>
                </a:solidFill>
              </a:rPr>
              <a:t>Website</a:t>
            </a:r>
            <a:r>
              <a:rPr lang="it-IT" sz="2100" i="1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i="1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b="1" i="1" dirty="0">
                <a:solidFill>
                  <a:srgbClr val="43467B"/>
                </a:solidFill>
              </a:rPr>
              <a:t>E-commerce</a:t>
            </a:r>
            <a:r>
              <a:rPr lang="it-IT" sz="2100" i="1" dirty="0"/>
              <a:t> (proprietario o di terzi).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b="1" i="1" dirty="0">
                <a:solidFill>
                  <a:srgbClr val="43467B"/>
                </a:solidFill>
              </a:rPr>
              <a:t>CRM</a:t>
            </a:r>
            <a:r>
              <a:rPr lang="it-IT" sz="2100" i="1" dirty="0"/>
              <a:t> e archivio clienti.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i="1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i="1" dirty="0"/>
              <a:t>Software di mail.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i="1" dirty="0"/>
              <a:t>Data </a:t>
            </a:r>
            <a:r>
              <a:rPr lang="it-IT" sz="2100" i="1" dirty="0" err="1"/>
              <a:t>analytics</a:t>
            </a:r>
            <a:r>
              <a:rPr lang="it-IT" sz="2100" i="1" dirty="0"/>
              <a:t> </a:t>
            </a:r>
            <a:r>
              <a:rPr lang="it-IT" sz="2100" i="1" dirty="0" err="1"/>
              <a:t>platform</a:t>
            </a:r>
            <a:r>
              <a:rPr lang="it-IT" sz="2100" i="1" dirty="0"/>
              <a:t>.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100" i="1" dirty="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100" b="1" i="1" dirty="0">
                <a:solidFill>
                  <a:srgbClr val="43467B"/>
                </a:solidFill>
              </a:rPr>
              <a:t>Piattaforme di messaggistica </a:t>
            </a:r>
            <a:r>
              <a:rPr lang="it-IT" sz="2100" i="1" dirty="0"/>
              <a:t>e </a:t>
            </a:r>
            <a:r>
              <a:rPr lang="it-IT" sz="2100" i="1" dirty="0" err="1"/>
              <a:t>customer</a:t>
            </a:r>
            <a:r>
              <a:rPr lang="it-IT" sz="2100" i="1" dirty="0"/>
              <a:t> support (WhatsApp, </a:t>
            </a:r>
            <a:r>
              <a:rPr lang="it-IT" sz="2100" i="1" dirty="0" err="1"/>
              <a:t>Telegram</a:t>
            </a:r>
            <a:r>
              <a:rPr lang="it-IT" sz="2100" i="1" dirty="0"/>
              <a:t>, Messenger).</a:t>
            </a:r>
          </a:p>
        </p:txBody>
      </p:sp>
      <p:cxnSp>
        <p:nvCxnSpPr>
          <p:cNvPr id="2" name="Connettore diritto con freccia 1">
            <a:extLst>
              <a:ext uri="{FF2B5EF4-FFF2-40B4-BE49-F238E27FC236}">
                <a16:creationId xmlns:a16="http://schemas.microsoft.com/office/drawing/2014/main" id="{05A7DF48-A371-7BFE-C840-150850450CB2}"/>
              </a:ext>
            </a:extLst>
          </p:cNvPr>
          <p:cNvCxnSpPr>
            <a:cxnSpLocks/>
          </p:cNvCxnSpPr>
          <p:nvPr/>
        </p:nvCxnSpPr>
        <p:spPr>
          <a:xfrm>
            <a:off x="9677626" y="2552574"/>
            <a:ext cx="0" cy="1219703"/>
          </a:xfrm>
          <a:prstGeom prst="straightConnector1">
            <a:avLst/>
          </a:prstGeom>
          <a:ln w="762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009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209AEA0A-E4C9-E7C6-B030-FC0C60A7BD0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AD7C304-A437-E45F-D226-FDA8BF70A7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immagine 6">
            <a:extLst>
              <a:ext uri="{FF2B5EF4-FFF2-40B4-BE49-F238E27FC236}">
                <a16:creationId xmlns:a16="http://schemas.microsoft.com/office/drawing/2014/main" id="{7A0FA4B0-A7D8-5508-8AA9-27E47C34285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C4AB7C97-7F86-79D1-F3EB-1515661CEFA7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340475"/>
            <a:ext cx="303213" cy="365125"/>
          </a:xfrm>
          <a:prstGeom prst="rect">
            <a:avLst/>
          </a:prstGeom>
        </p:spPr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60</a:t>
            </a:fld>
            <a:endParaRPr lang="it-IT" noProof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B702C98A-FFE1-6ACD-ECDF-51197772EA66}"/>
              </a:ext>
            </a:extLst>
          </p:cNvPr>
          <p:cNvSpPr txBox="1"/>
          <p:nvPr/>
        </p:nvSpPr>
        <p:spPr>
          <a:xfrm>
            <a:off x="1987659" y="1613074"/>
            <a:ext cx="613422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endParaRPr lang="it-IT" sz="2400" dirty="0"/>
          </a:p>
          <a:p>
            <a:pPr algn="ctr">
              <a:buNone/>
            </a:pPr>
            <a:r>
              <a:rPr lang="it-IT" sz="2400" dirty="0"/>
              <a:t>👉 In sintesi, il </a:t>
            </a:r>
            <a:r>
              <a:rPr lang="it-IT" sz="2400" b="1" dirty="0">
                <a:solidFill>
                  <a:srgbClr val="43467B"/>
                </a:solidFill>
              </a:rPr>
              <a:t>framework progettuale</a:t>
            </a:r>
            <a:r>
              <a:rPr lang="it-IT" sz="2400" dirty="0"/>
              <a:t>, supportato da strumenti come il </a:t>
            </a:r>
            <a:r>
              <a:rPr lang="it-IT" sz="2400" dirty="0" err="1"/>
              <a:t>Gantt</a:t>
            </a:r>
            <a:r>
              <a:rPr lang="it-IT" sz="2400" dirty="0"/>
              <a:t> e la </a:t>
            </a:r>
            <a:r>
              <a:rPr lang="it-IT" sz="2400" dirty="0" err="1"/>
              <a:t>calendarizzazione</a:t>
            </a:r>
            <a:r>
              <a:rPr lang="it-IT" sz="2400" dirty="0"/>
              <a:t>, garantisce ordine, controllo e visione d’insieme, elementi indispensabili per portare avanti un progetto di digital marketing in modo efficace e senza frammentazioni.</a:t>
            </a:r>
          </a:p>
        </p:txBody>
      </p:sp>
    </p:spTree>
    <p:extLst>
      <p:ext uri="{BB962C8B-B14F-4D97-AF65-F5344CB8AC3E}">
        <p14:creationId xmlns:p14="http://schemas.microsoft.com/office/powerpoint/2010/main" val="2046278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esto 1">
            <a:extLst>
              <a:ext uri="{FF2B5EF4-FFF2-40B4-BE49-F238E27FC236}">
                <a16:creationId xmlns:a16="http://schemas.microsoft.com/office/drawing/2014/main" id="{AB799A63-3642-9410-C24B-8A001C6F9D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15851" y="419477"/>
            <a:ext cx="8434929" cy="6248400"/>
          </a:xfrm>
        </p:spPr>
        <p:txBody>
          <a:bodyPr/>
          <a:lstStyle/>
          <a:p>
            <a:endParaRPr lang="it-IT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9C5D05F-D5DE-8D3C-B0A2-38E31B2231B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15851" y="458709"/>
            <a:ext cx="10760298" cy="6248400"/>
          </a:xfr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it-IT"/>
          </a:p>
        </p:txBody>
      </p:sp>
      <p:sp>
        <p:nvSpPr>
          <p:cNvPr id="4" name="Titolo 3">
            <a:extLst>
              <a:ext uri="{FF2B5EF4-FFF2-40B4-BE49-F238E27FC236}">
                <a16:creationId xmlns:a16="http://schemas.microsoft.com/office/drawing/2014/main" id="{5205437A-AF15-B90F-80B4-D6C9D7922F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73636" y="519126"/>
            <a:ext cx="7232465" cy="903638"/>
          </a:xfrm>
        </p:spPr>
        <p:txBody>
          <a:bodyPr>
            <a:normAutofit/>
          </a:bodyPr>
          <a:lstStyle/>
          <a:p>
            <a:r>
              <a:rPr lang="it-IT" sz="3600" b="1"/>
              <a:t>Sommario sintetico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9D312F6-4F7F-C0EF-30D4-0A081F006995}"/>
              </a:ext>
            </a:extLst>
          </p:cNvPr>
          <p:cNvSpPr txBox="1"/>
          <p:nvPr/>
        </p:nvSpPr>
        <p:spPr>
          <a:xfrm>
            <a:off x="869696" y="1113988"/>
            <a:ext cx="10510984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2000" dirty="0"/>
              <a:t>La progettualità digitale è fondamentale per coinvolgere e fidelizzare i consumatori. Le piattaforme online hanno trasformato il rapporto con i brand, rendendo la comunicazione più interattiva e bidirezionale.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/>
              <a:t>I progetti di comunicazione devono essere  costruiti come ecosistemi connessi, capaci di accompagnare il consumatore in tutte le fasi, </a:t>
            </a:r>
            <a:r>
              <a:rPr lang="it-IT" sz="2000" dirty="0" err="1"/>
              <a:t>dall’awareness</a:t>
            </a:r>
            <a:r>
              <a:rPr lang="it-IT" sz="2000" dirty="0"/>
              <a:t> alla </a:t>
            </a:r>
            <a:r>
              <a:rPr lang="it-IT" sz="2000" dirty="0" err="1"/>
              <a:t>fidelizzazione</a:t>
            </a:r>
            <a:r>
              <a:rPr lang="it-IT" sz="2000" dirty="0"/>
              <a:t>, fino a trasformarlo in </a:t>
            </a:r>
            <a:r>
              <a:rPr lang="it-IT" sz="2000" dirty="0" err="1"/>
              <a:t>ambassador</a:t>
            </a:r>
            <a:r>
              <a:rPr lang="it-IT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endParaRPr lang="it-IT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/>
              <a:t>Il processo progettuale si sviluppa in step precisi: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/>
              <a:t>Analisi dello scenario e raccolta dati per individuare opportunità, barriere e canali prioritari.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/>
              <a:t>Definizione strategica, con l’individuazione </a:t>
            </a:r>
            <a:r>
              <a:rPr lang="it-IT" sz="2000" dirty="0" err="1"/>
              <a:t>dell’insight</a:t>
            </a:r>
            <a:r>
              <a:rPr lang="it-IT" sz="2000" dirty="0"/>
              <a:t> e la costruzione del consumer </a:t>
            </a:r>
            <a:r>
              <a:rPr lang="it-IT" sz="2000" dirty="0" err="1"/>
              <a:t>journey</a:t>
            </a:r>
            <a:r>
              <a:rPr lang="it-IT" sz="2000" dirty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/>
              <a:t>Creazione del concept creativo e sviluppo dei contenuti.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/>
              <a:t>Ingaggio, attraverso attivazioni e contenuti interattivi.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000" dirty="0"/>
              <a:t>Ottimizzazione, monitorando le performance e adattando in tempo reale le azioni.</a:t>
            </a:r>
          </a:p>
          <a:p>
            <a:pPr marL="342900" indent="-342900">
              <a:buFont typeface="+mj-lt"/>
              <a:buAutoNum type="arabicPeriod"/>
            </a:pPr>
            <a:endParaRPr lang="it-IT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it-IT" sz="2000" dirty="0"/>
              <a:t>Il framework progettuale (</a:t>
            </a:r>
            <a:r>
              <a:rPr lang="it-IT" sz="2000" dirty="0" err="1"/>
              <a:t>Gantt</a:t>
            </a:r>
            <a:r>
              <a:rPr lang="it-IT" sz="2000" dirty="0"/>
              <a:t> e calendario editoriale) consente di pianificare e monitorare le attività, rispettare le scadenze e avere una visione completa della timeline, dalla produzione alla messa online dei contenuti.</a:t>
            </a:r>
          </a:p>
        </p:txBody>
      </p:sp>
    </p:spTree>
    <p:extLst>
      <p:ext uri="{BB962C8B-B14F-4D97-AF65-F5344CB8AC3E}">
        <p14:creationId xmlns:p14="http://schemas.microsoft.com/office/powerpoint/2010/main" val="1020326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CEDE2191-A296-CBB3-AB87-3C135CEEBB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it-IT" sz="3100" b="1" dirty="0"/>
              <a:t>Caratteristiche richieste dei progetti di digital marketing</a:t>
            </a:r>
            <a:br>
              <a:rPr lang="it-IT" sz="3100" dirty="0"/>
            </a:br>
            <a:r>
              <a:rPr lang="it-IT" sz="2400" i="1" dirty="0"/>
              <a:t>Un progetto digitale efficace deve avere alcune qualità fondamentali:</a:t>
            </a:r>
          </a:p>
        </p:txBody>
      </p:sp>
      <p:sp>
        <p:nvSpPr>
          <p:cNvPr id="8" name="Segnaposto immagine 7">
            <a:extLst>
              <a:ext uri="{FF2B5EF4-FFF2-40B4-BE49-F238E27FC236}">
                <a16:creationId xmlns:a16="http://schemas.microsoft.com/office/drawing/2014/main" id="{39756605-7E51-F6F5-86DE-FCA52EE49620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1900505" y="3193739"/>
            <a:ext cx="1709569" cy="1713965"/>
          </a:xfrm>
          <a:solidFill>
            <a:schemeClr val="tx2">
              <a:lumMod val="60000"/>
              <a:lumOff val="40000"/>
            </a:schemeClr>
          </a:solidFill>
          <a:ln w="76200">
            <a:solidFill>
              <a:schemeClr val="tx1"/>
            </a:solidFill>
          </a:ln>
        </p:spPr>
      </p:sp>
      <p:sp>
        <p:nvSpPr>
          <p:cNvPr id="9" name="Segnaposto immagine 8">
            <a:extLst>
              <a:ext uri="{FF2B5EF4-FFF2-40B4-BE49-F238E27FC236}">
                <a16:creationId xmlns:a16="http://schemas.microsoft.com/office/drawing/2014/main" id="{CC479664-BD8F-7704-84CB-4AD1319FC483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3934600" y="3193739"/>
            <a:ext cx="1802033" cy="1713965"/>
          </a:xfrm>
          <a:solidFill>
            <a:schemeClr val="tx2">
              <a:lumMod val="60000"/>
              <a:lumOff val="40000"/>
            </a:schemeClr>
          </a:solidFill>
          <a:ln w="76200">
            <a:solidFill>
              <a:schemeClr val="tx1"/>
            </a:solidFill>
          </a:ln>
        </p:spPr>
      </p:sp>
      <p:sp>
        <p:nvSpPr>
          <p:cNvPr id="12" name="Segnaposto immagine 11">
            <a:extLst>
              <a:ext uri="{FF2B5EF4-FFF2-40B4-BE49-F238E27FC236}">
                <a16:creationId xmlns:a16="http://schemas.microsoft.com/office/drawing/2014/main" id="{B6772D13-4083-6502-36D2-00A3FDFEBB97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6052568" y="3157500"/>
            <a:ext cx="1786444" cy="1786444"/>
          </a:xfrm>
          <a:solidFill>
            <a:schemeClr val="tx2">
              <a:lumMod val="60000"/>
              <a:lumOff val="40000"/>
            </a:schemeClr>
          </a:solidFill>
          <a:ln w="76200">
            <a:solidFill>
              <a:schemeClr val="tx1"/>
            </a:solidFill>
          </a:ln>
        </p:spPr>
      </p:sp>
      <p:sp>
        <p:nvSpPr>
          <p:cNvPr id="15" name="Segnaposto immagine 14">
            <a:extLst>
              <a:ext uri="{FF2B5EF4-FFF2-40B4-BE49-F238E27FC236}">
                <a16:creationId xmlns:a16="http://schemas.microsoft.com/office/drawing/2014/main" id="{DD8370E4-F440-6592-EE30-8AB01D5802C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8179127" y="3157500"/>
            <a:ext cx="1899475" cy="1809867"/>
          </a:xfrm>
          <a:solidFill>
            <a:schemeClr val="tx2">
              <a:lumMod val="60000"/>
              <a:lumOff val="40000"/>
            </a:schemeClr>
          </a:solidFill>
          <a:ln w="762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sp>
      <p:sp>
        <p:nvSpPr>
          <p:cNvPr id="22" name="CasellaDiTesto 21">
            <a:extLst>
              <a:ext uri="{FF2B5EF4-FFF2-40B4-BE49-F238E27FC236}">
                <a16:creationId xmlns:a16="http://schemas.microsoft.com/office/drawing/2014/main" id="{9DAD2F6C-B35E-3CEC-FC4C-F8EFE8DAA745}"/>
              </a:ext>
            </a:extLst>
          </p:cNvPr>
          <p:cNvSpPr txBox="1"/>
          <p:nvPr/>
        </p:nvSpPr>
        <p:spPr>
          <a:xfrm>
            <a:off x="1854274" y="3833184"/>
            <a:ext cx="18020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b="1" dirty="0"/>
              <a:t>Personalizzabili</a:t>
            </a:r>
          </a:p>
        </p:txBody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D4B7C5C9-F901-E398-C997-09AAE627F181}"/>
              </a:ext>
            </a:extLst>
          </p:cNvPr>
          <p:cNvSpPr txBox="1"/>
          <p:nvPr/>
        </p:nvSpPr>
        <p:spPr>
          <a:xfrm>
            <a:off x="4152981" y="3774719"/>
            <a:ext cx="6123982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2300" b="1" dirty="0"/>
              <a:t>Scalabili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4E23A227-DC80-D652-8182-7388AED7FB04}"/>
              </a:ext>
            </a:extLst>
          </p:cNvPr>
          <p:cNvSpPr txBox="1"/>
          <p:nvPr/>
        </p:nvSpPr>
        <p:spPr>
          <a:xfrm>
            <a:off x="6096000" y="3774719"/>
            <a:ext cx="612398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2200" b="1" dirty="0" err="1"/>
              <a:t>Monitorabili</a:t>
            </a:r>
            <a:endParaRPr lang="it-IT" sz="2200" b="1" dirty="0"/>
          </a:p>
        </p:txBody>
      </p:sp>
      <p:sp>
        <p:nvSpPr>
          <p:cNvPr id="28" name="CasellaDiTesto 27">
            <a:extLst>
              <a:ext uri="{FF2B5EF4-FFF2-40B4-BE49-F238E27FC236}">
                <a16:creationId xmlns:a16="http://schemas.microsoft.com/office/drawing/2014/main" id="{EE857D46-A69D-2CA5-9366-5930C301931D}"/>
              </a:ext>
            </a:extLst>
          </p:cNvPr>
          <p:cNvSpPr txBox="1"/>
          <p:nvPr/>
        </p:nvSpPr>
        <p:spPr>
          <a:xfrm>
            <a:off x="8237766" y="3751838"/>
            <a:ext cx="612398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it-IT" sz="2200" b="1" dirty="0"/>
              <a:t>Aggiornabili</a:t>
            </a:r>
          </a:p>
        </p:txBody>
      </p:sp>
    </p:spTree>
    <p:extLst>
      <p:ext uri="{BB962C8B-B14F-4D97-AF65-F5344CB8AC3E}">
        <p14:creationId xmlns:p14="http://schemas.microsoft.com/office/powerpoint/2010/main" val="38619655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>
            <a:extLst>
              <a:ext uri="{FF2B5EF4-FFF2-40B4-BE49-F238E27FC236}">
                <a16:creationId xmlns:a16="http://schemas.microsoft.com/office/drawing/2014/main" id="{13F2992F-1224-573E-1C2B-1DC6416F49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420" y="477288"/>
            <a:ext cx="10805160" cy="707886"/>
          </a:xfrm>
        </p:spPr>
        <p:txBody>
          <a:bodyPr>
            <a:noAutofit/>
          </a:bodyPr>
          <a:lstStyle/>
          <a:p>
            <a:pPr algn="ctr"/>
            <a:r>
              <a:rPr lang="it-IT" sz="2600"/>
              <a:t>Caratteristiche richieste dei </a:t>
            </a:r>
            <a:r>
              <a:rPr lang="it-IT" sz="2600" b="1"/>
              <a:t>progetti</a:t>
            </a:r>
            <a:r>
              <a:rPr lang="it-IT" sz="2600"/>
              <a:t> di digital marketing</a:t>
            </a:r>
          </a:p>
        </p:txBody>
      </p:sp>
      <p:sp>
        <p:nvSpPr>
          <p:cNvPr id="5" name="Sottotitolo 4">
            <a:extLst>
              <a:ext uri="{FF2B5EF4-FFF2-40B4-BE49-F238E27FC236}">
                <a16:creationId xmlns:a16="http://schemas.microsoft.com/office/drawing/2014/main" id="{D5A8D4C0-C923-4544-DBF6-411E822B864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97122" y="1978748"/>
            <a:ext cx="5901458" cy="975260"/>
          </a:xfrm>
        </p:spPr>
        <p:txBody>
          <a:bodyPr/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400"/>
              <a:t>Ogni progetto deve adattarsi a obiettivi specifici (es. awareness, vendita, fidelizzazione).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400"/>
              <a:t>Deve rivolgersi a segmenti particolari di target.</a:t>
            </a:r>
            <a:endParaRPr lang="it-IT" sz="2400" dirty="0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3A3B990-A035-FF7E-6E06-DD374075231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1327" y="2151300"/>
            <a:ext cx="3474720" cy="424732"/>
          </a:xfrm>
        </p:spPr>
        <p:txBody>
          <a:bodyPr/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3200" b="1" u="sng"/>
              <a:t>Personalizzabili</a:t>
            </a:r>
            <a:endParaRPr lang="it-IT" sz="3200" b="1" u="sng" dirty="0"/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C8DAD273-D07F-A1DB-8A24-E300D222F4A9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597122" y="4731127"/>
            <a:ext cx="5901458" cy="975260"/>
          </a:xfrm>
        </p:spPr>
        <p:txBody>
          <a:bodyPr/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300"/>
              <a:t>I contenuti devono poter essere usati su più piattaforme diverse (es. un video su YouTube può diventare una clip su TikTok)</a:t>
            </a:r>
          </a:p>
          <a:p>
            <a:pPr algn="ctr">
              <a:buFont typeface="Arial" panose="020B0604020202020204" pitchFamily="34" charset="0"/>
              <a:buChar char="•"/>
            </a:pPr>
            <a:endParaRPr lang="it-IT" sz="2300"/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/>
              <a:t>Devono sfruttare le specificità di ciascun canale.</a:t>
            </a:r>
          </a:p>
        </p:txBody>
      </p:sp>
      <p:sp>
        <p:nvSpPr>
          <p:cNvPr id="6" name="Segnaposto testo 5">
            <a:extLst>
              <a:ext uri="{FF2B5EF4-FFF2-40B4-BE49-F238E27FC236}">
                <a16:creationId xmlns:a16="http://schemas.microsoft.com/office/drawing/2014/main" id="{7276DE43-4E1B-1AA3-3020-018A7B7FC86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2402" y="4344866"/>
            <a:ext cx="3474720" cy="97526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3200" b="1" u="sng" dirty="0"/>
              <a:t>Scalabili</a:t>
            </a:r>
            <a:endParaRPr lang="it-IT" sz="3200" u="sng" dirty="0"/>
          </a:p>
        </p:txBody>
      </p:sp>
      <p:cxnSp>
        <p:nvCxnSpPr>
          <p:cNvPr id="2" name="Connettore diritto con freccia 1">
            <a:extLst>
              <a:ext uri="{FF2B5EF4-FFF2-40B4-BE49-F238E27FC236}">
                <a16:creationId xmlns:a16="http://schemas.microsoft.com/office/drawing/2014/main" id="{62133348-308C-EEB3-45E7-862B00133FDD}"/>
              </a:ext>
            </a:extLst>
          </p:cNvPr>
          <p:cNvCxnSpPr>
            <a:cxnSpLocks/>
          </p:cNvCxnSpPr>
          <p:nvPr/>
        </p:nvCxnSpPr>
        <p:spPr>
          <a:xfrm>
            <a:off x="4569554" y="2576032"/>
            <a:ext cx="102756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diritto con freccia 9">
            <a:extLst>
              <a:ext uri="{FF2B5EF4-FFF2-40B4-BE49-F238E27FC236}">
                <a16:creationId xmlns:a16="http://schemas.microsoft.com/office/drawing/2014/main" id="{0A37E578-AEE6-1867-FA43-D85E02502AA1}"/>
              </a:ext>
            </a:extLst>
          </p:cNvPr>
          <p:cNvCxnSpPr>
            <a:cxnSpLocks/>
          </p:cNvCxnSpPr>
          <p:nvPr/>
        </p:nvCxnSpPr>
        <p:spPr>
          <a:xfrm>
            <a:off x="4459787" y="4816639"/>
            <a:ext cx="1027568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44811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875DCF1-7305-D7E3-0DB2-1B14B330DDA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650620" y="1215854"/>
            <a:ext cx="5901458" cy="975260"/>
          </a:xfrm>
        </p:spPr>
        <p:txBody>
          <a:bodyPr/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300"/>
              <a:t>Ogni fase del progetto deve essere misurabile (es. KPI, analytics).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/>
              <a:t>Questo permette di capire se le azioni funzionano oppure no, e correggere in corsa.</a:t>
            </a:r>
            <a:endParaRPr lang="it-IT" sz="2300" dirty="0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88F8E686-93D5-53D7-46F3-C5CF868E070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071327" y="1655520"/>
            <a:ext cx="3474720" cy="1071188"/>
          </a:xfrm>
        </p:spPr>
        <p:txBody>
          <a:bodyPr/>
          <a:lstStyle/>
          <a:p>
            <a:r>
              <a:rPr lang="it-IT" sz="3200" b="1" u="sng"/>
              <a:t>Monitorabili</a:t>
            </a:r>
            <a:endParaRPr lang="it-IT" sz="3200"/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9023F01-F8CE-780B-E0BD-4CBD006768DA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5562600" y="4391622"/>
            <a:ext cx="5901458" cy="1250524"/>
          </a:xfrm>
        </p:spPr>
        <p:txBody>
          <a:bodyPr/>
          <a:lstStyle/>
          <a:p>
            <a:pPr algn="ctr">
              <a:buFont typeface="Arial" panose="020B0604020202020204" pitchFamily="34" charset="0"/>
              <a:buChar char="•"/>
            </a:pPr>
            <a:r>
              <a:rPr lang="it-IT" sz="2300"/>
              <a:t>Nel digitale le tendenze cambiano molto rapidamente.</a:t>
            </a:r>
          </a:p>
          <a:p>
            <a:pPr algn="ctr">
              <a:buFont typeface="Arial" panose="020B0604020202020204" pitchFamily="34" charset="0"/>
              <a:buChar char="•"/>
            </a:pPr>
            <a:r>
              <a:rPr lang="it-IT" sz="2300"/>
              <a:t>Un progetto deve poter essere modificato o migliorato anche mentre è in corso, per garantire sempre buone performance.</a:t>
            </a:r>
          </a:p>
        </p:txBody>
      </p:sp>
      <p:sp>
        <p:nvSpPr>
          <p:cNvPr id="7" name="Segnaposto testo 6">
            <a:extLst>
              <a:ext uri="{FF2B5EF4-FFF2-40B4-BE49-F238E27FC236}">
                <a16:creationId xmlns:a16="http://schemas.microsoft.com/office/drawing/2014/main" id="{2FF800E4-989D-BEF4-A1F5-7AEAF3D07A98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it-IT" sz="3200" b="1" u="sng"/>
              <a:t>Aggiornabili</a:t>
            </a:r>
            <a:endParaRPr lang="it-IT" sz="3200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13834AB3-A927-986E-560A-E9A837BAED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 rtl="0"/>
            <a:fld id="{4FAB73BC-B049-4115-A692-8D63A059BFB8}" type="slidenum">
              <a:rPr lang="it-IT" noProof="0" smtClean="0"/>
              <a:pPr rtl="0"/>
              <a:t>9</a:t>
            </a:fld>
            <a:endParaRPr lang="it-IT" noProof="0"/>
          </a:p>
        </p:txBody>
      </p:sp>
      <p:cxnSp>
        <p:nvCxnSpPr>
          <p:cNvPr id="10" name="Connettore diritto con freccia 9">
            <a:extLst>
              <a:ext uri="{FF2B5EF4-FFF2-40B4-BE49-F238E27FC236}">
                <a16:creationId xmlns:a16="http://schemas.microsoft.com/office/drawing/2014/main" id="{2FE223EF-A7EF-B63A-4BD5-849ABB7A031D}"/>
              </a:ext>
            </a:extLst>
          </p:cNvPr>
          <p:cNvCxnSpPr>
            <a:cxnSpLocks/>
          </p:cNvCxnSpPr>
          <p:nvPr/>
        </p:nvCxnSpPr>
        <p:spPr>
          <a:xfrm>
            <a:off x="3883132" y="2094040"/>
            <a:ext cx="149281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diritto con freccia 12">
            <a:extLst>
              <a:ext uri="{FF2B5EF4-FFF2-40B4-BE49-F238E27FC236}">
                <a16:creationId xmlns:a16="http://schemas.microsoft.com/office/drawing/2014/main" id="{7C9AF61D-6D51-3544-C133-6AA24D88A599}"/>
              </a:ext>
            </a:extLst>
          </p:cNvPr>
          <p:cNvCxnSpPr>
            <a:cxnSpLocks/>
          </p:cNvCxnSpPr>
          <p:nvPr/>
        </p:nvCxnSpPr>
        <p:spPr>
          <a:xfrm>
            <a:off x="4069784" y="5091618"/>
            <a:ext cx="1492816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1019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ernClassicBlock-3">
  <a:themeElements>
    <a:clrScheme name="MSFT_ELT_ModernClassicBlock_03">
      <a:dk1>
        <a:sysClr val="windowText" lastClr="000000"/>
      </a:dk1>
      <a:lt1>
        <a:sysClr val="window" lastClr="FFFFFF"/>
      </a:lt1>
      <a:dk2>
        <a:srgbClr val="43467B"/>
      </a:dk2>
      <a:lt2>
        <a:srgbClr val="DFE3E5"/>
      </a:lt2>
      <a:accent1>
        <a:srgbClr val="43467B"/>
      </a:accent1>
      <a:accent2>
        <a:srgbClr val="E58C09"/>
      </a:accent2>
      <a:accent3>
        <a:srgbClr val="2683C6"/>
      </a:accent3>
      <a:accent4>
        <a:srgbClr val="EEC621"/>
      </a:accent4>
      <a:accent5>
        <a:srgbClr val="1D9BA1"/>
      </a:accent5>
      <a:accent6>
        <a:srgbClr val="87175F"/>
      </a:accent6>
      <a:hlink>
        <a:srgbClr val="0070C0"/>
      </a:hlink>
      <a:folHlink>
        <a:srgbClr val="C00000"/>
      </a:folHlink>
    </a:clrScheme>
    <a:fontScheme name="MSFT_ELT_ModernClassicBlock_03">
      <a:majorFont>
        <a:latin typeface="Tw Cen MT Condensed"/>
        <a:ea typeface=""/>
        <a:cs typeface=""/>
      </a:majorFont>
      <a:minorFont>
        <a:latin typeface="Tw Cen MT"/>
        <a:ea typeface=""/>
        <a:cs typeface="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LT_Template_ModernClassicBlockLT_v4" id="{30DDF308-B484-4DB0-8959-4BA762476498}" vid="{49FD44A8-5F40-4E6E-BC83-04BD3C4DB240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46e0ad8bcb937777a496f4378509b82b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3afd91b9dddacb5807afd727ccca0e2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AEB3614-7362-40D8-972D-09A1979DDD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F38F8D2-BD9B-46ED-B6DA-C4D6B9B98B93}">
  <ds:schemaRefs>
    <ds:schemaRef ds:uri="http://schemas.microsoft.com/office/2006/metadata/contentType"/>
    <ds:schemaRef ds:uri="http://schemas.microsoft.com/office/2006/metadata/properties/metaAttributes"/>
    <ds:schemaRef ds:uri="http://www.w3.org/2000/xmlns/"/>
    <ds:schemaRef ds:uri="http://www.w3.org/2001/XMLSchema"/>
    <ds:schemaRef ds:uri="71af3243-3dd4-4a8d-8c0d-dd76da1f02a5"/>
    <ds:schemaRef ds:uri="16c05727-aa75-4e4a-9b5f-8a80a1165891"/>
    <ds:schemaRef ds:uri="http://schemas.microsoft.com/office/2006/metadata/propertie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3DFBB65-1452-40E8-AE26-DB6A4D9AC261}">
  <ds:schemaRefs>
    <ds:schemaRef ds:uri="http://schemas.microsoft.com/office/2006/metadata/properties"/>
    <ds:schemaRef ds:uri="http://www.w3.org/2000/xmlns/"/>
    <ds:schemaRef ds:uri="71af3243-3dd4-4a8d-8c0d-dd76da1f02a5"/>
    <ds:schemaRef ds:uri="http://www.w3.org/2001/XMLSchema-instance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4756</Words>
  <Application>Microsoft Office PowerPoint</Application>
  <PresentationFormat>Widescreen</PresentationFormat>
  <Paragraphs>611</Paragraphs>
  <Slides>61</Slides>
  <Notes>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8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61</vt:i4>
      </vt:variant>
    </vt:vector>
  </HeadingPairs>
  <TitlesOfParts>
    <vt:vector size="70" baseType="lpstr">
      <vt:lpstr>Arial</vt:lpstr>
      <vt:lpstr>Courier New</vt:lpstr>
      <vt:lpstr>Open Sans</vt:lpstr>
      <vt:lpstr>Open Sans Light</vt:lpstr>
      <vt:lpstr>Tw Cen MT</vt:lpstr>
      <vt:lpstr>Tw Cen MT Condensed</vt:lpstr>
      <vt:lpstr>Wingdings</vt:lpstr>
      <vt:lpstr>Wingdings 3</vt:lpstr>
      <vt:lpstr>ModernClassicBlock-3</vt:lpstr>
      <vt:lpstr>Digital Marketing Strategy</vt:lpstr>
      <vt:lpstr>Capitolo 2</vt:lpstr>
      <vt:lpstr>2.1 Il ruolo dei progetti di digital marketing</vt:lpstr>
      <vt:lpstr>Presentazione standard di PowerPoint</vt:lpstr>
      <vt:lpstr>Problema della frammentazione</vt:lpstr>
      <vt:lpstr>Elementi fondamentali di un progetto digitale:</vt:lpstr>
      <vt:lpstr>Caratteristiche richieste dei progetti di digital marketing Un progetto digitale efficace deve avere alcune qualità fondamentali:</vt:lpstr>
      <vt:lpstr>Caratteristiche richieste dei progetti di digital marketing</vt:lpstr>
      <vt:lpstr>Presentazione standard di PowerPoint</vt:lpstr>
      <vt:lpstr>Presentazione standard di PowerPoint</vt:lpstr>
      <vt:lpstr>Presentazione standard di PowerPoint</vt:lpstr>
      <vt:lpstr>Nuovo consumatore → il prosumer</vt:lpstr>
      <vt:lpstr>Presentazione standard di PowerPoint</vt:lpstr>
      <vt:lpstr>Differenza rispetto al passato:</vt:lpstr>
      <vt:lpstr>Sfide e strategie del marketing digitale oggi</vt:lpstr>
      <vt:lpstr>Presentazione standard di PowerPoint</vt:lpstr>
      <vt:lpstr>2.2 Le fasi del progetto di digital marketing</vt:lpstr>
      <vt:lpstr>Presentazione standard di PowerPoint</vt:lpstr>
      <vt:lpstr>Presentazione standard di PowerPoint</vt:lpstr>
      <vt:lpstr>Presentazione standard di PowerPoint</vt:lpstr>
      <vt:lpstr>Fase di Investigazione</vt:lpstr>
      <vt:lpstr>Presentazione standard di PowerPoint</vt:lpstr>
      <vt:lpstr>  🔑 Le 3 “V” dei dati</vt:lpstr>
      <vt:lpstr>🔍 Tipologie di analisi nella fase di investigazione </vt:lpstr>
      <vt:lpstr>📂 Tipologie e fonti dei dati</vt:lpstr>
      <vt:lpstr>Presentazione standard di PowerPoint</vt:lpstr>
      <vt:lpstr>🌐 Analisi dei canali e comportamenti</vt:lpstr>
      <vt:lpstr>Presentazione standard di PowerPoint</vt:lpstr>
      <vt:lpstr>Presentazione standard di PowerPoint</vt:lpstr>
      <vt:lpstr>Presentazione standard di PowerPoint</vt:lpstr>
      <vt:lpstr>✅  Chiusura della fase di investigazione</vt:lpstr>
      <vt:lpstr>Fase di Definizione</vt:lpstr>
      <vt:lpstr>🔍  Cos’è l’insight</vt:lpstr>
      <vt:lpstr>Il valore strategico dell’insight</vt:lpstr>
      <vt:lpstr>🗺 Mappatura del consumer journey</vt:lpstr>
      <vt:lpstr>✅  Conclusione della fase di definizione</vt:lpstr>
      <vt:lpstr>Fase di Creazione</vt:lpstr>
      <vt:lpstr>Dal monologo al dialogo</vt:lpstr>
      <vt:lpstr>🎨 Il ruolo del concept creativo</vt:lpstr>
      <vt:lpstr>Presentazione standard di PowerPoint</vt:lpstr>
      <vt:lpstr>✅  Conclusione DELLA FASE DI CREAZIONE</vt:lpstr>
      <vt:lpstr>Fase di Ingaggio</vt:lpstr>
      <vt:lpstr>Presentazione standard di PowerPoint</vt:lpstr>
      <vt:lpstr>Presentazione standard di PowerPoint</vt:lpstr>
      <vt:lpstr>Presentazione standard di PowerPoint</vt:lpstr>
      <vt:lpstr>✅  Conclusione della fase di ingaggio</vt:lpstr>
      <vt:lpstr>Fase di Ottimizzazione</vt:lpstr>
      <vt:lpstr>Prima di lanciare la campagna, occorre predisporre strumenti e metodi che consentano un monitoraggio efficace:</vt:lpstr>
      <vt:lpstr>Presentazione standard di PowerPoint</vt:lpstr>
      <vt:lpstr>Scansioni temporali dell’ottimizzazione</vt:lpstr>
      <vt:lpstr>✅  Conclusione della fase di ottimizzazione</vt:lpstr>
      <vt:lpstr>Il framework progettuale</vt:lpstr>
      <vt:lpstr>Presentazione standard di PowerPoint</vt:lpstr>
      <vt:lpstr>Passaggi fondamentali per costruire un Gantt: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Sommario sintetico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AGGIUNGERE IL TITOLO </dc:title>
  <dc:creator>Giulia Santinelli</dc:creator>
  <cp:lastModifiedBy>Rossana Piccolo</cp:lastModifiedBy>
  <cp:revision>41</cp:revision>
  <dcterms:created xsi:type="dcterms:W3CDTF">2025-08-13T16:22:50Z</dcterms:created>
  <dcterms:modified xsi:type="dcterms:W3CDTF">2025-09-01T15:50:31Z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