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1" r:id="rId1"/>
  </p:sldMasterIdLst>
  <p:sldIdLst>
    <p:sldId id="257" r:id="rId2"/>
    <p:sldId id="307" r:id="rId3"/>
    <p:sldId id="320" r:id="rId4"/>
    <p:sldId id="476" r:id="rId5"/>
    <p:sldId id="313" r:id="rId6"/>
    <p:sldId id="337" r:id="rId7"/>
    <p:sldId id="338" r:id="rId8"/>
    <p:sldId id="336" r:id="rId9"/>
    <p:sldId id="348" r:id="rId10"/>
    <p:sldId id="341" r:id="rId11"/>
    <p:sldId id="340" r:id="rId12"/>
    <p:sldId id="356" r:id="rId13"/>
    <p:sldId id="355" r:id="rId14"/>
    <p:sldId id="357"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FFEA689F-B3D1-46FB-B5FE-354B54E67E56}">
          <p14:sldIdLst>
            <p14:sldId id="257"/>
            <p14:sldId id="307"/>
            <p14:sldId id="320"/>
            <p14:sldId id="476"/>
            <p14:sldId id="313"/>
            <p14:sldId id="337"/>
            <p14:sldId id="338"/>
            <p14:sldId id="336"/>
            <p14:sldId id="348"/>
            <p14:sldId id="341"/>
            <p14:sldId id="340"/>
            <p14:sldId id="356"/>
            <p14:sldId id="355"/>
            <p14:sldId id="35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A0000"/>
    <a:srgbClr val="7F3A3A"/>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3" autoAdjust="0"/>
    <p:restoredTop sz="94660"/>
  </p:normalViewPr>
  <p:slideViewPr>
    <p:cSldViewPr snapToGrid="0">
      <p:cViewPr varScale="1">
        <p:scale>
          <a:sx n="63" d="100"/>
          <a:sy n="63" d="100"/>
        </p:scale>
        <p:origin x="80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smtClean="0"/>
              <a:t>3/21/2024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67986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smtClean="0"/>
              <a:t>3/21/2024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2351761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90298CD5-6C1E-4009-B41F-6DF62E31D3BE}" type="datetimeFigureOut">
              <a:rPr lang="en-US" smtClean="0"/>
              <a:pPr/>
              <a:t>3/21/2024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1798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smtClean="0"/>
              <a:t>3/21/2024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965293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5A61015F-7CC6-4D0A-9D87-873EA4C304CC}" type="datetimeFigureOut">
              <a:rPr lang="en-US" smtClean="0"/>
              <a:t>3/21/2024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68314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smtClean="0"/>
              <a:t>3/21/2024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585667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024128" y="2967788"/>
            <a:ext cx="4754880" cy="33415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it-IT"/>
              <a:t>Fare clic per modificare gli stili del testo dello schema</a:t>
            </a:r>
          </a:p>
        </p:txBody>
      </p:sp>
      <p:sp>
        <p:nvSpPr>
          <p:cNvPr id="6" name="Content Placeholder 5"/>
          <p:cNvSpPr>
            <a:spLocks noGrp="1"/>
          </p:cNvSpPr>
          <p:nvPr>
            <p:ph sz="quarter" idx="4"/>
          </p:nvPr>
        </p:nvSpPr>
        <p:spPr>
          <a:xfrm>
            <a:off x="5990888" y="2967788"/>
            <a:ext cx="4754880" cy="33415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smtClean="0"/>
              <a:t>3/21/2024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2412647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smtClean="0"/>
              <a:t>3/21/2024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215560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smtClean="0"/>
              <a:t>3/21/2024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2776868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05C68B11-C5A8-448C-8CE9-B1A273C79CFC}" type="datetimeFigureOut">
              <a:rPr lang="en-US" smtClean="0"/>
              <a:t>3/21/2024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2021650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dirty="0"/>
              <a:t>Fare clic sull'icona per inserire un'immagine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C7616CA0-919D-4A49-9C8A-62FDFB3A5183}" type="datetimeFigureOut">
              <a:rPr lang="en-US" smtClean="0"/>
              <a:t>3/21/2024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smtClean="0"/>
              <a:t>‹N›</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0593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smtClean="0"/>
              <a:pPr/>
              <a:t>3/21/2024</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smtClean="0"/>
              <a:pPr/>
              <a:t>‹N›</a:t>
            </a:fld>
            <a:endParaRPr lang="en-US" dirty="0"/>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84597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 name="Titolo 1">
            <a:extLst>
              <a:ext uri="{FF2B5EF4-FFF2-40B4-BE49-F238E27FC236}">
                <a16:creationId xmlns:a16="http://schemas.microsoft.com/office/drawing/2014/main" id="{BA021E18-4BC2-9D9F-36E6-8BE91CE283F3}"/>
              </a:ext>
            </a:extLst>
          </p:cNvPr>
          <p:cNvSpPr>
            <a:spLocks noGrp="1"/>
          </p:cNvSpPr>
          <p:nvPr>
            <p:ph type="ctrTitle"/>
          </p:nvPr>
        </p:nvSpPr>
        <p:spPr>
          <a:xfrm>
            <a:off x="457200" y="4787900"/>
            <a:ext cx="7772400" cy="1635277"/>
          </a:xfrm>
        </p:spPr>
        <p:txBody>
          <a:bodyPr>
            <a:noAutofit/>
          </a:bodyPr>
          <a:lstStyle/>
          <a:p>
            <a:br>
              <a:rPr lang="it-IT" sz="2800" b="1" dirty="0">
                <a:solidFill>
                  <a:schemeClr val="accent1"/>
                </a:solidFill>
              </a:rPr>
            </a:br>
            <a:r>
              <a:rPr lang="it-IT" sz="2800" b="1" dirty="0">
                <a:solidFill>
                  <a:srgbClr val="C00000"/>
                </a:solidFill>
              </a:rPr>
              <a:t>metaverso, strumenti e piattaforme per il social media marketing </a:t>
            </a:r>
          </a:p>
        </p:txBody>
      </p:sp>
      <p:pic>
        <p:nvPicPr>
          <p:cNvPr id="7" name="Immagine 6">
            <a:extLst>
              <a:ext uri="{FF2B5EF4-FFF2-40B4-BE49-F238E27FC236}">
                <a16:creationId xmlns:a16="http://schemas.microsoft.com/office/drawing/2014/main" id="{93F351BD-1031-8248-7097-8991799E0B0F}"/>
              </a:ext>
            </a:extLst>
          </p:cNvPr>
          <p:cNvPicPr>
            <a:picLocks noChangeAspect="1"/>
          </p:cNvPicPr>
          <p:nvPr/>
        </p:nvPicPr>
        <p:blipFill rotWithShape="1">
          <a:blip r:embed="rId2"/>
          <a:srcRect l="806" r="806"/>
          <a:stretch/>
        </p:blipFill>
        <p:spPr>
          <a:xfrm>
            <a:off x="8765797" y="4882829"/>
            <a:ext cx="2868990" cy="1540348"/>
          </a:xfrm>
          <a:prstGeom prst="rect">
            <a:avLst/>
          </a:prstGeom>
          <a:gradFill>
            <a:gsLst>
              <a:gs pos="0">
                <a:schemeClr val="accent1">
                  <a:lumMod val="67000"/>
                </a:schemeClr>
              </a:gs>
              <a:gs pos="15000">
                <a:srgbClr val="EA6B47"/>
              </a:gs>
              <a:gs pos="25000">
                <a:srgbClr val="E66743"/>
              </a:gs>
              <a:gs pos="9000">
                <a:srgbClr val="DE603C"/>
              </a:gs>
              <a:gs pos="0">
                <a:srgbClr val="CE512D"/>
              </a:gs>
              <a:gs pos="0">
                <a:schemeClr val="accent1">
                  <a:lumMod val="97000"/>
                  <a:lumOff val="3000"/>
                </a:schemeClr>
              </a:gs>
              <a:gs pos="0">
                <a:schemeClr val="accent1">
                  <a:lumMod val="60000"/>
                  <a:lumOff val="40000"/>
                </a:schemeClr>
              </a:gs>
            </a:gsLst>
            <a:lin ang="16200000" scaled="1"/>
          </a:gradFill>
        </p:spPr>
      </p:pic>
    </p:spTree>
    <p:extLst>
      <p:ext uri="{BB962C8B-B14F-4D97-AF65-F5344CB8AC3E}">
        <p14:creationId xmlns:p14="http://schemas.microsoft.com/office/powerpoint/2010/main" val="30145795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BC27E5-F394-2D40-2839-E908D29B44B6}"/>
              </a:ext>
            </a:extLst>
          </p:cNvPr>
          <p:cNvSpPr>
            <a:spLocks noGrp="1"/>
          </p:cNvSpPr>
          <p:nvPr>
            <p:ph type="title"/>
          </p:nvPr>
        </p:nvSpPr>
        <p:spPr>
          <a:xfrm>
            <a:off x="334953" y="222739"/>
            <a:ext cx="11522093" cy="6119256"/>
          </a:xfrm>
        </p:spPr>
        <p:txBody>
          <a:bodyPr>
            <a:normAutofit/>
          </a:bodyPr>
          <a:lstStyle/>
          <a:p>
            <a:pPr algn="ctr"/>
            <a:r>
              <a:rPr lang="it-IT" sz="2900" b="1" cap="none" dirty="0">
                <a:solidFill>
                  <a:srgbClr val="8A0000"/>
                </a:solidFill>
                <a:latin typeface="Trebuchet MS" panose="020B0603020202020204" pitchFamily="34" charset="0"/>
              </a:rPr>
              <a:t>Come incoraggiare lo sviluppo di una community</a:t>
            </a:r>
            <a:br>
              <a:rPr lang="it-IT" sz="2900" cap="none" dirty="0">
                <a:solidFill>
                  <a:schemeClr val="accent6">
                    <a:lumMod val="75000"/>
                  </a:schemeClr>
                </a:solidFill>
                <a:latin typeface="Trebuchet MS" panose="020B0603020202020204" pitchFamily="34" charset="0"/>
              </a:rPr>
            </a:br>
            <a:br>
              <a:rPr lang="it-IT" sz="2900" cap="none" dirty="0">
                <a:solidFill>
                  <a:schemeClr val="accent6">
                    <a:lumMod val="75000"/>
                  </a:schemeClr>
                </a:solidFill>
                <a:latin typeface="Trebuchet MS" panose="020B0603020202020204" pitchFamily="34" charset="0"/>
              </a:rPr>
            </a:br>
            <a:r>
              <a:rPr lang="it-IT" sz="2900" cap="none" dirty="0">
                <a:solidFill>
                  <a:schemeClr val="accent6">
                    <a:lumMod val="75000"/>
                  </a:schemeClr>
                </a:solidFill>
                <a:latin typeface="Trebuchet MS" panose="020B0603020202020204" pitchFamily="34" charset="0"/>
              </a:rPr>
              <a:t>Le aziende dovrebbero utilizzare le proprie pagine per sviluppare un rapporto con i consumatori, pubblicando regolarmente post per favorire le relazioni e stimolare l'attività della community online. Una voce coerente e sincera e informazioni originali possono incoraggiare le persone a interagire con l'azienda.</a:t>
            </a:r>
            <a:br>
              <a:rPr lang="it-IT" sz="2900" cap="none" dirty="0">
                <a:solidFill>
                  <a:schemeClr val="accent6">
                    <a:lumMod val="75000"/>
                  </a:schemeClr>
                </a:solidFill>
                <a:latin typeface="Trebuchet MS" panose="020B0603020202020204" pitchFamily="34" charset="0"/>
              </a:rPr>
            </a:br>
            <a:br>
              <a:rPr lang="it-IT" sz="2900" cap="none" dirty="0">
                <a:solidFill>
                  <a:schemeClr val="accent6">
                    <a:lumMod val="75000"/>
                  </a:schemeClr>
                </a:solidFill>
                <a:latin typeface="Trebuchet MS" panose="020B0603020202020204" pitchFamily="34" charset="0"/>
              </a:rPr>
            </a:br>
            <a:r>
              <a:rPr lang="it-IT" sz="2900" cap="none" dirty="0">
                <a:solidFill>
                  <a:schemeClr val="accent6">
                    <a:lumMod val="75000"/>
                  </a:schemeClr>
                </a:solidFill>
                <a:latin typeface="Trebuchet MS" panose="020B0603020202020204" pitchFamily="34" charset="0"/>
              </a:rPr>
              <a:t>Per incoraggiare lo sviluppo di una community, suggeriamo di fare uso di:</a:t>
            </a:r>
          </a:p>
        </p:txBody>
      </p:sp>
      <p:sp>
        <p:nvSpPr>
          <p:cNvPr id="3" name="Freccia in giù 2">
            <a:extLst>
              <a:ext uri="{FF2B5EF4-FFF2-40B4-BE49-F238E27FC236}">
                <a16:creationId xmlns:a16="http://schemas.microsoft.com/office/drawing/2014/main" id="{6C7858A8-DDBF-A539-3D65-402144926D46}"/>
              </a:ext>
            </a:extLst>
          </p:cNvPr>
          <p:cNvSpPr/>
          <p:nvPr/>
        </p:nvSpPr>
        <p:spPr>
          <a:xfrm>
            <a:off x="5251938" y="5685502"/>
            <a:ext cx="1130390" cy="656493"/>
          </a:xfrm>
          <a:prstGeom prst="downArrow">
            <a:avLst>
              <a:gd name="adj1" fmla="val 40278"/>
              <a:gd name="adj2" fmla="val 5535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Tree>
    <p:extLst>
      <p:ext uri="{BB962C8B-B14F-4D97-AF65-F5344CB8AC3E}">
        <p14:creationId xmlns:p14="http://schemas.microsoft.com/office/powerpoint/2010/main" val="35934088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1" name="Rectangle 10">
            <a:extLst>
              <a:ext uri="{FF2B5EF4-FFF2-40B4-BE49-F238E27FC236}">
                <a16:creationId xmlns:a16="http://schemas.microsoft.com/office/drawing/2014/main" id="{62AE8E50-35D4-4D5A-A4BB-168CBB027D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94D87A0-BA55-4A8B-9FD6-6109543D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7946" y="620720"/>
            <a:ext cx="3366054" cy="5571069"/>
          </a:xfrm>
          <a:prstGeom prst="rect">
            <a:avLst/>
          </a:pr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1B26E892-1320-40AA-9CA1-246721C187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28592" y="620720"/>
            <a:ext cx="7323231" cy="55931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C7BC27E5-F394-2D40-2839-E908D29B44B6}"/>
              </a:ext>
            </a:extLst>
          </p:cNvPr>
          <p:cNvSpPr>
            <a:spLocks noGrp="1"/>
          </p:cNvSpPr>
          <p:nvPr>
            <p:ph type="title"/>
          </p:nvPr>
        </p:nvSpPr>
        <p:spPr>
          <a:xfrm>
            <a:off x="4713224" y="1105351"/>
            <a:ext cx="6353967" cy="3023981"/>
          </a:xfrm>
        </p:spPr>
        <p:txBody>
          <a:bodyPr vert="horz" lIns="91440" tIns="45720" rIns="91440" bIns="45720" rtlCol="0" anchor="b">
            <a:normAutofit/>
          </a:bodyPr>
          <a:lstStyle/>
          <a:p>
            <a:r>
              <a:rPr lang="en-US" sz="1600" b="1" spc="200">
                <a:solidFill>
                  <a:srgbClr val="FFFFFF"/>
                </a:solidFill>
              </a:rPr>
              <a:t>• Contenuti nuovi: </a:t>
            </a:r>
            <a:r>
              <a:rPr lang="en-US" sz="1600" spc="200">
                <a:solidFill>
                  <a:srgbClr val="FFFFFF"/>
                </a:solidFill>
              </a:rPr>
              <a:t>caricate foto, video, menu, anticipazioni, informazioni sui nuovi prodotti e annunci di eventi.</a:t>
            </a:r>
            <a:br>
              <a:rPr lang="en-US" sz="1600" spc="200">
                <a:solidFill>
                  <a:srgbClr val="FFFFFF"/>
                </a:solidFill>
              </a:rPr>
            </a:br>
            <a:br>
              <a:rPr lang="en-US" sz="1600" b="1" spc="200">
                <a:solidFill>
                  <a:srgbClr val="FFFFFF"/>
                </a:solidFill>
              </a:rPr>
            </a:br>
            <a:r>
              <a:rPr lang="en-US" sz="1600" b="1" spc="200">
                <a:solidFill>
                  <a:srgbClr val="FFFFFF"/>
                </a:solidFill>
              </a:rPr>
              <a:t>• Domande: </a:t>
            </a:r>
            <a:r>
              <a:rPr lang="en-US" sz="1600" spc="200">
                <a:solidFill>
                  <a:srgbClr val="FFFFFF"/>
                </a:solidFill>
              </a:rPr>
              <a:t>stimolate i clienti a fornire feedback e opinioni su prodotti e servizi.</a:t>
            </a:r>
            <a:br>
              <a:rPr lang="en-US" sz="1600" spc="200">
                <a:solidFill>
                  <a:srgbClr val="FFFFFF"/>
                </a:solidFill>
              </a:rPr>
            </a:br>
            <a:br>
              <a:rPr lang="en-US" sz="1600" spc="200">
                <a:solidFill>
                  <a:srgbClr val="FFFFFF"/>
                </a:solidFill>
              </a:rPr>
            </a:br>
            <a:r>
              <a:rPr lang="en-US" sz="1600" b="1" spc="200">
                <a:solidFill>
                  <a:srgbClr val="FFFFFF"/>
                </a:solidFill>
              </a:rPr>
              <a:t>• Eventi: </a:t>
            </a:r>
            <a:r>
              <a:rPr lang="en-US" sz="1600" spc="200">
                <a:solidFill>
                  <a:srgbClr val="FFFFFF"/>
                </a:solidFill>
              </a:rPr>
              <a:t>date informazioni su lanci di nuovi prodotti, ricorrenze, promozioni, eventi nei punti vendita e saldi.</a:t>
            </a:r>
            <a:br>
              <a:rPr lang="en-US" sz="1600" spc="200">
                <a:solidFill>
                  <a:srgbClr val="FFFFFF"/>
                </a:solidFill>
              </a:rPr>
            </a:br>
            <a:br>
              <a:rPr lang="en-US" sz="1600" spc="200">
                <a:solidFill>
                  <a:srgbClr val="FFFFFF"/>
                </a:solidFill>
              </a:rPr>
            </a:br>
            <a:r>
              <a:rPr lang="en-US" sz="1600" b="1" spc="200">
                <a:solidFill>
                  <a:srgbClr val="FFFFFF"/>
                </a:solidFill>
              </a:rPr>
              <a:t>• Stories: </a:t>
            </a:r>
            <a:r>
              <a:rPr lang="en-US" sz="1600" spc="200">
                <a:solidFill>
                  <a:srgbClr val="FFFFFF"/>
                </a:solidFill>
              </a:rPr>
              <a:t>condividete articoli su prodotti, successi o altri clienti.</a:t>
            </a:r>
            <a:br>
              <a:rPr lang="en-US" sz="1600" spc="200">
                <a:solidFill>
                  <a:srgbClr val="FFFFFF"/>
                </a:solidFill>
              </a:rPr>
            </a:br>
            <a:br>
              <a:rPr lang="en-US" sz="1600" spc="200">
                <a:solidFill>
                  <a:srgbClr val="FFFFFF"/>
                </a:solidFill>
              </a:rPr>
            </a:br>
            <a:r>
              <a:rPr lang="en-US" sz="1600" b="1" spc="200">
                <a:solidFill>
                  <a:srgbClr val="FFFFFF"/>
                </a:solidFill>
              </a:rPr>
              <a:t>• Video: </a:t>
            </a:r>
            <a:r>
              <a:rPr lang="en-US" sz="1600" spc="200">
                <a:solidFill>
                  <a:srgbClr val="FFFFFF"/>
                </a:solidFill>
              </a:rPr>
              <a:t>i video sono un buon modo per aumentare l'attrattività e l'interesse per la vostra pagina Facebook.</a:t>
            </a:r>
          </a:p>
        </p:txBody>
      </p:sp>
      <p:cxnSp>
        <p:nvCxnSpPr>
          <p:cNvPr id="17" name="Straight Connector 16">
            <a:extLst>
              <a:ext uri="{FF2B5EF4-FFF2-40B4-BE49-F238E27FC236}">
                <a16:creationId xmlns:a16="http://schemas.microsoft.com/office/drawing/2014/main" id="{C9A1F79C-E4D1-4AAE-BA11-3A09005252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42932" y="4214336"/>
            <a:ext cx="512064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28296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4103" name="Straight Connector 4102">
            <a:extLst>
              <a:ext uri="{FF2B5EF4-FFF2-40B4-BE49-F238E27FC236}">
                <a16:creationId xmlns:a16="http://schemas.microsoft.com/office/drawing/2014/main" id="{988A901F-2380-409D-B12F-3A0FDAFAEE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4105" name="Rectangle 4104">
            <a:extLst>
              <a:ext uri="{FF2B5EF4-FFF2-40B4-BE49-F238E27FC236}">
                <a16:creationId xmlns:a16="http://schemas.microsoft.com/office/drawing/2014/main" id="{14CD50C8-2F85-4F12-A5B5-9336E254A7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4107" name="Rectangle 4106">
            <a:extLst>
              <a:ext uri="{FF2B5EF4-FFF2-40B4-BE49-F238E27FC236}">
                <a16:creationId xmlns:a16="http://schemas.microsoft.com/office/drawing/2014/main" id="{2618DD3C-AECB-422E-BF3A-25F49DF302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726" cy="6858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C7BC27E5-F394-2D40-2839-E908D29B44B6}"/>
              </a:ext>
            </a:extLst>
          </p:cNvPr>
          <p:cNvSpPr>
            <a:spLocks noGrp="1"/>
          </p:cNvSpPr>
          <p:nvPr>
            <p:ph type="title"/>
          </p:nvPr>
        </p:nvSpPr>
        <p:spPr>
          <a:xfrm>
            <a:off x="613611" y="685893"/>
            <a:ext cx="3566407" cy="2989044"/>
          </a:xfrm>
        </p:spPr>
        <p:txBody>
          <a:bodyPr vert="horz" lIns="91440" tIns="45720" rIns="91440" bIns="45720" rtlCol="0" anchor="b">
            <a:normAutofit fontScale="90000"/>
          </a:bodyPr>
          <a:lstStyle/>
          <a:p>
            <a:pPr algn="r"/>
            <a:r>
              <a:rPr lang="en-US" sz="2000" b="1" spc="200" dirty="0"/>
              <a:t>Twitter</a:t>
            </a:r>
            <a:r>
              <a:rPr lang="en-US" sz="2000" spc="200" dirty="0"/>
              <a:t> è </a:t>
            </a:r>
            <a:r>
              <a:rPr lang="en-US" sz="2000" spc="200" dirty="0" err="1"/>
              <a:t>principalmente</a:t>
            </a:r>
            <a:r>
              <a:rPr lang="en-US" sz="2000" spc="200" dirty="0"/>
              <a:t> un </a:t>
            </a:r>
            <a:r>
              <a:rPr lang="en-US" sz="2000" spc="200" dirty="0" err="1"/>
              <a:t>servizio</a:t>
            </a:r>
            <a:r>
              <a:rPr lang="en-US" sz="2000" spc="200" dirty="0"/>
              <a:t> di social networking in cui </a:t>
            </a:r>
            <a:r>
              <a:rPr lang="en-US" sz="2000" spc="200" dirty="0" err="1"/>
              <a:t>gli</a:t>
            </a:r>
            <a:r>
              <a:rPr lang="en-US" sz="2000" spc="200" dirty="0"/>
              <a:t> </a:t>
            </a:r>
            <a:r>
              <a:rPr lang="en-US" sz="2000" spc="200" dirty="0" err="1"/>
              <a:t>utenti</a:t>
            </a:r>
            <a:r>
              <a:rPr lang="en-US" sz="2000" spc="200" dirty="0"/>
              <a:t> </a:t>
            </a:r>
            <a:r>
              <a:rPr lang="en-US" sz="2000" spc="200" dirty="0" err="1"/>
              <a:t>scrivono</a:t>
            </a:r>
            <a:r>
              <a:rPr lang="en-US" sz="2000" spc="200" dirty="0"/>
              <a:t> post e </a:t>
            </a:r>
            <a:r>
              <a:rPr lang="en-US" sz="2000" spc="200" dirty="0" err="1"/>
              <a:t>interagiscono</a:t>
            </a:r>
            <a:r>
              <a:rPr lang="en-US" sz="2000" spc="200" dirty="0"/>
              <a:t> </a:t>
            </a:r>
            <a:r>
              <a:rPr lang="en-US" sz="2000" spc="200" dirty="0" err="1"/>
              <a:t>tramite</a:t>
            </a:r>
            <a:r>
              <a:rPr lang="en-US" sz="2000" spc="200" dirty="0"/>
              <a:t> </a:t>
            </a:r>
            <a:r>
              <a:rPr lang="en-US" sz="2000" spc="200" dirty="0" err="1"/>
              <a:t>messaggi</a:t>
            </a:r>
            <a:r>
              <a:rPr lang="en-US" sz="2000" spc="200" dirty="0"/>
              <a:t>, </a:t>
            </a:r>
            <a:r>
              <a:rPr lang="en-US" sz="2000" spc="200" dirty="0" err="1"/>
              <a:t>detti</a:t>
            </a:r>
            <a:r>
              <a:rPr lang="en-US" sz="2000" spc="200" dirty="0"/>
              <a:t> tweet, </a:t>
            </a:r>
            <a:r>
              <a:rPr lang="en-US" sz="2000" spc="200" dirty="0" err="1"/>
              <a:t>della</a:t>
            </a:r>
            <a:r>
              <a:rPr lang="en-US" sz="2000" spc="200" dirty="0"/>
              <a:t> </a:t>
            </a:r>
            <a:r>
              <a:rPr lang="en-US" sz="2000" spc="200" dirty="0" err="1"/>
              <a:t>lunghezza</a:t>
            </a:r>
            <a:r>
              <a:rPr lang="en-US" sz="2000" spc="200" dirty="0"/>
              <a:t> </a:t>
            </a:r>
            <a:r>
              <a:rPr lang="en-US" sz="2000" spc="200" dirty="0" err="1"/>
              <a:t>massima</a:t>
            </a:r>
            <a:r>
              <a:rPr lang="en-US" sz="2000" spc="200" dirty="0"/>
              <a:t> di 280 </a:t>
            </a:r>
            <a:r>
              <a:rPr lang="en-US" sz="2000" spc="200" dirty="0" err="1"/>
              <a:t>caratteri</a:t>
            </a:r>
            <a:r>
              <a:rPr lang="en-US" sz="2000" spc="200" dirty="0"/>
              <a:t>. </a:t>
            </a:r>
            <a:r>
              <a:rPr lang="en-US" sz="2000" spc="200" dirty="0" err="1"/>
              <a:t>Gli</a:t>
            </a:r>
            <a:r>
              <a:rPr lang="en-US" sz="2000" spc="200" dirty="0"/>
              <a:t> </a:t>
            </a:r>
            <a:r>
              <a:rPr lang="en-US" sz="2000" spc="200" dirty="0" err="1"/>
              <a:t>utenti</a:t>
            </a:r>
            <a:r>
              <a:rPr lang="en-US" sz="2000" spc="200" dirty="0"/>
              <a:t> </a:t>
            </a:r>
            <a:r>
              <a:rPr lang="en-US" sz="2000" spc="200" dirty="0" err="1"/>
              <a:t>registrati</a:t>
            </a:r>
            <a:r>
              <a:rPr lang="en-US" sz="2000" spc="200" dirty="0"/>
              <a:t> </a:t>
            </a:r>
            <a:r>
              <a:rPr lang="en-US" sz="2000" spc="200" dirty="0" err="1"/>
              <a:t>possono</a:t>
            </a:r>
            <a:r>
              <a:rPr lang="en-US" sz="2000" spc="200" dirty="0"/>
              <a:t> </a:t>
            </a:r>
            <a:r>
              <a:rPr lang="en-US" sz="2000" spc="200" dirty="0" err="1"/>
              <a:t>pubblicare</a:t>
            </a:r>
            <a:r>
              <a:rPr lang="en-US" sz="2000" spc="200" dirty="0"/>
              <a:t> tweet; </a:t>
            </a:r>
            <a:r>
              <a:rPr lang="en-US" sz="2000" spc="200" dirty="0" err="1"/>
              <a:t>quelli</a:t>
            </a:r>
            <a:r>
              <a:rPr lang="en-US" sz="2000" spc="200" dirty="0"/>
              <a:t> non </a:t>
            </a:r>
            <a:r>
              <a:rPr lang="en-US" sz="2000" spc="200" dirty="0" err="1"/>
              <a:t>registrati</a:t>
            </a:r>
            <a:r>
              <a:rPr lang="en-US" sz="2000" spc="200" dirty="0"/>
              <a:t> </a:t>
            </a:r>
            <a:r>
              <a:rPr lang="en-US" sz="2000" spc="200" dirty="0" err="1"/>
              <a:t>possono</a:t>
            </a:r>
            <a:r>
              <a:rPr lang="en-US" sz="2000" spc="200" dirty="0"/>
              <a:t> solo </a:t>
            </a:r>
            <a:r>
              <a:rPr lang="en-US" sz="2000" spc="200" dirty="0" err="1"/>
              <a:t>leggerli</a:t>
            </a:r>
            <a:r>
              <a:rPr lang="en-US" sz="2000" spc="200" dirty="0"/>
              <a:t>. Nel 2017 Twitter ha </a:t>
            </a:r>
            <a:r>
              <a:rPr lang="en-US" sz="2000" spc="200" dirty="0" err="1"/>
              <a:t>raggiunto</a:t>
            </a:r>
            <a:r>
              <a:rPr lang="en-US" sz="2000" spc="200" dirty="0"/>
              <a:t> </a:t>
            </a:r>
            <a:r>
              <a:rPr lang="en-US" sz="2000" spc="200" dirty="0" err="1"/>
              <a:t>i</a:t>
            </a:r>
            <a:r>
              <a:rPr lang="en-US" sz="2000" spc="200" dirty="0"/>
              <a:t> 731,6 </a:t>
            </a:r>
            <a:r>
              <a:rPr lang="en-US" sz="2000" spc="200" dirty="0" err="1"/>
              <a:t>milioni</a:t>
            </a:r>
            <a:r>
              <a:rPr lang="en-US" sz="2000" spc="200" dirty="0"/>
              <a:t> di </a:t>
            </a:r>
            <a:r>
              <a:rPr lang="en-US" sz="2000" spc="200" dirty="0" err="1"/>
              <a:t>dollari</a:t>
            </a:r>
            <a:r>
              <a:rPr lang="en-US" sz="2000" spc="200" dirty="0"/>
              <a:t> di </a:t>
            </a:r>
            <a:r>
              <a:rPr lang="en-US" sz="2000" spc="200" dirty="0" err="1"/>
              <a:t>fatturato</a:t>
            </a:r>
            <a:r>
              <a:rPr lang="en-US" sz="2000" spc="200" dirty="0"/>
              <a:t>, primo utile </a:t>
            </a:r>
            <a:r>
              <a:rPr lang="en-US" sz="2000" spc="200" dirty="0" err="1"/>
              <a:t>d'esercizio</a:t>
            </a:r>
            <a:r>
              <a:rPr lang="en-US" sz="2000" spc="200" dirty="0"/>
              <a:t>; </a:t>
            </a:r>
            <a:r>
              <a:rPr lang="en-US" sz="2000" spc="200" dirty="0" err="1"/>
              <a:t>nel</a:t>
            </a:r>
            <a:r>
              <a:rPr lang="en-US" sz="2000" spc="200" dirty="0"/>
              <a:t> 2020 è </a:t>
            </a:r>
            <a:r>
              <a:rPr lang="en-US" sz="2000" spc="200" dirty="0" err="1"/>
              <a:t>arrivata</a:t>
            </a:r>
            <a:r>
              <a:rPr lang="en-US" sz="2000" spc="200" dirty="0"/>
              <a:t> a 3,72 </a:t>
            </a:r>
            <a:r>
              <a:rPr lang="en-US" sz="2000" spc="200" dirty="0" err="1"/>
              <a:t>miliardi</a:t>
            </a:r>
            <a:r>
              <a:rPr lang="en-US" sz="1400" spc="200" dirty="0"/>
              <a:t>.</a:t>
            </a:r>
          </a:p>
        </p:txBody>
      </p:sp>
      <p:cxnSp>
        <p:nvCxnSpPr>
          <p:cNvPr id="4109" name="Straight Connector 4108">
            <a:extLst>
              <a:ext uri="{FF2B5EF4-FFF2-40B4-BE49-F238E27FC236}">
                <a16:creationId xmlns:a16="http://schemas.microsoft.com/office/drawing/2014/main" id="{B073669D-B21F-48ED-BC1D-FFD25A3D88A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13610" y="3759161"/>
            <a:ext cx="356616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4098" name="Picture 2" descr="Twitter Officially Rolls Out New 280-Character Limit | Complex">
            <a:extLst>
              <a:ext uri="{FF2B5EF4-FFF2-40B4-BE49-F238E27FC236}">
                <a16:creationId xmlns:a16="http://schemas.microsoft.com/office/drawing/2014/main" id="{D2B59D66-8639-77B7-8BA4-2715300F0CA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8870" r="1" b="1"/>
          <a:stretch/>
        </p:blipFill>
        <p:spPr bwMode="auto">
          <a:xfrm>
            <a:off x="4654984" y="975"/>
            <a:ext cx="7533742"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58803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E194971-2F2D-44B0-8AE6-FF2DCCEE0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5">
            <a:extLst>
              <a:ext uri="{FF2B5EF4-FFF2-40B4-BE49-F238E27FC236}">
                <a16:creationId xmlns:a16="http://schemas.microsoft.com/office/drawing/2014/main" id="{1FF9A61E-EB11-4C46-82E1-3E00A3B4B4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1" name="Straight Connector 10">
            <a:extLst>
              <a:ext uri="{FF2B5EF4-FFF2-40B4-BE49-F238E27FC236}">
                <a16:creationId xmlns:a16="http://schemas.microsoft.com/office/drawing/2014/main" id="{5E564EB3-35F2-4EFF-87DC-642DC020526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useBgFill="1">
        <p:nvSpPr>
          <p:cNvPr id="13" name="Rectangle 12">
            <a:extLst>
              <a:ext uri="{FF2B5EF4-FFF2-40B4-BE49-F238E27FC236}">
                <a16:creationId xmlns:a16="http://schemas.microsoft.com/office/drawing/2014/main" id="{4BA0C938-1486-4635-9F6C-44D521FA6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942A7ABB-6A86-4A02-A072-FA82CDCE53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928" y="484632"/>
            <a:ext cx="11244036" cy="5880916"/>
          </a:xfrm>
          <a:prstGeom prst="rect">
            <a:avLst/>
          </a:prstGeom>
          <a:solidFill>
            <a:schemeClr val="bg2"/>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C7BC27E5-F394-2D40-2839-E908D29B44B6}"/>
              </a:ext>
            </a:extLst>
          </p:cNvPr>
          <p:cNvSpPr>
            <a:spLocks noGrp="1"/>
          </p:cNvSpPr>
          <p:nvPr>
            <p:ph type="title"/>
          </p:nvPr>
        </p:nvSpPr>
        <p:spPr>
          <a:xfrm>
            <a:off x="4365356" y="806365"/>
            <a:ext cx="7020747" cy="5229630"/>
          </a:xfrm>
        </p:spPr>
        <p:txBody>
          <a:bodyPr vert="horz" lIns="91440" tIns="45720" rIns="91440" bIns="45720" rtlCol="0" anchor="ctr">
            <a:normAutofit fontScale="90000"/>
          </a:bodyPr>
          <a:lstStyle/>
          <a:p>
            <a:r>
              <a:rPr lang="en-US" sz="3100" b="1" spc="200" dirty="0"/>
              <a:t>Account</a:t>
            </a:r>
            <a:br>
              <a:rPr lang="en-US" sz="3100" spc="200" dirty="0"/>
            </a:br>
            <a:br>
              <a:rPr lang="en-US" sz="3100" spc="200" dirty="0"/>
            </a:br>
            <a:r>
              <a:rPr lang="en-US" sz="3100" spc="200" dirty="0" err="1"/>
              <a:t>Su</a:t>
            </a:r>
            <a:r>
              <a:rPr lang="en-US" sz="3100" spc="200" dirty="0"/>
              <a:t> Twitter, </a:t>
            </a:r>
            <a:r>
              <a:rPr lang="en-US" sz="3100" spc="200" dirty="0" err="1"/>
              <a:t>gli</a:t>
            </a:r>
            <a:r>
              <a:rPr lang="en-US" sz="3100" spc="200" dirty="0"/>
              <a:t> account </a:t>
            </a:r>
            <a:r>
              <a:rPr lang="en-US" sz="3100" spc="200" dirty="0" err="1"/>
              <a:t>individuali</a:t>
            </a:r>
            <a:r>
              <a:rPr lang="en-US" sz="3100" spc="200" dirty="0"/>
              <a:t> e </a:t>
            </a:r>
            <a:r>
              <a:rPr lang="en-US" sz="3100" spc="200" dirty="0" err="1"/>
              <a:t>aziendali</a:t>
            </a:r>
            <a:r>
              <a:rPr lang="en-US" sz="3100" spc="200" dirty="0"/>
              <a:t> </a:t>
            </a:r>
            <a:r>
              <a:rPr lang="en-US" sz="3100" spc="200" dirty="0" err="1"/>
              <a:t>coesistono</a:t>
            </a:r>
            <a:r>
              <a:rPr lang="en-US" sz="3100" spc="200" dirty="0"/>
              <a:t> con </a:t>
            </a:r>
            <a:r>
              <a:rPr lang="en-US" sz="3100" spc="200" dirty="0" err="1"/>
              <a:t>una</a:t>
            </a:r>
            <a:r>
              <a:rPr lang="en-US" sz="3100" spc="200" dirty="0"/>
              <a:t> </a:t>
            </a:r>
            <a:r>
              <a:rPr lang="en-US" sz="3100" spc="200" dirty="0" err="1"/>
              <a:t>vasta</a:t>
            </a:r>
            <a:r>
              <a:rPr lang="en-US" sz="3100" spc="200" dirty="0"/>
              <a:t> gamma di account </a:t>
            </a:r>
            <a:r>
              <a:rPr lang="en-US" sz="3100" spc="200" dirty="0" err="1"/>
              <a:t>fittizi</a:t>
            </a:r>
            <a:r>
              <a:rPr lang="en-US" sz="3100" spc="200" dirty="0"/>
              <a:t> e </a:t>
            </a:r>
            <a:r>
              <a:rPr lang="en-US" sz="3100" spc="200" dirty="0" err="1"/>
              <a:t>virtuali</a:t>
            </a:r>
            <a:r>
              <a:rPr lang="en-US" sz="3100" spc="200" dirty="0"/>
              <a:t>. </a:t>
            </a:r>
            <a:r>
              <a:rPr lang="en-US" sz="3100" spc="200" dirty="0" err="1"/>
              <a:t>Molte</a:t>
            </a:r>
            <a:r>
              <a:rPr lang="en-US" sz="3100" spc="200" dirty="0"/>
              <a:t> </a:t>
            </a:r>
            <a:r>
              <a:rPr lang="en-US" sz="3100" spc="200" dirty="0" err="1"/>
              <a:t>persone</a:t>
            </a:r>
            <a:r>
              <a:rPr lang="en-US" sz="3100" spc="200" dirty="0"/>
              <a:t> di </a:t>
            </a:r>
            <a:r>
              <a:rPr lang="en-US" sz="3100" spc="200" dirty="0" err="1"/>
              <a:t>successo</a:t>
            </a:r>
            <a:r>
              <a:rPr lang="en-US" sz="3100" spc="200" dirty="0"/>
              <a:t> </a:t>
            </a:r>
            <a:r>
              <a:rPr lang="en-US" sz="3100" spc="200" dirty="0" err="1"/>
              <a:t>usano</a:t>
            </a:r>
            <a:r>
              <a:rPr lang="en-US" sz="3100" spc="200" dirty="0"/>
              <a:t> come </a:t>
            </a:r>
            <a:r>
              <a:rPr lang="en-US" sz="3100" spc="200" dirty="0" err="1"/>
              <a:t>nome</a:t>
            </a:r>
            <a:r>
              <a:rPr lang="en-US" sz="3100" spc="200" dirty="0"/>
              <a:t> </a:t>
            </a:r>
            <a:r>
              <a:rPr lang="en-US" sz="3100" spc="200" dirty="0" err="1"/>
              <a:t>utente</a:t>
            </a:r>
            <a:r>
              <a:rPr lang="en-US" sz="3100" spc="200" dirty="0"/>
              <a:t> il loro </a:t>
            </a:r>
            <a:r>
              <a:rPr lang="en-US" sz="3100" spc="200" dirty="0" err="1"/>
              <a:t>nome</a:t>
            </a:r>
            <a:r>
              <a:rPr lang="en-US" sz="3100" spc="200" dirty="0"/>
              <a:t> e </a:t>
            </a:r>
            <a:r>
              <a:rPr lang="en-US" sz="3100" spc="200" dirty="0" err="1"/>
              <a:t>cognome</a:t>
            </a:r>
            <a:r>
              <a:rPr lang="en-US" sz="3100" spc="200" dirty="0"/>
              <a:t> </a:t>
            </a:r>
            <a:r>
              <a:rPr lang="en-US" sz="3100" spc="200" dirty="0" err="1"/>
              <a:t>uniti</a:t>
            </a:r>
            <a:r>
              <a:rPr lang="en-US" sz="3100" spc="200" dirty="0"/>
              <a:t> in </a:t>
            </a:r>
            <a:r>
              <a:rPr lang="en-US" sz="3100" spc="200" dirty="0" err="1"/>
              <a:t>un'unica</a:t>
            </a:r>
            <a:r>
              <a:rPr lang="en-US" sz="3100" spc="200" dirty="0"/>
              <a:t>, </a:t>
            </a:r>
            <a:r>
              <a:rPr lang="en-US" sz="3100" spc="200" dirty="0" err="1"/>
              <a:t>lunga</a:t>
            </a:r>
            <a:r>
              <a:rPr lang="en-US" sz="3100" spc="200" dirty="0"/>
              <a:t> </a:t>
            </a:r>
            <a:r>
              <a:rPr lang="en-US" sz="3100" spc="200" dirty="0" err="1"/>
              <a:t>stringa</a:t>
            </a:r>
            <a:r>
              <a:rPr lang="en-US" sz="3100" spc="200" dirty="0"/>
              <a:t>.</a:t>
            </a:r>
            <a:br>
              <a:rPr lang="en-US" sz="3100" spc="200" dirty="0"/>
            </a:br>
            <a:br>
              <a:rPr lang="en-US" sz="3100" spc="200" dirty="0"/>
            </a:br>
            <a:br>
              <a:rPr lang="en-US" sz="3100" spc="200" dirty="0"/>
            </a:br>
            <a:r>
              <a:rPr lang="en-US" sz="3100" spc="200" dirty="0" err="1"/>
              <a:t>Potete</a:t>
            </a:r>
            <a:r>
              <a:rPr lang="en-US" sz="3100" spc="200" dirty="0"/>
              <a:t> </a:t>
            </a:r>
            <a:r>
              <a:rPr lang="en-US" sz="3100" spc="200" dirty="0" err="1"/>
              <a:t>utilizzare</a:t>
            </a:r>
            <a:r>
              <a:rPr lang="en-US" sz="3100" spc="200" dirty="0"/>
              <a:t> come </a:t>
            </a:r>
            <a:r>
              <a:rPr lang="en-US" sz="3100" spc="200" dirty="0" err="1"/>
              <a:t>nome</a:t>
            </a:r>
            <a:r>
              <a:rPr lang="en-US" sz="3100" spc="200" dirty="0"/>
              <a:t> </a:t>
            </a:r>
            <a:r>
              <a:rPr lang="en-US" sz="3100" spc="200" dirty="0" err="1"/>
              <a:t>utente</a:t>
            </a:r>
            <a:r>
              <a:rPr lang="en-US" sz="3100" spc="200" dirty="0"/>
              <a:t> </a:t>
            </a:r>
            <a:r>
              <a:rPr lang="en-US" sz="3100" spc="200" dirty="0" err="1"/>
              <a:t>quello</a:t>
            </a:r>
            <a:r>
              <a:rPr lang="en-US" sz="3100" spc="200" dirty="0"/>
              <a:t> </a:t>
            </a:r>
            <a:r>
              <a:rPr lang="en-US" sz="3100" spc="200" dirty="0" err="1"/>
              <a:t>della</a:t>
            </a:r>
            <a:r>
              <a:rPr lang="en-US" sz="3100" spc="200" dirty="0"/>
              <a:t> </a:t>
            </a:r>
            <a:r>
              <a:rPr lang="en-US" sz="3100" spc="200" dirty="0" err="1"/>
              <a:t>vostra</a:t>
            </a:r>
            <a:r>
              <a:rPr lang="en-US" sz="3100" spc="200" dirty="0"/>
              <a:t> </a:t>
            </a:r>
            <a:r>
              <a:rPr lang="en-US" sz="3100" spc="200" dirty="0" err="1"/>
              <a:t>azienda</a:t>
            </a:r>
            <a:r>
              <a:rPr lang="en-US" sz="3100" spc="200" dirty="0"/>
              <a:t> o </a:t>
            </a:r>
            <a:r>
              <a:rPr lang="en-US" sz="3100" spc="200" dirty="0" err="1"/>
              <a:t>della</a:t>
            </a:r>
            <a:r>
              <a:rPr lang="en-US" sz="3100" spc="200" dirty="0"/>
              <a:t> </a:t>
            </a:r>
            <a:r>
              <a:rPr lang="en-US" sz="3100" spc="200" dirty="0" err="1"/>
              <a:t>vostra</a:t>
            </a:r>
            <a:r>
              <a:rPr lang="en-US" sz="3100" spc="200" dirty="0"/>
              <a:t> </a:t>
            </a:r>
            <a:r>
              <a:rPr lang="en-US" sz="3100" spc="200" dirty="0" err="1"/>
              <a:t>attività</a:t>
            </a:r>
            <a:r>
              <a:rPr lang="en-US" sz="3100" spc="200" dirty="0"/>
              <a:t> e </a:t>
            </a:r>
            <a:r>
              <a:rPr lang="en-US" sz="3100" spc="200" dirty="0" err="1"/>
              <a:t>inserirlo</a:t>
            </a:r>
            <a:r>
              <a:rPr lang="en-US" sz="3100" spc="200" dirty="0"/>
              <a:t> </a:t>
            </a:r>
            <a:r>
              <a:rPr lang="en-US" sz="3100" spc="200" dirty="0" err="1"/>
              <a:t>nella</a:t>
            </a:r>
            <a:r>
              <a:rPr lang="en-US" sz="3100" spc="200" dirty="0"/>
              <a:t> </a:t>
            </a:r>
            <a:r>
              <a:rPr lang="en-US" sz="3100" spc="200" dirty="0" err="1"/>
              <a:t>casella</a:t>
            </a:r>
            <a:r>
              <a:rPr lang="en-US" sz="3100" spc="200" dirty="0"/>
              <a:t> di testo </a:t>
            </a:r>
            <a:r>
              <a:rPr lang="en-US" sz="3100" spc="200" dirty="0" err="1"/>
              <a:t>riservata</a:t>
            </a:r>
            <a:r>
              <a:rPr lang="en-US" sz="3100" spc="200" dirty="0"/>
              <a:t> al </a:t>
            </a:r>
            <a:r>
              <a:rPr lang="en-US" sz="3100" spc="200" dirty="0" err="1"/>
              <a:t>nome</a:t>
            </a:r>
            <a:r>
              <a:rPr lang="en-US" sz="3100" spc="200" dirty="0"/>
              <a:t> </a:t>
            </a:r>
            <a:r>
              <a:rPr lang="en-US" sz="3100" spc="200" dirty="0" err="1"/>
              <a:t>nella</a:t>
            </a:r>
            <a:r>
              <a:rPr lang="en-US" sz="3100" spc="200" dirty="0"/>
              <a:t> </a:t>
            </a:r>
            <a:r>
              <a:rPr lang="en-US" sz="3100" spc="200" dirty="0" err="1"/>
              <a:t>pagina</a:t>
            </a:r>
            <a:r>
              <a:rPr lang="en-US" sz="3100" spc="200" dirty="0"/>
              <a:t> </a:t>
            </a:r>
            <a:r>
              <a:rPr lang="en-US" sz="3100" spc="200" dirty="0" err="1"/>
              <a:t>delle</a:t>
            </a:r>
            <a:r>
              <a:rPr lang="en-US" sz="3100" spc="200" dirty="0"/>
              <a:t> </a:t>
            </a:r>
            <a:r>
              <a:rPr lang="en-US" sz="3100" spc="200" dirty="0" err="1"/>
              <a:t>impostazioni</a:t>
            </a:r>
            <a:r>
              <a:rPr lang="en-US" sz="3100" spc="200" dirty="0"/>
              <a:t> del vostro account.</a:t>
            </a:r>
          </a:p>
        </p:txBody>
      </p:sp>
      <p:cxnSp>
        <p:nvCxnSpPr>
          <p:cNvPr id="17" name="Straight Connector 16">
            <a:extLst>
              <a:ext uri="{FF2B5EF4-FFF2-40B4-BE49-F238E27FC236}">
                <a16:creationId xmlns:a16="http://schemas.microsoft.com/office/drawing/2014/main" id="{B6916720-6D22-4D4B-BC19-23008C7DD4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87779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E194971-2F2D-44B0-8AE6-FF2DCCEE0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5">
            <a:extLst>
              <a:ext uri="{FF2B5EF4-FFF2-40B4-BE49-F238E27FC236}">
                <a16:creationId xmlns:a16="http://schemas.microsoft.com/office/drawing/2014/main" id="{1FF9A61E-EB11-4C46-82E1-3E00A3B4B4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1" name="Straight Connector 10">
            <a:extLst>
              <a:ext uri="{FF2B5EF4-FFF2-40B4-BE49-F238E27FC236}">
                <a16:creationId xmlns:a16="http://schemas.microsoft.com/office/drawing/2014/main" id="{5E564EB3-35F2-4EFF-87DC-642DC020526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useBgFill="1">
        <p:nvSpPr>
          <p:cNvPr id="13" name="Rectangle 12">
            <a:extLst>
              <a:ext uri="{FF2B5EF4-FFF2-40B4-BE49-F238E27FC236}">
                <a16:creationId xmlns:a16="http://schemas.microsoft.com/office/drawing/2014/main" id="{4BA0C938-1486-4635-9F6C-44D521FA6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942A7ABB-6A86-4A02-A072-FA82CDCE53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928" y="484632"/>
            <a:ext cx="11244036" cy="5880916"/>
          </a:xfrm>
          <a:prstGeom prst="rect">
            <a:avLst/>
          </a:prstGeom>
          <a:solidFill>
            <a:schemeClr val="bg2"/>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C7BC27E5-F394-2D40-2839-E908D29B44B6}"/>
              </a:ext>
            </a:extLst>
          </p:cNvPr>
          <p:cNvSpPr>
            <a:spLocks noGrp="1"/>
          </p:cNvSpPr>
          <p:nvPr>
            <p:ph type="title"/>
          </p:nvPr>
        </p:nvSpPr>
        <p:spPr>
          <a:xfrm>
            <a:off x="4365356" y="806365"/>
            <a:ext cx="7020747" cy="5229630"/>
          </a:xfrm>
        </p:spPr>
        <p:txBody>
          <a:bodyPr vert="horz" lIns="91440" tIns="45720" rIns="91440" bIns="45720" rtlCol="0" anchor="ctr">
            <a:normAutofit/>
          </a:bodyPr>
          <a:lstStyle/>
          <a:p>
            <a:r>
              <a:rPr lang="en-US" sz="3100" b="1" spc="200" dirty="0"/>
              <a:t>Avatar</a:t>
            </a:r>
            <a:br>
              <a:rPr lang="en-US" sz="3100" spc="200" dirty="0"/>
            </a:br>
            <a:br>
              <a:rPr lang="en-US" sz="3100" spc="200" dirty="0"/>
            </a:br>
            <a:r>
              <a:rPr lang="en-US" sz="3100" spc="200" dirty="0" err="1"/>
              <a:t>Ogni</a:t>
            </a:r>
            <a:r>
              <a:rPr lang="en-US" sz="3100" spc="200" dirty="0"/>
              <a:t> account Twitter ha </a:t>
            </a:r>
            <a:r>
              <a:rPr lang="en-US" sz="3100" spc="200" dirty="0" err="1"/>
              <a:t>bisogno</a:t>
            </a:r>
            <a:r>
              <a:rPr lang="en-US" sz="3100" spc="200" dirty="0"/>
              <a:t> di due </a:t>
            </a:r>
            <a:r>
              <a:rPr lang="en-US" sz="3100" spc="200" dirty="0" err="1"/>
              <a:t>foto</a:t>
            </a:r>
            <a:r>
              <a:rPr lang="en-US" sz="3100" spc="200" dirty="0"/>
              <a:t>: </a:t>
            </a:r>
            <a:r>
              <a:rPr lang="en-US" sz="3100" spc="200" dirty="0" err="1"/>
              <a:t>quella</a:t>
            </a:r>
            <a:r>
              <a:rPr lang="en-US" sz="3100" spc="200" dirty="0"/>
              <a:t> per </a:t>
            </a:r>
            <a:r>
              <a:rPr lang="en-US" sz="3100" spc="200" dirty="0" err="1"/>
              <a:t>l'header</a:t>
            </a:r>
            <a:r>
              <a:rPr lang="en-US" sz="3100" spc="200" dirty="0"/>
              <a:t>, </a:t>
            </a:r>
            <a:r>
              <a:rPr lang="en-US" sz="3100" spc="200" dirty="0" err="1"/>
              <a:t>che</a:t>
            </a:r>
            <a:r>
              <a:rPr lang="en-US" sz="3100" spc="200" dirty="0"/>
              <a:t> </a:t>
            </a:r>
            <a:r>
              <a:rPr lang="en-US" sz="3100" spc="200" dirty="0" err="1"/>
              <a:t>appare</a:t>
            </a:r>
            <a:r>
              <a:rPr lang="en-US" sz="3100" spc="200" dirty="0"/>
              <a:t> </a:t>
            </a:r>
            <a:r>
              <a:rPr lang="en-US" sz="3100" spc="200" dirty="0" err="1"/>
              <a:t>sulla</a:t>
            </a:r>
            <a:r>
              <a:rPr lang="en-US" sz="3100" spc="200" dirty="0"/>
              <a:t> </a:t>
            </a:r>
            <a:r>
              <a:rPr lang="en-US" sz="3100" spc="200" dirty="0" err="1"/>
              <a:t>pagina</a:t>
            </a:r>
            <a:r>
              <a:rPr lang="en-US" sz="3100" spc="200" dirty="0"/>
              <a:t> </a:t>
            </a:r>
            <a:r>
              <a:rPr lang="en-US" sz="3100" spc="200" dirty="0" err="1"/>
              <a:t>dell'account</a:t>
            </a:r>
            <a:r>
              <a:rPr lang="en-US" sz="3100" spc="200" dirty="0"/>
              <a:t>, e </a:t>
            </a:r>
            <a:r>
              <a:rPr lang="en-US" sz="3100" spc="200" dirty="0" err="1"/>
              <a:t>quella</a:t>
            </a:r>
            <a:r>
              <a:rPr lang="en-US" sz="3100" spc="200" dirty="0"/>
              <a:t> per il </a:t>
            </a:r>
            <a:r>
              <a:rPr lang="en-US" sz="3100" spc="200" dirty="0" err="1"/>
              <a:t>profilo</a:t>
            </a:r>
            <a:r>
              <a:rPr lang="en-US" sz="3100" spc="200" dirty="0"/>
              <a:t>, </a:t>
            </a:r>
            <a:r>
              <a:rPr lang="en-US" sz="3100" spc="200" dirty="0" err="1"/>
              <a:t>che</a:t>
            </a:r>
            <a:r>
              <a:rPr lang="en-US" sz="3100" spc="200" dirty="0"/>
              <a:t> </a:t>
            </a:r>
            <a:r>
              <a:rPr lang="en-US" sz="3100" spc="200" dirty="0" err="1"/>
              <a:t>appare</a:t>
            </a:r>
            <a:r>
              <a:rPr lang="en-US" sz="3100" spc="200" dirty="0"/>
              <a:t> </a:t>
            </a:r>
            <a:r>
              <a:rPr lang="en-US" sz="3100" spc="200" dirty="0" err="1"/>
              <a:t>su</a:t>
            </a:r>
            <a:r>
              <a:rPr lang="en-US" sz="3100" spc="200" dirty="0"/>
              <a:t> </a:t>
            </a:r>
            <a:r>
              <a:rPr lang="en-US" sz="3100" spc="200" dirty="0" err="1"/>
              <a:t>ognuno</a:t>
            </a:r>
            <a:r>
              <a:rPr lang="en-US" sz="3100" spc="200" dirty="0"/>
              <a:t> </a:t>
            </a:r>
            <a:r>
              <a:rPr lang="en-US" sz="3100" spc="200" dirty="0" err="1"/>
              <a:t>dei</a:t>
            </a:r>
            <a:r>
              <a:rPr lang="en-US" sz="3100" spc="200" dirty="0"/>
              <a:t> tweet. La </a:t>
            </a:r>
            <a:r>
              <a:rPr lang="en-US" sz="3100" spc="200" dirty="0" err="1"/>
              <a:t>seconda</a:t>
            </a:r>
            <a:r>
              <a:rPr lang="en-US" sz="3100" spc="200" dirty="0"/>
              <a:t> </a:t>
            </a:r>
            <a:r>
              <a:rPr lang="en-US" sz="3100" spc="200" dirty="0" err="1"/>
              <a:t>immagine</a:t>
            </a:r>
            <a:r>
              <a:rPr lang="en-US" sz="3100" spc="200" dirty="0"/>
              <a:t> è </a:t>
            </a:r>
            <a:r>
              <a:rPr lang="en-US" sz="3100" spc="200" dirty="0" err="1"/>
              <a:t>chiamata</a:t>
            </a:r>
            <a:r>
              <a:rPr lang="en-US" sz="3100" spc="200" dirty="0"/>
              <a:t> </a:t>
            </a:r>
            <a:r>
              <a:rPr lang="en-US" sz="3100" spc="200" dirty="0" err="1"/>
              <a:t>anche</a:t>
            </a:r>
            <a:r>
              <a:rPr lang="en-US" sz="3100" spc="200" dirty="0"/>
              <a:t> avatar Twitter.</a:t>
            </a:r>
            <a:br>
              <a:rPr lang="en-US" sz="3100" spc="200" dirty="0"/>
            </a:br>
            <a:br>
              <a:rPr lang="en-US" sz="3100" spc="200" dirty="0"/>
            </a:br>
            <a:r>
              <a:rPr lang="en-US" sz="3100" spc="200" dirty="0" err="1"/>
              <a:t>Quando</a:t>
            </a:r>
            <a:r>
              <a:rPr lang="en-US" sz="3100" spc="200" dirty="0"/>
              <a:t> le </a:t>
            </a:r>
            <a:r>
              <a:rPr lang="en-US" sz="3100" spc="200" dirty="0" err="1"/>
              <a:t>persone</a:t>
            </a:r>
            <a:r>
              <a:rPr lang="en-US" sz="3100" spc="200" dirty="0"/>
              <a:t> </a:t>
            </a:r>
            <a:r>
              <a:rPr lang="en-US" sz="3100" spc="200" dirty="0" err="1"/>
              <a:t>leggono</a:t>
            </a:r>
            <a:r>
              <a:rPr lang="en-US" sz="3100" spc="200" dirty="0"/>
              <a:t> </a:t>
            </a:r>
            <a:r>
              <a:rPr lang="en-US" sz="3100" spc="200" dirty="0" err="1"/>
              <a:t>i</a:t>
            </a:r>
            <a:r>
              <a:rPr lang="en-US" sz="3100" spc="200" dirty="0"/>
              <a:t> </a:t>
            </a:r>
            <a:r>
              <a:rPr lang="en-US" sz="3100" spc="200" dirty="0" err="1"/>
              <a:t>vostri</a:t>
            </a:r>
            <a:r>
              <a:rPr lang="en-US" sz="3100" spc="200" dirty="0"/>
              <a:t> tweet, </a:t>
            </a:r>
            <a:r>
              <a:rPr lang="en-US" sz="3100" spc="200" dirty="0" err="1"/>
              <a:t>accanto</a:t>
            </a:r>
            <a:r>
              <a:rPr lang="en-US" sz="3100" spc="200" dirty="0"/>
              <a:t> ai </a:t>
            </a:r>
            <a:r>
              <a:rPr lang="en-US" sz="3100" spc="200" dirty="0" err="1"/>
              <a:t>testi</a:t>
            </a:r>
            <a:r>
              <a:rPr lang="en-US" sz="3100" spc="200" dirty="0"/>
              <a:t> compare la </a:t>
            </a:r>
            <a:r>
              <a:rPr lang="en-US" sz="3100" spc="200" dirty="0" err="1"/>
              <a:t>piccola</a:t>
            </a:r>
            <a:r>
              <a:rPr lang="en-US" sz="3100" spc="200" dirty="0"/>
              <a:t> </a:t>
            </a:r>
            <a:r>
              <a:rPr lang="en-US" sz="3100" spc="200" dirty="0" err="1"/>
              <a:t>immagine</a:t>
            </a:r>
            <a:r>
              <a:rPr lang="en-US" sz="3100" spc="200" dirty="0"/>
              <a:t> </a:t>
            </a:r>
            <a:r>
              <a:rPr lang="en-US" sz="3100" spc="200" dirty="0" err="1"/>
              <a:t>che</a:t>
            </a:r>
            <a:r>
              <a:rPr lang="en-US" sz="3100" spc="200" dirty="0"/>
              <a:t> </a:t>
            </a:r>
            <a:r>
              <a:rPr lang="en-US" sz="3100" spc="200" dirty="0" err="1"/>
              <a:t>avete</a:t>
            </a:r>
            <a:r>
              <a:rPr lang="en-US" sz="3100" spc="200" dirty="0"/>
              <a:t> </a:t>
            </a:r>
            <a:r>
              <a:rPr lang="en-US" sz="3100" spc="200" dirty="0" err="1"/>
              <a:t>caricato</a:t>
            </a:r>
            <a:r>
              <a:rPr lang="en-US" sz="3100" spc="200" dirty="0"/>
              <a:t> </a:t>
            </a:r>
            <a:r>
              <a:rPr lang="en-US" sz="3100" spc="200" dirty="0" err="1"/>
              <a:t>su</a:t>
            </a:r>
            <a:r>
              <a:rPr lang="en-US" sz="3100" spc="200" dirty="0"/>
              <a:t> Twitter. </a:t>
            </a:r>
          </a:p>
        </p:txBody>
      </p:sp>
      <p:cxnSp>
        <p:nvCxnSpPr>
          <p:cNvPr id="17" name="Straight Connector 16">
            <a:extLst>
              <a:ext uri="{FF2B5EF4-FFF2-40B4-BE49-F238E27FC236}">
                <a16:creationId xmlns:a16="http://schemas.microsoft.com/office/drawing/2014/main" id="{B6916720-6D22-4D4B-BC19-23008C7DD4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1361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080" name="Straight Connector 1069">
            <a:extLst>
              <a:ext uri="{FF2B5EF4-FFF2-40B4-BE49-F238E27FC236}">
                <a16:creationId xmlns:a16="http://schemas.microsoft.com/office/drawing/2014/main" id="{B73DEAEA-BFDB-410C-89E7-02514506C82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81" name="Rectangle 1071">
            <a:extLst>
              <a:ext uri="{FF2B5EF4-FFF2-40B4-BE49-F238E27FC236}">
                <a16:creationId xmlns:a16="http://schemas.microsoft.com/office/drawing/2014/main" id="{6EAAB671-E1B2-4834-B3F6-E0A2D3BE86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82" name="Rectangle 1073">
            <a:extLst>
              <a:ext uri="{FF2B5EF4-FFF2-40B4-BE49-F238E27FC236}">
                <a16:creationId xmlns:a16="http://schemas.microsoft.com/office/drawing/2014/main" id="{389FFE7C-E583-49D7-B92E-1EC8D6D4FC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726" cy="6858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3" name="Rectangle 1075">
            <a:extLst>
              <a:ext uri="{FF2B5EF4-FFF2-40B4-BE49-F238E27FC236}">
                <a16:creationId xmlns:a16="http://schemas.microsoft.com/office/drawing/2014/main" id="{D0D2945E-06BB-4ED7-B357-30CA7211CF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C7BC27E5-F394-2D40-2839-E908D29B44B6}"/>
              </a:ext>
            </a:extLst>
          </p:cNvPr>
          <p:cNvSpPr>
            <a:spLocks noGrp="1"/>
          </p:cNvSpPr>
          <p:nvPr>
            <p:ph type="title"/>
          </p:nvPr>
        </p:nvSpPr>
        <p:spPr>
          <a:xfrm>
            <a:off x="648311" y="3143650"/>
            <a:ext cx="4208656" cy="402190"/>
          </a:xfrm>
        </p:spPr>
        <p:txBody>
          <a:bodyPr vert="horz" lIns="91440" tIns="45720" rIns="91440" bIns="45720" rtlCol="0" anchor="b">
            <a:normAutofit fontScale="90000"/>
          </a:bodyPr>
          <a:lstStyle/>
          <a:p>
            <a:pPr algn="r"/>
            <a:br>
              <a:rPr lang="en-US" sz="2500" spc="200" dirty="0">
                <a:solidFill>
                  <a:srgbClr val="FFFFFF"/>
                </a:solidFill>
                <a:effectLst>
                  <a:outerShdw blurRad="38100" dist="38100" dir="2700000" algn="tl">
                    <a:srgbClr val="000000">
                      <a:alpha val="43137"/>
                    </a:srgbClr>
                  </a:outerShdw>
                </a:effectLst>
              </a:rPr>
            </a:br>
            <a:r>
              <a:rPr lang="en-US" sz="2500" spc="200" dirty="0">
                <a:solidFill>
                  <a:srgbClr val="FFFFFF"/>
                </a:solidFill>
              </a:rPr>
              <a:t>Meta Platform è il nuovo </a:t>
            </a:r>
            <a:r>
              <a:rPr lang="en-US" sz="2500" spc="200" dirty="0" err="1">
                <a:solidFill>
                  <a:srgbClr val="FFFFFF"/>
                </a:solidFill>
              </a:rPr>
              <a:t>nome</a:t>
            </a:r>
            <a:r>
              <a:rPr lang="en-US" sz="2500" spc="200" dirty="0">
                <a:solidFill>
                  <a:srgbClr val="FFFFFF"/>
                </a:solidFill>
              </a:rPr>
              <a:t> di Facebook, </a:t>
            </a:r>
            <a:r>
              <a:rPr lang="en-US" sz="2500" spc="200" dirty="0" err="1">
                <a:solidFill>
                  <a:srgbClr val="FFFFFF"/>
                </a:solidFill>
              </a:rPr>
              <a:t>probabilmente</a:t>
            </a:r>
            <a:r>
              <a:rPr lang="en-US" sz="2500" spc="200" dirty="0">
                <a:solidFill>
                  <a:srgbClr val="FFFFFF"/>
                </a:solidFill>
              </a:rPr>
              <a:t> </a:t>
            </a:r>
            <a:r>
              <a:rPr lang="en-US" sz="2500" spc="200" dirty="0" err="1">
                <a:solidFill>
                  <a:srgbClr val="FFFFFF"/>
                </a:solidFill>
              </a:rPr>
              <a:t>l'impresa</a:t>
            </a:r>
            <a:r>
              <a:rPr lang="en-US" sz="2500" spc="200" dirty="0">
                <a:solidFill>
                  <a:srgbClr val="FFFFFF"/>
                </a:solidFill>
              </a:rPr>
              <a:t> </a:t>
            </a:r>
            <a:r>
              <a:rPr lang="en-US" sz="2500" spc="200" dirty="0" err="1">
                <a:solidFill>
                  <a:srgbClr val="FFFFFF"/>
                </a:solidFill>
              </a:rPr>
              <a:t>tecnologica</a:t>
            </a:r>
            <a:r>
              <a:rPr lang="en-US" sz="2500" spc="200" dirty="0">
                <a:solidFill>
                  <a:srgbClr val="FFFFFF"/>
                </a:solidFill>
              </a:rPr>
              <a:t> </a:t>
            </a:r>
            <a:r>
              <a:rPr lang="en-US" sz="2500" spc="200" dirty="0" err="1">
                <a:solidFill>
                  <a:srgbClr val="FFFFFF"/>
                </a:solidFill>
              </a:rPr>
              <a:t>che</a:t>
            </a:r>
            <a:r>
              <a:rPr lang="en-US" sz="2500" spc="200" dirty="0">
                <a:solidFill>
                  <a:srgbClr val="FFFFFF"/>
                </a:solidFill>
              </a:rPr>
              <a:t> ha </a:t>
            </a:r>
            <a:r>
              <a:rPr lang="en-US" sz="2500" spc="200" dirty="0" err="1">
                <a:solidFill>
                  <a:srgbClr val="FFFFFF"/>
                </a:solidFill>
              </a:rPr>
              <a:t>gli</a:t>
            </a:r>
            <a:r>
              <a:rPr lang="en-US" sz="2500" spc="200" dirty="0">
                <a:solidFill>
                  <a:srgbClr val="FFFFFF"/>
                </a:solidFill>
              </a:rPr>
              <a:t> </a:t>
            </a:r>
            <a:r>
              <a:rPr lang="en-US" sz="2500" spc="200" dirty="0" err="1">
                <a:solidFill>
                  <a:srgbClr val="FFFFFF"/>
                </a:solidFill>
              </a:rPr>
              <a:t>interessi</a:t>
            </a:r>
            <a:r>
              <a:rPr lang="en-US" sz="2500" spc="200" dirty="0">
                <a:solidFill>
                  <a:srgbClr val="FFFFFF"/>
                </a:solidFill>
              </a:rPr>
              <a:t> </a:t>
            </a:r>
            <a:r>
              <a:rPr lang="en-US" sz="2500" spc="200" dirty="0" err="1">
                <a:solidFill>
                  <a:srgbClr val="FFFFFF"/>
                </a:solidFill>
              </a:rPr>
              <a:t>più</a:t>
            </a:r>
            <a:r>
              <a:rPr lang="en-US" sz="2500" spc="200" dirty="0">
                <a:solidFill>
                  <a:srgbClr val="FFFFFF"/>
                </a:solidFill>
              </a:rPr>
              <a:t> </a:t>
            </a:r>
            <a:r>
              <a:rPr lang="en-US" sz="2500" spc="200" dirty="0" err="1">
                <a:solidFill>
                  <a:srgbClr val="FFFFFF"/>
                </a:solidFill>
              </a:rPr>
              <a:t>forti</a:t>
            </a:r>
            <a:r>
              <a:rPr lang="en-US" sz="2500" spc="200" dirty="0">
                <a:solidFill>
                  <a:srgbClr val="FFFFFF"/>
                </a:solidFill>
              </a:rPr>
              <a:t> </a:t>
            </a:r>
            <a:r>
              <a:rPr lang="en-US" sz="2500" spc="200" dirty="0" err="1">
                <a:solidFill>
                  <a:srgbClr val="FFFFFF"/>
                </a:solidFill>
              </a:rPr>
              <a:t>nello</a:t>
            </a:r>
            <a:r>
              <a:rPr lang="en-US" sz="2500" spc="200" dirty="0">
                <a:solidFill>
                  <a:srgbClr val="FFFFFF"/>
                </a:solidFill>
              </a:rPr>
              <a:t> </a:t>
            </a:r>
            <a:r>
              <a:rPr lang="en-US" sz="2500" spc="200" dirty="0" err="1">
                <a:solidFill>
                  <a:srgbClr val="FFFFFF"/>
                </a:solidFill>
              </a:rPr>
              <a:t>sviluppo</a:t>
            </a:r>
            <a:r>
              <a:rPr lang="en-US" sz="2500" spc="200" dirty="0">
                <a:solidFill>
                  <a:srgbClr val="FFFFFF"/>
                </a:solidFill>
              </a:rPr>
              <a:t> del </a:t>
            </a:r>
            <a:r>
              <a:rPr lang="en-US" sz="2500" spc="200" dirty="0" err="1">
                <a:solidFill>
                  <a:srgbClr val="FFFFFF"/>
                </a:solidFill>
              </a:rPr>
              <a:t>metaverso</a:t>
            </a:r>
            <a:r>
              <a:rPr lang="en-US" sz="2500" spc="200" dirty="0">
                <a:solidFill>
                  <a:srgbClr val="FFFFFF"/>
                </a:solidFill>
              </a:rPr>
              <a:t>.</a:t>
            </a:r>
            <a:br>
              <a:rPr lang="en-US" sz="2500" spc="200" dirty="0">
                <a:solidFill>
                  <a:srgbClr val="FFFFFF"/>
                </a:solidFill>
              </a:rPr>
            </a:br>
            <a:br>
              <a:rPr lang="en-US" sz="2500" spc="200" dirty="0">
                <a:solidFill>
                  <a:srgbClr val="FFFFFF"/>
                </a:solidFill>
              </a:rPr>
            </a:br>
            <a:br>
              <a:rPr lang="en-US" sz="2500" spc="200" dirty="0">
                <a:solidFill>
                  <a:srgbClr val="FFFFFF"/>
                </a:solidFill>
              </a:rPr>
            </a:br>
            <a:br>
              <a:rPr lang="en-US" sz="2500" spc="200" dirty="0">
                <a:solidFill>
                  <a:srgbClr val="FFFFFF"/>
                </a:solidFill>
              </a:rPr>
            </a:br>
            <a:br>
              <a:rPr lang="en-US" sz="2500" spc="200" dirty="0">
                <a:solidFill>
                  <a:srgbClr val="FFFFFF"/>
                </a:solidFill>
              </a:rPr>
            </a:br>
            <a:endParaRPr lang="en-US" sz="1800" spc="200" dirty="0">
              <a:solidFill>
                <a:srgbClr val="FFFFFF"/>
              </a:solidFill>
            </a:endParaRPr>
          </a:p>
        </p:txBody>
      </p:sp>
      <p:cxnSp>
        <p:nvCxnSpPr>
          <p:cNvPr id="1084" name="Straight Connector 1077">
            <a:extLst>
              <a:ext uri="{FF2B5EF4-FFF2-40B4-BE49-F238E27FC236}">
                <a16:creationId xmlns:a16="http://schemas.microsoft.com/office/drawing/2014/main" id="{F4C9872C-B3B3-4A61-B20E-F79415F455B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6679" y="3765314"/>
            <a:ext cx="3931920" cy="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descr="Meta Platforms Logo Png, Vector, SVG Download">
            <a:extLst>
              <a:ext uri="{FF2B5EF4-FFF2-40B4-BE49-F238E27FC236}">
                <a16:creationId xmlns:a16="http://schemas.microsoft.com/office/drawing/2014/main" id="{7A75FADE-EFE6-674F-37D4-CE2CD78D0E0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tretch/>
        </p:blipFill>
        <p:spPr bwMode="auto">
          <a:xfrm>
            <a:off x="6096000" y="1609665"/>
            <a:ext cx="5459470" cy="36396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9750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8"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9"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20" name="Rectangle 10">
            <a:extLst>
              <a:ext uri="{FF2B5EF4-FFF2-40B4-BE49-F238E27FC236}">
                <a16:creationId xmlns:a16="http://schemas.microsoft.com/office/drawing/2014/main" id="{62AE8E50-35D4-4D5A-A4BB-168CBB027D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12">
            <a:extLst>
              <a:ext uri="{FF2B5EF4-FFF2-40B4-BE49-F238E27FC236}">
                <a16:creationId xmlns:a16="http://schemas.microsoft.com/office/drawing/2014/main" id="{B94D87A0-BA55-4A8B-9FD6-6109543D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7946" y="620720"/>
            <a:ext cx="3366054" cy="5571069"/>
          </a:xfrm>
          <a:prstGeom prst="rect">
            <a:avLst/>
          </a:pr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14">
            <a:extLst>
              <a:ext uri="{FF2B5EF4-FFF2-40B4-BE49-F238E27FC236}">
                <a16:creationId xmlns:a16="http://schemas.microsoft.com/office/drawing/2014/main" id="{1B26E892-1320-40AA-9CA1-246721C187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28592" y="620720"/>
            <a:ext cx="7323231" cy="55931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C7BC27E5-F394-2D40-2839-E908D29B44B6}"/>
              </a:ext>
            </a:extLst>
          </p:cNvPr>
          <p:cNvSpPr>
            <a:spLocks noGrp="1"/>
          </p:cNvSpPr>
          <p:nvPr>
            <p:ph type="title"/>
          </p:nvPr>
        </p:nvSpPr>
        <p:spPr>
          <a:xfrm>
            <a:off x="4748832" y="887786"/>
            <a:ext cx="6282749" cy="3684215"/>
          </a:xfrm>
        </p:spPr>
        <p:txBody>
          <a:bodyPr vert="horz" lIns="91440" tIns="45720" rIns="91440" bIns="45720" rtlCol="0" anchor="b">
            <a:noAutofit/>
          </a:bodyPr>
          <a:lstStyle/>
          <a:p>
            <a:r>
              <a:rPr lang="en-US" sz="2400" spc="200" dirty="0">
                <a:solidFill>
                  <a:srgbClr val="FFFFFF"/>
                </a:solidFill>
              </a:rPr>
              <a:t>I social media </a:t>
            </a:r>
            <a:r>
              <a:rPr lang="en-US" sz="2400" spc="200" dirty="0" err="1">
                <a:solidFill>
                  <a:srgbClr val="FFFFFF"/>
                </a:solidFill>
              </a:rPr>
              <a:t>utilizzano</a:t>
            </a:r>
            <a:r>
              <a:rPr lang="en-US" sz="2400" spc="200" dirty="0">
                <a:solidFill>
                  <a:srgbClr val="FFFFFF"/>
                </a:solidFill>
              </a:rPr>
              <a:t> </a:t>
            </a:r>
            <a:r>
              <a:rPr lang="en-US" sz="2400" spc="200" dirty="0" err="1">
                <a:solidFill>
                  <a:srgbClr val="FFFFFF"/>
                </a:solidFill>
              </a:rPr>
              <a:t>tecnologie</a:t>
            </a:r>
            <a:r>
              <a:rPr lang="en-US" sz="2400" spc="200" dirty="0">
                <a:solidFill>
                  <a:srgbClr val="FFFFFF"/>
                </a:solidFill>
              </a:rPr>
              <a:t> </a:t>
            </a:r>
            <a:r>
              <a:rPr lang="en-US" sz="2400" spc="200" dirty="0" err="1">
                <a:solidFill>
                  <a:srgbClr val="FFFFFF"/>
                </a:solidFill>
              </a:rPr>
              <a:t>mobili</a:t>
            </a:r>
            <a:r>
              <a:rPr lang="en-US" sz="2400" spc="200" dirty="0">
                <a:solidFill>
                  <a:srgbClr val="FFFFFF"/>
                </a:solidFill>
              </a:rPr>
              <a:t> </a:t>
            </a:r>
            <a:r>
              <a:rPr lang="en-US" sz="2400" spc="200" dirty="0" err="1">
                <a:solidFill>
                  <a:srgbClr val="FFFFFF"/>
                </a:solidFill>
              </a:rPr>
              <a:t>basate</a:t>
            </a:r>
            <a:r>
              <a:rPr lang="en-US" sz="2400" spc="200" dirty="0">
                <a:solidFill>
                  <a:srgbClr val="FFFFFF"/>
                </a:solidFill>
              </a:rPr>
              <a:t> </a:t>
            </a:r>
            <a:r>
              <a:rPr lang="en-US" sz="2400" spc="200" dirty="0" err="1">
                <a:solidFill>
                  <a:srgbClr val="FFFFFF"/>
                </a:solidFill>
              </a:rPr>
              <a:t>sul</a:t>
            </a:r>
            <a:r>
              <a:rPr lang="en-US" sz="2400" spc="200" dirty="0">
                <a:solidFill>
                  <a:srgbClr val="FFFFFF"/>
                </a:solidFill>
              </a:rPr>
              <a:t> web per </a:t>
            </a:r>
            <a:r>
              <a:rPr lang="en-US" sz="2400" spc="200" dirty="0" err="1">
                <a:solidFill>
                  <a:srgbClr val="FFFFFF"/>
                </a:solidFill>
              </a:rPr>
              <a:t>condividere</a:t>
            </a:r>
            <a:r>
              <a:rPr lang="en-US" sz="2400" spc="200" dirty="0">
                <a:solidFill>
                  <a:srgbClr val="FFFFFF"/>
                </a:solidFill>
              </a:rPr>
              <a:t>, co-</a:t>
            </a:r>
            <a:r>
              <a:rPr lang="en-US" sz="2400" spc="200" dirty="0" err="1">
                <a:solidFill>
                  <a:srgbClr val="FFFFFF"/>
                </a:solidFill>
              </a:rPr>
              <a:t>creare</a:t>
            </a:r>
            <a:r>
              <a:rPr lang="en-US" sz="2400" spc="200" dirty="0">
                <a:solidFill>
                  <a:srgbClr val="FFFFFF"/>
                </a:solidFill>
              </a:rPr>
              <a:t>, </a:t>
            </a:r>
            <a:r>
              <a:rPr lang="en-US" sz="2400" spc="200" dirty="0" err="1">
                <a:solidFill>
                  <a:srgbClr val="FFFFFF"/>
                </a:solidFill>
              </a:rPr>
              <a:t>discutere</a:t>
            </a:r>
            <a:r>
              <a:rPr lang="en-US" sz="2400" spc="200" dirty="0">
                <a:solidFill>
                  <a:srgbClr val="FFFFFF"/>
                </a:solidFill>
              </a:rPr>
              <a:t> e </a:t>
            </a:r>
            <a:r>
              <a:rPr lang="en-US" sz="2400" spc="200" dirty="0" err="1">
                <a:solidFill>
                  <a:srgbClr val="FFFFFF"/>
                </a:solidFill>
              </a:rPr>
              <a:t>modificare</a:t>
            </a:r>
            <a:r>
              <a:rPr lang="en-US" sz="2400" spc="200" dirty="0">
                <a:solidFill>
                  <a:srgbClr val="FFFFFF"/>
                </a:solidFill>
              </a:rPr>
              <a:t> </a:t>
            </a:r>
            <a:r>
              <a:rPr lang="en-US" sz="2400" spc="200" dirty="0" err="1">
                <a:solidFill>
                  <a:srgbClr val="FFFFFF"/>
                </a:solidFill>
              </a:rPr>
              <a:t>i</a:t>
            </a:r>
            <a:r>
              <a:rPr lang="en-US" sz="2400" spc="200" dirty="0">
                <a:solidFill>
                  <a:srgbClr val="FFFFFF"/>
                </a:solidFill>
              </a:rPr>
              <a:t> </a:t>
            </a:r>
            <a:r>
              <a:rPr lang="en-US" sz="2400" spc="200" dirty="0" err="1">
                <a:solidFill>
                  <a:srgbClr val="FFFFFF"/>
                </a:solidFill>
              </a:rPr>
              <a:t>contenuti</a:t>
            </a:r>
            <a:r>
              <a:rPr lang="en-US" sz="2400" spc="200" dirty="0">
                <a:solidFill>
                  <a:srgbClr val="FFFFFF"/>
                </a:solidFill>
              </a:rPr>
              <a:t> </a:t>
            </a:r>
            <a:r>
              <a:rPr lang="en-US" sz="2400" spc="200" dirty="0" err="1">
                <a:solidFill>
                  <a:srgbClr val="FFFFFF"/>
                </a:solidFill>
              </a:rPr>
              <a:t>generati</a:t>
            </a:r>
            <a:r>
              <a:rPr lang="en-US" sz="2400" spc="200" dirty="0">
                <a:solidFill>
                  <a:srgbClr val="FFFFFF"/>
                </a:solidFill>
              </a:rPr>
              <a:t> </a:t>
            </a:r>
            <a:r>
              <a:rPr lang="en-US" sz="2400" spc="200" dirty="0" err="1">
                <a:solidFill>
                  <a:srgbClr val="FFFFFF"/>
                </a:solidFill>
              </a:rPr>
              <a:t>dagli</a:t>
            </a:r>
            <a:r>
              <a:rPr lang="en-US" sz="2400" spc="200" dirty="0">
                <a:solidFill>
                  <a:srgbClr val="FFFFFF"/>
                </a:solidFill>
              </a:rPr>
              <a:t> </a:t>
            </a:r>
            <a:r>
              <a:rPr lang="en-US" sz="2400" spc="200" dirty="0" err="1">
                <a:solidFill>
                  <a:srgbClr val="FFFFFF"/>
                </a:solidFill>
              </a:rPr>
              <a:t>utenti</a:t>
            </a:r>
            <a:r>
              <a:rPr lang="en-US" sz="2400" spc="200" dirty="0">
                <a:solidFill>
                  <a:srgbClr val="FFFFFF"/>
                </a:solidFill>
              </a:rPr>
              <a:t>. </a:t>
            </a:r>
            <a:br>
              <a:rPr lang="en-US" sz="2400" spc="200" dirty="0">
                <a:solidFill>
                  <a:srgbClr val="FFFFFF"/>
                </a:solidFill>
              </a:rPr>
            </a:br>
            <a:br>
              <a:rPr lang="en-US" sz="2400" spc="200" dirty="0">
                <a:solidFill>
                  <a:srgbClr val="FFFFFF"/>
                </a:solidFill>
              </a:rPr>
            </a:br>
            <a:r>
              <a:rPr lang="en-US" sz="2400" spc="200" dirty="0">
                <a:solidFill>
                  <a:srgbClr val="FFFFFF"/>
                </a:solidFill>
              </a:rPr>
              <a:t>Hanno </a:t>
            </a:r>
            <a:r>
              <a:rPr lang="en-US" sz="2400" spc="200" dirty="0" err="1">
                <a:solidFill>
                  <a:srgbClr val="FFFFFF"/>
                </a:solidFill>
              </a:rPr>
              <a:t>trasformato</a:t>
            </a:r>
            <a:r>
              <a:rPr lang="en-US" sz="2400" spc="200" dirty="0">
                <a:solidFill>
                  <a:srgbClr val="FFFFFF"/>
                </a:solidFill>
              </a:rPr>
              <a:t> il </a:t>
            </a:r>
            <a:r>
              <a:rPr lang="en-US" sz="2400" spc="200" dirty="0" err="1">
                <a:solidFill>
                  <a:srgbClr val="FFFFFF"/>
                </a:solidFill>
              </a:rPr>
              <a:t>modello</a:t>
            </a:r>
            <a:r>
              <a:rPr lang="en-US" sz="2400" spc="200" dirty="0">
                <a:solidFill>
                  <a:srgbClr val="FFFFFF"/>
                </a:solidFill>
              </a:rPr>
              <a:t> </a:t>
            </a:r>
            <a:r>
              <a:rPr lang="en-US" sz="2400" spc="200" dirty="0" err="1">
                <a:solidFill>
                  <a:srgbClr val="FFFFFF"/>
                </a:solidFill>
              </a:rPr>
              <a:t>tradizionale</a:t>
            </a:r>
            <a:r>
              <a:rPr lang="en-US" sz="2400" spc="200" dirty="0">
                <a:solidFill>
                  <a:srgbClr val="FFFFFF"/>
                </a:solidFill>
              </a:rPr>
              <a:t> </a:t>
            </a:r>
            <a:r>
              <a:rPr lang="en-US" sz="2400" spc="200" dirty="0" err="1">
                <a:solidFill>
                  <a:srgbClr val="FFFFFF"/>
                </a:solidFill>
              </a:rPr>
              <a:t>della</a:t>
            </a:r>
            <a:r>
              <a:rPr lang="en-US" sz="2400" spc="200" dirty="0">
                <a:solidFill>
                  <a:srgbClr val="FFFFFF"/>
                </a:solidFill>
              </a:rPr>
              <a:t> </a:t>
            </a:r>
            <a:r>
              <a:rPr lang="en-US" sz="2400" spc="200" dirty="0" err="1">
                <a:solidFill>
                  <a:srgbClr val="FFFFFF"/>
                </a:solidFill>
              </a:rPr>
              <a:t>comunicazione</a:t>
            </a:r>
            <a:r>
              <a:rPr lang="en-US" sz="2400" spc="200" dirty="0">
                <a:solidFill>
                  <a:srgbClr val="FFFFFF"/>
                </a:solidFill>
              </a:rPr>
              <a:t> di marketing, </a:t>
            </a:r>
            <a:r>
              <a:rPr lang="en-US" sz="2400" spc="200" dirty="0" err="1">
                <a:solidFill>
                  <a:srgbClr val="FFFFFF"/>
                </a:solidFill>
              </a:rPr>
              <a:t>che</a:t>
            </a:r>
            <a:r>
              <a:rPr lang="en-US" sz="2400" spc="200" dirty="0">
                <a:solidFill>
                  <a:srgbClr val="FFFFFF"/>
                </a:solidFill>
              </a:rPr>
              <a:t> </a:t>
            </a:r>
            <a:r>
              <a:rPr lang="en-US" sz="2400" spc="200" dirty="0" err="1">
                <a:solidFill>
                  <a:srgbClr val="FFFFFF"/>
                </a:solidFill>
              </a:rPr>
              <a:t>consisteva</a:t>
            </a:r>
            <a:r>
              <a:rPr lang="en-US" sz="2400" spc="200" dirty="0">
                <a:solidFill>
                  <a:srgbClr val="FFFFFF"/>
                </a:solidFill>
              </a:rPr>
              <a:t> </a:t>
            </a:r>
            <a:r>
              <a:rPr lang="en-US" sz="2400" spc="200" dirty="0" err="1">
                <a:solidFill>
                  <a:srgbClr val="FFFFFF"/>
                </a:solidFill>
              </a:rPr>
              <a:t>essenzialmente</a:t>
            </a:r>
            <a:r>
              <a:rPr lang="en-US" sz="2400" spc="200" dirty="0">
                <a:solidFill>
                  <a:srgbClr val="FFFFFF"/>
                </a:solidFill>
              </a:rPr>
              <a:t> in </a:t>
            </a:r>
            <a:r>
              <a:rPr lang="en-US" sz="2400" spc="200" dirty="0" err="1">
                <a:solidFill>
                  <a:srgbClr val="FFFFFF"/>
                </a:solidFill>
              </a:rPr>
              <a:t>una</a:t>
            </a:r>
            <a:r>
              <a:rPr lang="en-US" sz="2400" spc="200" dirty="0">
                <a:solidFill>
                  <a:srgbClr val="FFFFFF"/>
                </a:solidFill>
              </a:rPr>
              <a:t> </a:t>
            </a:r>
            <a:r>
              <a:rPr lang="en-US" sz="2400" spc="200" dirty="0" err="1">
                <a:solidFill>
                  <a:srgbClr val="FFFFFF"/>
                </a:solidFill>
              </a:rPr>
              <a:t>comunicazione</a:t>
            </a:r>
            <a:r>
              <a:rPr lang="en-US" sz="2400" spc="200" dirty="0">
                <a:solidFill>
                  <a:srgbClr val="FFFFFF"/>
                </a:solidFill>
              </a:rPr>
              <a:t> </a:t>
            </a:r>
            <a:r>
              <a:rPr lang="en-US" sz="2400" spc="200" dirty="0" err="1">
                <a:solidFill>
                  <a:srgbClr val="FFFFFF"/>
                </a:solidFill>
              </a:rPr>
              <a:t>unidirezionale</a:t>
            </a:r>
            <a:r>
              <a:rPr lang="en-US" sz="2400" spc="200" dirty="0">
                <a:solidFill>
                  <a:srgbClr val="FFFFFF"/>
                </a:solidFill>
              </a:rPr>
              <a:t> </a:t>
            </a:r>
            <a:r>
              <a:rPr lang="en-US" sz="2400" spc="200" dirty="0" err="1">
                <a:solidFill>
                  <a:srgbClr val="FFFFFF"/>
                </a:solidFill>
              </a:rPr>
              <a:t>dai</a:t>
            </a:r>
            <a:r>
              <a:rPr lang="en-US" sz="2400" spc="200" dirty="0">
                <a:solidFill>
                  <a:srgbClr val="FFFFFF"/>
                </a:solidFill>
              </a:rPr>
              <a:t> marketer ai </a:t>
            </a:r>
            <a:r>
              <a:rPr lang="en-US" sz="2400" spc="200" dirty="0" err="1">
                <a:solidFill>
                  <a:srgbClr val="FFFFFF"/>
                </a:solidFill>
              </a:rPr>
              <a:t>clienti</a:t>
            </a:r>
            <a:r>
              <a:rPr lang="en-US" sz="2400" spc="200" dirty="0">
                <a:solidFill>
                  <a:srgbClr val="FFFFFF"/>
                </a:solidFill>
              </a:rPr>
              <a:t>. </a:t>
            </a:r>
            <a:br>
              <a:rPr lang="en-US" sz="2400" spc="200" dirty="0">
                <a:solidFill>
                  <a:srgbClr val="FFFFFF"/>
                </a:solidFill>
              </a:rPr>
            </a:br>
            <a:br>
              <a:rPr lang="en-US" sz="2400" spc="200" dirty="0">
                <a:solidFill>
                  <a:srgbClr val="FFFFFF"/>
                </a:solidFill>
              </a:rPr>
            </a:br>
            <a:endParaRPr lang="en-US" sz="2400" spc="200" dirty="0">
              <a:solidFill>
                <a:srgbClr val="FFFFFF"/>
              </a:solidFill>
            </a:endParaRPr>
          </a:p>
        </p:txBody>
      </p:sp>
      <p:cxnSp>
        <p:nvCxnSpPr>
          <p:cNvPr id="17" name="Straight Connector 16">
            <a:extLst>
              <a:ext uri="{FF2B5EF4-FFF2-40B4-BE49-F238E27FC236}">
                <a16:creationId xmlns:a16="http://schemas.microsoft.com/office/drawing/2014/main" id="{C9A1F79C-E4D1-4AAE-BA11-3A09005252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42932" y="4214336"/>
            <a:ext cx="512064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2575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8"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9"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20" name="Rectangle 10">
            <a:extLst>
              <a:ext uri="{FF2B5EF4-FFF2-40B4-BE49-F238E27FC236}">
                <a16:creationId xmlns:a16="http://schemas.microsoft.com/office/drawing/2014/main" id="{62AE8E50-35D4-4D5A-A4BB-168CBB027D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12">
            <a:extLst>
              <a:ext uri="{FF2B5EF4-FFF2-40B4-BE49-F238E27FC236}">
                <a16:creationId xmlns:a16="http://schemas.microsoft.com/office/drawing/2014/main" id="{B94D87A0-BA55-4A8B-9FD6-6109543D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7946" y="620720"/>
            <a:ext cx="3366054" cy="5571069"/>
          </a:xfrm>
          <a:prstGeom prst="rect">
            <a:avLst/>
          </a:pr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14">
            <a:extLst>
              <a:ext uri="{FF2B5EF4-FFF2-40B4-BE49-F238E27FC236}">
                <a16:creationId xmlns:a16="http://schemas.microsoft.com/office/drawing/2014/main" id="{1B26E892-1320-40AA-9CA1-246721C187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28592" y="620720"/>
            <a:ext cx="7323231" cy="55931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C7BC27E5-F394-2D40-2839-E908D29B44B6}"/>
              </a:ext>
            </a:extLst>
          </p:cNvPr>
          <p:cNvSpPr>
            <a:spLocks noGrp="1"/>
          </p:cNvSpPr>
          <p:nvPr>
            <p:ph type="title"/>
          </p:nvPr>
        </p:nvSpPr>
        <p:spPr>
          <a:xfrm>
            <a:off x="4541526" y="2424078"/>
            <a:ext cx="6282749" cy="2529668"/>
          </a:xfrm>
        </p:spPr>
        <p:txBody>
          <a:bodyPr vert="horz" lIns="91440" tIns="45720" rIns="91440" bIns="45720" rtlCol="0" anchor="b">
            <a:noAutofit/>
          </a:bodyPr>
          <a:lstStyle/>
          <a:p>
            <a:br>
              <a:rPr lang="en-US" sz="2400" spc="200" dirty="0">
                <a:solidFill>
                  <a:srgbClr val="FFFFFF"/>
                </a:solidFill>
              </a:rPr>
            </a:br>
            <a:r>
              <a:rPr lang="en-US" sz="2400" spc="200" dirty="0">
                <a:solidFill>
                  <a:srgbClr val="FFFFFF"/>
                </a:solidFill>
              </a:rPr>
              <a:t>Si è </a:t>
            </a:r>
            <a:r>
              <a:rPr lang="en-US" sz="2400" spc="200" dirty="0" err="1">
                <a:solidFill>
                  <a:srgbClr val="FFFFFF"/>
                </a:solidFill>
              </a:rPr>
              <a:t>passati</a:t>
            </a:r>
            <a:r>
              <a:rPr lang="en-US" sz="2400" spc="200" dirty="0">
                <a:solidFill>
                  <a:srgbClr val="FFFFFF"/>
                </a:solidFill>
              </a:rPr>
              <a:t> a un </a:t>
            </a:r>
            <a:r>
              <a:rPr lang="en-US" sz="2400" spc="200" dirty="0" err="1">
                <a:solidFill>
                  <a:srgbClr val="FFFFFF"/>
                </a:solidFill>
              </a:rPr>
              <a:t>modello</a:t>
            </a:r>
            <a:r>
              <a:rPr lang="en-US" sz="2400" spc="200" dirty="0">
                <a:solidFill>
                  <a:srgbClr val="FFFFFF"/>
                </a:solidFill>
              </a:rPr>
              <a:t> </a:t>
            </a:r>
            <a:r>
              <a:rPr lang="en-US" sz="2400" spc="200" dirty="0" err="1">
                <a:solidFill>
                  <a:srgbClr val="FFFFFF"/>
                </a:solidFill>
              </a:rPr>
              <a:t>che</a:t>
            </a:r>
            <a:r>
              <a:rPr lang="en-US" sz="2400" spc="200" dirty="0">
                <a:solidFill>
                  <a:srgbClr val="FFFFFF"/>
                </a:solidFill>
              </a:rPr>
              <a:t> </a:t>
            </a:r>
            <a:r>
              <a:rPr lang="en-US" sz="2400" spc="200" dirty="0" err="1">
                <a:solidFill>
                  <a:srgbClr val="FFFFFF"/>
                </a:solidFill>
              </a:rPr>
              <a:t>prevede</a:t>
            </a:r>
            <a:r>
              <a:rPr lang="en-US" sz="2400" spc="200" dirty="0">
                <a:solidFill>
                  <a:srgbClr val="FFFFFF"/>
                </a:solidFill>
              </a:rPr>
              <a:t> feedback molto </a:t>
            </a:r>
            <a:r>
              <a:rPr lang="en-US" sz="2400" spc="200" dirty="0" err="1">
                <a:solidFill>
                  <a:srgbClr val="FFFFFF"/>
                </a:solidFill>
              </a:rPr>
              <a:t>più</a:t>
            </a:r>
            <a:r>
              <a:rPr lang="en-US" sz="2400" spc="200" dirty="0">
                <a:solidFill>
                  <a:srgbClr val="FFFFFF"/>
                </a:solidFill>
              </a:rPr>
              <a:t> </a:t>
            </a:r>
            <a:r>
              <a:rPr lang="en-US" sz="2400" spc="200" dirty="0" err="1">
                <a:solidFill>
                  <a:srgbClr val="FFFFFF"/>
                </a:solidFill>
              </a:rPr>
              <a:t>intensi</a:t>
            </a:r>
            <a:r>
              <a:rPr lang="en-US" sz="2400" spc="200" dirty="0">
                <a:solidFill>
                  <a:srgbClr val="FFFFFF"/>
                </a:solidFill>
              </a:rPr>
              <a:t>, il </a:t>
            </a:r>
            <a:r>
              <a:rPr lang="en-US" sz="2400" spc="200" dirty="0" err="1">
                <a:solidFill>
                  <a:srgbClr val="FFFFFF"/>
                </a:solidFill>
              </a:rPr>
              <a:t>che</a:t>
            </a:r>
            <a:r>
              <a:rPr lang="en-US" sz="2400" spc="200" dirty="0">
                <a:solidFill>
                  <a:srgbClr val="FFFFFF"/>
                </a:solidFill>
              </a:rPr>
              <a:t> ha </a:t>
            </a:r>
            <a:r>
              <a:rPr lang="en-US" sz="2400" spc="200" dirty="0" err="1">
                <a:solidFill>
                  <a:srgbClr val="FFFFFF"/>
                </a:solidFill>
              </a:rPr>
              <a:t>provocato</a:t>
            </a:r>
            <a:r>
              <a:rPr lang="en-US" sz="2400" spc="200" dirty="0">
                <a:solidFill>
                  <a:srgbClr val="FFFFFF"/>
                </a:solidFill>
              </a:rPr>
              <a:t> un </a:t>
            </a:r>
            <a:r>
              <a:rPr lang="en-US" sz="2400" spc="200" dirty="0" err="1">
                <a:solidFill>
                  <a:srgbClr val="FFFFFF"/>
                </a:solidFill>
              </a:rPr>
              <a:t>cambio</a:t>
            </a:r>
            <a:r>
              <a:rPr lang="en-US" sz="2400" spc="200" dirty="0">
                <a:solidFill>
                  <a:srgbClr val="FFFFFF"/>
                </a:solidFill>
              </a:rPr>
              <a:t> di </a:t>
            </a:r>
            <a:r>
              <a:rPr lang="en-US" sz="2400" spc="200" dirty="0" err="1">
                <a:solidFill>
                  <a:srgbClr val="FFFFFF"/>
                </a:solidFill>
              </a:rPr>
              <a:t>paradigma</a:t>
            </a:r>
            <a:r>
              <a:rPr lang="en-US" sz="2400" spc="200" dirty="0">
                <a:solidFill>
                  <a:srgbClr val="FFFFFF"/>
                </a:solidFill>
              </a:rPr>
              <a:t>. </a:t>
            </a:r>
            <a:br>
              <a:rPr lang="en-US" sz="2400" spc="200" dirty="0">
                <a:solidFill>
                  <a:srgbClr val="FFFFFF"/>
                </a:solidFill>
              </a:rPr>
            </a:br>
            <a:br>
              <a:rPr lang="en-US" sz="2400" spc="200" dirty="0">
                <a:solidFill>
                  <a:srgbClr val="FFFFFF"/>
                </a:solidFill>
              </a:rPr>
            </a:br>
            <a:r>
              <a:rPr lang="en-US" sz="2400" spc="200" dirty="0">
                <a:solidFill>
                  <a:srgbClr val="FFFFFF"/>
                </a:solidFill>
              </a:rPr>
              <a:t>Non solo </a:t>
            </a:r>
            <a:r>
              <a:rPr lang="en-US" sz="2400" spc="200" dirty="0" err="1">
                <a:solidFill>
                  <a:srgbClr val="FFFFFF"/>
                </a:solidFill>
              </a:rPr>
              <a:t>i</a:t>
            </a:r>
            <a:r>
              <a:rPr lang="en-US" sz="2400" spc="200" dirty="0">
                <a:solidFill>
                  <a:srgbClr val="FFFFFF"/>
                </a:solidFill>
              </a:rPr>
              <a:t> </a:t>
            </a:r>
            <a:r>
              <a:rPr lang="en-US" sz="2400" spc="200" dirty="0" err="1">
                <a:solidFill>
                  <a:srgbClr val="FFFFFF"/>
                </a:solidFill>
              </a:rPr>
              <a:t>consumatori</a:t>
            </a:r>
            <a:r>
              <a:rPr lang="en-US" sz="2400" spc="200" dirty="0">
                <a:solidFill>
                  <a:srgbClr val="FFFFFF"/>
                </a:solidFill>
              </a:rPr>
              <a:t> </a:t>
            </a:r>
            <a:r>
              <a:rPr lang="en-US" sz="2400" spc="200" dirty="0" err="1">
                <a:solidFill>
                  <a:srgbClr val="FFFFFF"/>
                </a:solidFill>
              </a:rPr>
              <a:t>controllano</a:t>
            </a:r>
            <a:r>
              <a:rPr lang="en-US" sz="2400" spc="200" dirty="0">
                <a:solidFill>
                  <a:srgbClr val="FFFFFF"/>
                </a:solidFill>
              </a:rPr>
              <a:t> </a:t>
            </a:r>
            <a:r>
              <a:rPr lang="en-US" sz="2400" spc="200" dirty="0" err="1">
                <a:solidFill>
                  <a:srgbClr val="FFFFFF"/>
                </a:solidFill>
              </a:rPr>
              <a:t>maggiormente</a:t>
            </a:r>
            <a:r>
              <a:rPr lang="en-US" sz="2400" spc="200" dirty="0">
                <a:solidFill>
                  <a:srgbClr val="FFFFFF"/>
                </a:solidFill>
              </a:rPr>
              <a:t> la </a:t>
            </a:r>
            <a:r>
              <a:rPr lang="en-US" sz="2400" spc="200" dirty="0" err="1">
                <a:solidFill>
                  <a:srgbClr val="FFFFFF"/>
                </a:solidFill>
              </a:rPr>
              <a:t>comunicazione</a:t>
            </a:r>
            <a:r>
              <a:rPr lang="en-US" sz="2400" spc="200" dirty="0">
                <a:solidFill>
                  <a:srgbClr val="FFFFFF"/>
                </a:solidFill>
              </a:rPr>
              <a:t> </a:t>
            </a:r>
            <a:r>
              <a:rPr lang="en-US" sz="2400" spc="200" dirty="0" err="1">
                <a:solidFill>
                  <a:srgbClr val="FFFFFF"/>
                </a:solidFill>
              </a:rPr>
              <a:t>rivolta</a:t>
            </a:r>
            <a:r>
              <a:rPr lang="en-US" sz="2400" spc="200" dirty="0">
                <a:solidFill>
                  <a:srgbClr val="FFFFFF"/>
                </a:solidFill>
              </a:rPr>
              <a:t> a loro, ma </a:t>
            </a:r>
            <a:r>
              <a:rPr lang="en-US" sz="2400" spc="200" dirty="0" err="1">
                <a:solidFill>
                  <a:srgbClr val="FFFFFF"/>
                </a:solidFill>
              </a:rPr>
              <a:t>possono</a:t>
            </a:r>
            <a:r>
              <a:rPr lang="en-US" sz="2400" spc="200" dirty="0">
                <a:solidFill>
                  <a:srgbClr val="FFFFFF"/>
                </a:solidFill>
              </a:rPr>
              <a:t> </a:t>
            </a:r>
            <a:r>
              <a:rPr lang="en-US" sz="2400" spc="200" dirty="0" err="1">
                <a:solidFill>
                  <a:srgbClr val="FFFFFF"/>
                </a:solidFill>
              </a:rPr>
              <a:t>anche</a:t>
            </a:r>
            <a:r>
              <a:rPr lang="en-US" sz="2400" spc="200" dirty="0">
                <a:solidFill>
                  <a:srgbClr val="FFFFFF"/>
                </a:solidFill>
              </a:rPr>
              <a:t> </a:t>
            </a:r>
            <a:r>
              <a:rPr lang="en-US" sz="2400" spc="200" dirty="0" err="1">
                <a:solidFill>
                  <a:srgbClr val="FFFFFF"/>
                </a:solidFill>
              </a:rPr>
              <a:t>avviare</a:t>
            </a:r>
            <a:r>
              <a:rPr lang="en-US" sz="2400" spc="200" dirty="0">
                <a:solidFill>
                  <a:srgbClr val="FFFFFF"/>
                </a:solidFill>
              </a:rPr>
              <a:t> </a:t>
            </a:r>
            <a:r>
              <a:rPr lang="en-US" sz="2400" spc="200" dirty="0" err="1">
                <a:solidFill>
                  <a:srgbClr val="FFFFFF"/>
                </a:solidFill>
              </a:rPr>
              <a:t>una</a:t>
            </a:r>
            <a:r>
              <a:rPr lang="en-US" sz="2400" spc="200" dirty="0">
                <a:solidFill>
                  <a:srgbClr val="FFFFFF"/>
                </a:solidFill>
              </a:rPr>
              <a:t> </a:t>
            </a:r>
            <a:r>
              <a:rPr lang="en-US" sz="2400" spc="200" dirty="0" err="1">
                <a:solidFill>
                  <a:srgbClr val="FFFFFF"/>
                </a:solidFill>
              </a:rPr>
              <a:t>comunicazione</a:t>
            </a:r>
            <a:r>
              <a:rPr lang="en-US" sz="2400" spc="200" dirty="0">
                <a:solidFill>
                  <a:srgbClr val="FFFFFF"/>
                </a:solidFill>
              </a:rPr>
              <a:t> </a:t>
            </a:r>
            <a:r>
              <a:rPr lang="en-US" sz="2400" spc="200" dirty="0" err="1">
                <a:solidFill>
                  <a:srgbClr val="FFFFFF"/>
                </a:solidFill>
              </a:rPr>
              <a:t>diretta</a:t>
            </a:r>
            <a:r>
              <a:rPr lang="en-US" sz="2400" spc="200" dirty="0">
                <a:solidFill>
                  <a:srgbClr val="FFFFFF"/>
                </a:solidFill>
              </a:rPr>
              <a:t> con </a:t>
            </a:r>
            <a:r>
              <a:rPr lang="en-US" sz="2400" spc="200" dirty="0" err="1">
                <a:solidFill>
                  <a:srgbClr val="FFFFFF"/>
                </a:solidFill>
              </a:rPr>
              <a:t>i</a:t>
            </a:r>
            <a:r>
              <a:rPr lang="en-US" sz="2400" spc="200" dirty="0">
                <a:solidFill>
                  <a:srgbClr val="FFFFFF"/>
                </a:solidFill>
              </a:rPr>
              <a:t> marketer. </a:t>
            </a:r>
            <a:br>
              <a:rPr lang="en-US" sz="2400" spc="200" dirty="0">
                <a:solidFill>
                  <a:srgbClr val="FFFFFF"/>
                </a:solidFill>
              </a:rPr>
            </a:br>
            <a:br>
              <a:rPr lang="en-US" sz="2400" spc="200" dirty="0">
                <a:solidFill>
                  <a:srgbClr val="FFFFFF"/>
                </a:solidFill>
              </a:rPr>
            </a:br>
            <a:r>
              <a:rPr lang="en-US" sz="2400" spc="200" dirty="0" err="1">
                <a:solidFill>
                  <a:srgbClr val="FFFFFF"/>
                </a:solidFill>
              </a:rPr>
              <a:t>Anche</a:t>
            </a:r>
            <a:r>
              <a:rPr lang="en-US" sz="2400" spc="200" dirty="0">
                <a:solidFill>
                  <a:srgbClr val="FFFFFF"/>
                </a:solidFill>
              </a:rPr>
              <a:t> </a:t>
            </a:r>
            <a:r>
              <a:rPr lang="en-US" sz="2400" spc="200" dirty="0" err="1">
                <a:solidFill>
                  <a:srgbClr val="FFFFFF"/>
                </a:solidFill>
              </a:rPr>
              <a:t>l'interazione</a:t>
            </a:r>
            <a:r>
              <a:rPr lang="en-US" sz="2400" spc="200" dirty="0">
                <a:solidFill>
                  <a:srgbClr val="FFFFFF"/>
                </a:solidFill>
              </a:rPr>
              <a:t> </a:t>
            </a:r>
            <a:r>
              <a:rPr lang="en-US" sz="2400" spc="200" dirty="0" err="1">
                <a:solidFill>
                  <a:srgbClr val="FFFFFF"/>
                </a:solidFill>
              </a:rPr>
              <a:t>tra</a:t>
            </a:r>
            <a:r>
              <a:rPr lang="en-US" sz="2400" spc="200" dirty="0">
                <a:solidFill>
                  <a:srgbClr val="FFFFFF"/>
                </a:solidFill>
              </a:rPr>
              <a:t> </a:t>
            </a:r>
            <a:r>
              <a:rPr lang="en-US" sz="2400" spc="200" dirty="0" err="1">
                <a:solidFill>
                  <a:srgbClr val="FFFFFF"/>
                </a:solidFill>
              </a:rPr>
              <a:t>i</a:t>
            </a:r>
            <a:r>
              <a:rPr lang="en-US" sz="2400" spc="200" dirty="0">
                <a:solidFill>
                  <a:srgbClr val="FFFFFF"/>
                </a:solidFill>
              </a:rPr>
              <a:t> </a:t>
            </a:r>
            <a:r>
              <a:rPr lang="en-US" sz="2400" spc="200" dirty="0" err="1">
                <a:solidFill>
                  <a:srgbClr val="FFFFFF"/>
                </a:solidFill>
              </a:rPr>
              <a:t>consumatori</a:t>
            </a:r>
            <a:r>
              <a:rPr lang="en-US" sz="2400" spc="200" dirty="0">
                <a:solidFill>
                  <a:srgbClr val="FFFFFF"/>
                </a:solidFill>
              </a:rPr>
              <a:t> è </a:t>
            </a:r>
            <a:r>
              <a:rPr lang="en-US" sz="2400" spc="200" dirty="0" err="1">
                <a:solidFill>
                  <a:srgbClr val="FFFFFF"/>
                </a:solidFill>
              </a:rPr>
              <a:t>aumentata</a:t>
            </a:r>
            <a:r>
              <a:rPr lang="en-US" sz="2400" spc="200" dirty="0">
                <a:solidFill>
                  <a:srgbClr val="FFFFFF"/>
                </a:solidFill>
              </a:rPr>
              <a:t> </a:t>
            </a:r>
            <a:r>
              <a:rPr lang="en-US" sz="2400" spc="200" dirty="0" err="1">
                <a:solidFill>
                  <a:srgbClr val="FFFFFF"/>
                </a:solidFill>
              </a:rPr>
              <a:t>enormemente</a:t>
            </a:r>
            <a:r>
              <a:rPr lang="en-US" sz="2400" spc="200" dirty="0">
                <a:solidFill>
                  <a:srgbClr val="FFFFFF"/>
                </a:solidFill>
              </a:rPr>
              <a:t>.</a:t>
            </a:r>
          </a:p>
        </p:txBody>
      </p:sp>
      <p:cxnSp>
        <p:nvCxnSpPr>
          <p:cNvPr id="17" name="Straight Connector 16">
            <a:extLst>
              <a:ext uri="{FF2B5EF4-FFF2-40B4-BE49-F238E27FC236}">
                <a16:creationId xmlns:a16="http://schemas.microsoft.com/office/drawing/2014/main" id="{C9A1F79C-E4D1-4AAE-BA11-3A09005252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42932" y="4214336"/>
            <a:ext cx="512064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7369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988A901F-2380-409D-B12F-3A0FDAFAEE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14CD50C8-2F85-4F12-A5B5-9336E254A7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2" name="Rectangle 11">
            <a:extLst>
              <a:ext uri="{FF2B5EF4-FFF2-40B4-BE49-F238E27FC236}">
                <a16:creationId xmlns:a16="http://schemas.microsoft.com/office/drawing/2014/main" id="{B8D726A5-7900-41B4-8D49-49B4A2010E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Due persone che si tengono le mani">
            <a:extLst>
              <a:ext uri="{FF2B5EF4-FFF2-40B4-BE49-F238E27FC236}">
                <a16:creationId xmlns:a16="http://schemas.microsoft.com/office/drawing/2014/main" id="{AC0C7119-397C-68B1-A9D4-3C2FC2E13E68}"/>
              </a:ext>
            </a:extLst>
          </p:cNvPr>
          <p:cNvPicPr>
            <a:picLocks noChangeAspect="1"/>
          </p:cNvPicPr>
          <p:nvPr/>
        </p:nvPicPr>
        <p:blipFill rotWithShape="1">
          <a:blip r:embed="rId3">
            <a:alphaModFix amt="45000"/>
          </a:blip>
          <a:srcRect t="7653" r="-1" b="8055"/>
          <a:stretch/>
        </p:blipFill>
        <p:spPr>
          <a:xfrm>
            <a:off x="20" y="-1"/>
            <a:ext cx="12188932" cy="6858000"/>
          </a:xfrm>
          <a:prstGeom prst="rect">
            <a:avLst/>
          </a:prstGeom>
        </p:spPr>
      </p:pic>
      <p:sp>
        <p:nvSpPr>
          <p:cNvPr id="2" name="Titolo 1">
            <a:extLst>
              <a:ext uri="{FF2B5EF4-FFF2-40B4-BE49-F238E27FC236}">
                <a16:creationId xmlns:a16="http://schemas.microsoft.com/office/drawing/2014/main" id="{C7BC27E5-F394-2D40-2839-E908D29B44B6}"/>
              </a:ext>
            </a:extLst>
          </p:cNvPr>
          <p:cNvSpPr>
            <a:spLocks noGrp="1"/>
          </p:cNvSpPr>
          <p:nvPr>
            <p:ph type="title"/>
          </p:nvPr>
        </p:nvSpPr>
        <p:spPr>
          <a:xfrm>
            <a:off x="643467" y="643467"/>
            <a:ext cx="7164674" cy="5571066"/>
          </a:xfrm>
        </p:spPr>
        <p:txBody>
          <a:bodyPr vert="horz" lIns="91440" tIns="45720" rIns="91440" bIns="45720" rtlCol="0" anchor="ctr">
            <a:normAutofit fontScale="90000"/>
          </a:bodyPr>
          <a:lstStyle/>
          <a:p>
            <a:pPr algn="r"/>
            <a:r>
              <a:rPr lang="en-US" sz="3100" b="1" spc="200" dirty="0">
                <a:solidFill>
                  <a:schemeClr val="tx1"/>
                </a:solidFill>
              </a:rPr>
              <a:t>Community social </a:t>
            </a:r>
            <a:r>
              <a:rPr lang="en-US" sz="3100" spc="200" dirty="0" err="1">
                <a:solidFill>
                  <a:schemeClr val="tx1"/>
                </a:solidFill>
              </a:rPr>
              <a:t>comprende</a:t>
            </a:r>
            <a:r>
              <a:rPr lang="en-US" sz="3100" spc="200" dirty="0">
                <a:solidFill>
                  <a:schemeClr val="tx1"/>
                </a:solidFill>
              </a:rPr>
              <a:t>: </a:t>
            </a:r>
            <a:br>
              <a:rPr lang="en-US" sz="3100" spc="200" dirty="0">
                <a:solidFill>
                  <a:schemeClr val="tx1"/>
                </a:solidFill>
              </a:rPr>
            </a:br>
            <a:br>
              <a:rPr lang="en-US" sz="3100" spc="200" dirty="0">
                <a:solidFill>
                  <a:schemeClr val="tx1"/>
                </a:solidFill>
              </a:rPr>
            </a:br>
            <a:r>
              <a:rPr lang="en-US" sz="3100" spc="200" dirty="0">
                <a:solidFill>
                  <a:schemeClr val="tx1"/>
                </a:solidFill>
              </a:rPr>
              <a:t>le </a:t>
            </a:r>
            <a:r>
              <a:rPr lang="en-US" sz="3100" spc="200" dirty="0" err="1">
                <a:solidFill>
                  <a:schemeClr val="tx1"/>
                </a:solidFill>
              </a:rPr>
              <a:t>piattaforme</a:t>
            </a:r>
            <a:r>
              <a:rPr lang="en-US" sz="3100" spc="200" dirty="0">
                <a:solidFill>
                  <a:schemeClr val="tx1"/>
                </a:solidFill>
              </a:rPr>
              <a:t> social </a:t>
            </a:r>
            <a:r>
              <a:rPr lang="en-US" sz="3100" spc="200" dirty="0" err="1">
                <a:solidFill>
                  <a:schemeClr val="tx1"/>
                </a:solidFill>
              </a:rPr>
              <a:t>incentrate</a:t>
            </a:r>
            <a:r>
              <a:rPr lang="en-US" sz="3100" spc="200" dirty="0">
                <a:solidFill>
                  <a:schemeClr val="tx1"/>
                </a:solidFill>
              </a:rPr>
              <a:t> </a:t>
            </a:r>
            <a:r>
              <a:rPr lang="en-US" sz="3100" spc="200" dirty="0" err="1">
                <a:solidFill>
                  <a:schemeClr val="tx1"/>
                </a:solidFill>
              </a:rPr>
              <a:t>sulle</a:t>
            </a:r>
            <a:r>
              <a:rPr lang="en-US" sz="3100" spc="200" dirty="0">
                <a:solidFill>
                  <a:schemeClr val="tx1"/>
                </a:solidFill>
              </a:rPr>
              <a:t> </a:t>
            </a:r>
            <a:r>
              <a:rPr lang="en-US" sz="3100" spc="200" dirty="0" err="1">
                <a:solidFill>
                  <a:schemeClr val="tx1"/>
                </a:solidFill>
              </a:rPr>
              <a:t>relazioni</a:t>
            </a:r>
            <a:r>
              <a:rPr lang="en-US" sz="3100" spc="200" dirty="0">
                <a:solidFill>
                  <a:schemeClr val="tx1"/>
                </a:solidFill>
              </a:rPr>
              <a:t> </a:t>
            </a:r>
            <a:r>
              <a:rPr lang="en-US" sz="3100" spc="200" dirty="0" err="1">
                <a:solidFill>
                  <a:schemeClr val="tx1"/>
                </a:solidFill>
              </a:rPr>
              <a:t>sociali</a:t>
            </a:r>
            <a:r>
              <a:rPr lang="en-US" sz="3100" spc="200" dirty="0">
                <a:solidFill>
                  <a:schemeClr val="tx1"/>
                </a:solidFill>
              </a:rPr>
              <a:t> e le </a:t>
            </a:r>
            <a:r>
              <a:rPr lang="en-US" sz="3100" spc="200" dirty="0" err="1">
                <a:solidFill>
                  <a:schemeClr val="tx1"/>
                </a:solidFill>
              </a:rPr>
              <a:t>attività</a:t>
            </a:r>
            <a:r>
              <a:rPr lang="en-US" sz="3100" spc="200" dirty="0">
                <a:solidFill>
                  <a:schemeClr val="tx1"/>
                </a:solidFill>
              </a:rPr>
              <a:t> </a:t>
            </a:r>
            <a:r>
              <a:rPr lang="en-US" sz="3100" spc="200" dirty="0" err="1">
                <a:solidFill>
                  <a:schemeClr val="tx1"/>
                </a:solidFill>
              </a:rPr>
              <a:t>comuni</a:t>
            </a:r>
            <a:r>
              <a:rPr lang="en-US" sz="3100" spc="200" dirty="0">
                <a:solidFill>
                  <a:schemeClr val="tx1"/>
                </a:solidFill>
              </a:rPr>
              <a:t> cui </a:t>
            </a:r>
            <a:r>
              <a:rPr lang="en-US" sz="3100" spc="200" dirty="0" err="1">
                <a:solidFill>
                  <a:schemeClr val="tx1"/>
                </a:solidFill>
              </a:rPr>
              <a:t>gli</a:t>
            </a:r>
            <a:r>
              <a:rPr lang="en-US" sz="3100" spc="200" dirty="0">
                <a:solidFill>
                  <a:schemeClr val="tx1"/>
                </a:solidFill>
              </a:rPr>
              <a:t> </a:t>
            </a:r>
            <a:r>
              <a:rPr lang="en-US" sz="3100" spc="200" dirty="0" err="1">
                <a:solidFill>
                  <a:schemeClr val="tx1"/>
                </a:solidFill>
              </a:rPr>
              <a:t>individui</a:t>
            </a:r>
            <a:r>
              <a:rPr lang="en-US" sz="3100" spc="200" dirty="0">
                <a:solidFill>
                  <a:schemeClr val="tx1"/>
                </a:solidFill>
              </a:rPr>
              <a:t> </a:t>
            </a:r>
            <a:r>
              <a:rPr lang="en-US" sz="3100" spc="200" dirty="0" err="1">
                <a:solidFill>
                  <a:schemeClr val="tx1"/>
                </a:solidFill>
              </a:rPr>
              <a:t>prendono</a:t>
            </a:r>
            <a:r>
              <a:rPr lang="en-US" sz="3100" spc="200" dirty="0">
                <a:solidFill>
                  <a:schemeClr val="tx1"/>
                </a:solidFill>
              </a:rPr>
              <a:t> </a:t>
            </a:r>
            <a:r>
              <a:rPr lang="en-US" sz="3100" spc="200" dirty="0" err="1">
                <a:solidFill>
                  <a:schemeClr val="tx1"/>
                </a:solidFill>
              </a:rPr>
              <a:t>parte</a:t>
            </a:r>
            <a:r>
              <a:rPr lang="en-US" sz="3100" spc="200" dirty="0">
                <a:solidFill>
                  <a:schemeClr val="tx1"/>
                </a:solidFill>
              </a:rPr>
              <a:t> </a:t>
            </a:r>
            <a:r>
              <a:rPr lang="en-US" sz="3100" spc="200" dirty="0" err="1">
                <a:solidFill>
                  <a:schemeClr val="tx1"/>
                </a:solidFill>
              </a:rPr>
              <a:t>insieme</a:t>
            </a:r>
            <a:r>
              <a:rPr lang="en-US" sz="3100" spc="200" dirty="0">
                <a:solidFill>
                  <a:schemeClr val="tx1"/>
                </a:solidFill>
              </a:rPr>
              <a:t> ad </a:t>
            </a:r>
            <a:r>
              <a:rPr lang="en-US" sz="3100" spc="200" dirty="0" err="1">
                <a:solidFill>
                  <a:schemeClr val="tx1"/>
                </a:solidFill>
              </a:rPr>
              <a:t>altri</a:t>
            </a:r>
            <a:r>
              <a:rPr lang="en-US" sz="3100" spc="200" dirty="0">
                <a:solidFill>
                  <a:schemeClr val="tx1"/>
                </a:solidFill>
              </a:rPr>
              <a:t> </a:t>
            </a:r>
            <a:r>
              <a:rPr lang="en-US" sz="3100" spc="200" dirty="0" err="1">
                <a:solidFill>
                  <a:schemeClr val="tx1"/>
                </a:solidFill>
              </a:rPr>
              <a:t>che</a:t>
            </a:r>
            <a:r>
              <a:rPr lang="en-US" sz="3100" spc="200" dirty="0">
                <a:solidFill>
                  <a:schemeClr val="tx1"/>
                </a:solidFill>
              </a:rPr>
              <a:t> </a:t>
            </a:r>
            <a:r>
              <a:rPr lang="en-US" sz="3100" spc="200" dirty="0" err="1">
                <a:solidFill>
                  <a:schemeClr val="tx1"/>
                </a:solidFill>
              </a:rPr>
              <a:t>condividono</a:t>
            </a:r>
            <a:r>
              <a:rPr lang="en-US" sz="3100" spc="200" dirty="0">
                <a:solidFill>
                  <a:schemeClr val="tx1"/>
                </a:solidFill>
              </a:rPr>
              <a:t> uno </a:t>
            </a:r>
            <a:r>
              <a:rPr lang="en-US" sz="3100" spc="200" dirty="0" err="1">
                <a:solidFill>
                  <a:schemeClr val="tx1"/>
                </a:solidFill>
              </a:rPr>
              <a:t>stesso</a:t>
            </a:r>
            <a:r>
              <a:rPr lang="en-US" sz="3100" spc="200" dirty="0">
                <a:solidFill>
                  <a:schemeClr val="tx1"/>
                </a:solidFill>
              </a:rPr>
              <a:t> interesse.</a:t>
            </a:r>
            <a:br>
              <a:rPr lang="en-US" sz="3100" spc="200" dirty="0">
                <a:solidFill>
                  <a:schemeClr val="tx1"/>
                </a:solidFill>
              </a:rPr>
            </a:br>
            <a:br>
              <a:rPr lang="en-US" sz="3100" spc="200" dirty="0">
                <a:solidFill>
                  <a:schemeClr val="tx1"/>
                </a:solidFill>
              </a:rPr>
            </a:br>
            <a:br>
              <a:rPr lang="en-US" sz="3100" spc="200" dirty="0">
                <a:solidFill>
                  <a:schemeClr val="tx1"/>
                </a:solidFill>
              </a:rPr>
            </a:br>
            <a:r>
              <a:rPr lang="en-US" sz="3100" spc="200" dirty="0">
                <a:solidFill>
                  <a:schemeClr val="tx1"/>
                </a:solidFill>
              </a:rPr>
              <a:t> Le </a:t>
            </a:r>
            <a:r>
              <a:rPr lang="en-US" sz="3100" spc="200" dirty="0" err="1">
                <a:solidFill>
                  <a:schemeClr val="tx1"/>
                </a:solidFill>
              </a:rPr>
              <a:t>piattaforme</a:t>
            </a:r>
            <a:r>
              <a:rPr lang="en-US" sz="3100" spc="200" dirty="0">
                <a:solidFill>
                  <a:schemeClr val="tx1"/>
                </a:solidFill>
              </a:rPr>
              <a:t> </a:t>
            </a:r>
            <a:r>
              <a:rPr lang="en-US" sz="3100" spc="200" dirty="0" err="1">
                <a:solidFill>
                  <a:schemeClr val="tx1"/>
                </a:solidFill>
              </a:rPr>
              <a:t>comprese</a:t>
            </a:r>
            <a:r>
              <a:rPr lang="en-US" sz="3100" spc="200" dirty="0">
                <a:solidFill>
                  <a:schemeClr val="tx1"/>
                </a:solidFill>
              </a:rPr>
              <a:t> </a:t>
            </a:r>
            <a:r>
              <a:rPr lang="en-US" sz="3100" spc="200" dirty="0" err="1">
                <a:solidFill>
                  <a:schemeClr val="tx1"/>
                </a:solidFill>
              </a:rPr>
              <a:t>nell'area</a:t>
            </a:r>
            <a:r>
              <a:rPr lang="en-US" sz="3100" spc="200" dirty="0">
                <a:solidFill>
                  <a:schemeClr val="tx1"/>
                </a:solidFill>
              </a:rPr>
              <a:t> </a:t>
            </a:r>
            <a:r>
              <a:rPr lang="en-US" sz="3100" spc="200" dirty="0" err="1">
                <a:solidFill>
                  <a:schemeClr val="tx1"/>
                </a:solidFill>
              </a:rPr>
              <a:t>delle</a:t>
            </a:r>
            <a:r>
              <a:rPr lang="en-US" sz="3100" spc="200" dirty="0">
                <a:solidFill>
                  <a:schemeClr val="tx1"/>
                </a:solidFill>
              </a:rPr>
              <a:t> community social </a:t>
            </a:r>
            <a:r>
              <a:rPr lang="en-US" sz="3100" spc="200" dirty="0" err="1">
                <a:solidFill>
                  <a:schemeClr val="tx1"/>
                </a:solidFill>
              </a:rPr>
              <a:t>valorizzano</a:t>
            </a:r>
            <a:r>
              <a:rPr lang="en-US" sz="3100" spc="200" dirty="0">
                <a:solidFill>
                  <a:schemeClr val="tx1"/>
                </a:solidFill>
              </a:rPr>
              <a:t> </a:t>
            </a:r>
            <a:r>
              <a:rPr lang="en-US" sz="3100" spc="200" dirty="0" err="1">
                <a:solidFill>
                  <a:schemeClr val="tx1"/>
                </a:solidFill>
              </a:rPr>
              <a:t>i</a:t>
            </a:r>
            <a:r>
              <a:rPr lang="en-US" sz="3100" spc="200" dirty="0">
                <a:solidFill>
                  <a:schemeClr val="tx1"/>
                </a:solidFill>
              </a:rPr>
              <a:t> </a:t>
            </a:r>
            <a:r>
              <a:rPr lang="en-US" sz="3100" spc="200" dirty="0" err="1">
                <a:solidFill>
                  <a:schemeClr val="tx1"/>
                </a:solidFill>
              </a:rPr>
              <a:t>contributi</a:t>
            </a:r>
            <a:r>
              <a:rPr lang="en-US" sz="3100" spc="200" dirty="0">
                <a:solidFill>
                  <a:schemeClr val="tx1"/>
                </a:solidFill>
              </a:rPr>
              <a:t> </a:t>
            </a:r>
            <a:r>
              <a:rPr lang="en-US" sz="3100" spc="200" dirty="0" err="1">
                <a:solidFill>
                  <a:schemeClr val="tx1"/>
                </a:solidFill>
              </a:rPr>
              <a:t>individuali</a:t>
            </a:r>
            <a:r>
              <a:rPr lang="en-US" sz="3100" spc="200" dirty="0">
                <a:solidFill>
                  <a:schemeClr val="tx1"/>
                </a:solidFill>
              </a:rPr>
              <a:t> </a:t>
            </a:r>
            <a:r>
              <a:rPr lang="en-US" sz="3100" spc="200" dirty="0" err="1">
                <a:solidFill>
                  <a:schemeClr val="tx1"/>
                </a:solidFill>
              </a:rPr>
              <a:t>nel</a:t>
            </a:r>
            <a:r>
              <a:rPr lang="en-US" sz="3100" spc="200" dirty="0">
                <a:solidFill>
                  <a:schemeClr val="tx1"/>
                </a:solidFill>
              </a:rPr>
              <a:t> </a:t>
            </a:r>
            <a:r>
              <a:rPr lang="en-US" sz="3100" spc="200" dirty="0" err="1">
                <a:solidFill>
                  <a:schemeClr val="tx1"/>
                </a:solidFill>
              </a:rPr>
              <a:t>contesto</a:t>
            </a:r>
            <a:r>
              <a:rPr lang="en-US" sz="3100" spc="200" dirty="0">
                <a:solidFill>
                  <a:schemeClr val="tx1"/>
                </a:solidFill>
              </a:rPr>
              <a:t> </a:t>
            </a:r>
            <a:r>
              <a:rPr lang="en-US" sz="3100" spc="200" dirty="0" err="1">
                <a:solidFill>
                  <a:schemeClr val="tx1"/>
                </a:solidFill>
              </a:rPr>
              <a:t>della</a:t>
            </a:r>
            <a:r>
              <a:rPr lang="en-US" sz="3100" spc="200" dirty="0">
                <a:solidFill>
                  <a:schemeClr val="tx1"/>
                </a:solidFill>
              </a:rPr>
              <a:t> community, </a:t>
            </a:r>
            <a:r>
              <a:rPr lang="en-US" sz="3100" spc="200" dirty="0" err="1">
                <a:solidFill>
                  <a:schemeClr val="tx1"/>
                </a:solidFill>
              </a:rPr>
              <a:t>della</a:t>
            </a:r>
            <a:r>
              <a:rPr lang="en-US" sz="3100" spc="200" dirty="0">
                <a:solidFill>
                  <a:schemeClr val="tx1"/>
                </a:solidFill>
              </a:rPr>
              <a:t> </a:t>
            </a:r>
            <a:r>
              <a:rPr lang="en-US" sz="3100" spc="200" dirty="0" err="1">
                <a:solidFill>
                  <a:schemeClr val="tx1"/>
                </a:solidFill>
              </a:rPr>
              <a:t>comunicazione</a:t>
            </a:r>
            <a:r>
              <a:rPr lang="en-US" sz="3100" spc="200" dirty="0">
                <a:solidFill>
                  <a:schemeClr val="tx1"/>
                </a:solidFill>
              </a:rPr>
              <a:t> e conversazione, e </a:t>
            </a:r>
            <a:r>
              <a:rPr lang="en-US" sz="3100" spc="200" dirty="0" err="1">
                <a:solidFill>
                  <a:schemeClr val="tx1"/>
                </a:solidFill>
              </a:rPr>
              <a:t>della</a:t>
            </a:r>
            <a:r>
              <a:rPr lang="en-US" sz="3100" spc="200" dirty="0">
                <a:solidFill>
                  <a:schemeClr val="tx1"/>
                </a:solidFill>
              </a:rPr>
              <a:t> </a:t>
            </a:r>
            <a:r>
              <a:rPr lang="en-US" sz="3100" spc="200" dirty="0" err="1">
                <a:solidFill>
                  <a:schemeClr val="tx1"/>
                </a:solidFill>
              </a:rPr>
              <a:t>collaborazione</a:t>
            </a:r>
            <a:r>
              <a:rPr lang="en-US" sz="3100" spc="200" dirty="0">
                <a:solidFill>
                  <a:schemeClr val="tx1"/>
                </a:solidFill>
              </a:rPr>
              <a:t>. </a:t>
            </a:r>
            <a:br>
              <a:rPr lang="en-US" sz="3100" spc="200" dirty="0">
                <a:solidFill>
                  <a:schemeClr val="tx1"/>
                </a:solidFill>
              </a:rPr>
            </a:br>
            <a:br>
              <a:rPr lang="en-US" sz="3100" spc="200" dirty="0">
                <a:solidFill>
                  <a:schemeClr val="tx1"/>
                </a:solidFill>
              </a:rPr>
            </a:br>
            <a:r>
              <a:rPr lang="en-US" sz="3100" spc="200" dirty="0">
                <a:solidFill>
                  <a:schemeClr val="tx1"/>
                </a:solidFill>
              </a:rPr>
              <a:t>I social media </a:t>
            </a:r>
            <a:r>
              <a:rPr lang="en-US" sz="3100" spc="200" dirty="0" err="1">
                <a:solidFill>
                  <a:schemeClr val="tx1"/>
                </a:solidFill>
              </a:rPr>
              <a:t>più</a:t>
            </a:r>
            <a:r>
              <a:rPr lang="en-US" sz="3100" spc="200" dirty="0">
                <a:solidFill>
                  <a:schemeClr val="tx1"/>
                </a:solidFill>
              </a:rPr>
              <a:t> </a:t>
            </a:r>
            <a:r>
              <a:rPr lang="en-US" sz="3100" spc="200" dirty="0" err="1">
                <a:solidFill>
                  <a:schemeClr val="tx1"/>
                </a:solidFill>
              </a:rPr>
              <a:t>usati</a:t>
            </a:r>
            <a:r>
              <a:rPr lang="en-US" sz="3100" spc="200" dirty="0">
                <a:solidFill>
                  <a:schemeClr val="tx1"/>
                </a:solidFill>
              </a:rPr>
              <a:t> </a:t>
            </a:r>
            <a:r>
              <a:rPr lang="en-US" sz="3100" spc="200" dirty="0" err="1">
                <a:solidFill>
                  <a:schemeClr val="tx1"/>
                </a:solidFill>
              </a:rPr>
              <a:t>che</a:t>
            </a:r>
            <a:r>
              <a:rPr lang="en-US" sz="3100" spc="200" dirty="0">
                <a:solidFill>
                  <a:schemeClr val="tx1"/>
                </a:solidFill>
              </a:rPr>
              <a:t> </a:t>
            </a:r>
            <a:r>
              <a:rPr lang="en-US" sz="3100" spc="200" dirty="0" err="1">
                <a:solidFill>
                  <a:schemeClr val="tx1"/>
                </a:solidFill>
              </a:rPr>
              <a:t>compaiono</a:t>
            </a:r>
            <a:r>
              <a:rPr lang="en-US" sz="3100" spc="200" dirty="0">
                <a:solidFill>
                  <a:schemeClr val="tx1"/>
                </a:solidFill>
              </a:rPr>
              <a:t> in </a:t>
            </a:r>
            <a:r>
              <a:rPr lang="en-US" sz="3100" spc="200" dirty="0" err="1">
                <a:solidFill>
                  <a:schemeClr val="tx1"/>
                </a:solidFill>
              </a:rPr>
              <a:t>quest'area</a:t>
            </a:r>
            <a:r>
              <a:rPr lang="en-US" sz="3100" spc="200" dirty="0">
                <a:solidFill>
                  <a:schemeClr val="tx1"/>
                </a:solidFill>
              </a:rPr>
              <a:t> </a:t>
            </a:r>
            <a:r>
              <a:rPr lang="en-US" sz="3100" spc="200" dirty="0" err="1">
                <a:solidFill>
                  <a:schemeClr val="tx1"/>
                </a:solidFill>
              </a:rPr>
              <a:t>sono</a:t>
            </a:r>
            <a:r>
              <a:rPr lang="en-US" sz="3100" spc="200" dirty="0">
                <a:solidFill>
                  <a:schemeClr val="tx1"/>
                </a:solidFill>
              </a:rPr>
              <a:t> Facebook, Twitter e LinkedIn.</a:t>
            </a:r>
          </a:p>
        </p:txBody>
      </p:sp>
      <p:cxnSp>
        <p:nvCxnSpPr>
          <p:cNvPr id="14" name="Straight Connector 13">
            <a:extLst>
              <a:ext uri="{FF2B5EF4-FFF2-40B4-BE49-F238E27FC236}">
                <a16:creationId xmlns:a16="http://schemas.microsoft.com/office/drawing/2014/main" id="{46E49661-E258-450C-8150-A91A6B30D1C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39605" y="1828800"/>
            <a:ext cx="0" cy="3200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6021816"/>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085" name="Straight Connector 3084">
            <a:extLst>
              <a:ext uri="{FF2B5EF4-FFF2-40B4-BE49-F238E27FC236}">
                <a16:creationId xmlns:a16="http://schemas.microsoft.com/office/drawing/2014/main" id="{988A901F-2380-409D-B12F-3A0FDAFAEE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087" name="Rectangle 3086">
            <a:extLst>
              <a:ext uri="{FF2B5EF4-FFF2-40B4-BE49-F238E27FC236}">
                <a16:creationId xmlns:a16="http://schemas.microsoft.com/office/drawing/2014/main" id="{14CD50C8-2F85-4F12-A5B5-9336E254A7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089" name="Rectangle 3088">
            <a:extLst>
              <a:ext uri="{FF2B5EF4-FFF2-40B4-BE49-F238E27FC236}">
                <a16:creationId xmlns:a16="http://schemas.microsoft.com/office/drawing/2014/main" id="{A493C988-90AE-4C72-8B81-E76ADE3833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726" cy="6858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C7BC27E5-F394-2D40-2839-E908D29B44B6}"/>
              </a:ext>
            </a:extLst>
          </p:cNvPr>
          <p:cNvSpPr>
            <a:spLocks noGrp="1"/>
          </p:cNvSpPr>
          <p:nvPr>
            <p:ph type="title"/>
          </p:nvPr>
        </p:nvSpPr>
        <p:spPr>
          <a:xfrm>
            <a:off x="792480" y="546543"/>
            <a:ext cx="3378099" cy="3034857"/>
          </a:xfrm>
        </p:spPr>
        <p:txBody>
          <a:bodyPr vert="horz" lIns="91440" tIns="45720" rIns="91440" bIns="45720" rtlCol="0" anchor="b">
            <a:noAutofit/>
          </a:bodyPr>
          <a:lstStyle/>
          <a:p>
            <a:pPr algn="r"/>
            <a:r>
              <a:rPr lang="en-US" sz="1900" b="1" spc="200" dirty="0"/>
              <a:t>Facebook</a:t>
            </a:r>
            <a:r>
              <a:rPr lang="en-US" sz="1900" spc="200" dirty="0"/>
              <a:t> è </a:t>
            </a:r>
            <a:r>
              <a:rPr lang="en-US" sz="1900" spc="200" dirty="0" err="1"/>
              <a:t>un'azienda</a:t>
            </a:r>
            <a:r>
              <a:rPr lang="en-US" sz="1900" spc="200" dirty="0"/>
              <a:t> americana, un social media online e un </a:t>
            </a:r>
            <a:r>
              <a:rPr lang="en-US" sz="1900" spc="200" dirty="0" err="1"/>
              <a:t>servizio</a:t>
            </a:r>
            <a:r>
              <a:rPr lang="en-US" sz="1900" spc="200" dirty="0"/>
              <a:t> di social networking con </a:t>
            </a:r>
            <a:r>
              <a:rPr lang="en-US" sz="1900" spc="200" dirty="0" err="1"/>
              <a:t>sede</a:t>
            </a:r>
            <a:r>
              <a:rPr lang="en-US" sz="1900" spc="200" dirty="0"/>
              <a:t> in California. Il </a:t>
            </a:r>
            <a:r>
              <a:rPr lang="en-US" sz="1900" spc="200" dirty="0" err="1"/>
              <a:t>sito</a:t>
            </a:r>
            <a:r>
              <a:rPr lang="en-US" sz="1900" spc="200" dirty="0"/>
              <a:t> web di Facebook è </a:t>
            </a:r>
            <a:r>
              <a:rPr lang="en-US" sz="1900" spc="200" dirty="0" err="1"/>
              <a:t>stato</a:t>
            </a:r>
            <a:r>
              <a:rPr lang="en-US" sz="1900" spc="200" dirty="0"/>
              <a:t> </a:t>
            </a:r>
            <a:r>
              <a:rPr lang="en-US" sz="1900" spc="200" dirty="0" err="1"/>
              <a:t>lanciato</a:t>
            </a:r>
            <a:r>
              <a:rPr lang="en-US" sz="1900" spc="200" dirty="0"/>
              <a:t> </a:t>
            </a:r>
            <a:r>
              <a:rPr lang="en-US" sz="1900" spc="200" dirty="0" err="1"/>
              <a:t>nel</a:t>
            </a:r>
            <a:r>
              <a:rPr lang="en-US" sz="1900" spc="200" dirty="0"/>
              <a:t> </a:t>
            </a:r>
            <a:r>
              <a:rPr lang="en-US" sz="1900" spc="200" dirty="0" err="1"/>
              <a:t>febbraio</a:t>
            </a:r>
            <a:r>
              <a:rPr lang="en-US" sz="1900" spc="200" dirty="0"/>
              <a:t> 2004 da Mark Zuckerberg con </a:t>
            </a:r>
            <a:r>
              <a:rPr lang="en-US" sz="1900" spc="200" dirty="0" err="1"/>
              <a:t>altri</a:t>
            </a:r>
            <a:r>
              <a:rPr lang="en-US" sz="1900" spc="200" dirty="0"/>
              <a:t> </a:t>
            </a:r>
            <a:r>
              <a:rPr lang="en-US" sz="1900" spc="200" dirty="0" err="1"/>
              <a:t>studenti</a:t>
            </a:r>
            <a:r>
              <a:rPr lang="en-US" sz="1900" spc="200" dirty="0"/>
              <a:t> e </a:t>
            </a:r>
            <a:r>
              <a:rPr lang="en-US" sz="1900" spc="200" dirty="0" err="1"/>
              <a:t>compagni</a:t>
            </a:r>
            <a:r>
              <a:rPr lang="en-US" sz="1900" spc="200" dirty="0"/>
              <a:t> di stanza </a:t>
            </a:r>
            <a:r>
              <a:rPr lang="en-US" sz="1900" spc="200" dirty="0" err="1"/>
              <a:t>dell'Harvard</a:t>
            </a:r>
            <a:r>
              <a:rPr lang="en-US" sz="1900" spc="200" dirty="0"/>
              <a:t> College.</a:t>
            </a:r>
          </a:p>
        </p:txBody>
      </p:sp>
      <p:cxnSp>
        <p:nvCxnSpPr>
          <p:cNvPr id="3091" name="Straight Connector 3090">
            <a:extLst>
              <a:ext uri="{FF2B5EF4-FFF2-40B4-BE49-F238E27FC236}">
                <a16:creationId xmlns:a16="http://schemas.microsoft.com/office/drawing/2014/main" id="{4D9A86F5-12E7-4CDA-8037-A3723DFAA06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00698" y="3765314"/>
            <a:ext cx="320040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3080" name="Picture 8" descr="Cambridge Analytica : Facebook risque une amende record aux États-Unis ...">
            <a:extLst>
              <a:ext uri="{FF2B5EF4-FFF2-40B4-BE49-F238E27FC236}">
                <a16:creationId xmlns:a16="http://schemas.microsoft.com/office/drawing/2014/main" id="{1F2EB3C0-DABA-B22C-DDDE-1B1AAF64841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7587" b="-1"/>
          <a:stretch/>
        </p:blipFill>
        <p:spPr bwMode="auto">
          <a:xfrm>
            <a:off x="4654984" y="640080"/>
            <a:ext cx="6896936" cy="5578816"/>
          </a:xfrm>
          <a:prstGeom prst="rect">
            <a:avLst/>
          </a:prstGeom>
          <a:noFill/>
          <a:extLst>
            <a:ext uri="{909E8E84-426E-40DD-AFC4-6F175D3DCCD1}">
              <a14:hiddenFill xmlns:a14="http://schemas.microsoft.com/office/drawing/2010/main">
                <a:solidFill>
                  <a:srgbClr val="FFFFFF"/>
                </a:solidFill>
              </a14:hiddenFill>
            </a:ext>
          </a:extLst>
        </p:spPr>
      </p:pic>
      <p:sp>
        <p:nvSpPr>
          <p:cNvPr id="3" name="AutoShape 4" descr="Cambridge Analytica : Facebook risque une amende record aux États-Unis ...">
            <a:extLst>
              <a:ext uri="{FF2B5EF4-FFF2-40B4-BE49-F238E27FC236}">
                <a16:creationId xmlns:a16="http://schemas.microsoft.com/office/drawing/2014/main" id="{BE39E9F6-B56F-16E5-F63A-A0D1AE397946}"/>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4" name="AutoShape 6" descr="Cambridge Analytica : Facebook risque une amende record aux États-Unis ...">
            <a:extLst>
              <a:ext uri="{FF2B5EF4-FFF2-40B4-BE49-F238E27FC236}">
                <a16:creationId xmlns:a16="http://schemas.microsoft.com/office/drawing/2014/main" id="{25640D2B-1F81-4A2A-F966-2979AFF47342}"/>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Tree>
    <p:extLst>
      <p:ext uri="{BB962C8B-B14F-4D97-AF65-F5344CB8AC3E}">
        <p14:creationId xmlns:p14="http://schemas.microsoft.com/office/powerpoint/2010/main" val="18189191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E194971-2F2D-44B0-8AE6-FF2DCCEE0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5">
            <a:extLst>
              <a:ext uri="{FF2B5EF4-FFF2-40B4-BE49-F238E27FC236}">
                <a16:creationId xmlns:a16="http://schemas.microsoft.com/office/drawing/2014/main" id="{1FF9A61E-EB11-4C46-82E1-3E00A3B4B4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1" name="Straight Connector 10">
            <a:extLst>
              <a:ext uri="{FF2B5EF4-FFF2-40B4-BE49-F238E27FC236}">
                <a16:creationId xmlns:a16="http://schemas.microsoft.com/office/drawing/2014/main" id="{5E564EB3-35F2-4EFF-87DC-642DC020526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useBgFill="1">
        <p:nvSpPr>
          <p:cNvPr id="13" name="Rectangle 12">
            <a:extLst>
              <a:ext uri="{FF2B5EF4-FFF2-40B4-BE49-F238E27FC236}">
                <a16:creationId xmlns:a16="http://schemas.microsoft.com/office/drawing/2014/main" id="{0BA28970-3E8F-46CD-A302-42EE83668B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C7BC27E5-F394-2D40-2839-E908D29B44B6}"/>
              </a:ext>
            </a:extLst>
          </p:cNvPr>
          <p:cNvSpPr>
            <a:spLocks noGrp="1"/>
          </p:cNvSpPr>
          <p:nvPr>
            <p:ph type="title"/>
          </p:nvPr>
        </p:nvSpPr>
        <p:spPr>
          <a:xfrm>
            <a:off x="643467" y="643467"/>
            <a:ext cx="7164674" cy="5571066"/>
          </a:xfrm>
        </p:spPr>
        <p:txBody>
          <a:bodyPr vert="horz" lIns="91440" tIns="45720" rIns="91440" bIns="45720" rtlCol="0" anchor="ctr">
            <a:normAutofit fontScale="90000"/>
          </a:bodyPr>
          <a:lstStyle/>
          <a:p>
            <a:pPr algn="r"/>
            <a:r>
              <a:rPr lang="en-US" sz="3600" spc="200" dirty="0">
                <a:solidFill>
                  <a:schemeClr val="tx1">
                    <a:alpha val="80000"/>
                  </a:schemeClr>
                </a:solidFill>
              </a:rPr>
              <a:t>Nella </a:t>
            </a:r>
            <a:r>
              <a:rPr lang="en-US" sz="3600" spc="200" dirty="0" err="1">
                <a:solidFill>
                  <a:schemeClr val="tx1">
                    <a:alpha val="80000"/>
                  </a:schemeClr>
                </a:solidFill>
              </a:rPr>
              <a:t>struttura</a:t>
            </a:r>
            <a:r>
              <a:rPr lang="en-US" sz="3600" spc="200" dirty="0">
                <a:solidFill>
                  <a:schemeClr val="tx1">
                    <a:alpha val="80000"/>
                  </a:schemeClr>
                </a:solidFill>
              </a:rPr>
              <a:t> </a:t>
            </a:r>
            <a:r>
              <a:rPr lang="en-US" sz="3600" spc="200" dirty="0" err="1">
                <a:solidFill>
                  <a:schemeClr val="tx1">
                    <a:alpha val="80000"/>
                  </a:schemeClr>
                </a:solidFill>
              </a:rPr>
              <a:t>organizzativa</a:t>
            </a:r>
            <a:r>
              <a:rPr lang="en-US" sz="3600" spc="200" dirty="0">
                <a:solidFill>
                  <a:schemeClr val="tx1">
                    <a:alpha val="80000"/>
                  </a:schemeClr>
                </a:solidFill>
              </a:rPr>
              <a:t> di Facebook, la </a:t>
            </a:r>
            <a:r>
              <a:rPr lang="en-US" sz="3600" spc="200" dirty="0" err="1">
                <a:solidFill>
                  <a:schemeClr val="tx1">
                    <a:alpha val="80000"/>
                  </a:schemeClr>
                </a:solidFill>
              </a:rPr>
              <a:t>sottile</a:t>
            </a:r>
            <a:r>
              <a:rPr lang="en-US" sz="3600" spc="200" dirty="0">
                <a:solidFill>
                  <a:schemeClr val="tx1">
                    <a:alpha val="80000"/>
                  </a:schemeClr>
                </a:solidFill>
              </a:rPr>
              <a:t> </a:t>
            </a:r>
            <a:r>
              <a:rPr lang="en-US" sz="3600" spc="200" dirty="0" err="1">
                <a:solidFill>
                  <a:schemeClr val="tx1">
                    <a:alpha val="80000"/>
                  </a:schemeClr>
                </a:solidFill>
              </a:rPr>
              <a:t>linea</a:t>
            </a:r>
            <a:r>
              <a:rPr lang="en-US" sz="3600" spc="200" dirty="0">
                <a:solidFill>
                  <a:schemeClr val="tx1">
                    <a:alpha val="80000"/>
                  </a:schemeClr>
                </a:solidFill>
              </a:rPr>
              <a:t> di </a:t>
            </a:r>
            <a:r>
              <a:rPr lang="en-US" sz="3600" spc="200" dirty="0" err="1">
                <a:solidFill>
                  <a:schemeClr val="tx1">
                    <a:alpha val="80000"/>
                  </a:schemeClr>
                </a:solidFill>
              </a:rPr>
              <a:t>demarcazione</a:t>
            </a:r>
            <a:r>
              <a:rPr lang="en-US" sz="3600" spc="200" dirty="0">
                <a:solidFill>
                  <a:schemeClr val="tx1">
                    <a:alpha val="80000"/>
                  </a:schemeClr>
                </a:solidFill>
              </a:rPr>
              <a:t> </a:t>
            </a:r>
            <a:r>
              <a:rPr lang="en-US" sz="3600" spc="200" dirty="0" err="1">
                <a:solidFill>
                  <a:schemeClr val="tx1">
                    <a:alpha val="80000"/>
                  </a:schemeClr>
                </a:solidFill>
              </a:rPr>
              <a:t>tra</a:t>
            </a:r>
            <a:r>
              <a:rPr lang="en-US" sz="3600" spc="200" dirty="0">
                <a:solidFill>
                  <a:schemeClr val="tx1">
                    <a:alpha val="80000"/>
                  </a:schemeClr>
                </a:solidFill>
              </a:rPr>
              <a:t> business e </a:t>
            </a:r>
            <a:r>
              <a:rPr lang="en-US" sz="3600" spc="200" dirty="0" err="1">
                <a:solidFill>
                  <a:schemeClr val="tx1">
                    <a:alpha val="80000"/>
                  </a:schemeClr>
                </a:solidFill>
              </a:rPr>
              <a:t>uso</a:t>
            </a:r>
            <a:r>
              <a:rPr lang="en-US" sz="3600" spc="200" dirty="0">
                <a:solidFill>
                  <a:schemeClr val="tx1">
                    <a:alpha val="80000"/>
                  </a:schemeClr>
                </a:solidFill>
              </a:rPr>
              <a:t> </a:t>
            </a:r>
            <a:r>
              <a:rPr lang="en-US" sz="3600" spc="200" dirty="0" err="1">
                <a:solidFill>
                  <a:schemeClr val="tx1">
                    <a:alpha val="80000"/>
                  </a:schemeClr>
                </a:solidFill>
              </a:rPr>
              <a:t>personale</a:t>
            </a:r>
            <a:r>
              <a:rPr lang="en-US" sz="3600" spc="200" dirty="0">
                <a:solidFill>
                  <a:schemeClr val="tx1">
                    <a:alpha val="80000"/>
                  </a:schemeClr>
                </a:solidFill>
              </a:rPr>
              <a:t> </a:t>
            </a:r>
            <a:r>
              <a:rPr lang="en-US" sz="3600" spc="200" dirty="0" err="1">
                <a:solidFill>
                  <a:schemeClr val="tx1">
                    <a:alpha val="80000"/>
                  </a:schemeClr>
                </a:solidFill>
              </a:rPr>
              <a:t>si</a:t>
            </a:r>
            <a:r>
              <a:rPr lang="en-US" sz="3600" spc="200" dirty="0">
                <a:solidFill>
                  <a:schemeClr val="tx1">
                    <a:alpha val="80000"/>
                  </a:schemeClr>
                </a:solidFill>
              </a:rPr>
              <a:t> </a:t>
            </a:r>
            <a:r>
              <a:rPr lang="en-US" sz="3600" spc="200" dirty="0" err="1">
                <a:solidFill>
                  <a:schemeClr val="tx1">
                    <a:alpha val="80000"/>
                  </a:schemeClr>
                </a:solidFill>
              </a:rPr>
              <a:t>riflette</a:t>
            </a:r>
            <a:r>
              <a:rPr lang="en-US" sz="3600" spc="200" dirty="0">
                <a:solidFill>
                  <a:schemeClr val="tx1">
                    <a:alpha val="80000"/>
                  </a:schemeClr>
                </a:solidFill>
              </a:rPr>
              <a:t> </a:t>
            </a:r>
            <a:r>
              <a:rPr lang="en-US" sz="3600" spc="200" dirty="0" err="1">
                <a:solidFill>
                  <a:schemeClr val="tx1">
                    <a:alpha val="80000"/>
                  </a:schemeClr>
                </a:solidFill>
              </a:rPr>
              <a:t>nell'organizzazione</a:t>
            </a:r>
            <a:r>
              <a:rPr lang="en-US" sz="3600" spc="200" dirty="0">
                <a:solidFill>
                  <a:schemeClr val="tx1">
                    <a:alpha val="80000"/>
                  </a:schemeClr>
                </a:solidFill>
              </a:rPr>
              <a:t> in </a:t>
            </a:r>
            <a:r>
              <a:rPr lang="en-US" sz="3600" spc="200" dirty="0" err="1">
                <a:solidFill>
                  <a:schemeClr val="tx1">
                    <a:alpha val="80000"/>
                  </a:schemeClr>
                </a:solidFill>
              </a:rPr>
              <a:t>profili</a:t>
            </a:r>
            <a:r>
              <a:rPr lang="en-US" sz="3600" spc="200" dirty="0">
                <a:solidFill>
                  <a:schemeClr val="tx1">
                    <a:alpha val="80000"/>
                  </a:schemeClr>
                </a:solidFill>
              </a:rPr>
              <a:t>, </a:t>
            </a:r>
            <a:r>
              <a:rPr lang="en-US" sz="3600" spc="200" dirty="0" err="1">
                <a:solidFill>
                  <a:schemeClr val="tx1">
                    <a:alpha val="80000"/>
                  </a:schemeClr>
                </a:solidFill>
              </a:rPr>
              <a:t>pagine</a:t>
            </a:r>
            <a:r>
              <a:rPr lang="en-US" sz="3600" spc="200" dirty="0">
                <a:solidFill>
                  <a:schemeClr val="tx1">
                    <a:alpha val="80000"/>
                  </a:schemeClr>
                </a:solidFill>
              </a:rPr>
              <a:t> e </a:t>
            </a:r>
            <a:r>
              <a:rPr lang="en-US" sz="3600" spc="200" dirty="0" err="1">
                <a:solidFill>
                  <a:schemeClr val="tx1">
                    <a:alpha val="80000"/>
                  </a:schemeClr>
                </a:solidFill>
              </a:rPr>
              <a:t>gruppi</a:t>
            </a:r>
            <a:r>
              <a:rPr lang="en-US" sz="3600" spc="200" dirty="0">
                <a:solidFill>
                  <a:schemeClr val="tx1">
                    <a:alpha val="80000"/>
                  </a:schemeClr>
                </a:solidFill>
              </a:rPr>
              <a:t>. </a:t>
            </a:r>
            <a:br>
              <a:rPr lang="en-US" sz="3600" spc="200" dirty="0">
                <a:solidFill>
                  <a:schemeClr val="tx1">
                    <a:alpha val="80000"/>
                  </a:schemeClr>
                </a:solidFill>
              </a:rPr>
            </a:br>
            <a:br>
              <a:rPr lang="en-US" sz="3600" spc="200" dirty="0">
                <a:solidFill>
                  <a:schemeClr val="tx1">
                    <a:alpha val="80000"/>
                  </a:schemeClr>
                </a:solidFill>
              </a:rPr>
            </a:br>
            <a:r>
              <a:rPr lang="en-US" sz="3600" spc="200" dirty="0" err="1">
                <a:solidFill>
                  <a:schemeClr val="tx1">
                    <a:alpha val="80000"/>
                  </a:schemeClr>
                </a:solidFill>
              </a:rPr>
              <a:t>Tali</a:t>
            </a:r>
            <a:r>
              <a:rPr lang="en-US" sz="3600" spc="200" dirty="0">
                <a:solidFill>
                  <a:schemeClr val="tx1">
                    <a:alpha val="80000"/>
                  </a:schemeClr>
                </a:solidFill>
              </a:rPr>
              <a:t> </a:t>
            </a:r>
            <a:r>
              <a:rPr lang="en-US" sz="3600" spc="200" dirty="0" err="1">
                <a:solidFill>
                  <a:schemeClr val="tx1">
                    <a:alpha val="80000"/>
                  </a:schemeClr>
                </a:solidFill>
              </a:rPr>
              <a:t>strutture</a:t>
            </a:r>
            <a:r>
              <a:rPr lang="en-US" sz="3600" spc="200" dirty="0">
                <a:solidFill>
                  <a:schemeClr val="tx1">
                    <a:alpha val="80000"/>
                  </a:schemeClr>
                </a:solidFill>
              </a:rPr>
              <a:t> </a:t>
            </a:r>
            <a:r>
              <a:rPr lang="en-US" sz="3600" spc="200" dirty="0" err="1">
                <a:solidFill>
                  <a:schemeClr val="tx1">
                    <a:alpha val="80000"/>
                  </a:schemeClr>
                </a:solidFill>
              </a:rPr>
              <a:t>hanno</a:t>
            </a:r>
            <a:r>
              <a:rPr lang="en-US" sz="3600" spc="200" dirty="0">
                <a:solidFill>
                  <a:schemeClr val="tx1">
                    <a:alpha val="80000"/>
                  </a:schemeClr>
                </a:solidFill>
              </a:rPr>
              <a:t> lo </a:t>
            </a:r>
            <a:r>
              <a:rPr lang="en-US" sz="3600" spc="200" dirty="0" err="1">
                <a:solidFill>
                  <a:schemeClr val="tx1">
                    <a:alpha val="80000"/>
                  </a:schemeClr>
                </a:solidFill>
              </a:rPr>
              <a:t>scopo</a:t>
            </a:r>
            <a:r>
              <a:rPr lang="en-US" sz="3600" spc="200" dirty="0">
                <a:solidFill>
                  <a:schemeClr val="tx1">
                    <a:alpha val="80000"/>
                  </a:schemeClr>
                </a:solidFill>
              </a:rPr>
              <a:t> di </a:t>
            </a:r>
            <a:r>
              <a:rPr lang="en-US" sz="3600" spc="200" dirty="0" err="1">
                <a:solidFill>
                  <a:schemeClr val="tx1">
                    <a:alpha val="80000"/>
                  </a:schemeClr>
                </a:solidFill>
              </a:rPr>
              <a:t>consentire</a:t>
            </a:r>
            <a:r>
              <a:rPr lang="en-US" sz="3600" spc="200" dirty="0">
                <a:solidFill>
                  <a:schemeClr val="tx1">
                    <a:alpha val="80000"/>
                  </a:schemeClr>
                </a:solidFill>
              </a:rPr>
              <a:t> </a:t>
            </a:r>
            <a:r>
              <a:rPr lang="en-US" sz="3600" spc="200" dirty="0" err="1">
                <a:solidFill>
                  <a:schemeClr val="tx1">
                    <a:alpha val="80000"/>
                  </a:schemeClr>
                </a:solidFill>
              </a:rPr>
              <a:t>livelli</a:t>
            </a:r>
            <a:r>
              <a:rPr lang="en-US" sz="3600" spc="200" dirty="0">
                <a:solidFill>
                  <a:schemeClr val="tx1">
                    <a:alpha val="80000"/>
                  </a:schemeClr>
                </a:solidFill>
              </a:rPr>
              <a:t> di </a:t>
            </a:r>
            <a:r>
              <a:rPr lang="en-US" sz="3600" spc="200" dirty="0" err="1">
                <a:solidFill>
                  <a:schemeClr val="tx1">
                    <a:alpha val="80000"/>
                  </a:schemeClr>
                </a:solidFill>
              </a:rPr>
              <a:t>interazione</a:t>
            </a:r>
            <a:r>
              <a:rPr lang="en-US" sz="3600" spc="200" dirty="0">
                <a:solidFill>
                  <a:schemeClr val="tx1">
                    <a:alpha val="80000"/>
                  </a:schemeClr>
                </a:solidFill>
              </a:rPr>
              <a:t> </a:t>
            </a:r>
            <a:r>
              <a:rPr lang="en-US" sz="3600" spc="200" dirty="0" err="1">
                <a:solidFill>
                  <a:schemeClr val="tx1">
                    <a:alpha val="80000"/>
                  </a:schemeClr>
                </a:solidFill>
              </a:rPr>
              <a:t>diversi</a:t>
            </a:r>
            <a:r>
              <a:rPr lang="en-US" sz="3600" spc="200" dirty="0">
                <a:solidFill>
                  <a:schemeClr val="tx1">
                    <a:alpha val="80000"/>
                  </a:schemeClr>
                </a:solidFill>
              </a:rPr>
              <a:t>, e </a:t>
            </a:r>
            <a:r>
              <a:rPr lang="en-US" sz="3600" spc="200" dirty="0" err="1">
                <a:solidFill>
                  <a:schemeClr val="tx1">
                    <a:alpha val="80000"/>
                  </a:schemeClr>
                </a:solidFill>
              </a:rPr>
              <a:t>sono</a:t>
            </a:r>
            <a:r>
              <a:rPr lang="en-US" sz="3600" spc="200" dirty="0">
                <a:solidFill>
                  <a:schemeClr val="tx1">
                    <a:alpha val="80000"/>
                  </a:schemeClr>
                </a:solidFill>
              </a:rPr>
              <a:t> </a:t>
            </a:r>
            <a:r>
              <a:rPr lang="en-US" sz="3600" spc="200" dirty="0" err="1">
                <a:solidFill>
                  <a:schemeClr val="tx1">
                    <a:alpha val="80000"/>
                  </a:schemeClr>
                </a:solidFill>
              </a:rPr>
              <a:t>utilizzate</a:t>
            </a:r>
            <a:r>
              <a:rPr lang="en-US" sz="3600" spc="200" dirty="0">
                <a:solidFill>
                  <a:schemeClr val="tx1">
                    <a:alpha val="80000"/>
                  </a:schemeClr>
                </a:solidFill>
              </a:rPr>
              <a:t> in </a:t>
            </a:r>
            <a:r>
              <a:rPr lang="en-US" sz="3600" spc="200" dirty="0" err="1">
                <a:solidFill>
                  <a:schemeClr val="tx1">
                    <a:alpha val="80000"/>
                  </a:schemeClr>
                </a:solidFill>
              </a:rPr>
              <a:t>misura</a:t>
            </a:r>
            <a:r>
              <a:rPr lang="en-US" sz="3600" spc="200" dirty="0">
                <a:solidFill>
                  <a:schemeClr val="tx1">
                    <a:alpha val="80000"/>
                  </a:schemeClr>
                </a:solidFill>
              </a:rPr>
              <a:t> </a:t>
            </a:r>
            <a:r>
              <a:rPr lang="en-US" sz="3600" spc="200" dirty="0" err="1">
                <a:solidFill>
                  <a:schemeClr val="tx1">
                    <a:alpha val="80000"/>
                  </a:schemeClr>
                </a:solidFill>
              </a:rPr>
              <a:t>diversa</a:t>
            </a:r>
            <a:r>
              <a:rPr lang="en-US" sz="3600" spc="200" dirty="0">
                <a:solidFill>
                  <a:schemeClr val="tx1">
                    <a:alpha val="80000"/>
                  </a:schemeClr>
                </a:solidFill>
              </a:rPr>
              <a:t> da </a:t>
            </a:r>
            <a:r>
              <a:rPr lang="en-US" sz="3600" spc="200" dirty="0" err="1">
                <a:solidFill>
                  <a:schemeClr val="tx1">
                    <a:alpha val="80000"/>
                  </a:schemeClr>
                </a:solidFill>
              </a:rPr>
              <a:t>aziende</a:t>
            </a:r>
            <a:r>
              <a:rPr lang="en-US" sz="3600" spc="200" dirty="0">
                <a:solidFill>
                  <a:schemeClr val="tx1">
                    <a:alpha val="80000"/>
                  </a:schemeClr>
                </a:solidFill>
              </a:rPr>
              <a:t> e </a:t>
            </a:r>
            <a:r>
              <a:rPr lang="en-US" sz="3600" spc="200" dirty="0" err="1">
                <a:solidFill>
                  <a:schemeClr val="tx1">
                    <a:alpha val="80000"/>
                  </a:schemeClr>
                </a:solidFill>
              </a:rPr>
              <a:t>individui</a:t>
            </a:r>
            <a:r>
              <a:rPr lang="en-US" sz="3600" spc="200" dirty="0">
                <a:solidFill>
                  <a:schemeClr val="tx1">
                    <a:alpha val="80000"/>
                  </a:schemeClr>
                </a:solidFill>
              </a:rPr>
              <a:t>. </a:t>
            </a:r>
            <a:br>
              <a:rPr lang="en-US" sz="3600" spc="200" dirty="0">
                <a:solidFill>
                  <a:schemeClr val="tx1">
                    <a:alpha val="80000"/>
                  </a:schemeClr>
                </a:solidFill>
              </a:rPr>
            </a:br>
            <a:br>
              <a:rPr lang="en-US" sz="3600" spc="200" dirty="0">
                <a:solidFill>
                  <a:schemeClr val="tx1">
                    <a:alpha val="80000"/>
                  </a:schemeClr>
                </a:solidFill>
              </a:rPr>
            </a:br>
            <a:r>
              <a:rPr lang="en-US" sz="3600" b="1" spc="200" dirty="0">
                <a:solidFill>
                  <a:schemeClr val="tx1">
                    <a:alpha val="80000"/>
                  </a:schemeClr>
                </a:solidFill>
              </a:rPr>
              <a:t>I </a:t>
            </a:r>
            <a:r>
              <a:rPr lang="en-US" sz="3600" b="1" spc="200" dirty="0" err="1">
                <a:solidFill>
                  <a:schemeClr val="tx1">
                    <a:alpha val="80000"/>
                  </a:schemeClr>
                </a:solidFill>
              </a:rPr>
              <a:t>profili</a:t>
            </a:r>
            <a:r>
              <a:rPr lang="en-US" sz="3600" b="1" spc="200" dirty="0">
                <a:solidFill>
                  <a:schemeClr val="tx1">
                    <a:alpha val="80000"/>
                  </a:schemeClr>
                </a:solidFill>
              </a:rPr>
              <a:t> </a:t>
            </a:r>
            <a:r>
              <a:rPr lang="en-US" sz="3600" spc="200" dirty="0" err="1">
                <a:solidFill>
                  <a:schemeClr val="tx1">
                    <a:alpha val="80000"/>
                  </a:schemeClr>
                </a:solidFill>
              </a:rPr>
              <a:t>sono</a:t>
            </a:r>
            <a:r>
              <a:rPr lang="en-US" sz="3600" spc="200" dirty="0">
                <a:solidFill>
                  <a:schemeClr val="tx1">
                    <a:alpha val="80000"/>
                  </a:schemeClr>
                </a:solidFill>
              </a:rPr>
              <a:t> la </a:t>
            </a:r>
            <a:r>
              <a:rPr lang="en-US" sz="3600" spc="200" dirty="0" err="1">
                <a:solidFill>
                  <a:schemeClr val="tx1">
                    <a:alpha val="80000"/>
                  </a:schemeClr>
                </a:solidFill>
              </a:rPr>
              <a:t>struttura</a:t>
            </a:r>
            <a:r>
              <a:rPr lang="en-US" sz="3600" spc="200" dirty="0">
                <a:solidFill>
                  <a:schemeClr val="tx1">
                    <a:alpha val="80000"/>
                  </a:schemeClr>
                </a:solidFill>
              </a:rPr>
              <a:t> base di Facebook e </a:t>
            </a:r>
            <a:r>
              <a:rPr lang="en-US" sz="3600" spc="200" dirty="0" err="1">
                <a:solidFill>
                  <a:schemeClr val="tx1">
                    <a:alpha val="80000"/>
                  </a:schemeClr>
                </a:solidFill>
              </a:rPr>
              <a:t>sono</a:t>
            </a:r>
            <a:r>
              <a:rPr lang="en-US" sz="3600" spc="200" dirty="0">
                <a:solidFill>
                  <a:schemeClr val="tx1">
                    <a:alpha val="80000"/>
                  </a:schemeClr>
                </a:solidFill>
              </a:rPr>
              <a:t> </a:t>
            </a:r>
            <a:r>
              <a:rPr lang="en-US" sz="3600" spc="200" dirty="0" err="1">
                <a:solidFill>
                  <a:schemeClr val="tx1">
                    <a:alpha val="80000"/>
                  </a:schemeClr>
                </a:solidFill>
              </a:rPr>
              <a:t>destinati</a:t>
            </a:r>
            <a:r>
              <a:rPr lang="en-US" sz="3600" spc="200" dirty="0">
                <a:solidFill>
                  <a:schemeClr val="tx1">
                    <a:alpha val="80000"/>
                  </a:schemeClr>
                </a:solidFill>
              </a:rPr>
              <a:t> </a:t>
            </a:r>
            <a:r>
              <a:rPr lang="en-US" sz="3600" spc="200" dirty="0" err="1">
                <a:solidFill>
                  <a:schemeClr val="tx1">
                    <a:alpha val="80000"/>
                  </a:schemeClr>
                </a:solidFill>
              </a:rPr>
              <a:t>all'uso</a:t>
            </a:r>
            <a:r>
              <a:rPr lang="en-US" sz="3600" spc="200" dirty="0">
                <a:solidFill>
                  <a:schemeClr val="tx1">
                    <a:alpha val="80000"/>
                  </a:schemeClr>
                </a:solidFill>
              </a:rPr>
              <a:t> da </a:t>
            </a:r>
            <a:r>
              <a:rPr lang="en-US" sz="3600" spc="200" dirty="0" err="1">
                <a:solidFill>
                  <a:schemeClr val="tx1">
                    <a:alpha val="80000"/>
                  </a:schemeClr>
                </a:solidFill>
              </a:rPr>
              <a:t>parte</a:t>
            </a:r>
            <a:r>
              <a:rPr lang="en-US" sz="3600" spc="200" dirty="0">
                <a:solidFill>
                  <a:schemeClr val="tx1">
                    <a:alpha val="80000"/>
                  </a:schemeClr>
                </a:solidFill>
              </a:rPr>
              <a:t> di </a:t>
            </a:r>
            <a:r>
              <a:rPr lang="en-US" sz="3600" spc="200" dirty="0" err="1">
                <a:solidFill>
                  <a:schemeClr val="tx1">
                    <a:alpha val="80000"/>
                  </a:schemeClr>
                </a:solidFill>
              </a:rPr>
              <a:t>singoli</a:t>
            </a:r>
            <a:r>
              <a:rPr lang="en-US" sz="3600" spc="200" dirty="0">
                <a:solidFill>
                  <a:schemeClr val="tx1">
                    <a:alpha val="80000"/>
                  </a:schemeClr>
                </a:solidFill>
              </a:rPr>
              <a:t> </a:t>
            </a:r>
            <a:r>
              <a:rPr lang="en-US" sz="3600" spc="200" dirty="0" err="1">
                <a:solidFill>
                  <a:schemeClr val="tx1">
                    <a:alpha val="80000"/>
                  </a:schemeClr>
                </a:solidFill>
              </a:rPr>
              <a:t>utenti</a:t>
            </a:r>
            <a:r>
              <a:rPr lang="en-US" sz="3600" spc="200" dirty="0">
                <a:solidFill>
                  <a:schemeClr val="tx1">
                    <a:alpha val="80000"/>
                  </a:schemeClr>
                </a:solidFill>
              </a:rPr>
              <a:t>.</a:t>
            </a:r>
          </a:p>
        </p:txBody>
      </p:sp>
      <p:cxnSp>
        <p:nvCxnSpPr>
          <p:cNvPr id="15" name="Straight Connector 14">
            <a:extLst>
              <a:ext uri="{FF2B5EF4-FFF2-40B4-BE49-F238E27FC236}">
                <a16:creationId xmlns:a16="http://schemas.microsoft.com/office/drawing/2014/main" id="{47AE7893-212D-45CB-A5B0-AE377389AB3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39605"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72339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1" name="Rectangle 10">
            <a:extLst>
              <a:ext uri="{FF2B5EF4-FFF2-40B4-BE49-F238E27FC236}">
                <a16:creationId xmlns:a16="http://schemas.microsoft.com/office/drawing/2014/main" id="{A540FAC9-3505-49ED-9B06-A0F8C14853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879B3CD-E329-42F5-B136-BA1F37EC05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5464" y="484632"/>
            <a:ext cx="7453538" cy="588091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solidFill>
                <a:prstClr val="white"/>
              </a:solidFill>
            </a:endParaRPr>
          </a:p>
        </p:txBody>
      </p:sp>
      <p:sp>
        <p:nvSpPr>
          <p:cNvPr id="2" name="Titolo 1">
            <a:extLst>
              <a:ext uri="{FF2B5EF4-FFF2-40B4-BE49-F238E27FC236}">
                <a16:creationId xmlns:a16="http://schemas.microsoft.com/office/drawing/2014/main" id="{C7BC27E5-F394-2D40-2839-E908D29B44B6}"/>
              </a:ext>
            </a:extLst>
          </p:cNvPr>
          <p:cNvSpPr>
            <a:spLocks noGrp="1"/>
          </p:cNvSpPr>
          <p:nvPr>
            <p:ph type="title"/>
          </p:nvPr>
        </p:nvSpPr>
        <p:spPr>
          <a:xfrm>
            <a:off x="990096" y="977900"/>
            <a:ext cx="6539558" cy="3327734"/>
          </a:xfrm>
        </p:spPr>
        <p:txBody>
          <a:bodyPr vert="horz" lIns="91440" tIns="45720" rIns="91440" bIns="45720" rtlCol="0" anchor="b">
            <a:normAutofit fontScale="90000"/>
          </a:bodyPr>
          <a:lstStyle/>
          <a:p>
            <a:pPr algn="r"/>
            <a:r>
              <a:rPr lang="en-US" sz="2200" spc="200" dirty="0" err="1"/>
              <a:t>Un'altra</a:t>
            </a:r>
            <a:r>
              <a:rPr lang="en-US" sz="2200" spc="200" dirty="0"/>
              <a:t> </a:t>
            </a:r>
            <a:r>
              <a:rPr lang="en-US" sz="2200" spc="200" dirty="0" err="1"/>
              <a:t>caratteristica</a:t>
            </a:r>
            <a:r>
              <a:rPr lang="en-US" sz="2200" spc="200" dirty="0"/>
              <a:t> </a:t>
            </a:r>
            <a:r>
              <a:rPr lang="en-US" sz="2200" spc="200" dirty="0" err="1"/>
              <a:t>su</a:t>
            </a:r>
            <a:r>
              <a:rPr lang="en-US" sz="2200" spc="200" dirty="0"/>
              <a:t> Facebook </a:t>
            </a:r>
            <a:r>
              <a:rPr lang="en-US" sz="2200" spc="200" dirty="0" err="1"/>
              <a:t>sono</a:t>
            </a:r>
            <a:r>
              <a:rPr lang="en-US" sz="2200" spc="200" dirty="0"/>
              <a:t> </a:t>
            </a:r>
            <a:r>
              <a:rPr lang="en-US" sz="2200" spc="200" dirty="0" err="1"/>
              <a:t>i</a:t>
            </a:r>
            <a:r>
              <a:rPr lang="en-US" sz="2200" spc="200" dirty="0"/>
              <a:t> </a:t>
            </a:r>
            <a:r>
              <a:rPr lang="en-US" sz="2200" spc="200" dirty="0" err="1"/>
              <a:t>gruppi</a:t>
            </a:r>
            <a:r>
              <a:rPr lang="en-US" sz="2200" spc="200" dirty="0"/>
              <a:t>.</a:t>
            </a:r>
            <a:br>
              <a:rPr lang="en-US" sz="2200" spc="200" dirty="0"/>
            </a:br>
            <a:r>
              <a:rPr lang="en-US" sz="2200" b="1" spc="200" dirty="0"/>
              <a:t>I </a:t>
            </a:r>
            <a:r>
              <a:rPr lang="en-US" sz="2200" b="1" spc="200" dirty="0" err="1"/>
              <a:t>gruppi</a:t>
            </a:r>
            <a:r>
              <a:rPr lang="en-US" sz="2200" b="1" spc="200" dirty="0"/>
              <a:t> </a:t>
            </a:r>
            <a:r>
              <a:rPr lang="en-US" sz="2200" spc="200" dirty="0" err="1"/>
              <a:t>hanno</a:t>
            </a:r>
            <a:r>
              <a:rPr lang="en-US" sz="2200" spc="200" dirty="0"/>
              <a:t> lo </a:t>
            </a:r>
            <a:r>
              <a:rPr lang="en-US" sz="2200" spc="200" dirty="0" err="1"/>
              <a:t>scopo</a:t>
            </a:r>
            <a:r>
              <a:rPr lang="en-US" sz="2200" spc="200" dirty="0"/>
              <a:t> di </a:t>
            </a:r>
            <a:r>
              <a:rPr lang="en-US" sz="2200" spc="200" dirty="0" err="1"/>
              <a:t>consentire</a:t>
            </a:r>
            <a:r>
              <a:rPr lang="en-US" sz="2200" spc="200" dirty="0"/>
              <a:t> a un </a:t>
            </a:r>
            <a:r>
              <a:rPr lang="en-US" sz="2200" spc="200" dirty="0" err="1"/>
              <a:t>sottoinsieme</a:t>
            </a:r>
            <a:r>
              <a:rPr lang="en-US" sz="2200" spc="200" dirty="0"/>
              <a:t> di </a:t>
            </a:r>
            <a:r>
              <a:rPr lang="en-US" sz="2200" spc="200" dirty="0" err="1"/>
              <a:t>individui</a:t>
            </a:r>
            <a:r>
              <a:rPr lang="en-US" sz="2200" spc="200" dirty="0"/>
              <a:t> di </a:t>
            </a:r>
            <a:r>
              <a:rPr lang="en-US" sz="2200" spc="200" dirty="0" err="1"/>
              <a:t>interagire</a:t>
            </a:r>
            <a:r>
              <a:rPr lang="en-US" sz="2200" spc="200" dirty="0"/>
              <a:t> </a:t>
            </a:r>
            <a:r>
              <a:rPr lang="en-US" sz="2200" spc="200" dirty="0" err="1"/>
              <a:t>tra</a:t>
            </a:r>
            <a:r>
              <a:rPr lang="en-US" sz="2200" spc="200" dirty="0"/>
              <a:t> loro e </a:t>
            </a:r>
            <a:r>
              <a:rPr lang="en-US" sz="2200" spc="200" dirty="0" err="1"/>
              <a:t>condividere</a:t>
            </a:r>
            <a:r>
              <a:rPr lang="en-US" sz="2200" spc="200" dirty="0"/>
              <a:t> </a:t>
            </a:r>
            <a:r>
              <a:rPr lang="en-US" sz="2200" spc="200" dirty="0" err="1"/>
              <a:t>informazioni</a:t>
            </a:r>
            <a:r>
              <a:rPr lang="en-US" sz="2200" spc="200" dirty="0"/>
              <a:t>. </a:t>
            </a:r>
            <a:br>
              <a:rPr lang="en-US" sz="2200" spc="200" dirty="0"/>
            </a:br>
            <a:br>
              <a:rPr lang="en-US" sz="2200" spc="200" dirty="0"/>
            </a:br>
            <a:r>
              <a:rPr lang="en-US" sz="2200" spc="200" dirty="0"/>
              <a:t>I </a:t>
            </a:r>
            <a:r>
              <a:rPr lang="en-US" sz="2200" spc="200" dirty="0" err="1"/>
              <a:t>gruppi</a:t>
            </a:r>
            <a:r>
              <a:rPr lang="en-US" sz="2200" spc="200" dirty="0"/>
              <a:t> </a:t>
            </a:r>
            <a:r>
              <a:rPr lang="en-US" sz="2200" spc="200" dirty="0" err="1"/>
              <a:t>sono</a:t>
            </a:r>
            <a:r>
              <a:rPr lang="en-US" sz="2200" spc="200" dirty="0"/>
              <a:t> </a:t>
            </a:r>
            <a:r>
              <a:rPr lang="en-US" sz="2200" spc="200" dirty="0" err="1"/>
              <a:t>spazi</a:t>
            </a:r>
            <a:r>
              <a:rPr lang="en-US" sz="2200" spc="200" dirty="0"/>
              <a:t> </a:t>
            </a:r>
            <a:r>
              <a:rPr lang="en-US" sz="2200" spc="200" dirty="0" err="1"/>
              <a:t>riservati</a:t>
            </a:r>
            <a:r>
              <a:rPr lang="en-US" sz="2200" spc="200" dirty="0"/>
              <a:t>, </a:t>
            </a:r>
            <a:r>
              <a:rPr lang="en-US" sz="2200" spc="200" dirty="0" err="1"/>
              <a:t>che</a:t>
            </a:r>
            <a:r>
              <a:rPr lang="en-US" sz="2200" spc="200" dirty="0"/>
              <a:t> </a:t>
            </a:r>
            <a:r>
              <a:rPr lang="en-US" sz="2200" spc="200" dirty="0" err="1"/>
              <a:t>possono</a:t>
            </a:r>
            <a:r>
              <a:rPr lang="en-US" sz="2200" spc="200" dirty="0"/>
              <a:t> </a:t>
            </a:r>
            <a:r>
              <a:rPr lang="en-US" sz="2200" spc="200" dirty="0" err="1"/>
              <a:t>essere</a:t>
            </a:r>
            <a:r>
              <a:rPr lang="en-US" sz="2200" spc="200" dirty="0"/>
              <a:t> </a:t>
            </a:r>
            <a:r>
              <a:rPr lang="en-US" sz="2200" spc="200" dirty="0" err="1"/>
              <a:t>configurati</a:t>
            </a:r>
            <a:r>
              <a:rPr lang="en-US" sz="2200" spc="200" dirty="0"/>
              <a:t> in </a:t>
            </a:r>
            <a:r>
              <a:rPr lang="en-US" sz="2200" spc="200" dirty="0" err="1"/>
              <a:t>diversi</a:t>
            </a:r>
            <a:r>
              <a:rPr lang="en-US" sz="2200" spc="200" dirty="0"/>
              <a:t> </a:t>
            </a:r>
            <a:r>
              <a:rPr lang="en-US" sz="2200" spc="200" dirty="0" err="1"/>
              <a:t>modi</a:t>
            </a:r>
            <a:r>
              <a:rPr lang="en-US" sz="2200" spc="200" dirty="0"/>
              <a:t> </a:t>
            </a:r>
            <a:r>
              <a:rPr lang="en-US" sz="2200" spc="200" dirty="0" err="1"/>
              <a:t>i</a:t>
            </a:r>
            <a:r>
              <a:rPr lang="en-US" sz="2200" spc="200" dirty="0"/>
              <a:t> </a:t>
            </a:r>
            <a:r>
              <a:rPr lang="en-US" sz="2200" spc="200" dirty="0" err="1"/>
              <a:t>gruppi</a:t>
            </a:r>
            <a:r>
              <a:rPr lang="en-US" sz="2200" spc="200" dirty="0"/>
              <a:t> </a:t>
            </a:r>
            <a:r>
              <a:rPr lang="en-US" sz="2200" spc="200" dirty="0" err="1"/>
              <a:t>possono</a:t>
            </a:r>
            <a:r>
              <a:rPr lang="en-US" sz="2200" spc="200" dirty="0"/>
              <a:t> </a:t>
            </a:r>
            <a:r>
              <a:rPr lang="en-US" sz="2200" spc="200" dirty="0" err="1"/>
              <a:t>essere</a:t>
            </a:r>
            <a:r>
              <a:rPr lang="en-US" sz="2200" spc="200" dirty="0"/>
              <a:t> </a:t>
            </a:r>
            <a:r>
              <a:rPr lang="en-US" sz="2200" b="1" spc="200" dirty="0" err="1"/>
              <a:t>privati</a:t>
            </a:r>
            <a:r>
              <a:rPr lang="en-US" sz="2200" spc="200" dirty="0"/>
              <a:t>; </a:t>
            </a:r>
            <a:br>
              <a:rPr lang="en-US" sz="2200" spc="200" dirty="0"/>
            </a:br>
            <a:br>
              <a:rPr lang="en-US" sz="2200" spc="200" dirty="0"/>
            </a:br>
            <a:r>
              <a:rPr lang="en-US" sz="2200" spc="200" dirty="0"/>
              <a:t>in </a:t>
            </a:r>
            <a:r>
              <a:rPr lang="en-US" sz="2200" spc="200" dirty="0" err="1"/>
              <a:t>questo</a:t>
            </a:r>
            <a:r>
              <a:rPr lang="en-US" sz="2200" spc="200" dirty="0"/>
              <a:t> modo, solo </a:t>
            </a:r>
            <a:r>
              <a:rPr lang="en-US" sz="2200" spc="200" dirty="0" err="1"/>
              <a:t>i</a:t>
            </a:r>
            <a:r>
              <a:rPr lang="en-US" sz="2200" spc="200" dirty="0"/>
              <a:t> </a:t>
            </a:r>
            <a:r>
              <a:rPr lang="en-US" sz="2200" spc="200" dirty="0" err="1"/>
              <a:t>membri</a:t>
            </a:r>
            <a:r>
              <a:rPr lang="en-US" sz="2200" spc="200" dirty="0"/>
              <a:t> </a:t>
            </a:r>
            <a:r>
              <a:rPr lang="en-US" sz="2200" spc="200" dirty="0" err="1"/>
              <a:t>possono</a:t>
            </a:r>
            <a:r>
              <a:rPr lang="en-US" sz="2200" spc="200" dirty="0"/>
              <a:t> </a:t>
            </a:r>
            <a:r>
              <a:rPr lang="en-US" sz="2200" spc="200" dirty="0" err="1"/>
              <a:t>accedervi</a:t>
            </a:r>
            <a:r>
              <a:rPr lang="en-US" sz="2200" spc="200" dirty="0"/>
              <a:t>, </a:t>
            </a:r>
            <a:r>
              <a:rPr lang="en-US" sz="2200" spc="200" dirty="0" err="1"/>
              <a:t>sapere</a:t>
            </a:r>
            <a:r>
              <a:rPr lang="en-US" sz="2200" spc="200" dirty="0"/>
              <a:t> chi ne fa </a:t>
            </a:r>
            <a:r>
              <a:rPr lang="en-US" sz="2200" spc="200" dirty="0" err="1"/>
              <a:t>parte</a:t>
            </a:r>
            <a:r>
              <a:rPr lang="en-US" sz="2200" spc="200" dirty="0"/>
              <a:t> e </a:t>
            </a:r>
            <a:r>
              <a:rPr lang="en-US" sz="2200" spc="200" dirty="0" err="1"/>
              <a:t>vedere</a:t>
            </a:r>
            <a:r>
              <a:rPr lang="en-US" sz="2200" spc="200" dirty="0"/>
              <a:t> </a:t>
            </a:r>
            <a:r>
              <a:rPr lang="en-US" sz="2200" spc="200" dirty="0" err="1"/>
              <a:t>ciò</a:t>
            </a:r>
            <a:r>
              <a:rPr lang="en-US" sz="2200" spc="200" dirty="0"/>
              <a:t> </a:t>
            </a:r>
            <a:r>
              <a:rPr lang="en-US" sz="2200" spc="200" dirty="0" err="1"/>
              <a:t>che</a:t>
            </a:r>
            <a:r>
              <a:rPr lang="en-US" sz="2200" spc="200" dirty="0"/>
              <a:t> </a:t>
            </a:r>
            <a:r>
              <a:rPr lang="en-US" sz="2200" spc="200" dirty="0" err="1"/>
              <a:t>gli</a:t>
            </a:r>
            <a:r>
              <a:rPr lang="en-US" sz="2200" spc="200" dirty="0"/>
              <a:t> </a:t>
            </a:r>
            <a:r>
              <a:rPr lang="en-US" sz="2200" spc="200" dirty="0" err="1"/>
              <a:t>altri</a:t>
            </a:r>
            <a:r>
              <a:rPr lang="en-US" sz="2200" spc="200" dirty="0"/>
              <a:t> </a:t>
            </a:r>
            <a:r>
              <a:rPr lang="en-US" sz="2200" spc="200" dirty="0" err="1"/>
              <a:t>membri</a:t>
            </a:r>
            <a:r>
              <a:rPr lang="en-US" sz="2200" spc="200" dirty="0"/>
              <a:t> </a:t>
            </a:r>
            <a:r>
              <a:rPr lang="en-US" sz="2200" spc="200" dirty="0" err="1"/>
              <a:t>postano</a:t>
            </a:r>
            <a:r>
              <a:rPr lang="en-US" sz="2200" spc="200" dirty="0"/>
              <a:t>. Si </a:t>
            </a:r>
            <a:r>
              <a:rPr lang="en-US" sz="2200" spc="200" dirty="0" err="1"/>
              <a:t>può</a:t>
            </a:r>
            <a:r>
              <a:rPr lang="en-US" sz="2200" spc="200" dirty="0"/>
              <a:t> </a:t>
            </a:r>
            <a:r>
              <a:rPr lang="en-US" sz="2200" spc="200" dirty="0" err="1"/>
              <a:t>creare</a:t>
            </a:r>
            <a:r>
              <a:rPr lang="en-US" sz="2200" spc="200" dirty="0"/>
              <a:t> un </a:t>
            </a:r>
            <a:r>
              <a:rPr lang="en-US" sz="2200" spc="200" dirty="0" err="1"/>
              <a:t>gruppo</a:t>
            </a:r>
            <a:r>
              <a:rPr lang="en-US" sz="2200" spc="200" dirty="0"/>
              <a:t> </a:t>
            </a:r>
            <a:r>
              <a:rPr lang="en-US" sz="2200" spc="200" dirty="0" err="1"/>
              <a:t>privato</a:t>
            </a:r>
            <a:r>
              <a:rPr lang="en-US" sz="2200" spc="200" dirty="0"/>
              <a:t> per </a:t>
            </a:r>
            <a:r>
              <a:rPr lang="en-US" sz="2200" spc="200" dirty="0" err="1"/>
              <a:t>i</a:t>
            </a:r>
            <a:r>
              <a:rPr lang="en-US" sz="2200" spc="200" dirty="0"/>
              <a:t> </a:t>
            </a:r>
            <a:r>
              <a:rPr lang="en-US" sz="2200" spc="200" dirty="0" err="1"/>
              <a:t>dipendenti</a:t>
            </a:r>
            <a:r>
              <a:rPr lang="en-US" sz="2200" spc="200" dirty="0"/>
              <a:t> </a:t>
            </a:r>
            <a:r>
              <a:rPr lang="en-US" sz="2200" spc="200" dirty="0" err="1"/>
              <a:t>dell'azienda</a:t>
            </a:r>
            <a:r>
              <a:rPr lang="en-US" sz="2200" spc="200" dirty="0"/>
              <a:t> o per un </a:t>
            </a:r>
            <a:r>
              <a:rPr lang="en-US" sz="2200" spc="200" dirty="0" err="1"/>
              <a:t>gruppo</a:t>
            </a:r>
            <a:r>
              <a:rPr lang="en-US" sz="2200" spc="200" dirty="0"/>
              <a:t> di </a:t>
            </a:r>
            <a:r>
              <a:rPr lang="en-US" sz="2200" spc="200" dirty="0" err="1"/>
              <a:t>soci</a:t>
            </a:r>
            <a:r>
              <a:rPr lang="en-US" sz="2200" spc="200" dirty="0"/>
              <a:t> in </a:t>
            </a:r>
            <a:r>
              <a:rPr lang="en-US" sz="2200" spc="200" dirty="0" err="1"/>
              <a:t>affari</a:t>
            </a:r>
            <a:r>
              <a:rPr lang="en-US" sz="2200" spc="200" dirty="0"/>
              <a:t>. </a:t>
            </a:r>
          </a:p>
        </p:txBody>
      </p:sp>
      <p:cxnSp>
        <p:nvCxnSpPr>
          <p:cNvPr id="15" name="Straight Connector 14">
            <a:extLst>
              <a:ext uri="{FF2B5EF4-FFF2-40B4-BE49-F238E27FC236}">
                <a16:creationId xmlns:a16="http://schemas.microsoft.com/office/drawing/2014/main" id="{51B042EF-3024-4C57-B282-1B30607FB7C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158680" y="4476657"/>
            <a:ext cx="5370974" cy="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EA0B4097-B645-43E0-A2B5-B8D688E7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9870" y="484632"/>
            <a:ext cx="3584224" cy="588091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solidFill>
                <a:prstClr val="white"/>
              </a:solidFill>
            </a:endParaRPr>
          </a:p>
        </p:txBody>
      </p:sp>
    </p:spTree>
    <p:extLst>
      <p:ext uri="{BB962C8B-B14F-4D97-AF65-F5344CB8AC3E}">
        <p14:creationId xmlns:p14="http://schemas.microsoft.com/office/powerpoint/2010/main" val="15424531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1" name="Rectangle 10">
            <a:extLst>
              <a:ext uri="{FF2B5EF4-FFF2-40B4-BE49-F238E27FC236}">
                <a16:creationId xmlns:a16="http://schemas.microsoft.com/office/drawing/2014/main" id="{62AE8E50-35D4-4D5A-A4BB-168CBB027D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94D87A0-BA55-4A8B-9FD6-6109543D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7946" y="620720"/>
            <a:ext cx="3366054" cy="5571069"/>
          </a:xfrm>
          <a:prstGeom prst="rect">
            <a:avLst/>
          </a:pr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1B26E892-1320-40AA-9CA1-246721C187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28592" y="620720"/>
            <a:ext cx="7323231" cy="55931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C7BC27E5-F394-2D40-2839-E908D29B44B6}"/>
              </a:ext>
            </a:extLst>
          </p:cNvPr>
          <p:cNvSpPr>
            <a:spLocks noGrp="1"/>
          </p:cNvSpPr>
          <p:nvPr>
            <p:ph type="title"/>
          </p:nvPr>
        </p:nvSpPr>
        <p:spPr>
          <a:xfrm>
            <a:off x="4713224" y="1105351"/>
            <a:ext cx="6353967" cy="3023981"/>
          </a:xfrm>
        </p:spPr>
        <p:txBody>
          <a:bodyPr vert="horz" lIns="91440" tIns="45720" rIns="91440" bIns="45720" rtlCol="0" anchor="b">
            <a:normAutofit/>
          </a:bodyPr>
          <a:lstStyle/>
          <a:p>
            <a:r>
              <a:rPr lang="en-US" sz="1900" b="1" spc="200">
                <a:solidFill>
                  <a:srgbClr val="FFFFFF"/>
                </a:solidFill>
              </a:rPr>
              <a:t>Come impostare una pagina aziendale</a:t>
            </a:r>
            <a:br>
              <a:rPr lang="en-US" sz="1900" spc="200">
                <a:solidFill>
                  <a:srgbClr val="FFFFFF"/>
                </a:solidFill>
              </a:rPr>
            </a:br>
            <a:br>
              <a:rPr lang="en-US" sz="1900" spc="200">
                <a:solidFill>
                  <a:srgbClr val="FFFFFF"/>
                </a:solidFill>
              </a:rPr>
            </a:br>
            <a:r>
              <a:rPr lang="en-US" sz="1900" spc="200">
                <a:solidFill>
                  <a:srgbClr val="FFFFFF"/>
                </a:solidFill>
              </a:rPr>
              <a:t>Le pagine aziendali sono preziose per mole ragioni, la più ovvia delle quali è che più di un miliardo di persone usa Facebook, ed è importante incontrare i consumatori nei luoghi in cui si riuniscono. La directory delle pagine Facebook può essere un buon punto di partenza per farlo. Smith consiglia inoltre un approccio in sei step per la creazione di una pagina Facebook aziendale.</a:t>
            </a:r>
          </a:p>
        </p:txBody>
      </p:sp>
      <p:cxnSp>
        <p:nvCxnSpPr>
          <p:cNvPr id="17" name="Straight Connector 16">
            <a:extLst>
              <a:ext uri="{FF2B5EF4-FFF2-40B4-BE49-F238E27FC236}">
                <a16:creationId xmlns:a16="http://schemas.microsoft.com/office/drawing/2014/main" id="{C9A1F79C-E4D1-4AAE-BA11-3A09005252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42932" y="4214336"/>
            <a:ext cx="512064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04624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e">
  <a:themeElements>
    <a:clrScheme name="Rosso">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Integrale">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e">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docProps/app.xml><?xml version="1.0" encoding="utf-8"?>
<Properties xmlns="http://schemas.openxmlformats.org/officeDocument/2006/extended-properties" xmlns:vt="http://schemas.openxmlformats.org/officeDocument/2006/docPropsVTypes">
  <Template>Integral</Template>
  <TotalTime>756</TotalTime>
  <Words>895</Words>
  <Application>Microsoft Office PowerPoint</Application>
  <PresentationFormat>Widescreen</PresentationFormat>
  <Paragraphs>14</Paragraphs>
  <Slides>14</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14</vt:i4>
      </vt:variant>
    </vt:vector>
  </HeadingPairs>
  <TitlesOfParts>
    <vt:vector size="19" baseType="lpstr">
      <vt:lpstr>Trebuchet MS</vt:lpstr>
      <vt:lpstr>Tw Cen MT</vt:lpstr>
      <vt:lpstr>Tw Cen MT Condensed</vt:lpstr>
      <vt:lpstr>Wingdings 3</vt:lpstr>
      <vt:lpstr>Integrale</vt:lpstr>
      <vt:lpstr> metaverso, strumenti e piattaforme per il social media marketing </vt:lpstr>
      <vt:lpstr> Meta Platform è il nuovo nome di Facebook, probabilmente l'impresa tecnologica che ha gli interessi più forti nello sviluppo del metaverso.     </vt:lpstr>
      <vt:lpstr>I social media utilizzano tecnologie mobili basate sul web per condividere, co-creare, discutere e modificare i contenuti generati dagli utenti.   Hanno trasformato il modello tradizionale della comunicazione di marketing, che consisteva essenzialmente in una comunicazione unidirezionale dai marketer ai clienti.   </vt:lpstr>
      <vt:lpstr> Si è passati a un modello che prevede feedback molto più intensi, il che ha provocato un cambio di paradigma.   Non solo i consumatori controllano maggiormente la comunicazione rivolta a loro, ma possono anche avviare una comunicazione diretta con i marketer.   Anche l'interazione tra i consumatori è aumentata enormemente.</vt:lpstr>
      <vt:lpstr>Community social comprende:   le piattaforme social incentrate sulle relazioni sociali e le attività comuni cui gli individui prendono parte insieme ad altri che condividono uno stesso interesse.    Le piattaforme comprese nell'area delle community social valorizzano i contributi individuali nel contesto della community, della comunicazione e conversazione, e della collaborazione.   I social media più usati che compaiono in quest'area sono Facebook, Twitter e LinkedIn.</vt:lpstr>
      <vt:lpstr>Facebook è un'azienda americana, un social media online e un servizio di social networking con sede in California. Il sito web di Facebook è stato lanciato nel febbraio 2004 da Mark Zuckerberg con altri studenti e compagni di stanza dell'Harvard College.</vt:lpstr>
      <vt:lpstr>Nella struttura organizzativa di Facebook, la sottile linea di demarcazione tra business e uso personale si riflette nell'organizzazione in profili, pagine e gruppi.   Tali strutture hanno lo scopo di consentire livelli di interazione diversi, e sono utilizzate in misura diversa da aziende e individui.   I profili sono la struttura base di Facebook e sono destinati all'uso da parte di singoli utenti.</vt:lpstr>
      <vt:lpstr>Un'altra caratteristica su Facebook sono i gruppi. I gruppi hanno lo scopo di consentire a un sottoinsieme di individui di interagire tra loro e condividere informazioni.   I gruppi sono spazi riservati, che possono essere configurati in diversi modi i gruppi possono essere privati;   in questo modo, solo i membri possono accedervi, sapere chi ne fa parte e vedere ciò che gli altri membri postano. Si può creare un gruppo privato per i dipendenti dell'azienda o per un gruppo di soci in affari. </vt:lpstr>
      <vt:lpstr>Come impostare una pagina aziendale  Le pagine aziendali sono preziose per mole ragioni, la più ovvia delle quali è che più di un miliardo di persone usa Facebook, ed è importante incontrare i consumatori nei luoghi in cui si riuniscono. La directory delle pagine Facebook può essere un buon punto di partenza per farlo. Smith consiglia inoltre un approccio in sei step per la creazione di una pagina Facebook aziendale.</vt:lpstr>
      <vt:lpstr>Come incoraggiare lo sviluppo di una community  Le aziende dovrebbero utilizzare le proprie pagine per sviluppare un rapporto con i consumatori, pubblicando regolarmente post per favorire le relazioni e stimolare l'attività della community online. Una voce coerente e sincera e informazioni originali possono incoraggiare le persone a interagire con l'azienda.  Per incoraggiare lo sviluppo di una community, suggeriamo di fare uso di:</vt:lpstr>
      <vt:lpstr>• Contenuti nuovi: caricate foto, video, menu, anticipazioni, informazioni sui nuovi prodotti e annunci di eventi.  • Domande: stimolate i clienti a fornire feedback e opinioni su prodotti e servizi.  • Eventi: date informazioni su lanci di nuovi prodotti, ricorrenze, promozioni, eventi nei punti vendita e saldi.  • Stories: condividete articoli su prodotti, successi o altri clienti.  • Video: i video sono un buon modo per aumentare l'attrattività e l'interesse per la vostra pagina Facebook.</vt:lpstr>
      <vt:lpstr>Twitter è principalmente un servizio di social networking in cui gli utenti scrivono post e interagiscono tramite messaggi, detti tweet, della lunghezza massima di 280 caratteri. Gli utenti registrati possono pubblicare tweet; quelli non registrati possono solo leggerli. Nel 2017 Twitter ha raggiunto i 731,6 milioni di dollari di fatturato, primo utile d'esercizio; nel 2020 è arrivata a 3,72 miliardi.</vt:lpstr>
      <vt:lpstr>Account  Su Twitter, gli account individuali e aziendali coesistono con una vasta gamma di account fittizi e virtuali. Molte persone di successo usano come nome utente il loro nome e cognome uniti in un'unica, lunga stringa.   Potete utilizzare come nome utente quello della vostra azienda o della vostra attività e inserirlo nella casella di testo riservata al nome nella pagina delle impostazioni del vostro account.</vt:lpstr>
      <vt:lpstr>Avatar  Ogni account Twitter ha bisogno di due foto: quella per l'header, che appare sulla pagina dell'account, e quella per il profilo, che appare su ognuno dei tweet. La seconda immagine è chiamata anche avatar Twitter.  Quando le persone leggono i vostri tweet, accanto ai testi compare la piccola immagine che avete caricato su Twitter.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pietropaolo garofalo</dc:creator>
  <cp:lastModifiedBy>Rossana Piccolo</cp:lastModifiedBy>
  <cp:revision>31</cp:revision>
  <dcterms:created xsi:type="dcterms:W3CDTF">2023-04-14T18:28:11Z</dcterms:created>
  <dcterms:modified xsi:type="dcterms:W3CDTF">2024-03-21T16:17:11Z</dcterms:modified>
</cp:coreProperties>
</file>