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0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300" y="512762"/>
            <a:ext cx="7861300" cy="5583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304800"/>
            <a:ext cx="9428163" cy="64008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v=L/TR"/>
          <p:cNvSpPr txBox="1"/>
          <p:nvPr/>
        </p:nvSpPr>
        <p:spPr>
          <a:xfrm>
            <a:off x="350519" y="2133600"/>
            <a:ext cx="792286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v=L/T</a:t>
            </a:r>
            <a:r>
              <a:rPr baseline="-25000"/>
              <a:t>R</a:t>
            </a:r>
          </a:p>
        </p:txBody>
      </p:sp>
      <p:sp>
        <p:nvSpPr>
          <p:cNvPr id="41" name="u=L/TM"/>
          <p:cNvSpPr txBox="1"/>
          <p:nvPr/>
        </p:nvSpPr>
        <p:spPr>
          <a:xfrm>
            <a:off x="350519" y="2466975"/>
            <a:ext cx="822014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u=L/T</a:t>
            </a:r>
            <a:r>
              <a:rPr baseline="-25000"/>
              <a:t>M</a:t>
            </a:r>
          </a:p>
        </p:txBody>
      </p:sp>
      <p:sp>
        <p:nvSpPr>
          <p:cNvPr id="42" name="Rettangolo"/>
          <p:cNvSpPr/>
          <p:nvPr/>
        </p:nvSpPr>
        <p:spPr>
          <a:xfrm>
            <a:off x="233362" y="2057400"/>
            <a:ext cx="1062038" cy="8382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" name="Linea"/>
          <p:cNvSpPr/>
          <p:nvPr/>
        </p:nvSpPr>
        <p:spPr>
          <a:xfrm flipH="1" flipV="1">
            <a:off x="725487" y="2990850"/>
            <a:ext cx="19051" cy="51435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4" name="In che condizione abbiamo v=u ?"/>
          <p:cNvSpPr txBox="1"/>
          <p:nvPr/>
        </p:nvSpPr>
        <p:spPr>
          <a:xfrm>
            <a:off x="45719" y="3505200"/>
            <a:ext cx="1432562" cy="46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/>
            </a:lvl1pPr>
          </a:lstStyle>
          <a:p>
            <a:pPr/>
            <a:r>
              <a:t>In che condizione abbiamo v=u ?</a:t>
            </a:r>
          </a:p>
        </p:txBody>
      </p:sp>
      <p:sp>
        <p:nvSpPr>
          <p:cNvPr id="45" name="La velocità di migrazione del soluto è espressa in funzione del suo rapporto di ripartizione K e in funzione dei volumi di fase stazionaria e fase mobile"/>
          <p:cNvSpPr txBox="1"/>
          <p:nvPr/>
        </p:nvSpPr>
        <p:spPr>
          <a:xfrm>
            <a:off x="6522719" y="4927600"/>
            <a:ext cx="2346962" cy="975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200"/>
            </a:lvl1pPr>
          </a:lstStyle>
          <a:p>
            <a:pPr/>
            <a:r>
              <a:t>La velocità di migrazione del soluto è espressa in funzione del suo rapporto di ripartizione K e in funzione dei volumi di fase stazionaria e fase mobile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" y="152400"/>
            <a:ext cx="8693150" cy="6700838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Freccia"/>
          <p:cNvSpPr/>
          <p:nvPr/>
        </p:nvSpPr>
        <p:spPr>
          <a:xfrm>
            <a:off x="2667000" y="2133600"/>
            <a:ext cx="2286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89A4A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" name="v=L/TR"/>
          <p:cNvSpPr txBox="1"/>
          <p:nvPr/>
        </p:nvSpPr>
        <p:spPr>
          <a:xfrm>
            <a:off x="502919" y="4924424"/>
            <a:ext cx="792286" cy="39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v=L/T</a:t>
            </a:r>
            <a:r>
              <a:rPr baseline="-25000"/>
              <a:t>R</a:t>
            </a:r>
          </a:p>
        </p:txBody>
      </p:sp>
      <p:sp>
        <p:nvSpPr>
          <p:cNvPr id="50" name="u=L/TM"/>
          <p:cNvSpPr txBox="1"/>
          <p:nvPr/>
        </p:nvSpPr>
        <p:spPr>
          <a:xfrm>
            <a:off x="502919" y="5257800"/>
            <a:ext cx="822014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u=L/T</a:t>
            </a:r>
            <a:r>
              <a:rPr baseline="-25000"/>
              <a:t>M</a:t>
            </a:r>
          </a:p>
        </p:txBody>
      </p:sp>
      <p:sp>
        <p:nvSpPr>
          <p:cNvPr id="51" name="Rettangolo"/>
          <p:cNvSpPr/>
          <p:nvPr/>
        </p:nvSpPr>
        <p:spPr>
          <a:xfrm>
            <a:off x="385762" y="4848225"/>
            <a:ext cx="1062038" cy="8382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attore di capacità ottimale"/>
          <p:cNvSpPr txBox="1"/>
          <p:nvPr/>
        </p:nvSpPr>
        <p:spPr>
          <a:xfrm>
            <a:off x="579119" y="609600"/>
            <a:ext cx="306399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Fattore di capacità ottimale</a:t>
            </a:r>
          </a:p>
        </p:txBody>
      </p:sp>
      <p:sp>
        <p:nvSpPr>
          <p:cNvPr id="54" name="Il fattore di capacità ottimale è compreso tra 1 e 5 valori superiori a 20-30 i tempi di ritenzione sono eccessivamene lunghi e vanno modificati.…"/>
          <p:cNvSpPr txBox="1"/>
          <p:nvPr/>
        </p:nvSpPr>
        <p:spPr>
          <a:xfrm>
            <a:off x="579119" y="1828799"/>
            <a:ext cx="7985762" cy="4032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200000"/>
              </a:lnSpc>
            </a:pPr>
            <a:r>
              <a:t>Il fattore di capacità ottimale è compreso tra 1 e 5 valori superiori a 20-30 i tempi di ritenzione sono eccessivamene lunghi e vanno modificati.</a:t>
            </a:r>
          </a:p>
          <a:p>
            <a:pPr>
              <a:lnSpc>
                <a:spcPct val="200000"/>
              </a:lnSpc>
            </a:pPr>
          </a:p>
          <a:p>
            <a:pPr>
              <a:lnSpc>
                <a:spcPct val="200000"/>
              </a:lnSpc>
            </a:pPr>
            <a:r>
              <a:t>In gas cromatografia vengono modificati attraverso variazioni di temperature e modificazioni della fase stazionaria</a:t>
            </a:r>
          </a:p>
          <a:p>
            <a:pPr>
              <a:lnSpc>
                <a:spcPct val="200000"/>
              </a:lnSpc>
            </a:pPr>
          </a:p>
          <a:p>
            <a:pPr>
              <a:lnSpc>
                <a:spcPct val="200000"/>
              </a:lnSpc>
            </a:pPr>
            <a:r>
              <a:t>In cromatografia liquida attraverso  modificazione della fase mobile e sostituendo la fase stazionaria.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609600"/>
            <a:ext cx="79248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oria della velocità in cromatografia"/>
          <p:cNvSpPr txBox="1"/>
          <p:nvPr/>
        </p:nvSpPr>
        <p:spPr>
          <a:xfrm>
            <a:off x="426719" y="228600"/>
            <a:ext cx="775716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/>
            <a:r>
              <a:t>Teoria della velocità in cromatografia</a:t>
            </a:r>
          </a:p>
        </p:txBody>
      </p:sp>
      <p:sp>
        <p:nvSpPr>
          <p:cNvPr id="59" name="La teoria della velocità descrive i profili e gli allargamenti dei picchi di eluizione in termini quantitativi basati su un cammino casuale per la migrazione lungo la colonna…"/>
          <p:cNvSpPr txBox="1"/>
          <p:nvPr/>
        </p:nvSpPr>
        <p:spPr>
          <a:xfrm>
            <a:off x="274319" y="914400"/>
            <a:ext cx="8519162" cy="4885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La teoria della velocità descrive i profili e gli allargamenti dei picchi di eluizione in termini quantitativi basati su un cammino casuale per la migrazione lungo la colonna</a:t>
            </a:r>
          </a:p>
          <a:p>
            <a:pPr>
              <a:defRPr sz="1600"/>
            </a:pPr>
          </a:p>
          <a:p>
            <a:pPr>
              <a:defRPr sz="1600"/>
            </a:pPr>
            <a:r>
              <a:t>I picchi hanno una forma assimilabile ad una gaussiana, queste curve sono razionalizzate assumendo che l’incertezza associata ad una singola misura (in questo caso la velocità di migrazione) è la somma di un numero più elevato di incertezze di piccola entità (casuali) ognuna delle quali può essere positiva o negativa. </a:t>
            </a:r>
          </a:p>
          <a:p>
            <a:pPr>
              <a:defRPr sz="1600"/>
            </a:pPr>
          </a:p>
          <a:p>
            <a:pPr>
              <a:defRPr sz="1600"/>
            </a:pPr>
            <a:r>
              <a:t>Quindi la gaussiana del picco cromatografico può essere il risultato della combinazione additiva dei movimenti casuali di un numero elevatissimo di molecole che costituiscono la banda cromatografica</a:t>
            </a:r>
          </a:p>
          <a:p>
            <a:pPr>
              <a:defRPr sz="1600"/>
            </a:pPr>
          </a:p>
          <a:p>
            <a:pPr>
              <a:defRPr sz="1600"/>
            </a:pPr>
            <a:r>
              <a:t>Ad esempio: la singola molecola di una banda cromatografica effettua miglia di trasferimenti tra fase mobile e fase stazionaria. Il tempo di residenza nelle due fasi è molto irregolare in quanto richiede energia che deve essere ottenuta dall’intorno, così questo tempo può essere lungo in un caso e breve in un altro.</a:t>
            </a:r>
          </a:p>
          <a:p>
            <a:pPr>
              <a:defRPr sz="1600"/>
            </a:pPr>
          </a:p>
          <a:p>
            <a:pPr>
              <a:defRPr sz="1600"/>
            </a:pPr>
            <a:r>
              <a:t>Il risultato di questi processi individuali (della singola molecola) casuali è una distribuzione simmetrica attorno ad una valore medio.</a:t>
            </a:r>
          </a:p>
          <a:p>
            <a:pPr>
              <a:defRPr sz="1600"/>
            </a:pPr>
          </a:p>
          <a:p>
            <a:pPr>
              <a:defRPr sz="1600"/>
            </a:pPr>
            <a:r>
              <a:t>Tale valore medio rappresenta il comportamento della molecola «media» dell’analita.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200150"/>
            <a:ext cx="7696200" cy="558165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costamenti dal comportamento medio NON SIMMETRICI portano al fenomeno del FRONTING e del TAILING"/>
          <p:cNvSpPr txBox="1"/>
          <p:nvPr/>
        </p:nvSpPr>
        <p:spPr>
          <a:xfrm>
            <a:off x="198119" y="268287"/>
            <a:ext cx="897636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/>
            <a:r>
              <a:t>Scostamenti dal comportamento medio NON SIMMETRICI portano al fenomeno del FRONTING e del TAILING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fficienza della colonna cromatografica"/>
          <p:cNvSpPr txBox="1"/>
          <p:nvPr/>
        </p:nvSpPr>
        <p:spPr>
          <a:xfrm>
            <a:off x="198119" y="268287"/>
            <a:ext cx="897636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/>
            <a:r>
              <a:t>Efficienza della colonna cromatografica</a:t>
            </a:r>
          </a:p>
        </p:txBody>
      </p:sp>
      <p:sp>
        <p:nvSpPr>
          <p:cNvPr id="65" name="N=L/H"/>
          <p:cNvSpPr txBox="1"/>
          <p:nvPr/>
        </p:nvSpPr>
        <p:spPr>
          <a:xfrm>
            <a:off x="3779519" y="1066800"/>
            <a:ext cx="976572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N=L/H</a:t>
            </a:r>
          </a:p>
        </p:txBody>
      </p:sp>
      <p:sp>
        <p:nvSpPr>
          <p:cNvPr id="66" name="N è il numero dei piatti terorici…"/>
          <p:cNvSpPr txBox="1"/>
          <p:nvPr/>
        </p:nvSpPr>
        <p:spPr>
          <a:xfrm>
            <a:off x="426720" y="2362200"/>
            <a:ext cx="436572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N è il numero dei piatti terorici</a:t>
            </a:r>
          </a:p>
          <a:p>
            <a:pPr/>
            <a:r>
              <a:t>L è la lunghezza geometrica della colonna</a:t>
            </a:r>
          </a:p>
          <a:p>
            <a:pPr/>
            <a:r>
              <a:t>H è l’altezza del piatto teorico</a:t>
            </a:r>
          </a:p>
        </p:txBody>
      </p:sp>
      <p:sp>
        <p:nvSpPr>
          <p:cNvPr id="67" name="L’efficienza aumenta all’aumentare del numero dei piatti, ovvero aumenta all’aumentare di L e diminuisce all’aumentare di H"/>
          <p:cNvSpPr txBox="1"/>
          <p:nvPr/>
        </p:nvSpPr>
        <p:spPr>
          <a:xfrm>
            <a:off x="426719" y="4038600"/>
            <a:ext cx="783336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L’efficienza aumenta all’aumentare del numero dei piatti, ovvero aumenta all’aumentare di L e diminuisce all’aumentare di H</a:t>
            </a:r>
          </a:p>
        </p:txBody>
      </p:sp>
      <p:sp>
        <p:nvSpPr>
          <p:cNvPr id="68" name="N varia grandemente sia in funzione della composizione chimica della FM che della composizione chimica e FISICA della FS"/>
          <p:cNvSpPr txBox="1"/>
          <p:nvPr/>
        </p:nvSpPr>
        <p:spPr>
          <a:xfrm>
            <a:off x="426719" y="5105400"/>
            <a:ext cx="836676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N varia grandemente sia in funzione della composizione chimica della FM che della composizione chimica e FISICA della FS</a:t>
            </a:r>
          </a:p>
        </p:txBody>
      </p:sp>
      <p:sp>
        <p:nvSpPr>
          <p:cNvPr id="69" name="Ad esempio:  0,1 cm &lt;H&lt; 10-6 cm"/>
          <p:cNvSpPr txBox="1"/>
          <p:nvPr/>
        </p:nvSpPr>
        <p:spPr>
          <a:xfrm>
            <a:off x="2353944" y="6172200"/>
            <a:ext cx="4841936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400"/>
            </a:pPr>
            <a:r>
              <a:t>Ad esempio:  0,1 cm &lt;H&lt; 10</a:t>
            </a:r>
            <a:r>
              <a:rPr baseline="30000"/>
              <a:t>-6</a:t>
            </a:r>
            <a:r>
              <a:t> cm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LTEZZA DEL PIATTO (H)"/>
          <p:cNvSpPr txBox="1"/>
          <p:nvPr/>
        </p:nvSpPr>
        <p:spPr>
          <a:xfrm>
            <a:off x="426719" y="381000"/>
            <a:ext cx="289790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/>
            <a:r>
              <a:t>ALTEZZA DEL PIATTO (H)</a:t>
            </a:r>
          </a:p>
        </p:txBody>
      </p:sp>
      <p:sp>
        <p:nvSpPr>
          <p:cNvPr id="72" name="Come misura dell’altezza del piatto si usa il quadrato della varianza per unità di lunghezza della colonna"/>
          <p:cNvSpPr txBox="1"/>
          <p:nvPr/>
        </p:nvSpPr>
        <p:spPr>
          <a:xfrm>
            <a:off x="442594" y="1116012"/>
            <a:ext cx="851916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Come misura dell’altezza del piatto si usa il quadrato della varianza per unità di lunghezza della colonna</a:t>
            </a:r>
          </a:p>
        </p:txBody>
      </p:sp>
      <p:sp>
        <p:nvSpPr>
          <p:cNvPr id="73" name="H=σ2/L"/>
          <p:cNvSpPr txBox="1"/>
          <p:nvPr/>
        </p:nvSpPr>
        <p:spPr>
          <a:xfrm>
            <a:off x="3931919" y="2370137"/>
            <a:ext cx="1198144" cy="545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/>
            </a:pPr>
            <a:r>
              <a:t>H=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</a:t>
            </a:r>
            <a:r>
              <a:rPr baseline="30000">
                <a:latin typeface="Symbol"/>
                <a:ea typeface="Symbol"/>
                <a:cs typeface="Symbol"/>
                <a:sym typeface="Symbol"/>
              </a:rPr>
              <a:t>2</a:t>
            </a:r>
            <a:r>
              <a:t>/L</a:t>
            </a:r>
          </a:p>
        </p:txBody>
      </p:sp>
      <p:sp>
        <p:nvSpPr>
          <p:cNvPr id="74" name="In termini qualitativi l’altezza del piatto può considerarsi come la porzione di colonna che contiene una frazione di analita compresa tra L e L-σ."/>
          <p:cNvSpPr txBox="1"/>
          <p:nvPr/>
        </p:nvSpPr>
        <p:spPr>
          <a:xfrm>
            <a:off x="653732" y="3581400"/>
            <a:ext cx="7757161" cy="123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In termini qualitativi l’altezza del piatto può considerarsi come la porzione di colonna che contiene una frazione di analita compresa tra L e L-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s. </a:t>
            </a:r>
            <a:endParaRPr>
              <a:latin typeface="Symbol"/>
              <a:ea typeface="Symbol"/>
              <a:cs typeface="Symbol"/>
              <a:sym typeface="Symbol"/>
            </a:endParaRPr>
          </a:p>
          <a:p>
            <a:pPr/>
            <a:endParaRPr>
              <a:latin typeface="Symbol"/>
              <a:ea typeface="Symbol"/>
              <a:cs typeface="Symbol"/>
              <a:sym typeface="Symbol"/>
            </a:endParaRPr>
          </a:p>
        </p:txBody>
      </p:sp>
      <p:sp>
        <p:nvSpPr>
          <p:cNvPr id="75" name="Dato che l’area della gaussiana (picco compresa tra L-σ  e  L+σ contiene il 68% dell’analita, la porzione compresa tra L e L-σ contiene il 34% dell’analita.…"/>
          <p:cNvSpPr txBox="1"/>
          <p:nvPr/>
        </p:nvSpPr>
        <p:spPr>
          <a:xfrm>
            <a:off x="158432" y="5124450"/>
            <a:ext cx="8976361" cy="147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Dato che l’area della gaussiana (picco compresa tra L-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 </a:t>
            </a:r>
            <a:r>
              <a:t> e  L+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 </a:t>
            </a:r>
            <a:r>
              <a:t>contiene il 68% dell’analita, la porzione compresa tra L e L-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 </a:t>
            </a:r>
            <a:r>
              <a:t>contiene il 34% dell’analita.</a:t>
            </a:r>
          </a:p>
          <a:p>
            <a:pPr/>
          </a:p>
          <a:p>
            <a:pPr/>
            <a:r>
              <a:t>Quindi </a:t>
            </a:r>
            <a:r>
              <a:rPr b="1">
                <a:solidFill>
                  <a:srgbClr val="FF0000"/>
                </a:solidFill>
              </a:rPr>
              <a:t>H</a:t>
            </a:r>
            <a:r>
              <a:t> può essere definita come la porzione di colonna che contiene il </a:t>
            </a:r>
            <a:r>
              <a:rPr b="1">
                <a:solidFill>
                  <a:srgbClr val="FF0000"/>
                </a:solidFill>
              </a:rPr>
              <a:t>34% dell’analita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28600"/>
            <a:ext cx="8758238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Variabili che influenzano l’efficienza della colonna"/>
          <p:cNvSpPr txBox="1"/>
          <p:nvPr/>
        </p:nvSpPr>
        <p:spPr>
          <a:xfrm>
            <a:off x="426719" y="381000"/>
            <a:ext cx="552836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/>
            <a:r>
              <a:t>Variabili che influenzano l’efficienza della colonna</a:t>
            </a:r>
          </a:p>
        </p:txBody>
      </p:sp>
      <p:sp>
        <p:nvSpPr>
          <p:cNvPr id="80" name="Velocità lineare della fase mobile…"/>
          <p:cNvSpPr txBox="1"/>
          <p:nvPr/>
        </p:nvSpPr>
        <p:spPr>
          <a:xfrm>
            <a:off x="731519" y="1600200"/>
            <a:ext cx="7280609" cy="437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Velocità lineare della fase mobile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Coefficiente di diffusione nella fase mobile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Coefficiente di diffusione nella fase stazionaria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Fattore di capacità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Diametro delle particelle di impaccamento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Spessore del ricoprimento liquido della fase stazionaria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712" y="228600"/>
            <a:ext cx="8955088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685800"/>
            <a:ext cx="7696200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57200"/>
            <a:ext cx="8364538" cy="617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637" y="381000"/>
            <a:ext cx="8513763" cy="601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762000"/>
            <a:ext cx="6477000" cy="533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838200"/>
            <a:ext cx="7696200" cy="533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838200"/>
            <a:ext cx="7620000" cy="533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e principali tecniche cromatografiche"/>
          <p:cNvSpPr txBox="1"/>
          <p:nvPr/>
        </p:nvSpPr>
        <p:spPr>
          <a:xfrm>
            <a:off x="274319" y="381000"/>
            <a:ext cx="569367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0000"/>
                </a:solidFill>
              </a:defRPr>
            </a:lvl1pPr>
          </a:lstStyle>
          <a:p>
            <a:pPr/>
            <a:r>
              <a:t>Le principali tecniche cromatografiche</a:t>
            </a:r>
          </a:p>
        </p:txBody>
      </p:sp>
      <p:sp>
        <p:nvSpPr>
          <p:cNvPr id="95" name="TLC (cromatografia su strato sottile)…"/>
          <p:cNvSpPr txBox="1"/>
          <p:nvPr/>
        </p:nvSpPr>
        <p:spPr>
          <a:xfrm>
            <a:off x="494982" y="1524000"/>
            <a:ext cx="5610410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/>
            </a:pPr>
            <a:r>
              <a:t>TLC (cromatografia su strato sottile)</a:t>
            </a:r>
          </a:p>
          <a:p>
            <a:pPr marL="285750" indent="-285750">
              <a:defRPr b="1"/>
            </a:pPr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t>HPLC (cromatografia liquida ad alte prestazioni)</a:t>
            </a:r>
          </a:p>
          <a:p>
            <a:pPr marL="285750" indent="-285750">
              <a:defRPr b="1"/>
            </a:pPr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t>GC (Gascromatografia)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2238" y="304800"/>
            <a:ext cx="9617076" cy="632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513" y="76200"/>
            <a:ext cx="9401176" cy="6535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7" y="381000"/>
            <a:ext cx="9199563" cy="624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7" y="152400"/>
            <a:ext cx="9663113" cy="670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47637"/>
            <a:ext cx="8763000" cy="6619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295275"/>
            <a:ext cx="8915400" cy="642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7" y="228600"/>
            <a:ext cx="9144001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685800"/>
            <a:ext cx="7848600" cy="548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533400"/>
            <a:ext cx="4953000" cy="601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HPLC"/>
          <p:cNvSpPr txBox="1"/>
          <p:nvPr/>
        </p:nvSpPr>
        <p:spPr>
          <a:xfrm>
            <a:off x="1036319" y="304800"/>
            <a:ext cx="93385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0000"/>
                </a:solidFill>
              </a:defRPr>
            </a:lvl1pPr>
          </a:lstStyle>
          <a:p>
            <a:pPr/>
            <a:r>
              <a:t>HPLC</a:t>
            </a:r>
          </a:p>
        </p:txBody>
      </p:sp>
      <p:pic>
        <p:nvPicPr>
          <p:cNvPr id="114" name="Risultati immagini per hplc column schematic" descr="Risultati immagini per hplc column schemat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0712" y="1066800"/>
            <a:ext cx="4891088" cy="5735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066800"/>
            <a:ext cx="8915400" cy="518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Valvola campionatrice"/>
          <p:cNvSpPr txBox="1"/>
          <p:nvPr/>
        </p:nvSpPr>
        <p:spPr>
          <a:xfrm>
            <a:off x="807719" y="381000"/>
            <a:ext cx="330603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0000"/>
                </a:solidFill>
              </a:defRPr>
            </a:lvl1pPr>
          </a:lstStyle>
          <a:p>
            <a:pPr/>
            <a:r>
              <a:t>Valvola campionatrice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Raggruppa"/>
          <p:cNvGrpSpPr/>
          <p:nvPr/>
        </p:nvGrpSpPr>
        <p:grpSpPr>
          <a:xfrm>
            <a:off x="114878" y="880507"/>
            <a:ext cx="9029123" cy="5717699"/>
            <a:chOff x="0" y="0"/>
            <a:chExt cx="9029121" cy="5717698"/>
          </a:xfrm>
        </p:grpSpPr>
        <p:pic>
          <p:nvPicPr>
            <p:cNvPr id="119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21448308">
              <a:off x="113721" y="186292"/>
              <a:ext cx="8564482" cy="5345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" name="Rettangolo"/>
            <p:cNvSpPr/>
            <p:nvPr/>
          </p:nvSpPr>
          <p:spPr>
            <a:xfrm>
              <a:off x="5585834" y="426006"/>
              <a:ext cx="3443288" cy="23129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2" name="POMPA RECIPROCANTE PER HPLC"/>
          <p:cNvSpPr txBox="1"/>
          <p:nvPr/>
        </p:nvSpPr>
        <p:spPr>
          <a:xfrm>
            <a:off x="1645920" y="228600"/>
            <a:ext cx="533693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0000"/>
                </a:solidFill>
              </a:defRPr>
            </a:lvl1pPr>
          </a:lstStyle>
          <a:p>
            <a:pPr/>
            <a:r>
              <a:t>POMPA RECIPROCANTE PER HPLC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olonne analitiche e colonne di guardia (precolonne)"/>
          <p:cNvSpPr txBox="1"/>
          <p:nvPr/>
        </p:nvSpPr>
        <p:spPr>
          <a:xfrm>
            <a:off x="579119" y="228600"/>
            <a:ext cx="7792751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0000"/>
                </a:solidFill>
              </a:defRPr>
            </a:lvl1pPr>
          </a:lstStyle>
          <a:p>
            <a:pPr/>
            <a:r>
              <a:t>Colonne analitiche e colonne di guardia (precolonne)</a:t>
            </a:r>
          </a:p>
        </p:txBody>
      </p:sp>
      <p:pic>
        <p:nvPicPr>
          <p:cNvPr id="125" name="Immagine correlata" descr="Immagine correlat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966787"/>
            <a:ext cx="3505200" cy="222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3775075"/>
            <a:ext cx="2109788" cy="1236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317500"/>
            <a:ext cx="8915400" cy="615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81000"/>
            <a:ext cx="8534400" cy="624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25" y="533400"/>
            <a:ext cx="8791575" cy="603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l soluto si muove lungo la colonna cromatografica solo quando si trova in fase mobile.…"/>
          <p:cNvSpPr txBox="1"/>
          <p:nvPr/>
        </p:nvSpPr>
        <p:spPr>
          <a:xfrm>
            <a:off x="655319" y="1447800"/>
            <a:ext cx="8138162" cy="4084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Il soluto si muove lungo la colonna cromatografica solo quando si trova in fase mobile.</a:t>
            </a:r>
          </a:p>
          <a:p>
            <a:pPr/>
          </a:p>
          <a:p>
            <a:pPr/>
            <a:r>
              <a:t>Da questo discende che la velocità media con cui il soluto migra dipende dalla frazione di tempo che esso trascorre nella fase mobile.</a:t>
            </a:r>
          </a:p>
          <a:p>
            <a:pPr/>
          </a:p>
          <a:p>
            <a:pPr/>
            <a:r>
              <a:t>Questa frazione è piccola per soluti che sono fortemente trattenuti dalla fase stazionaria e grande per soluti trattenuti dalla fase mobile.</a:t>
            </a:r>
          </a:p>
          <a:p>
            <a:pPr/>
          </a:p>
          <a:p>
            <a:pPr/>
            <a:r>
              <a:t>Le differenti velocità fanno si che i soluti si separino in bande lungo la lunghezza della colonna.</a:t>
            </a:r>
          </a:p>
          <a:p>
            <a:pPr/>
          </a:p>
          <a:p>
            <a:pPr/>
            <a:r>
              <a:t>Il processo di separazione si realizza quindi facendo passare attraverso la colonna una quantità di fase mobile sufficiente per eluire le singole bande dalla colonna e possano essere raccolte (o misurate) in tempi diversi. </a:t>
            </a:r>
          </a:p>
        </p:txBody>
      </p:sp>
      <p:sp>
        <p:nvSpPr>
          <p:cNvPr id="33" name="Velocità dei soluti in una separazione cromatografica"/>
          <p:cNvSpPr txBox="1"/>
          <p:nvPr/>
        </p:nvSpPr>
        <p:spPr>
          <a:xfrm>
            <a:off x="1984057" y="457200"/>
            <a:ext cx="587160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Velocità dei soluti in una separazione cromatografica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7200"/>
            <a:ext cx="7924800" cy="601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762000"/>
            <a:ext cx="7696200" cy="518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