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8" r:id="rId3"/>
    <p:sldId id="260" r:id="rId4"/>
    <p:sldId id="257" r:id="rId5"/>
    <p:sldId id="261" r:id="rId6"/>
    <p:sldId id="259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480"/>
  </p:normalViewPr>
  <p:slideViewPr>
    <p:cSldViewPr snapToGrid="0">
      <p:cViewPr varScale="1">
        <p:scale>
          <a:sx n="101" d="100"/>
          <a:sy n="101" d="100"/>
        </p:scale>
        <p:origin x="10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08/05/23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08/05/23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08/05/23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08/05/23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08/05/23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08/05/23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08/05/23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08/05/23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08/05/23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08/05/23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08/05/23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08/05/23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7275"/>
            <a:ext cx="10515600" cy="3569687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it-IT" sz="3600" b="1" dirty="0">
                <a:solidFill>
                  <a:srgbClr val="FF0000"/>
                </a:solidFill>
              </a:rPr>
              <a:t>Seminario 1 CDE</a:t>
            </a:r>
          </a:p>
          <a:p>
            <a:pPr marL="0" indent="0" algn="l">
              <a:buNone/>
            </a:pPr>
            <a:r>
              <a:rPr lang="it-IT" sz="2400" b="1" i="0" u="none" strike="noStrike" dirty="0">
                <a:solidFill>
                  <a:srgbClr val="023E84"/>
                </a:solidFill>
                <a:effectLst/>
              </a:rPr>
              <a:t>L’adesione dell’Ucraina all’Unione europea: il processo di integrazione europea nel contesto bellico</a:t>
            </a:r>
          </a:p>
          <a:p>
            <a:pPr marL="0" indent="0" algn="l">
              <a:buNone/>
            </a:pPr>
            <a:r>
              <a:rPr lang="it-IT" sz="2400" b="1" dirty="0">
                <a:solidFill>
                  <a:srgbClr val="023E84"/>
                </a:solidFill>
              </a:rPr>
              <a:t>9 maggio 2023</a:t>
            </a:r>
            <a:endParaRPr lang="it-IT" sz="2400" b="1" i="0" u="none" strike="noStrike" dirty="0">
              <a:solidFill>
                <a:srgbClr val="023E84"/>
              </a:solidFill>
              <a:effectLst/>
            </a:endParaRPr>
          </a:p>
          <a:p>
            <a:pPr algn="l"/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86C6E3-6847-0293-0DE0-918E2F530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b="1" dirty="0">
                <a:solidFill>
                  <a:srgbClr val="FF0000"/>
                </a:solidFill>
              </a:rPr>
              <a:t>Acquisizione membership UE</a:t>
            </a:r>
            <a:endParaRPr lang="it-IT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2FB98-BE30-B8E0-8547-3E3EFB38E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  <a:latin typeface="Open Sans" panose="020B0606030504020204" pitchFamily="34" charset="0"/>
              </a:rPr>
              <a:t>Processo di integrazione come progetto in itinere</a:t>
            </a:r>
          </a:p>
          <a:p>
            <a:r>
              <a:rPr lang="it-IT" b="1" dirty="0">
                <a:solidFill>
                  <a:srgbClr val="00B0F0"/>
                </a:solidFill>
                <a:latin typeface="Open Sans" panose="020B0606030504020204" pitchFamily="34" charset="0"/>
              </a:rPr>
              <a:t>Possibili nuove adesioni</a:t>
            </a:r>
          </a:p>
          <a:p>
            <a:r>
              <a:rPr lang="it-IT" b="1" dirty="0">
                <a:solidFill>
                  <a:srgbClr val="00B0F0"/>
                </a:solidFill>
                <a:latin typeface="Open Sans" panose="020B0606030504020204" pitchFamily="34" charset="0"/>
              </a:rPr>
              <a:t>Guerra in Ucraina, quesiti posti al sistema di adesione UE:</a:t>
            </a:r>
          </a:p>
          <a:p>
            <a:pPr marL="0" indent="0" algn="just">
              <a:buNone/>
            </a:pPr>
            <a:r>
              <a:rPr lang="it-IT" sz="2400" b="1" dirty="0">
                <a:solidFill>
                  <a:srgbClr val="00B0F0"/>
                </a:solidFill>
                <a:latin typeface="Open Sans" panose="020B0606030504020204" pitchFamily="34" charset="0"/>
              </a:rPr>
              <a:t>(A) </a:t>
            </a:r>
            <a:r>
              <a:rPr lang="it-IT" sz="2400" dirty="0">
                <a:latin typeface="Open Sans" panose="020B0606030504020204" pitchFamily="34" charset="0"/>
              </a:rPr>
              <a:t>Il processo di accesso dell’Ucraina all’UE seguirà le tappe 	classiche di adesione o ci sarà una procedura “accelerata”?</a:t>
            </a:r>
          </a:p>
          <a:p>
            <a:pPr marL="0" indent="0" algn="just">
              <a:buNone/>
            </a:pPr>
            <a:r>
              <a:rPr lang="it-IT" sz="2400" b="1" dirty="0">
                <a:solidFill>
                  <a:srgbClr val="00B0F0"/>
                </a:solidFill>
                <a:latin typeface="Open Sans" panose="020B0606030504020204" pitchFamily="34" charset="0"/>
              </a:rPr>
              <a:t>(B) </a:t>
            </a:r>
            <a:r>
              <a:rPr lang="it-IT" sz="2400" dirty="0">
                <a:latin typeface="Open Sans" panose="020B0606030504020204" pitchFamily="34" charset="0"/>
              </a:rPr>
              <a:t>Quali sono i criteri che l’Ucraina deve rispettare per divenire Stato 	membro UE? </a:t>
            </a:r>
          </a:p>
          <a:p>
            <a:pPr marL="0" indent="0">
              <a:buNone/>
            </a:pPr>
            <a:r>
              <a:rPr lang="it-IT" sz="2400" b="1" dirty="0">
                <a:solidFill>
                  <a:srgbClr val="00B0F0"/>
                </a:solidFill>
                <a:latin typeface="Open Sans" panose="020B0606030504020204" pitchFamily="34" charset="0"/>
              </a:rPr>
              <a:t>(C) </a:t>
            </a:r>
            <a:r>
              <a:rPr lang="it-IT" sz="2400" dirty="0">
                <a:latin typeface="Open Sans" panose="020B0606030504020204" pitchFamily="34" charset="0"/>
              </a:rPr>
              <a:t>Cosa richiedono le istituzioni europee all’Ucraina?</a:t>
            </a:r>
          </a:p>
        </p:txBody>
      </p:sp>
    </p:spTree>
    <p:extLst>
      <p:ext uri="{BB962C8B-B14F-4D97-AF65-F5344CB8AC3E}">
        <p14:creationId xmlns:p14="http://schemas.microsoft.com/office/powerpoint/2010/main" val="1587767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0C5205-25E4-F2DA-5F02-CE1CAD15B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sz="2400" b="1" dirty="0">
                <a:solidFill>
                  <a:srgbClr val="00B0F0"/>
                </a:solidFill>
                <a:latin typeface="Open Sans" panose="020B0606030504020204" pitchFamily="34" charset="0"/>
              </a:rPr>
              <a:t>(A) </a:t>
            </a:r>
            <a:r>
              <a:rPr lang="it-IT" sz="2400" b="1" dirty="0">
                <a:solidFill>
                  <a:srgbClr val="FF0000"/>
                </a:solidFill>
                <a:latin typeface="Open Sans" panose="020B0606030504020204" pitchFamily="34" charset="0"/>
              </a:rPr>
              <a:t>Ci sarà una procedura “accelerata” di adesione per l’Ucraina?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87B555-B786-777A-C56F-2F65B75B57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9975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Fasi procedura di adesione </a:t>
            </a:r>
            <a:r>
              <a:rPr lang="it-IT" dirty="0"/>
              <a:t>(art. 49 TUE):</a:t>
            </a:r>
          </a:p>
          <a:p>
            <a:pPr marL="0" indent="0" algn="just">
              <a:buNone/>
            </a:pPr>
            <a:r>
              <a:rPr lang="it-IT" dirty="0"/>
              <a:t>1. </a:t>
            </a:r>
            <a:r>
              <a:rPr lang="it-IT" b="1" dirty="0">
                <a:solidFill>
                  <a:srgbClr val="00B0F0"/>
                </a:solidFill>
              </a:rPr>
              <a:t>Presentazione della candidatura:</a:t>
            </a:r>
            <a:endParaRPr lang="it-IT" dirty="0"/>
          </a:p>
          <a:p>
            <a:pPr lvl="1" algn="just"/>
            <a:r>
              <a:rPr lang="it-IT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Proposta sulla quale il Consiglio chiede alla Commissione di esprimere un parere per poi decidere, previa approvazione del Parlamento europeo, se dichiararne l’ammissibilità. </a:t>
            </a:r>
          </a:p>
          <a:p>
            <a:pPr marL="0" indent="0">
              <a:buNone/>
            </a:pPr>
            <a:r>
              <a:rPr lang="it-IT" dirty="0"/>
              <a:t>2. </a:t>
            </a:r>
            <a:r>
              <a:rPr lang="it-IT" b="1" dirty="0">
                <a:solidFill>
                  <a:srgbClr val="00B0F0"/>
                </a:solidFill>
              </a:rPr>
              <a:t>Pre-adesione</a:t>
            </a:r>
            <a:r>
              <a:rPr lang="it-IT" dirty="0"/>
              <a:t> (natura consuetudinaria) che anticipa la fase negoziale:</a:t>
            </a:r>
          </a:p>
          <a:p>
            <a:pPr lvl="1" algn="just"/>
            <a:r>
              <a:rPr lang="it-IT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L’utilità di questa fase è quella di offrire agli Stati candidati la possibilità di adeguarsi agli standard UE attraverso degli accordi bilaterali di stabilizzazione e associazione.</a:t>
            </a:r>
          </a:p>
          <a:p>
            <a:pPr marL="0" indent="0">
              <a:buNone/>
            </a:pPr>
            <a:r>
              <a:rPr lang="it-IT" dirty="0"/>
              <a:t>3. </a:t>
            </a:r>
            <a:r>
              <a:rPr lang="it-IT" b="1" dirty="0">
                <a:solidFill>
                  <a:srgbClr val="00B0F0"/>
                </a:solidFill>
              </a:rPr>
              <a:t>Fase negoziale </a:t>
            </a:r>
            <a:r>
              <a:rPr lang="it-IT" dirty="0"/>
              <a:t>di adesione tra gli Stati membri e il Paese candidato</a:t>
            </a:r>
            <a:r>
              <a:rPr lang="it-IT" b="1" dirty="0">
                <a:solidFill>
                  <a:srgbClr val="00B0F0"/>
                </a:solidFill>
              </a:rPr>
              <a:t>:</a:t>
            </a:r>
          </a:p>
          <a:p>
            <a:pPr lvl="1" algn="just"/>
            <a:r>
              <a:rPr lang="it-IT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Il processo di preparazione all’ingresso nell’UE continua durante la fase intergovernativa di negoziato in vista della conclusione dell’accordo di adesione.</a:t>
            </a:r>
          </a:p>
        </p:txBody>
      </p:sp>
    </p:spTree>
    <p:extLst>
      <p:ext uri="{BB962C8B-B14F-4D97-AF65-F5344CB8AC3E}">
        <p14:creationId xmlns:p14="http://schemas.microsoft.com/office/powerpoint/2010/main" val="2941766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125BC9F-C704-A636-9712-C2953B6F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400" b="1" dirty="0">
                <a:solidFill>
                  <a:srgbClr val="00B0F0"/>
                </a:solidFill>
                <a:latin typeface="Open Sans" panose="020B0606030504020204" pitchFamily="34" charset="0"/>
              </a:rPr>
              <a:t>(A) </a:t>
            </a:r>
            <a:r>
              <a:rPr lang="it-IT" sz="2400" b="1" dirty="0">
                <a:solidFill>
                  <a:srgbClr val="FF0000"/>
                </a:solidFill>
                <a:latin typeface="Open Sans" panose="020B0606030504020204" pitchFamily="34" charset="0"/>
              </a:rPr>
              <a:t>Ci sarà una procedura “accelerata” di adesione per l’Ucraina?</a:t>
            </a:r>
            <a:endParaRPr lang="it-IT" sz="2400" b="1" dirty="0">
              <a:solidFill>
                <a:srgbClr val="FF0000"/>
              </a:solidFill>
            </a:endParaRP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75F96AA-7C6B-AE59-CCDD-5CF9969AF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it-IT" b="1" i="0" u="none" strike="noStrike" dirty="0">
                <a:solidFill>
                  <a:srgbClr val="00B0F0"/>
                </a:solidFill>
                <a:effectLst/>
                <a:latin typeface="Open Sans" panose="020B0606030504020204" pitchFamily="34" charset="0"/>
              </a:rPr>
              <a:t>A che punto siamo?</a:t>
            </a:r>
          </a:p>
          <a:p>
            <a:pPr marL="0" indent="0">
              <a:buNone/>
            </a:pPr>
            <a:endParaRPr lang="it-IT" b="0" i="0" u="none" strike="noStrike" dirty="0">
              <a:solidFill>
                <a:srgbClr val="303133"/>
              </a:solidFill>
              <a:effectLst/>
              <a:latin typeface="Open Sans" panose="020B0606030504020204" pitchFamily="34" charset="0"/>
            </a:endParaRPr>
          </a:p>
          <a:p>
            <a:r>
              <a:rPr lang="it-IT" b="0" i="0" u="none" strike="noStrike" dirty="0">
                <a:solidFill>
                  <a:srgbClr val="303133"/>
                </a:solidFill>
                <a:effectLst/>
                <a:latin typeface="Open Sans" panose="020B0606030504020204" pitchFamily="34" charset="0"/>
              </a:rPr>
              <a:t>La Commissione europea ha esaminato la richiesta e presentato le sue raccomandazioni lo sorso 17 giugno 2022.</a:t>
            </a:r>
          </a:p>
          <a:p>
            <a:r>
              <a:rPr lang="it-IT" b="0" i="0" u="none" strike="noStrike" dirty="0">
                <a:solidFill>
                  <a:srgbClr val="303133"/>
                </a:solidFill>
                <a:effectLst/>
                <a:latin typeface="Open Sans" panose="020B0606030504020204" pitchFamily="34" charset="0"/>
              </a:rPr>
              <a:t>Il Consiglio europeo del 24 giugno 2022 accogliendo le raccomandazioni della Commissione ha concesso all’Ucraina lo </a:t>
            </a:r>
            <a:r>
              <a:rPr lang="it-IT" b="0" i="1" u="none" strike="noStrike" dirty="0">
                <a:solidFill>
                  <a:srgbClr val="303133"/>
                </a:solidFill>
                <a:effectLst/>
                <a:latin typeface="Open Sans" panose="020B0606030504020204" pitchFamily="34" charset="0"/>
              </a:rPr>
              <a:t>status</a:t>
            </a:r>
            <a:r>
              <a:rPr lang="it-IT" b="0" i="0" u="none" strike="noStrike" dirty="0">
                <a:solidFill>
                  <a:srgbClr val="303133"/>
                </a:solidFill>
                <a:effectLst/>
                <a:latin typeface="Open Sans" panose="020B0606030504020204" pitchFamily="34" charset="0"/>
              </a:rPr>
              <a:t> di candidato all’accesso all’UE.</a:t>
            </a:r>
          </a:p>
          <a:p>
            <a:r>
              <a:rPr lang="it-IT" dirty="0">
                <a:solidFill>
                  <a:srgbClr val="303133"/>
                </a:solidFill>
                <a:latin typeface="Open Sans" panose="020B0606030504020204" pitchFamily="34" charset="0"/>
              </a:rPr>
              <a:t>Aperta la fase di pre-adesione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980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17EC32-30B1-7EEE-D9B7-7A8576874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b="1" dirty="0">
                <a:solidFill>
                  <a:srgbClr val="00B0F0"/>
                </a:solidFill>
                <a:latin typeface="Open Sans" panose="020B0606030504020204" pitchFamily="34" charset="0"/>
              </a:rPr>
              <a:t>(A) </a:t>
            </a:r>
            <a:r>
              <a:rPr lang="it-IT" sz="2400" b="1" dirty="0">
                <a:solidFill>
                  <a:srgbClr val="FF0000"/>
                </a:solidFill>
                <a:latin typeface="Open Sans" panose="020B0606030504020204" pitchFamily="34" charset="0"/>
              </a:rPr>
              <a:t>Ci sarà una procedura “accelerata” di adesione per l’Ucraina?</a:t>
            </a:r>
            <a:endParaRPr lang="it-IT" sz="24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ED5E0E-08C0-F6F6-1F13-3EED52E39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solidFill>
                  <a:srgbClr val="303133"/>
                </a:solidFill>
                <a:latin typeface="Open Sans" panose="020B0606030504020204" pitchFamily="34" charset="0"/>
              </a:rPr>
              <a:t>L</a:t>
            </a:r>
            <a:r>
              <a:rPr lang="it-IT" b="0" i="0" u="none" strike="noStrike" dirty="0">
                <a:solidFill>
                  <a:srgbClr val="303133"/>
                </a:solidFill>
                <a:effectLst/>
                <a:latin typeface="Open Sans" panose="020B0606030504020204" pitchFamily="34" charset="0"/>
              </a:rPr>
              <a:t>a soluzione di una rapida adesione dell’Ucraina all’UE non è né realizzabile né auspicabile per due motivi:</a:t>
            </a:r>
          </a:p>
          <a:p>
            <a:pPr marL="514350" indent="-514350">
              <a:buFont typeface="+mj-lt"/>
              <a:buAutoNum type="arabicPeriod"/>
            </a:pPr>
            <a:r>
              <a:rPr lang="it-IT" i="0" u="none" strike="noStrike" dirty="0">
                <a:solidFill>
                  <a:srgbClr val="00B0F0"/>
                </a:solidFill>
                <a:effectLst/>
                <a:latin typeface="Open Sans" panose="020B0606030504020204" pitchFamily="34" charset="0"/>
              </a:rPr>
              <a:t>clausola</a:t>
            </a:r>
            <a:r>
              <a:rPr lang="it-IT" b="0" i="0" u="none" strike="noStrike" dirty="0">
                <a:solidFill>
                  <a:srgbClr val="303133"/>
                </a:solidFill>
                <a:effectLst/>
                <a:latin typeface="Open Sans" panose="020B0606030504020204" pitchFamily="34" charset="0"/>
              </a:rPr>
              <a:t> di </a:t>
            </a:r>
            <a:r>
              <a:rPr lang="it-IT" b="0" i="0" u="none" strike="noStrike" dirty="0">
                <a:solidFill>
                  <a:srgbClr val="00B0F0"/>
                </a:solidFill>
                <a:effectLst/>
                <a:latin typeface="Open Sans" panose="020B0606030504020204" pitchFamily="34" charset="0"/>
              </a:rPr>
              <a:t>solidarietà in caso </a:t>
            </a:r>
            <a:r>
              <a:rPr lang="it-IT" b="0" i="0" u="none" strike="noStrike" dirty="0">
                <a:effectLst/>
                <a:latin typeface="Open Sans" panose="020B0606030504020204" pitchFamily="34" charset="0"/>
              </a:rPr>
              <a:t>di </a:t>
            </a:r>
            <a:r>
              <a:rPr lang="it-IT" b="0" i="0" u="none" strike="noStrike" dirty="0">
                <a:solidFill>
                  <a:srgbClr val="00B0F0"/>
                </a:solidFill>
                <a:effectLst/>
                <a:latin typeface="Open Sans" panose="020B0606030504020204" pitchFamily="34" charset="0"/>
              </a:rPr>
              <a:t>aggressione armata</a:t>
            </a:r>
            <a:r>
              <a:rPr lang="it-IT" dirty="0">
                <a:solidFill>
                  <a:srgbClr val="303133"/>
                </a:solidFill>
                <a:latin typeface="Open Sans" panose="020B0606030504020204" pitchFamily="34" charset="0"/>
              </a:rPr>
              <a:t> </a:t>
            </a:r>
            <a:r>
              <a:rPr lang="it-IT" b="0" i="0" u="none" strike="noStrike" dirty="0">
                <a:solidFill>
                  <a:srgbClr val="303133"/>
                </a:solidFill>
                <a:effectLst/>
                <a:latin typeface="Open Sans" panose="020B0606030504020204" pitchFamily="34" charset="0"/>
              </a:rPr>
              <a:t>contenuta nell’art. 42, par. 7, TUE;</a:t>
            </a:r>
          </a:p>
          <a:p>
            <a:pPr marL="514350" indent="-514350">
              <a:buFont typeface="+mj-lt"/>
              <a:buAutoNum type="arabicPeriod"/>
            </a:pPr>
            <a:r>
              <a:rPr lang="it-IT" b="0" i="0" u="none" strike="noStrike" dirty="0">
                <a:solidFill>
                  <a:srgbClr val="303133"/>
                </a:solidFill>
                <a:effectLst/>
                <a:latin typeface="Open Sans" panose="020B0606030504020204" pitchFamily="34" charset="0"/>
              </a:rPr>
              <a:t>necessità di valutare meticolosamente se l’Ucraina possiede – ed è in grado di mantenere e rafforzare nel tempo – le condizioni per diventare un membro dell’UE (</a:t>
            </a:r>
            <a:r>
              <a:rPr lang="it-IT" b="0" i="0" u="none" strike="noStrike" dirty="0">
                <a:solidFill>
                  <a:srgbClr val="00B0F0"/>
                </a:solidFill>
                <a:effectLst/>
                <a:latin typeface="Open Sans" panose="020B0606030504020204" pitchFamily="34" charset="0"/>
              </a:rPr>
              <a:t>criteri di membership UE</a:t>
            </a:r>
            <a:r>
              <a:rPr lang="it-IT" b="0" i="0" u="none" strike="noStrike" dirty="0">
                <a:solidFill>
                  <a:srgbClr val="303133"/>
                </a:solidFill>
                <a:effectLst/>
                <a:latin typeface="Open Sans" panose="020B0606030504020204" pitchFamily="34" charset="0"/>
              </a:rPr>
              <a:t>). </a:t>
            </a:r>
          </a:p>
          <a:p>
            <a:pPr marL="514350" indent="-514350">
              <a:buFont typeface="+mj-lt"/>
              <a:buAutoNum type="arabicPeriod"/>
            </a:pPr>
            <a:r>
              <a:rPr lang="it-IT" b="0" i="0" u="none" strike="noStrike" dirty="0">
                <a:solidFill>
                  <a:srgbClr val="303133"/>
                </a:solidFill>
                <a:effectLst/>
                <a:latin typeface="Open Sans" panose="020B0606030504020204" pitchFamily="34" charset="0"/>
              </a:rPr>
              <a:t>Evitare di aggravare il </a:t>
            </a:r>
            <a:r>
              <a:rPr lang="it-IT" b="0" i="1" u="none" strike="noStrike" dirty="0">
                <a:solidFill>
                  <a:srgbClr val="303133"/>
                </a:solidFill>
                <a:effectLst/>
                <a:latin typeface="Open Sans" panose="020B0606030504020204" pitchFamily="34" charset="0"/>
              </a:rPr>
              <a:t>rule of </a:t>
            </a:r>
            <a:r>
              <a:rPr lang="it-IT" b="0" i="1" u="none" strike="noStrike" dirty="0" err="1">
                <a:solidFill>
                  <a:srgbClr val="303133"/>
                </a:solidFill>
                <a:effectLst/>
                <a:latin typeface="Open Sans" panose="020B0606030504020204" pitchFamily="34" charset="0"/>
              </a:rPr>
              <a:t>law</a:t>
            </a:r>
            <a:r>
              <a:rPr lang="it-IT" b="0" i="1" u="none" strike="noStrike" dirty="0">
                <a:solidFill>
                  <a:srgbClr val="3031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it-IT" b="0" i="1" u="none" strike="noStrike" dirty="0" err="1">
                <a:solidFill>
                  <a:srgbClr val="303133"/>
                </a:solidFill>
                <a:effectLst/>
                <a:latin typeface="Open Sans" panose="020B0606030504020204" pitchFamily="34" charset="0"/>
              </a:rPr>
              <a:t>backsliding</a:t>
            </a:r>
            <a:r>
              <a:rPr lang="it-IT" b="0" i="0" u="none" strike="noStrike" dirty="0">
                <a:solidFill>
                  <a:srgbClr val="303133"/>
                </a:solidFill>
                <a:effectLst/>
                <a:latin typeface="Open Sans" panose="020B0606030504020204" pitchFamily="34" charset="0"/>
              </a:rPr>
              <a:t>, ingresso solo con criteri soddisfatti e pace stabile.</a:t>
            </a:r>
          </a:p>
        </p:txBody>
      </p:sp>
    </p:spTree>
    <p:extLst>
      <p:ext uri="{BB962C8B-B14F-4D97-AF65-F5344CB8AC3E}">
        <p14:creationId xmlns:p14="http://schemas.microsoft.com/office/powerpoint/2010/main" val="3119679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49D7AB-5B30-DC72-98CD-3273BF6E6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94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it-IT" sz="2800" b="1" dirty="0">
                <a:solidFill>
                  <a:srgbClr val="00B0F0"/>
                </a:solidFill>
                <a:latin typeface="Open Sans" panose="020B0606030504020204" pitchFamily="34" charset="0"/>
              </a:rPr>
              <a:t>(B) </a:t>
            </a:r>
            <a:r>
              <a:rPr lang="it-IT" sz="2800" b="1" dirty="0">
                <a:solidFill>
                  <a:srgbClr val="FF0000"/>
                </a:solidFill>
                <a:latin typeface="Open Sans" panose="020B0606030504020204" pitchFamily="34" charset="0"/>
              </a:rPr>
              <a:t>Quali sono i criteri che l’Ucraina deve rispettare per divenire Stato membro UE?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3FA712-A646-857E-4E05-D84C02CE02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0500"/>
            <a:ext cx="10515600" cy="5032375"/>
          </a:xfrm>
        </p:spPr>
        <p:txBody>
          <a:bodyPr>
            <a:normAutofit/>
          </a:bodyPr>
          <a:lstStyle/>
          <a:p>
            <a:r>
              <a:rPr lang="it-IT" b="1" i="0" u="none" strike="noStrike" dirty="0">
                <a:solidFill>
                  <a:srgbClr val="00B0F0"/>
                </a:solidFill>
                <a:effectLst/>
                <a:latin typeface="Open Sans" panose="020B0606030504020204" pitchFamily="34" charset="0"/>
              </a:rPr>
              <a:t>Requisiti di accesso:</a:t>
            </a:r>
          </a:p>
          <a:p>
            <a:r>
              <a:rPr lang="it-IT" b="0" i="0" u="none" strike="noStrike" dirty="0">
                <a:solidFill>
                  <a:srgbClr val="303133"/>
                </a:solidFill>
                <a:effectLst/>
                <a:latin typeface="Open Sans" panose="020B0606030504020204" pitchFamily="34" charset="0"/>
              </a:rPr>
              <a:t>L’accesso dipende dall’appartenenza all’Europa e il rispetto di una serie di requisiti politici che si ricollegano ai valori su cui l’UE si fonda (art. 49, par. 2, TUE);</a:t>
            </a:r>
          </a:p>
          <a:p>
            <a:r>
              <a:rPr lang="it-IT" dirty="0">
                <a:solidFill>
                  <a:srgbClr val="303133"/>
                </a:solidFill>
                <a:latin typeface="Open Sans" panose="020B0606030504020204" pitchFamily="34" charset="0"/>
              </a:rPr>
              <a:t>C</a:t>
            </a:r>
            <a:r>
              <a:rPr lang="it-IT" b="0" i="0" u="none" strike="noStrike" dirty="0">
                <a:solidFill>
                  <a:srgbClr val="303133"/>
                </a:solidFill>
                <a:effectLst/>
                <a:latin typeface="Open Sans" panose="020B0606030504020204" pitchFamily="34" charset="0"/>
              </a:rPr>
              <a:t>.d. criteri di Copenaghen (art. 49, par. 1, TUE)</a:t>
            </a:r>
          </a:p>
          <a:p>
            <a:r>
              <a:rPr lang="it-IT" b="0" i="0" u="none" strike="noStrike" dirty="0">
                <a:solidFill>
                  <a:srgbClr val="303133"/>
                </a:solidFill>
                <a:effectLst/>
                <a:latin typeface="Open Sans" panose="020B0606030504020204" pitchFamily="34" charset="0"/>
              </a:rPr>
              <a:t>La </a:t>
            </a:r>
            <a:r>
              <a:rPr lang="it-IT" b="0" i="1" u="none" strike="noStrike" dirty="0">
                <a:solidFill>
                  <a:srgbClr val="00B0F0"/>
                </a:solidFill>
                <a:effectLst/>
                <a:latin typeface="Open Sans" panose="020B0606030504020204" pitchFamily="34" charset="0"/>
              </a:rPr>
              <a:t>prima</a:t>
            </a:r>
            <a:r>
              <a:rPr lang="it-IT" b="0" i="0" u="none" strike="noStrike" dirty="0">
                <a:solidFill>
                  <a:srgbClr val="303133"/>
                </a:solidFill>
                <a:effectLst/>
                <a:latin typeface="Open Sans" panose="020B0606030504020204" pitchFamily="34" charset="0"/>
              </a:rPr>
              <a:t>: aderire all’</a:t>
            </a:r>
            <a:r>
              <a:rPr lang="it-IT" b="0" i="1" u="none" strike="noStrike" dirty="0">
                <a:solidFill>
                  <a:srgbClr val="303133"/>
                </a:solidFill>
                <a:effectLst/>
                <a:latin typeface="Open Sans" panose="020B0606030504020204" pitchFamily="34" charset="0"/>
              </a:rPr>
              <a:t>acquis </a:t>
            </a:r>
            <a:r>
              <a:rPr lang="it-IT" b="0" i="0" u="none" strike="noStrike" dirty="0">
                <a:solidFill>
                  <a:srgbClr val="303133"/>
                </a:solidFill>
                <a:effectLst/>
                <a:latin typeface="Open Sans" panose="020B0606030504020204" pitchFamily="34" charset="0"/>
              </a:rPr>
              <a:t>comunitarie (condizione giuridica).</a:t>
            </a:r>
          </a:p>
          <a:p>
            <a:r>
              <a:rPr lang="it-IT" b="0" i="0" u="none" strike="noStrike" dirty="0">
                <a:solidFill>
                  <a:srgbClr val="303133"/>
                </a:solidFill>
                <a:effectLst/>
                <a:latin typeface="Open Sans" panose="020B0606030504020204" pitchFamily="34" charset="0"/>
              </a:rPr>
              <a:t>La </a:t>
            </a:r>
            <a:r>
              <a:rPr lang="it-IT" b="0" i="1" u="none" strike="noStrike" dirty="0">
                <a:solidFill>
                  <a:srgbClr val="00B0F0"/>
                </a:solidFill>
                <a:effectLst/>
                <a:latin typeface="Open Sans" panose="020B0606030504020204" pitchFamily="34" charset="0"/>
              </a:rPr>
              <a:t>seconda</a:t>
            </a:r>
            <a:r>
              <a:rPr lang="it-IT" b="0" i="0" u="none" strike="noStrike" dirty="0">
                <a:solidFill>
                  <a:srgbClr val="303133"/>
                </a:solidFill>
                <a:effectLst/>
                <a:latin typeface="Open Sans" panose="020B0606030504020204" pitchFamily="34" charset="0"/>
              </a:rPr>
              <a:t>: una economia di mercato funzionante e basata sui principi della libera concorrenza (condizione economica)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77123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D2F38C-DC06-93D9-45E9-0B47F8D42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1" dirty="0">
                <a:solidFill>
                  <a:srgbClr val="00B0F0"/>
                </a:solidFill>
                <a:latin typeface="Open Sans" panose="020B0606030504020204" pitchFamily="34" charset="0"/>
              </a:rPr>
              <a:t>(C) </a:t>
            </a:r>
            <a:r>
              <a:rPr lang="it-IT" sz="2800" b="1" dirty="0">
                <a:solidFill>
                  <a:srgbClr val="FF0000"/>
                </a:solidFill>
                <a:latin typeface="Open Sans" panose="020B0606030504020204" pitchFamily="34" charset="0"/>
              </a:rPr>
              <a:t>Cosa richiedono le istituzioni UE all’Ucraina?</a:t>
            </a:r>
            <a:endParaRPr lang="it-IT" sz="28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B2504F-ECA0-35C9-4791-D6033657C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Raccomandazione Commissione europea nella fase di pre-adesione allo Stato ucraino di adottare alcune misure idonee a </a:t>
            </a:r>
            <a:r>
              <a:rPr lang="it-IT" b="1" dirty="0">
                <a:solidFill>
                  <a:srgbClr val="00B0F0"/>
                </a:solidFill>
              </a:rPr>
              <a:t>rafforzare</a:t>
            </a:r>
            <a:r>
              <a:rPr lang="it-IT" dirty="0"/>
              <a:t>:</a:t>
            </a:r>
          </a:p>
          <a:p>
            <a:r>
              <a:rPr lang="it-IT" dirty="0"/>
              <a:t>l’economia d mercato;</a:t>
            </a:r>
          </a:p>
          <a:p>
            <a:r>
              <a:rPr lang="it-IT" dirty="0"/>
              <a:t>le istituzioni nazionali;</a:t>
            </a:r>
          </a:p>
          <a:p>
            <a:r>
              <a:rPr lang="it-IT" dirty="0"/>
              <a:t>la democrazia; </a:t>
            </a:r>
          </a:p>
          <a:p>
            <a:r>
              <a:rPr lang="it-IT" dirty="0"/>
              <a:t>la rule of </a:t>
            </a:r>
            <a:r>
              <a:rPr lang="it-IT" dirty="0" err="1"/>
              <a:t>law</a:t>
            </a:r>
            <a:r>
              <a:rPr lang="it-IT" dirty="0"/>
              <a:t>;</a:t>
            </a:r>
          </a:p>
          <a:p>
            <a:r>
              <a:rPr lang="it-IT" dirty="0"/>
              <a:t>il rispetto dei diritti fondamentali;</a:t>
            </a:r>
          </a:p>
          <a:p>
            <a:r>
              <a:rPr lang="it-IT" dirty="0"/>
              <a:t>la protezione dei diritti delle minoranze.</a:t>
            </a:r>
          </a:p>
        </p:txBody>
      </p:sp>
    </p:spTree>
    <p:extLst>
      <p:ext uri="{BB962C8B-B14F-4D97-AF65-F5344CB8AC3E}">
        <p14:creationId xmlns:p14="http://schemas.microsoft.com/office/powerpoint/2010/main" val="2765222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7EBC30-E0BF-8329-D113-5A8724FCE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9775"/>
          </a:xfrm>
        </p:spPr>
        <p:txBody>
          <a:bodyPr/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Conclusioni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236B9D-80E2-0895-0D36-A46274F4F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5400"/>
            <a:ext cx="10515600" cy="5384800"/>
          </a:xfrm>
        </p:spPr>
        <p:txBody>
          <a:bodyPr>
            <a:normAutofit lnSpcReduction="10000"/>
          </a:bodyPr>
          <a:lstStyle/>
          <a:p>
            <a:r>
              <a:rPr lang="it-IT" dirty="0"/>
              <a:t>Istituzioni europee saranno all’altezza delle sfide poste dal contesto bellico?</a:t>
            </a:r>
          </a:p>
          <a:p>
            <a:r>
              <a:rPr lang="it-IT" dirty="0"/>
              <a:t>Adattamenti e integrazioni alla metodologia classica al fine di tenere conto delle specificità del caso ucraino.</a:t>
            </a:r>
          </a:p>
          <a:p>
            <a:r>
              <a:rPr lang="it-IT" dirty="0"/>
              <a:t>L’adattamento metodologico dovrà tenere conto della capacità dell’Ucraina di mantenere le condizioni di adesione durante il conflitto e rafforzarle nella successiva ricostruzione (</a:t>
            </a:r>
            <a:r>
              <a:rPr lang="it-IT" dirty="0" err="1"/>
              <a:t>R</a:t>
            </a:r>
            <a:r>
              <a:rPr lang="it-IT" dirty="0"/>
              <a:t>. Petrov, C. </a:t>
            </a:r>
            <a:r>
              <a:rPr lang="it-IT" dirty="0" err="1"/>
              <a:t>Hillion</a:t>
            </a:r>
            <a:r>
              <a:rPr lang="it-IT" dirty="0"/>
              <a:t>, 2022, 1293).</a:t>
            </a:r>
          </a:p>
          <a:p>
            <a:r>
              <a:rPr lang="it-IT" dirty="0"/>
              <a:t>Solamente attraverso un sostegno sul lungo periodo e una strategia di </a:t>
            </a:r>
            <a:r>
              <a:rPr lang="it-IT" dirty="0" err="1"/>
              <a:t>pre</a:t>
            </a:r>
            <a:r>
              <a:rPr lang="it-IT" dirty="0"/>
              <a:t>-accesso che tenga conto delle necessità peculiari del caso ucraino, le istituzioni europee potranno ricevere dall’Ucraina il rispetto scrupoloso delle condizioni di adesione, consentire a questo Stato di divenire membro dell’UE e prevenire svolte autoritarie che ledono la rule of </a:t>
            </a:r>
            <a:r>
              <a:rPr lang="it-IT" dirty="0" err="1"/>
              <a:t>law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84290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382</TotalTime>
  <Words>686</Words>
  <Application>Microsoft Macintosh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Open Sans</vt:lpstr>
      <vt:lpstr>Tema di Office</vt:lpstr>
      <vt:lpstr>Diritto del Mercato Unico Europeo Prof. Dr. Alessandro Nato</vt:lpstr>
      <vt:lpstr>Acquisizione membership UE</vt:lpstr>
      <vt:lpstr>(A) Ci sarà una procedura “accelerata” di adesione per l’Ucraina?</vt:lpstr>
      <vt:lpstr>(A) Ci sarà una procedura “accelerata” di adesione per l’Ucraina?</vt:lpstr>
      <vt:lpstr>(A) Ci sarà una procedura “accelerata” di adesione per l’Ucraina?</vt:lpstr>
      <vt:lpstr>(B) Quali sono i criteri che l’Ucraina deve rispettare per divenire Stato membro UE? </vt:lpstr>
      <vt:lpstr>(C) Cosa richiedono le istituzioni UE all’Ucraina?</vt:lpstr>
      <vt:lpstr>Conclusioni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104</cp:revision>
  <dcterms:created xsi:type="dcterms:W3CDTF">2022-09-09T08:27:37Z</dcterms:created>
  <dcterms:modified xsi:type="dcterms:W3CDTF">2023-05-08T14:39:02Z</dcterms:modified>
</cp:coreProperties>
</file>