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2"/>
  </p:notesMasterIdLst>
  <p:sldIdLst>
    <p:sldId id="335" r:id="rId2"/>
    <p:sldId id="404" r:id="rId3"/>
    <p:sldId id="405" r:id="rId4"/>
    <p:sldId id="403" r:id="rId5"/>
    <p:sldId id="389" r:id="rId6"/>
    <p:sldId id="406" r:id="rId7"/>
    <p:sldId id="407" r:id="rId8"/>
    <p:sldId id="408" r:id="rId9"/>
    <p:sldId id="410" r:id="rId10"/>
    <p:sldId id="409" r:id="rId11"/>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3A7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3B4B98B0-60AC-42C2-AFA5-B58CD77FA1E5}" styleName="Stile chiaro 1 - Colore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69012ECD-51FC-41F1-AA8D-1B2483CD663E}" styleName="Stile chiaro 2 - Colore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72833802-FEF1-4C79-8D5D-14CF1EAF98D9}" styleName="Stile chiaro 2 - Colore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1"/>
    <p:restoredTop sz="95781"/>
  </p:normalViewPr>
  <p:slideViewPr>
    <p:cSldViewPr snapToGrid="0">
      <p:cViewPr>
        <p:scale>
          <a:sx n="121" d="100"/>
          <a:sy n="121" d="100"/>
        </p:scale>
        <p:origin x="200" y="-2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DCA80CC-20A3-C344-B06D-E9D596BF494B}" type="datetimeFigureOut">
              <a:rPr lang="it-IT" smtClean="0"/>
              <a:t>02/04/25</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C82D968-9B0B-C141-B041-8A419C610F87}" type="slidenum">
              <a:rPr lang="it-IT" smtClean="0"/>
              <a:t>‹N›</a:t>
            </a:fld>
            <a:endParaRPr lang="it-IT"/>
          </a:p>
        </p:txBody>
      </p:sp>
    </p:spTree>
    <p:extLst>
      <p:ext uri="{BB962C8B-B14F-4D97-AF65-F5344CB8AC3E}">
        <p14:creationId xmlns:p14="http://schemas.microsoft.com/office/powerpoint/2010/main" val="14481580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5A168A-61D4-FFA8-8073-8B113514F754}"/>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33F24C7C-F9AE-37D4-7916-639B83782FF2}"/>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78DA0A5D-BAC1-6231-25FF-C79C520B5517}"/>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D0D2ABB0-65E2-83C1-F146-325C1B00B94C}"/>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230477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4472903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106767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6415251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9807943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6394873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0629193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2166005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9852655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8029096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22ECC72-280E-72C2-E2B3-2F41D58E58B1}"/>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3D44E9CE-69A3-29A1-5AF6-6DD7B66EE4C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06F349DE-8CBE-779B-A2B8-725146DDC29D}"/>
              </a:ext>
            </a:extLst>
          </p:cNvPr>
          <p:cNvSpPr>
            <a:spLocks noGrp="1"/>
          </p:cNvSpPr>
          <p:nvPr>
            <p:ph type="dt" sz="half" idx="10"/>
          </p:nvPr>
        </p:nvSpPr>
        <p:spPr/>
        <p:txBody>
          <a:bodyPr/>
          <a:lstStyle/>
          <a:p>
            <a:fld id="{A7F286A0-824A-5942-B62D-2CDCFA938951}" type="datetimeFigureOut">
              <a:rPr lang="it-IT" smtClean="0"/>
              <a:t>02/04/25</a:t>
            </a:fld>
            <a:endParaRPr lang="it-IT"/>
          </a:p>
        </p:txBody>
      </p:sp>
      <p:sp>
        <p:nvSpPr>
          <p:cNvPr id="5" name="Segnaposto piè di pagina 4">
            <a:extLst>
              <a:ext uri="{FF2B5EF4-FFF2-40B4-BE49-F238E27FC236}">
                <a16:creationId xmlns:a16="http://schemas.microsoft.com/office/drawing/2014/main" id="{2165AB88-27BE-6551-CEA1-2E5FD43011C9}"/>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3A126DFB-E67D-104D-E92C-6B481273BF1B}"/>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33031618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EA4BCF8-B44D-75F6-05F6-C51F42D766DD}"/>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96950FA2-3CA6-EC55-018D-FC99DCE488B8}"/>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96FA36E9-0A85-B334-9BF5-E95E8FDD2914}"/>
              </a:ext>
            </a:extLst>
          </p:cNvPr>
          <p:cNvSpPr>
            <a:spLocks noGrp="1"/>
          </p:cNvSpPr>
          <p:nvPr>
            <p:ph type="dt" sz="half" idx="10"/>
          </p:nvPr>
        </p:nvSpPr>
        <p:spPr/>
        <p:txBody>
          <a:bodyPr/>
          <a:lstStyle/>
          <a:p>
            <a:fld id="{A7F286A0-824A-5942-B62D-2CDCFA938951}" type="datetimeFigureOut">
              <a:rPr lang="it-IT" smtClean="0"/>
              <a:t>02/04/25</a:t>
            </a:fld>
            <a:endParaRPr lang="it-IT"/>
          </a:p>
        </p:txBody>
      </p:sp>
      <p:sp>
        <p:nvSpPr>
          <p:cNvPr id="5" name="Segnaposto piè di pagina 4">
            <a:extLst>
              <a:ext uri="{FF2B5EF4-FFF2-40B4-BE49-F238E27FC236}">
                <a16:creationId xmlns:a16="http://schemas.microsoft.com/office/drawing/2014/main" id="{12F4449E-A309-30FC-E172-8B6E05F2BDFF}"/>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B3FD431D-B051-D7FD-CF35-A802BBE0D431}"/>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282862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043160DE-C0F2-241D-A089-6DBD3CDD0DBD}"/>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04C2FF80-ED34-BC9E-9C4A-6EF48C078F6F}"/>
              </a:ext>
            </a:extLst>
          </p:cNvPr>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2D75C88F-9995-28B1-DB86-B48F4273FFE8}"/>
              </a:ext>
            </a:extLst>
          </p:cNvPr>
          <p:cNvSpPr>
            <a:spLocks noGrp="1"/>
          </p:cNvSpPr>
          <p:nvPr>
            <p:ph type="dt" sz="half" idx="10"/>
          </p:nvPr>
        </p:nvSpPr>
        <p:spPr/>
        <p:txBody>
          <a:bodyPr/>
          <a:lstStyle/>
          <a:p>
            <a:fld id="{A7F286A0-824A-5942-B62D-2CDCFA938951}" type="datetimeFigureOut">
              <a:rPr lang="it-IT" smtClean="0"/>
              <a:t>02/04/25</a:t>
            </a:fld>
            <a:endParaRPr lang="it-IT"/>
          </a:p>
        </p:txBody>
      </p:sp>
      <p:sp>
        <p:nvSpPr>
          <p:cNvPr id="5" name="Segnaposto piè di pagina 4">
            <a:extLst>
              <a:ext uri="{FF2B5EF4-FFF2-40B4-BE49-F238E27FC236}">
                <a16:creationId xmlns:a16="http://schemas.microsoft.com/office/drawing/2014/main" id="{6DCFADBB-B403-A9DF-C4E8-1D2E8FD6E115}"/>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D23251D9-4DE2-1CB8-5940-ED4B6BB106B9}"/>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51029067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3BB0A04-BBE7-D343-BF4A-4CC426B845C4}"/>
              </a:ext>
            </a:extLst>
          </p:cNvPr>
          <p:cNvSpPr>
            <a:spLocks noGrp="1"/>
          </p:cNvSpPr>
          <p:nvPr>
            <p:ph type="ctrTitle"/>
          </p:nvPr>
        </p:nvSpPr>
        <p:spPr>
          <a:xfrm>
            <a:off x="506353" y="1672314"/>
            <a:ext cx="11189995" cy="547200"/>
          </a:xfrm>
        </p:spPr>
        <p:txBody>
          <a:bodyPr lIns="0" tIns="0" rIns="0" bIns="0" anchor="t" anchorCtr="0">
            <a:spAutoFit/>
          </a:bodyPr>
          <a:lstStyle>
            <a:lvl1pPr algn="l">
              <a:defRPr sz="3800" b="1" i="0">
                <a:solidFill>
                  <a:srgbClr val="003A70"/>
                </a:solidFill>
                <a:latin typeface="Luiss Sans" pitchFamily="2" charset="0"/>
              </a:defRPr>
            </a:lvl1pPr>
          </a:lstStyle>
          <a:p>
            <a:r>
              <a:rPr lang="it-IT" dirty="0"/>
              <a:t>Fare clic per modificare lo stile del titolo dello schema</a:t>
            </a:r>
          </a:p>
        </p:txBody>
      </p:sp>
      <p:sp>
        <p:nvSpPr>
          <p:cNvPr id="3" name="Sottotitolo 2">
            <a:extLst>
              <a:ext uri="{FF2B5EF4-FFF2-40B4-BE49-F238E27FC236}">
                <a16:creationId xmlns:a16="http://schemas.microsoft.com/office/drawing/2014/main" id="{E0679AF4-40BB-0349-820B-505BF6BB121D}"/>
              </a:ext>
            </a:extLst>
          </p:cNvPr>
          <p:cNvSpPr>
            <a:spLocks noGrp="1"/>
          </p:cNvSpPr>
          <p:nvPr>
            <p:ph type="subTitle" idx="1"/>
          </p:nvPr>
        </p:nvSpPr>
        <p:spPr>
          <a:xfrm>
            <a:off x="498261" y="2243181"/>
            <a:ext cx="11189994" cy="619850"/>
          </a:xfrm>
        </p:spPr>
        <p:txBody>
          <a:bodyPr lIns="0" tIns="0" rIns="0" bIns="0" anchor="t">
            <a:spAutoFit/>
          </a:bodyPr>
          <a:lstStyle>
            <a:lvl1pPr marL="0" indent="0" algn="l">
              <a:buNone/>
              <a:defRPr sz="3800">
                <a:solidFill>
                  <a:srgbClr val="003A70"/>
                </a:solidFill>
                <a:latin typeface="Luiss Sans"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dirty="0"/>
              <a:t>Fare clic per modificare lo stile del sottotitolo dello schema</a:t>
            </a:r>
          </a:p>
        </p:txBody>
      </p:sp>
      <p:sp>
        <p:nvSpPr>
          <p:cNvPr id="4" name="Segnaposto data 3">
            <a:extLst>
              <a:ext uri="{FF2B5EF4-FFF2-40B4-BE49-F238E27FC236}">
                <a16:creationId xmlns:a16="http://schemas.microsoft.com/office/drawing/2014/main" id="{B71A5510-EE32-3446-8828-82083C2039E6}"/>
              </a:ext>
            </a:extLst>
          </p:cNvPr>
          <p:cNvSpPr>
            <a:spLocks noGrp="1"/>
          </p:cNvSpPr>
          <p:nvPr>
            <p:ph type="dt" sz="half" idx="10"/>
          </p:nvPr>
        </p:nvSpPr>
        <p:spPr>
          <a:xfrm>
            <a:off x="522271" y="3891534"/>
            <a:ext cx="5565913" cy="547200"/>
          </a:xfrm>
        </p:spPr>
        <p:txBody>
          <a:bodyPr lIns="0" tIns="0" rIns="0" bIns="0" anchor="b"/>
          <a:lstStyle>
            <a:lvl1pPr algn="l">
              <a:defRPr sz="2200" b="1" i="0">
                <a:solidFill>
                  <a:srgbClr val="003A70"/>
                </a:solidFill>
                <a:latin typeface="Luiss Sans" pitchFamily="2" charset="0"/>
              </a:defRPr>
            </a:lvl1pPr>
          </a:lstStyle>
          <a:p>
            <a:fld id="{90A97C65-1B54-DB47-A604-7DF0E350DE20}" type="datetime4">
              <a:rPr lang="it-IT" smtClean="0"/>
              <a:pPr/>
              <a:t>2 aprile 2025</a:t>
            </a:fld>
            <a:endParaRPr lang="it-IT" dirty="0"/>
          </a:p>
        </p:txBody>
      </p:sp>
      <p:grpSp>
        <p:nvGrpSpPr>
          <p:cNvPr id="82" name="Gruppo 81">
            <a:extLst>
              <a:ext uri="{FF2B5EF4-FFF2-40B4-BE49-F238E27FC236}">
                <a16:creationId xmlns:a16="http://schemas.microsoft.com/office/drawing/2014/main" id="{5540BA0A-A2F8-1E48-AF86-D2449D532D96}"/>
              </a:ext>
            </a:extLst>
          </p:cNvPr>
          <p:cNvGrpSpPr/>
          <p:nvPr userDrawn="1"/>
        </p:nvGrpSpPr>
        <p:grpSpPr>
          <a:xfrm>
            <a:off x="530087" y="6138000"/>
            <a:ext cx="11131826" cy="720000"/>
            <a:chOff x="530087" y="6138000"/>
            <a:chExt cx="11131826" cy="720000"/>
          </a:xfrm>
        </p:grpSpPr>
        <p:sp>
          <p:nvSpPr>
            <p:cNvPr id="54" name="Rettangolo 53">
              <a:extLst>
                <a:ext uri="{FF2B5EF4-FFF2-40B4-BE49-F238E27FC236}">
                  <a16:creationId xmlns:a16="http://schemas.microsoft.com/office/drawing/2014/main" id="{A5FC1A69-9F52-EF47-8F85-0B6FB45ADFC0}"/>
                </a:ext>
              </a:extLst>
            </p:cNvPr>
            <p:cNvSpPr/>
            <p:nvPr userDrawn="1"/>
          </p:nvSpPr>
          <p:spPr>
            <a:xfrm>
              <a:off x="530087"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5" name="Rettangolo 54">
              <a:extLst>
                <a:ext uri="{FF2B5EF4-FFF2-40B4-BE49-F238E27FC236}">
                  <a16:creationId xmlns:a16="http://schemas.microsoft.com/office/drawing/2014/main" id="{E7ECF867-CD1F-A544-93A7-59F02B7EB3F9}"/>
                </a:ext>
              </a:extLst>
            </p:cNvPr>
            <p:cNvSpPr/>
            <p:nvPr userDrawn="1"/>
          </p:nvSpPr>
          <p:spPr>
            <a:xfrm>
              <a:off x="1590261"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7" name="Rettangolo 56">
              <a:extLst>
                <a:ext uri="{FF2B5EF4-FFF2-40B4-BE49-F238E27FC236}">
                  <a16:creationId xmlns:a16="http://schemas.microsoft.com/office/drawing/2014/main" id="{E112286F-F6FC-FB40-A761-246E00D4D855}"/>
                </a:ext>
              </a:extLst>
            </p:cNvPr>
            <p:cNvSpPr/>
            <p:nvPr userDrawn="1"/>
          </p:nvSpPr>
          <p:spPr>
            <a:xfrm>
              <a:off x="2650435"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9" name="Rettangolo 58">
              <a:extLst>
                <a:ext uri="{FF2B5EF4-FFF2-40B4-BE49-F238E27FC236}">
                  <a16:creationId xmlns:a16="http://schemas.microsoft.com/office/drawing/2014/main" id="{61B4BD18-F688-0F4E-93F6-53DE176B107F}"/>
                </a:ext>
              </a:extLst>
            </p:cNvPr>
            <p:cNvSpPr/>
            <p:nvPr userDrawn="1"/>
          </p:nvSpPr>
          <p:spPr>
            <a:xfrm>
              <a:off x="3710609"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1" name="Rettangolo 60">
              <a:extLst>
                <a:ext uri="{FF2B5EF4-FFF2-40B4-BE49-F238E27FC236}">
                  <a16:creationId xmlns:a16="http://schemas.microsoft.com/office/drawing/2014/main" id="{35B704C4-AEA3-C647-9999-62D70618425C}"/>
                </a:ext>
              </a:extLst>
            </p:cNvPr>
            <p:cNvSpPr/>
            <p:nvPr userDrawn="1"/>
          </p:nvSpPr>
          <p:spPr>
            <a:xfrm>
              <a:off x="4770783"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3" name="Rettangolo 62">
              <a:extLst>
                <a:ext uri="{FF2B5EF4-FFF2-40B4-BE49-F238E27FC236}">
                  <a16:creationId xmlns:a16="http://schemas.microsoft.com/office/drawing/2014/main" id="{B5B290BF-9576-1543-872D-91DDB5937065}"/>
                </a:ext>
              </a:extLst>
            </p:cNvPr>
            <p:cNvSpPr/>
            <p:nvPr userDrawn="1"/>
          </p:nvSpPr>
          <p:spPr>
            <a:xfrm>
              <a:off x="5830957"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5" name="Rettangolo 64">
              <a:extLst>
                <a:ext uri="{FF2B5EF4-FFF2-40B4-BE49-F238E27FC236}">
                  <a16:creationId xmlns:a16="http://schemas.microsoft.com/office/drawing/2014/main" id="{0DCA18FE-2923-3B4E-A5C2-85D922F38FD0}"/>
                </a:ext>
              </a:extLst>
            </p:cNvPr>
            <p:cNvSpPr/>
            <p:nvPr userDrawn="1"/>
          </p:nvSpPr>
          <p:spPr>
            <a:xfrm>
              <a:off x="6891130"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7" name="Rettangolo 66">
              <a:extLst>
                <a:ext uri="{FF2B5EF4-FFF2-40B4-BE49-F238E27FC236}">
                  <a16:creationId xmlns:a16="http://schemas.microsoft.com/office/drawing/2014/main" id="{1E45AD85-CF93-2846-BC0C-2BA8D4DB418A}"/>
                </a:ext>
              </a:extLst>
            </p:cNvPr>
            <p:cNvSpPr/>
            <p:nvPr userDrawn="1"/>
          </p:nvSpPr>
          <p:spPr>
            <a:xfrm>
              <a:off x="7951304"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9" name="Rettangolo 68">
              <a:extLst>
                <a:ext uri="{FF2B5EF4-FFF2-40B4-BE49-F238E27FC236}">
                  <a16:creationId xmlns:a16="http://schemas.microsoft.com/office/drawing/2014/main" id="{0CF0D82F-31DB-C64B-8A03-2D08FA7E79D9}"/>
                </a:ext>
              </a:extLst>
            </p:cNvPr>
            <p:cNvSpPr/>
            <p:nvPr userDrawn="1"/>
          </p:nvSpPr>
          <p:spPr>
            <a:xfrm>
              <a:off x="9011478"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1" name="Rettangolo 70">
              <a:extLst>
                <a:ext uri="{FF2B5EF4-FFF2-40B4-BE49-F238E27FC236}">
                  <a16:creationId xmlns:a16="http://schemas.microsoft.com/office/drawing/2014/main" id="{324BE938-9044-8E47-9BA4-80AF2F19990B}"/>
                </a:ext>
              </a:extLst>
            </p:cNvPr>
            <p:cNvSpPr/>
            <p:nvPr userDrawn="1"/>
          </p:nvSpPr>
          <p:spPr>
            <a:xfrm>
              <a:off x="10071652"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3" name="Rettangolo 72">
              <a:extLst>
                <a:ext uri="{FF2B5EF4-FFF2-40B4-BE49-F238E27FC236}">
                  <a16:creationId xmlns:a16="http://schemas.microsoft.com/office/drawing/2014/main" id="{EDAFE086-4A55-2347-8DE3-D7DF548A3C4F}"/>
                </a:ext>
              </a:extLst>
            </p:cNvPr>
            <p:cNvSpPr/>
            <p:nvPr userDrawn="1"/>
          </p:nvSpPr>
          <p:spPr>
            <a:xfrm>
              <a:off x="11131826"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grpSp>
        <p:nvGrpSpPr>
          <p:cNvPr id="81" name="Gruppo 80">
            <a:extLst>
              <a:ext uri="{FF2B5EF4-FFF2-40B4-BE49-F238E27FC236}">
                <a16:creationId xmlns:a16="http://schemas.microsoft.com/office/drawing/2014/main" id="{A4C5C7EC-083B-CD48-A862-19F4ED944048}"/>
              </a:ext>
            </a:extLst>
          </p:cNvPr>
          <p:cNvGrpSpPr/>
          <p:nvPr userDrawn="1"/>
        </p:nvGrpSpPr>
        <p:grpSpPr>
          <a:xfrm>
            <a:off x="1060174" y="6138000"/>
            <a:ext cx="10071652" cy="720000"/>
            <a:chOff x="1060174" y="6138000"/>
            <a:chExt cx="10071652" cy="720000"/>
          </a:xfrm>
          <a:solidFill>
            <a:srgbClr val="006298"/>
          </a:solidFill>
        </p:grpSpPr>
        <p:sp>
          <p:nvSpPr>
            <p:cNvPr id="56" name="Rettangolo 55">
              <a:extLst>
                <a:ext uri="{FF2B5EF4-FFF2-40B4-BE49-F238E27FC236}">
                  <a16:creationId xmlns:a16="http://schemas.microsoft.com/office/drawing/2014/main" id="{0C028009-61B6-504A-86BF-75FC39DE243E}"/>
                </a:ext>
              </a:extLst>
            </p:cNvPr>
            <p:cNvSpPr/>
            <p:nvPr userDrawn="1"/>
          </p:nvSpPr>
          <p:spPr>
            <a:xfrm>
              <a:off x="1060174"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8" name="Rettangolo 57">
              <a:extLst>
                <a:ext uri="{FF2B5EF4-FFF2-40B4-BE49-F238E27FC236}">
                  <a16:creationId xmlns:a16="http://schemas.microsoft.com/office/drawing/2014/main" id="{359FF146-AD7A-8345-996B-F028DF33A537}"/>
                </a:ext>
              </a:extLst>
            </p:cNvPr>
            <p:cNvSpPr/>
            <p:nvPr userDrawn="1"/>
          </p:nvSpPr>
          <p:spPr>
            <a:xfrm>
              <a:off x="2120348"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0" name="Rettangolo 59">
              <a:extLst>
                <a:ext uri="{FF2B5EF4-FFF2-40B4-BE49-F238E27FC236}">
                  <a16:creationId xmlns:a16="http://schemas.microsoft.com/office/drawing/2014/main" id="{C3BE867D-189E-E140-90A2-9C373B76323D}"/>
                </a:ext>
              </a:extLst>
            </p:cNvPr>
            <p:cNvSpPr/>
            <p:nvPr userDrawn="1"/>
          </p:nvSpPr>
          <p:spPr>
            <a:xfrm>
              <a:off x="3180522"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2" name="Rettangolo 61">
              <a:extLst>
                <a:ext uri="{FF2B5EF4-FFF2-40B4-BE49-F238E27FC236}">
                  <a16:creationId xmlns:a16="http://schemas.microsoft.com/office/drawing/2014/main" id="{B3968CAB-E9C9-C448-BAED-1164B67B83D6}"/>
                </a:ext>
              </a:extLst>
            </p:cNvPr>
            <p:cNvSpPr/>
            <p:nvPr userDrawn="1"/>
          </p:nvSpPr>
          <p:spPr>
            <a:xfrm>
              <a:off x="4240696"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4" name="Rettangolo 63">
              <a:extLst>
                <a:ext uri="{FF2B5EF4-FFF2-40B4-BE49-F238E27FC236}">
                  <a16:creationId xmlns:a16="http://schemas.microsoft.com/office/drawing/2014/main" id="{DD7E810C-6698-4141-AE4D-FED7B888FB8E}"/>
                </a:ext>
              </a:extLst>
            </p:cNvPr>
            <p:cNvSpPr/>
            <p:nvPr userDrawn="1"/>
          </p:nvSpPr>
          <p:spPr>
            <a:xfrm>
              <a:off x="5300870"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6" name="Rettangolo 65">
              <a:extLst>
                <a:ext uri="{FF2B5EF4-FFF2-40B4-BE49-F238E27FC236}">
                  <a16:creationId xmlns:a16="http://schemas.microsoft.com/office/drawing/2014/main" id="{9B0258DC-87FE-6E48-B377-3E2FDBC08326}"/>
                </a:ext>
              </a:extLst>
            </p:cNvPr>
            <p:cNvSpPr/>
            <p:nvPr userDrawn="1"/>
          </p:nvSpPr>
          <p:spPr>
            <a:xfrm>
              <a:off x="6361043"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8" name="Rettangolo 67">
              <a:extLst>
                <a:ext uri="{FF2B5EF4-FFF2-40B4-BE49-F238E27FC236}">
                  <a16:creationId xmlns:a16="http://schemas.microsoft.com/office/drawing/2014/main" id="{922BA846-4255-384A-97F0-52FD5A3C3965}"/>
                </a:ext>
              </a:extLst>
            </p:cNvPr>
            <p:cNvSpPr/>
            <p:nvPr userDrawn="1"/>
          </p:nvSpPr>
          <p:spPr>
            <a:xfrm>
              <a:off x="7421217"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0" name="Rettangolo 69">
              <a:extLst>
                <a:ext uri="{FF2B5EF4-FFF2-40B4-BE49-F238E27FC236}">
                  <a16:creationId xmlns:a16="http://schemas.microsoft.com/office/drawing/2014/main" id="{D2E5825D-0B98-D043-890F-554D5B9AF97E}"/>
                </a:ext>
              </a:extLst>
            </p:cNvPr>
            <p:cNvSpPr/>
            <p:nvPr userDrawn="1"/>
          </p:nvSpPr>
          <p:spPr>
            <a:xfrm>
              <a:off x="8481391"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2" name="Rettangolo 71">
              <a:extLst>
                <a:ext uri="{FF2B5EF4-FFF2-40B4-BE49-F238E27FC236}">
                  <a16:creationId xmlns:a16="http://schemas.microsoft.com/office/drawing/2014/main" id="{888D3338-3950-944B-84B7-796D95024907}"/>
                </a:ext>
              </a:extLst>
            </p:cNvPr>
            <p:cNvSpPr/>
            <p:nvPr userDrawn="1"/>
          </p:nvSpPr>
          <p:spPr>
            <a:xfrm>
              <a:off x="9541565"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4" name="Rettangolo 73">
              <a:extLst>
                <a:ext uri="{FF2B5EF4-FFF2-40B4-BE49-F238E27FC236}">
                  <a16:creationId xmlns:a16="http://schemas.microsoft.com/office/drawing/2014/main" id="{CE370570-6F3F-4D47-9CB5-970BC89BA15D}"/>
                </a:ext>
              </a:extLst>
            </p:cNvPr>
            <p:cNvSpPr/>
            <p:nvPr userDrawn="1"/>
          </p:nvSpPr>
          <p:spPr>
            <a:xfrm>
              <a:off x="10601739"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pic>
        <p:nvPicPr>
          <p:cNvPr id="75" name="Immagine 74">
            <a:extLst>
              <a:ext uri="{FF2B5EF4-FFF2-40B4-BE49-F238E27FC236}">
                <a16:creationId xmlns:a16="http://schemas.microsoft.com/office/drawing/2014/main" id="{F496A682-0F52-234A-8803-BDFAFDE999A5}"/>
              </a:ext>
            </a:extLst>
          </p:cNvPr>
          <p:cNvPicPr>
            <a:picLocks noChangeAspect="1"/>
          </p:cNvPicPr>
          <p:nvPr userDrawn="1"/>
        </p:nvPicPr>
        <p:blipFill>
          <a:blip/>
          <a:stretch>
            <a:fillRect/>
          </a:stretch>
        </p:blipFill>
        <p:spPr>
          <a:xfrm>
            <a:off x="515508" y="5066132"/>
            <a:ext cx="3257143" cy="547200"/>
          </a:xfrm>
          <a:prstGeom prst="rect">
            <a:avLst/>
          </a:prstGeom>
        </p:spPr>
      </p:pic>
      <p:sp>
        <p:nvSpPr>
          <p:cNvPr id="32" name="Segnaposto testo 77">
            <a:extLst>
              <a:ext uri="{FF2B5EF4-FFF2-40B4-BE49-F238E27FC236}">
                <a16:creationId xmlns:a16="http://schemas.microsoft.com/office/drawing/2014/main" id="{11E9754D-4544-094C-90CE-D95DEC303D3D}"/>
              </a:ext>
            </a:extLst>
          </p:cNvPr>
          <p:cNvSpPr>
            <a:spLocks noGrp="1"/>
          </p:cNvSpPr>
          <p:nvPr>
            <p:ph type="body" sz="quarter" idx="11" hasCustomPrompt="1"/>
          </p:nvPr>
        </p:nvSpPr>
        <p:spPr>
          <a:xfrm>
            <a:off x="530225" y="795857"/>
            <a:ext cx="6889750" cy="724967"/>
          </a:xfrm>
        </p:spPr>
        <p:txBody>
          <a:bodyPr lIns="0" tIns="0" rIns="0" bIns="0" anchor="t">
            <a:noAutofit/>
          </a:bodyPr>
          <a:lstStyle>
            <a:lvl1pPr marL="0" indent="0">
              <a:lnSpc>
                <a:spcPct val="90000"/>
              </a:lnSpc>
              <a:spcBef>
                <a:spcPts val="0"/>
              </a:spcBef>
              <a:buNone/>
              <a:defRPr lang="it-IT" sz="2000" b="0" i="0" smtClean="0">
                <a:solidFill>
                  <a:srgbClr val="003A70"/>
                </a:solidFill>
                <a:effectLst/>
                <a:latin typeface="Luiss Sans" pitchFamily="2" charset="0"/>
              </a:defRPr>
            </a:lvl1pPr>
          </a:lstStyle>
          <a:p>
            <a:r>
              <a:rPr lang="it-IT" dirty="0"/>
              <a:t>Specifica, Dipartimento, School</a:t>
            </a:r>
            <a:endParaRPr lang="it-IT" dirty="0">
              <a:solidFill>
                <a:srgbClr val="004274"/>
              </a:solidFill>
              <a:effectLst/>
              <a:latin typeface="Luiss type" pitchFamily="2" charset="77"/>
            </a:endParaRPr>
          </a:p>
        </p:txBody>
      </p:sp>
      <p:sp>
        <p:nvSpPr>
          <p:cNvPr id="7" name="CasellaDiTesto 6">
            <a:extLst>
              <a:ext uri="{FF2B5EF4-FFF2-40B4-BE49-F238E27FC236}">
                <a16:creationId xmlns:a16="http://schemas.microsoft.com/office/drawing/2014/main" id="{4F48BF19-5644-BB43-8AD2-AEB567996144}"/>
              </a:ext>
            </a:extLst>
          </p:cNvPr>
          <p:cNvSpPr txBox="1"/>
          <p:nvPr userDrawn="1"/>
        </p:nvSpPr>
        <p:spPr>
          <a:xfrm>
            <a:off x="527023" y="500698"/>
            <a:ext cx="5553075" cy="264671"/>
          </a:xfrm>
          <a:prstGeom prst="rect">
            <a:avLst/>
          </a:prstGeom>
          <a:noFill/>
        </p:spPr>
        <p:txBody>
          <a:bodyPr wrap="square" lIns="0" tIns="0" rIns="0" bIns="0" rtlCol="0" anchor="t">
            <a:noAutofit/>
          </a:bodyPr>
          <a:lstStyle/>
          <a:p>
            <a:pPr algn="l"/>
            <a:r>
              <a:rPr lang="it-IT" sz="2000" b="1" i="0" dirty="0">
                <a:solidFill>
                  <a:srgbClr val="003A70"/>
                </a:solidFill>
                <a:latin typeface="Luiss Sans" pitchFamily="2" charset="0"/>
              </a:rPr>
              <a:t>Luiss</a:t>
            </a:r>
          </a:p>
        </p:txBody>
      </p:sp>
    </p:spTree>
    <p:extLst>
      <p:ext uri="{BB962C8B-B14F-4D97-AF65-F5344CB8AC3E}">
        <p14:creationId xmlns:p14="http://schemas.microsoft.com/office/powerpoint/2010/main" val="328094412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3864">
          <p15:clr>
            <a:srgbClr val="FBAE40"/>
          </p15:clr>
        </p15:guide>
        <p15:guide id="5" orient="horz" pos="3517">
          <p15:clr>
            <a:srgbClr val="FBAE40"/>
          </p15:clr>
        </p15:guide>
        <p15:guide id="7" orient="horz" pos="2742">
          <p15:clr>
            <a:srgbClr val="FBAE40"/>
          </p15:clr>
        </p15:guide>
        <p15:guide id="8" orient="horz" pos="1091">
          <p15:clr>
            <a:srgbClr val="FBAE40"/>
          </p15:clr>
        </p15:guide>
        <p15:guide id="10" pos="5011">
          <p15:clr>
            <a:srgbClr val="FBAE40"/>
          </p15:clr>
        </p15:guide>
        <p15:guide id="11" pos="4674">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7DA9BEF-80A2-2331-DC94-EBB0C2858E8D}"/>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69D19C77-4BE8-2E96-C0B8-733DE692E463}"/>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5F85FAC5-3CEB-E7E8-0C26-134619395CF7}"/>
              </a:ext>
            </a:extLst>
          </p:cNvPr>
          <p:cNvSpPr>
            <a:spLocks noGrp="1"/>
          </p:cNvSpPr>
          <p:nvPr>
            <p:ph type="dt" sz="half" idx="10"/>
          </p:nvPr>
        </p:nvSpPr>
        <p:spPr/>
        <p:txBody>
          <a:bodyPr/>
          <a:lstStyle/>
          <a:p>
            <a:fld id="{A7F286A0-824A-5942-B62D-2CDCFA938951}" type="datetimeFigureOut">
              <a:rPr lang="it-IT" smtClean="0"/>
              <a:t>02/04/25</a:t>
            </a:fld>
            <a:endParaRPr lang="it-IT"/>
          </a:p>
        </p:txBody>
      </p:sp>
      <p:sp>
        <p:nvSpPr>
          <p:cNvPr id="5" name="Segnaposto piè di pagina 4">
            <a:extLst>
              <a:ext uri="{FF2B5EF4-FFF2-40B4-BE49-F238E27FC236}">
                <a16:creationId xmlns:a16="http://schemas.microsoft.com/office/drawing/2014/main" id="{C2A447C6-BBB5-AE5F-213C-A75B55A31978}"/>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C0170495-A64D-9581-65F3-209633DE8E1B}"/>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37534986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D0DBE94-C5A7-7146-5DF9-B7AE84427DE6}"/>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A5495F73-6741-4E8D-C2F4-35124625B30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F75B4F62-E436-DCD4-5D5B-80B9D88F57E9}"/>
              </a:ext>
            </a:extLst>
          </p:cNvPr>
          <p:cNvSpPr>
            <a:spLocks noGrp="1"/>
          </p:cNvSpPr>
          <p:nvPr>
            <p:ph type="dt" sz="half" idx="10"/>
          </p:nvPr>
        </p:nvSpPr>
        <p:spPr/>
        <p:txBody>
          <a:bodyPr/>
          <a:lstStyle/>
          <a:p>
            <a:fld id="{A7F286A0-824A-5942-B62D-2CDCFA938951}" type="datetimeFigureOut">
              <a:rPr lang="it-IT" smtClean="0"/>
              <a:t>02/04/25</a:t>
            </a:fld>
            <a:endParaRPr lang="it-IT"/>
          </a:p>
        </p:txBody>
      </p:sp>
      <p:sp>
        <p:nvSpPr>
          <p:cNvPr id="5" name="Segnaposto piè di pagina 4">
            <a:extLst>
              <a:ext uri="{FF2B5EF4-FFF2-40B4-BE49-F238E27FC236}">
                <a16:creationId xmlns:a16="http://schemas.microsoft.com/office/drawing/2014/main" id="{DE8E0835-B3FC-ED34-1FF8-BF1E940D89CE}"/>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E4662F94-BC73-17CD-5247-355D5A549B3C}"/>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32929821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F0D406D-7C0D-5EA4-D71A-8F50383141A0}"/>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7A46FA6B-3F0C-218F-C39C-212A702CC0E6}"/>
              </a:ext>
            </a:extLst>
          </p:cNvPr>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8A09847B-C27A-8415-A22C-D7457435095D}"/>
              </a:ext>
            </a:extLst>
          </p:cNvPr>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0151B669-6778-1071-378A-FCF068101DA7}"/>
              </a:ext>
            </a:extLst>
          </p:cNvPr>
          <p:cNvSpPr>
            <a:spLocks noGrp="1"/>
          </p:cNvSpPr>
          <p:nvPr>
            <p:ph type="dt" sz="half" idx="10"/>
          </p:nvPr>
        </p:nvSpPr>
        <p:spPr/>
        <p:txBody>
          <a:bodyPr/>
          <a:lstStyle/>
          <a:p>
            <a:fld id="{A7F286A0-824A-5942-B62D-2CDCFA938951}" type="datetimeFigureOut">
              <a:rPr lang="it-IT" smtClean="0"/>
              <a:t>02/04/25</a:t>
            </a:fld>
            <a:endParaRPr lang="it-IT"/>
          </a:p>
        </p:txBody>
      </p:sp>
      <p:sp>
        <p:nvSpPr>
          <p:cNvPr id="6" name="Segnaposto piè di pagina 5">
            <a:extLst>
              <a:ext uri="{FF2B5EF4-FFF2-40B4-BE49-F238E27FC236}">
                <a16:creationId xmlns:a16="http://schemas.microsoft.com/office/drawing/2014/main" id="{49866B33-D405-6AA2-04DD-8D1A4A8C7070}"/>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BAC9CED0-7C38-A680-A3E8-79967908D1B3}"/>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12151599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2BFFFC2-9497-EE80-67E2-95617E1A936D}"/>
              </a:ext>
            </a:extLst>
          </p:cNvPr>
          <p:cNvSpPr>
            <a:spLocks noGrp="1"/>
          </p:cNvSpPr>
          <p:nvPr>
            <p:ph type="title"/>
          </p:nvPr>
        </p:nvSpPr>
        <p:spPr>
          <a:xfrm>
            <a:off x="839788" y="365125"/>
            <a:ext cx="105156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D63221A3-3F79-CE47-AF15-BE1883619C7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D92B4A25-4702-E7AF-1318-918274CAF1C7}"/>
              </a:ext>
            </a:extLst>
          </p:cNvPr>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AE371380-C290-51C9-BF6A-DB6754F2629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348FF730-5359-B6A8-B12D-A36D5C2F2F1F}"/>
              </a:ext>
            </a:extLst>
          </p:cNvPr>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8BFF7F4F-D638-4C9A-8225-D0E96B3A2378}"/>
              </a:ext>
            </a:extLst>
          </p:cNvPr>
          <p:cNvSpPr>
            <a:spLocks noGrp="1"/>
          </p:cNvSpPr>
          <p:nvPr>
            <p:ph type="dt" sz="half" idx="10"/>
          </p:nvPr>
        </p:nvSpPr>
        <p:spPr/>
        <p:txBody>
          <a:bodyPr/>
          <a:lstStyle/>
          <a:p>
            <a:fld id="{A7F286A0-824A-5942-B62D-2CDCFA938951}" type="datetimeFigureOut">
              <a:rPr lang="it-IT" smtClean="0"/>
              <a:t>02/04/25</a:t>
            </a:fld>
            <a:endParaRPr lang="it-IT"/>
          </a:p>
        </p:txBody>
      </p:sp>
      <p:sp>
        <p:nvSpPr>
          <p:cNvPr id="8" name="Segnaposto piè di pagina 7">
            <a:extLst>
              <a:ext uri="{FF2B5EF4-FFF2-40B4-BE49-F238E27FC236}">
                <a16:creationId xmlns:a16="http://schemas.microsoft.com/office/drawing/2014/main" id="{B7A56874-A21B-AD3C-00FA-F73655AEF7BE}"/>
              </a:ext>
            </a:extLst>
          </p:cNvPr>
          <p:cNvSpPr>
            <a:spLocks noGrp="1"/>
          </p:cNvSpPr>
          <p:nvPr>
            <p:ph type="ftr" sz="quarter" idx="11"/>
          </p:nvPr>
        </p:nvSpPr>
        <p:spPr/>
        <p:txBody>
          <a:bodyPr/>
          <a:lstStyle/>
          <a:p>
            <a:endParaRPr lang="it-IT"/>
          </a:p>
        </p:txBody>
      </p:sp>
      <p:sp>
        <p:nvSpPr>
          <p:cNvPr id="9" name="Segnaposto numero diapositiva 8">
            <a:extLst>
              <a:ext uri="{FF2B5EF4-FFF2-40B4-BE49-F238E27FC236}">
                <a16:creationId xmlns:a16="http://schemas.microsoft.com/office/drawing/2014/main" id="{6F0A97E2-611F-6021-6B95-F37F906B9E63}"/>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13471360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F654111-F026-CDC0-4656-B719E1D1ACA3}"/>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A752540F-E4FE-8F35-FFC5-574203D846BF}"/>
              </a:ext>
            </a:extLst>
          </p:cNvPr>
          <p:cNvSpPr>
            <a:spLocks noGrp="1"/>
          </p:cNvSpPr>
          <p:nvPr>
            <p:ph type="dt" sz="half" idx="10"/>
          </p:nvPr>
        </p:nvSpPr>
        <p:spPr/>
        <p:txBody>
          <a:bodyPr/>
          <a:lstStyle/>
          <a:p>
            <a:fld id="{A7F286A0-824A-5942-B62D-2CDCFA938951}" type="datetimeFigureOut">
              <a:rPr lang="it-IT" smtClean="0"/>
              <a:t>02/04/25</a:t>
            </a:fld>
            <a:endParaRPr lang="it-IT"/>
          </a:p>
        </p:txBody>
      </p:sp>
      <p:sp>
        <p:nvSpPr>
          <p:cNvPr id="4" name="Segnaposto piè di pagina 3">
            <a:extLst>
              <a:ext uri="{FF2B5EF4-FFF2-40B4-BE49-F238E27FC236}">
                <a16:creationId xmlns:a16="http://schemas.microsoft.com/office/drawing/2014/main" id="{B6D46E13-2E96-77A9-462A-3E8D64C38D7A}"/>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3BCDD7D3-6592-93E6-0D4D-2BDD17C36AC2}"/>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5354391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494E561C-1D2F-5C79-09C0-3D8544DF8F93}"/>
              </a:ext>
            </a:extLst>
          </p:cNvPr>
          <p:cNvSpPr>
            <a:spLocks noGrp="1"/>
          </p:cNvSpPr>
          <p:nvPr>
            <p:ph type="dt" sz="half" idx="10"/>
          </p:nvPr>
        </p:nvSpPr>
        <p:spPr/>
        <p:txBody>
          <a:bodyPr/>
          <a:lstStyle/>
          <a:p>
            <a:fld id="{A7F286A0-824A-5942-B62D-2CDCFA938951}" type="datetimeFigureOut">
              <a:rPr lang="it-IT" smtClean="0"/>
              <a:t>02/04/25</a:t>
            </a:fld>
            <a:endParaRPr lang="it-IT"/>
          </a:p>
        </p:txBody>
      </p:sp>
      <p:sp>
        <p:nvSpPr>
          <p:cNvPr id="3" name="Segnaposto piè di pagina 2">
            <a:extLst>
              <a:ext uri="{FF2B5EF4-FFF2-40B4-BE49-F238E27FC236}">
                <a16:creationId xmlns:a16="http://schemas.microsoft.com/office/drawing/2014/main" id="{0F675F10-CBB4-3D3F-3CBF-6B255BB4E40D}"/>
              </a:ext>
            </a:extLst>
          </p:cNvPr>
          <p:cNvSpPr>
            <a:spLocks noGrp="1"/>
          </p:cNvSpPr>
          <p:nvPr>
            <p:ph type="ftr" sz="quarter" idx="11"/>
          </p:nvPr>
        </p:nvSpPr>
        <p:spPr/>
        <p:txBody>
          <a:bodyPr/>
          <a:lstStyle/>
          <a:p>
            <a:endParaRPr lang="it-IT"/>
          </a:p>
        </p:txBody>
      </p:sp>
      <p:sp>
        <p:nvSpPr>
          <p:cNvPr id="4" name="Segnaposto numero diapositiva 3">
            <a:extLst>
              <a:ext uri="{FF2B5EF4-FFF2-40B4-BE49-F238E27FC236}">
                <a16:creationId xmlns:a16="http://schemas.microsoft.com/office/drawing/2014/main" id="{AE2CDB5B-B609-4500-47F1-2A34113DD037}"/>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25540053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D6ECC02-1330-B1DC-C297-5E4569F69A45}"/>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F7EBE631-1F5E-974F-F0D9-B1BB4012C82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F6E9B07D-A11A-F80A-0F10-BFB1AD27460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2DC8AF56-3003-6CD2-099B-C437A1B9292F}"/>
              </a:ext>
            </a:extLst>
          </p:cNvPr>
          <p:cNvSpPr>
            <a:spLocks noGrp="1"/>
          </p:cNvSpPr>
          <p:nvPr>
            <p:ph type="dt" sz="half" idx="10"/>
          </p:nvPr>
        </p:nvSpPr>
        <p:spPr/>
        <p:txBody>
          <a:bodyPr/>
          <a:lstStyle/>
          <a:p>
            <a:fld id="{A7F286A0-824A-5942-B62D-2CDCFA938951}" type="datetimeFigureOut">
              <a:rPr lang="it-IT" smtClean="0"/>
              <a:t>02/04/25</a:t>
            </a:fld>
            <a:endParaRPr lang="it-IT"/>
          </a:p>
        </p:txBody>
      </p:sp>
      <p:sp>
        <p:nvSpPr>
          <p:cNvPr id="6" name="Segnaposto piè di pagina 5">
            <a:extLst>
              <a:ext uri="{FF2B5EF4-FFF2-40B4-BE49-F238E27FC236}">
                <a16:creationId xmlns:a16="http://schemas.microsoft.com/office/drawing/2014/main" id="{6A64C94F-F4C9-4E16-C2CC-06D44F647CFB}"/>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E858C6C2-503B-F1F4-C5B7-CE60FD4EDA12}"/>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10674244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CD4A6A7-397A-029E-4F1F-518C7DD2E8D3}"/>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87C1659A-5181-3716-91F0-E512EC03854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F104660F-3444-29CE-0022-A347C1BB8EC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9CDFF5B3-9EA7-28FC-8CB4-8EE9CB903D32}"/>
              </a:ext>
            </a:extLst>
          </p:cNvPr>
          <p:cNvSpPr>
            <a:spLocks noGrp="1"/>
          </p:cNvSpPr>
          <p:nvPr>
            <p:ph type="dt" sz="half" idx="10"/>
          </p:nvPr>
        </p:nvSpPr>
        <p:spPr/>
        <p:txBody>
          <a:bodyPr/>
          <a:lstStyle/>
          <a:p>
            <a:fld id="{A7F286A0-824A-5942-B62D-2CDCFA938951}" type="datetimeFigureOut">
              <a:rPr lang="it-IT" smtClean="0"/>
              <a:t>02/04/25</a:t>
            </a:fld>
            <a:endParaRPr lang="it-IT"/>
          </a:p>
        </p:txBody>
      </p:sp>
      <p:sp>
        <p:nvSpPr>
          <p:cNvPr id="6" name="Segnaposto piè di pagina 5">
            <a:extLst>
              <a:ext uri="{FF2B5EF4-FFF2-40B4-BE49-F238E27FC236}">
                <a16:creationId xmlns:a16="http://schemas.microsoft.com/office/drawing/2014/main" id="{0A5424BD-8406-7085-3A44-2B6AC1F0491B}"/>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FAC46EAB-6271-89BD-988F-1683B8088F5C}"/>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4877324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85F06D29-4895-B3EE-1718-BD95BD40DB2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75E5F458-6B28-8315-C74D-7DB77A5A33A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F92741B5-7DDD-D058-E233-735285CD5BA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7F286A0-824A-5942-B62D-2CDCFA938951}" type="datetimeFigureOut">
              <a:rPr lang="it-IT" smtClean="0"/>
              <a:t>02/04/25</a:t>
            </a:fld>
            <a:endParaRPr lang="it-IT"/>
          </a:p>
        </p:txBody>
      </p:sp>
      <p:sp>
        <p:nvSpPr>
          <p:cNvPr id="5" name="Segnaposto piè di pagina 4">
            <a:extLst>
              <a:ext uri="{FF2B5EF4-FFF2-40B4-BE49-F238E27FC236}">
                <a16:creationId xmlns:a16="http://schemas.microsoft.com/office/drawing/2014/main" id="{A61DB45D-58C4-C289-B768-AE08237F66D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a:extLst>
              <a:ext uri="{FF2B5EF4-FFF2-40B4-BE49-F238E27FC236}">
                <a16:creationId xmlns:a16="http://schemas.microsoft.com/office/drawing/2014/main" id="{BCC36594-999E-2C84-4402-3F6FB517C75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4BEEC13-CC30-8646-866A-F5E48827E0E2}" type="slidenum">
              <a:rPr lang="it-IT" smtClean="0"/>
              <a:t>‹N›</a:t>
            </a:fld>
            <a:endParaRPr lang="it-IT"/>
          </a:p>
        </p:txBody>
      </p:sp>
    </p:spTree>
    <p:extLst>
      <p:ext uri="{BB962C8B-B14F-4D97-AF65-F5344CB8AC3E}">
        <p14:creationId xmlns:p14="http://schemas.microsoft.com/office/powerpoint/2010/main" val="352334193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34E4BF2-12BC-D68B-DB54-3E906979179F}"/>
            </a:ext>
          </a:extLst>
        </p:cNvPr>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5"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onnsiteX0" fmla="*/ 0 w 10853928"/>
              <a:gd name="connsiteY0" fmla="*/ 0 h 18288"/>
              <a:gd name="connsiteX1" fmla="*/ 461292 w 10853928"/>
              <a:gd name="connsiteY1" fmla="*/ 0 h 18288"/>
              <a:gd name="connsiteX2" fmla="*/ 1139662 w 10853928"/>
              <a:gd name="connsiteY2" fmla="*/ 0 h 18288"/>
              <a:gd name="connsiteX3" fmla="*/ 1926572 w 10853928"/>
              <a:gd name="connsiteY3" fmla="*/ 0 h 18288"/>
              <a:gd name="connsiteX4" fmla="*/ 2279325 w 10853928"/>
              <a:gd name="connsiteY4" fmla="*/ 0 h 18288"/>
              <a:gd name="connsiteX5" fmla="*/ 2632078 w 10853928"/>
              <a:gd name="connsiteY5" fmla="*/ 0 h 18288"/>
              <a:gd name="connsiteX6" fmla="*/ 3527527 w 10853928"/>
              <a:gd name="connsiteY6" fmla="*/ 0 h 18288"/>
              <a:gd name="connsiteX7" fmla="*/ 4205897 w 10853928"/>
              <a:gd name="connsiteY7" fmla="*/ 0 h 18288"/>
              <a:gd name="connsiteX8" fmla="*/ 4558650 w 10853928"/>
              <a:gd name="connsiteY8" fmla="*/ 0 h 18288"/>
              <a:gd name="connsiteX9" fmla="*/ 5237020 w 10853928"/>
              <a:gd name="connsiteY9" fmla="*/ 0 h 18288"/>
              <a:gd name="connsiteX10" fmla="*/ 6132469 w 10853928"/>
              <a:gd name="connsiteY10" fmla="*/ 0 h 18288"/>
              <a:gd name="connsiteX11" fmla="*/ 6702301 w 10853928"/>
              <a:gd name="connsiteY11" fmla="*/ 0 h 18288"/>
              <a:gd name="connsiteX12" fmla="*/ 7272132 w 10853928"/>
              <a:gd name="connsiteY12" fmla="*/ 0 h 18288"/>
              <a:gd name="connsiteX13" fmla="*/ 7950502 w 10853928"/>
              <a:gd name="connsiteY13" fmla="*/ 0 h 18288"/>
              <a:gd name="connsiteX14" fmla="*/ 8737412 w 10853928"/>
              <a:gd name="connsiteY14" fmla="*/ 0 h 18288"/>
              <a:gd name="connsiteX15" fmla="*/ 9524322 w 10853928"/>
              <a:gd name="connsiteY15" fmla="*/ 0 h 18288"/>
              <a:gd name="connsiteX16" fmla="*/ 10853928 w 10853928"/>
              <a:gd name="connsiteY16" fmla="*/ 0 h 18288"/>
              <a:gd name="connsiteX17" fmla="*/ 10853928 w 10853928"/>
              <a:gd name="connsiteY17" fmla="*/ 18288 h 18288"/>
              <a:gd name="connsiteX18" fmla="*/ 10392636 w 10853928"/>
              <a:gd name="connsiteY18" fmla="*/ 18288 h 18288"/>
              <a:gd name="connsiteX19" fmla="*/ 9497187 w 10853928"/>
              <a:gd name="connsiteY19" fmla="*/ 18288 h 18288"/>
              <a:gd name="connsiteX20" fmla="*/ 8818817 w 10853928"/>
              <a:gd name="connsiteY20" fmla="*/ 18288 h 18288"/>
              <a:gd name="connsiteX21" fmla="*/ 8466064 w 10853928"/>
              <a:gd name="connsiteY21" fmla="*/ 18288 h 18288"/>
              <a:gd name="connsiteX22" fmla="*/ 7787693 w 10853928"/>
              <a:gd name="connsiteY22" fmla="*/ 18288 h 18288"/>
              <a:gd name="connsiteX23" fmla="*/ 7217862 w 10853928"/>
              <a:gd name="connsiteY23" fmla="*/ 18288 h 18288"/>
              <a:gd name="connsiteX24" fmla="*/ 6648031 w 10853928"/>
              <a:gd name="connsiteY24" fmla="*/ 18288 h 18288"/>
              <a:gd name="connsiteX25" fmla="*/ 6078200 w 10853928"/>
              <a:gd name="connsiteY25" fmla="*/ 18288 h 18288"/>
              <a:gd name="connsiteX26" fmla="*/ 5508368 w 10853928"/>
              <a:gd name="connsiteY26" fmla="*/ 18288 h 18288"/>
              <a:gd name="connsiteX27" fmla="*/ 4721459 w 10853928"/>
              <a:gd name="connsiteY27" fmla="*/ 18288 h 18288"/>
              <a:gd name="connsiteX28" fmla="*/ 4043088 w 10853928"/>
              <a:gd name="connsiteY28" fmla="*/ 18288 h 18288"/>
              <a:gd name="connsiteX29" fmla="*/ 3690336 w 10853928"/>
              <a:gd name="connsiteY29" fmla="*/ 18288 h 18288"/>
              <a:gd name="connsiteX30" fmla="*/ 3120504 w 10853928"/>
              <a:gd name="connsiteY30" fmla="*/ 18288 h 18288"/>
              <a:gd name="connsiteX31" fmla="*/ 2333595 w 10853928"/>
              <a:gd name="connsiteY31" fmla="*/ 18288 h 18288"/>
              <a:gd name="connsiteX32" fmla="*/ 1872303 w 10853928"/>
              <a:gd name="connsiteY32" fmla="*/ 18288 h 18288"/>
              <a:gd name="connsiteX33" fmla="*/ 976854 w 10853928"/>
              <a:gd name="connsiteY33" fmla="*/ 18288 h 18288"/>
              <a:gd name="connsiteX34" fmla="*/ 0 w 10853928"/>
              <a:gd name="connsiteY34" fmla="*/ 18288 h 18288"/>
              <a:gd name="connsiteX35" fmla="*/ 0 w 10853928"/>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D06A8F5F-E5AD-743A-2736-31A5C5BE102C}"/>
              </a:ext>
            </a:extLst>
          </p:cNvPr>
          <p:cNvSpPr>
            <a:spLocks noGrp="1"/>
          </p:cNvSpPr>
          <p:nvPr>
            <p:ph sz="half" idx="1"/>
          </p:nvPr>
        </p:nvSpPr>
        <p:spPr>
          <a:xfrm>
            <a:off x="838200" y="1929384"/>
            <a:ext cx="10515600" cy="4251960"/>
          </a:xfrm>
        </p:spPr>
        <p:txBody>
          <a:bodyPr vert="horz" lIns="91440" tIns="45720" rIns="91440" bIns="45720" rtlCol="0">
            <a:normAutofit/>
          </a:bodyPr>
          <a:lstStyle/>
          <a:p>
            <a:pPr marL="0" indent="0">
              <a:buNone/>
            </a:pPr>
            <a:r>
              <a:rPr lang="it-IT" sz="6000" dirty="0"/>
              <a:t>Giurisdizione nei trattati sui diritti umani</a:t>
            </a:r>
            <a:r>
              <a:rPr lang="it-IT" sz="5800" b="1" dirty="0"/>
              <a:t>
</a:t>
            </a:r>
            <a:endParaRPr lang="en-US" sz="5800" b="1" dirty="0"/>
          </a:p>
        </p:txBody>
      </p:sp>
      <p:sp>
        <p:nvSpPr>
          <p:cNvPr id="7" name="Segnaposto numero diapositiva 6">
            <a:extLst>
              <a:ext uri="{FF2B5EF4-FFF2-40B4-BE49-F238E27FC236}">
                <a16:creationId xmlns:a16="http://schemas.microsoft.com/office/drawing/2014/main" id="{E85D1090-A6BF-477D-00A1-C98788112C7F}"/>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118144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825625"/>
            <a:ext cx="10515600" cy="4530724"/>
          </a:xfrm>
        </p:spPr>
        <p:txBody>
          <a:bodyPr vert="horz" lIns="91440" tIns="45720" rIns="91440" bIns="45720" rtlCol="0">
            <a:normAutofit fontScale="92500" lnSpcReduction="20000"/>
          </a:bodyPr>
          <a:lstStyle/>
          <a:p>
            <a:pPr marL="0" indent="0" algn="just">
              <a:buNone/>
            </a:pPr>
            <a:endParaRPr lang="en-US" sz="1100" dirty="0"/>
          </a:p>
          <a:p>
            <a:pPr marL="0" indent="0" algn="just">
              <a:buNone/>
            </a:pPr>
            <a:r>
              <a:rPr lang="en-US" sz="1900" dirty="0"/>
              <a:t>Si </a:t>
            </a:r>
            <a:r>
              <a:rPr lang="en-US" sz="1900" dirty="0" err="1"/>
              <a:t>può</a:t>
            </a:r>
            <a:r>
              <a:rPr lang="en-US" sz="1900" dirty="0"/>
              <a:t> </a:t>
            </a:r>
            <a:r>
              <a:rPr lang="en-US" sz="1900" dirty="0" err="1"/>
              <a:t>notare</a:t>
            </a:r>
            <a:r>
              <a:rPr lang="en-US" sz="1900" dirty="0"/>
              <a:t>, </a:t>
            </a:r>
            <a:r>
              <a:rPr lang="en-US" sz="1900" dirty="0" err="1"/>
              <a:t>quindi</a:t>
            </a:r>
            <a:r>
              <a:rPr lang="en-US" sz="1900" dirty="0"/>
              <a:t>, </a:t>
            </a:r>
            <a:r>
              <a:rPr lang="en-US" sz="1900" dirty="0" err="1"/>
              <a:t>che</a:t>
            </a:r>
            <a:r>
              <a:rPr lang="en-US" sz="1900" dirty="0"/>
              <a:t> in </a:t>
            </a:r>
            <a:r>
              <a:rPr lang="en-US" sz="1900" dirty="0" err="1"/>
              <a:t>seguito</a:t>
            </a:r>
            <a:r>
              <a:rPr lang="en-US" sz="1900" dirty="0"/>
              <a:t> </a:t>
            </a:r>
            <a:r>
              <a:rPr lang="en-US" sz="1900" dirty="0" err="1"/>
              <a:t>alla</a:t>
            </a:r>
            <a:r>
              <a:rPr lang="en-US" sz="1900" dirty="0"/>
              <a:t> </a:t>
            </a:r>
            <a:r>
              <a:rPr lang="en-US" sz="1900" dirty="0" err="1"/>
              <a:t>rimozione</a:t>
            </a:r>
            <a:r>
              <a:rPr lang="en-US" sz="1900" dirty="0"/>
              <a:t> dal </a:t>
            </a:r>
            <a:r>
              <a:rPr lang="en-US" sz="1900" dirty="0" err="1"/>
              <a:t>potere</a:t>
            </a:r>
            <a:r>
              <a:rPr lang="en-US" sz="1900" dirty="0"/>
              <a:t> del regime Ba'ath e </a:t>
            </a:r>
            <a:r>
              <a:rPr lang="en-US" sz="1900" dirty="0" err="1"/>
              <a:t>fino</a:t>
            </a:r>
            <a:r>
              <a:rPr lang="en-US" sz="1900" dirty="0"/>
              <a:t> </a:t>
            </a:r>
            <a:r>
              <a:rPr lang="en-US" sz="1900" dirty="0" err="1"/>
              <a:t>alla</a:t>
            </a:r>
            <a:r>
              <a:rPr lang="en-US" sz="1900" dirty="0"/>
              <a:t> </a:t>
            </a:r>
            <a:r>
              <a:rPr lang="en-US" sz="1900" dirty="0" err="1"/>
              <a:t>creazione</a:t>
            </a:r>
            <a:r>
              <a:rPr lang="en-US" sz="1900" dirty="0"/>
              <a:t> del </a:t>
            </a:r>
            <a:r>
              <a:rPr lang="en-US" sz="1900" dirty="0" err="1"/>
              <a:t>governo</a:t>
            </a:r>
            <a:r>
              <a:rPr lang="en-US" sz="1900" dirty="0"/>
              <a:t> </a:t>
            </a:r>
            <a:r>
              <a:rPr lang="en-US" sz="1900" dirty="0" err="1"/>
              <a:t>iracheno</a:t>
            </a:r>
            <a:r>
              <a:rPr lang="en-US" sz="1900" dirty="0"/>
              <a:t> ad interim, il Regno </a:t>
            </a:r>
            <a:r>
              <a:rPr lang="en-US" sz="1900" dirty="0" err="1"/>
              <a:t>Unito</a:t>
            </a:r>
            <a:r>
              <a:rPr lang="en-US" sz="1900" dirty="0"/>
              <a:t> (</a:t>
            </a:r>
            <a:r>
              <a:rPr lang="en-US" sz="1900" dirty="0" err="1"/>
              <a:t>insieme</a:t>
            </a:r>
            <a:r>
              <a:rPr lang="en-US" sz="1900" dirty="0"/>
              <a:t> </a:t>
            </a:r>
            <a:r>
              <a:rPr lang="en-US" sz="1900" dirty="0" err="1"/>
              <a:t>agli</a:t>
            </a:r>
            <a:r>
              <a:rPr lang="en-US" sz="1900" dirty="0"/>
              <a:t> </a:t>
            </a:r>
            <a:r>
              <a:rPr lang="en-US" sz="1900" dirty="0" err="1"/>
              <a:t>Stati</a:t>
            </a:r>
            <a:r>
              <a:rPr lang="en-US" sz="1900" dirty="0"/>
              <a:t> </a:t>
            </a:r>
            <a:r>
              <a:rPr lang="en-US" sz="1900" dirty="0" err="1"/>
              <a:t>Uniti</a:t>
            </a:r>
            <a:r>
              <a:rPr lang="en-US" sz="1900" dirty="0"/>
              <a:t> </a:t>
            </a:r>
            <a:r>
              <a:rPr lang="en-US" sz="1900" dirty="0" err="1"/>
              <a:t>d'America</a:t>
            </a:r>
            <a:r>
              <a:rPr lang="en-US" sz="1900" dirty="0"/>
              <a:t>) ha </a:t>
            </a:r>
            <a:r>
              <a:rPr lang="en-US" sz="1900" dirty="0" err="1"/>
              <a:t>assunto</a:t>
            </a:r>
            <a:r>
              <a:rPr lang="en-US" sz="1900" dirty="0"/>
              <a:t> in Iraq </a:t>
            </a:r>
            <a:r>
              <a:rPr lang="en-US" sz="1900" dirty="0" err="1"/>
              <a:t>l'esercizio</a:t>
            </a:r>
            <a:r>
              <a:rPr lang="en-US" sz="1900" dirty="0"/>
              <a:t> di </a:t>
            </a:r>
            <a:r>
              <a:rPr lang="en-US" sz="1900" dirty="0" err="1"/>
              <a:t>alcuni</a:t>
            </a:r>
            <a:r>
              <a:rPr lang="en-US" sz="1900" dirty="0"/>
              <a:t> </a:t>
            </a:r>
            <a:r>
              <a:rPr lang="en-US" sz="1900" dirty="0" err="1"/>
              <a:t>dei</a:t>
            </a:r>
            <a:r>
              <a:rPr lang="en-US" sz="1900" dirty="0"/>
              <a:t> </a:t>
            </a:r>
            <a:r>
              <a:rPr lang="en-US" sz="1900" dirty="0" err="1"/>
              <a:t>poteri</a:t>
            </a:r>
            <a:r>
              <a:rPr lang="en-US" sz="1900" dirty="0"/>
              <a:t> </a:t>
            </a:r>
            <a:r>
              <a:rPr lang="en-US" sz="1900" dirty="0" err="1"/>
              <a:t>pubblici</a:t>
            </a:r>
            <a:r>
              <a:rPr lang="en-US" sz="1900" dirty="0"/>
              <a:t> </a:t>
            </a:r>
            <a:r>
              <a:rPr lang="en-US" sz="1900" dirty="0" err="1"/>
              <a:t>che</a:t>
            </a:r>
            <a:r>
              <a:rPr lang="en-US" sz="1900" dirty="0"/>
              <a:t> </a:t>
            </a:r>
            <a:r>
              <a:rPr lang="en-US" sz="1900" dirty="0" err="1"/>
              <a:t>normalmente</a:t>
            </a:r>
            <a:r>
              <a:rPr lang="en-US" sz="1900" dirty="0"/>
              <a:t> </a:t>
            </a:r>
            <a:r>
              <a:rPr lang="en-US" sz="1900" dirty="0" err="1"/>
              <a:t>devono</a:t>
            </a:r>
            <a:r>
              <a:rPr lang="en-US" sz="1900" dirty="0"/>
              <a:t> </a:t>
            </a:r>
            <a:r>
              <a:rPr lang="en-US" sz="1900" dirty="0" err="1"/>
              <a:t>essere</a:t>
            </a:r>
            <a:r>
              <a:rPr lang="en-US" sz="1900" dirty="0"/>
              <a:t> </a:t>
            </a:r>
            <a:r>
              <a:rPr lang="en-US" sz="1900" dirty="0" err="1"/>
              <a:t>esercitati</a:t>
            </a:r>
            <a:r>
              <a:rPr lang="en-US" sz="1900" dirty="0"/>
              <a:t> da un </a:t>
            </a:r>
            <a:r>
              <a:rPr lang="en-US" sz="1900" dirty="0" err="1"/>
              <a:t>governo</a:t>
            </a:r>
            <a:r>
              <a:rPr lang="en-US" sz="1900" dirty="0"/>
              <a:t> </a:t>
            </a:r>
            <a:r>
              <a:rPr lang="en-US" sz="1900" dirty="0" err="1"/>
              <a:t>sovrano</a:t>
            </a:r>
            <a:r>
              <a:rPr lang="en-US" sz="1900" dirty="0"/>
              <a:t>. In </a:t>
            </a:r>
            <a:r>
              <a:rPr lang="en-US" sz="1900" dirty="0" err="1"/>
              <a:t>particolare</a:t>
            </a:r>
            <a:r>
              <a:rPr lang="en-US" sz="1900" dirty="0"/>
              <a:t>, il Regno </a:t>
            </a:r>
            <a:r>
              <a:rPr lang="en-US" sz="1900" dirty="0" err="1"/>
              <a:t>Unito</a:t>
            </a:r>
            <a:r>
              <a:rPr lang="en-US" sz="1900" dirty="0"/>
              <a:t> ha </a:t>
            </a:r>
            <a:r>
              <a:rPr lang="en-US" sz="1900" dirty="0" err="1"/>
              <a:t>assunto</a:t>
            </a:r>
            <a:r>
              <a:rPr lang="en-US" sz="1900" dirty="0"/>
              <a:t> </a:t>
            </a:r>
            <a:r>
              <a:rPr lang="en-US" sz="1900" dirty="0" err="1"/>
              <a:t>l'autorità</a:t>
            </a:r>
            <a:r>
              <a:rPr lang="en-US" sz="1900" dirty="0"/>
              <a:t> e la </a:t>
            </a:r>
            <a:r>
              <a:rPr lang="en-US" sz="1900" dirty="0" err="1"/>
              <a:t>responsabilità</a:t>
            </a:r>
            <a:r>
              <a:rPr lang="en-US" sz="1900" dirty="0"/>
              <a:t> del </a:t>
            </a:r>
            <a:r>
              <a:rPr lang="en-US" sz="1900" dirty="0" err="1"/>
              <a:t>mantenimento</a:t>
            </a:r>
            <a:r>
              <a:rPr lang="en-US" sz="1900" dirty="0"/>
              <a:t> </a:t>
            </a:r>
            <a:r>
              <a:rPr lang="en-US" sz="1900" dirty="0" err="1"/>
              <a:t>della</a:t>
            </a:r>
            <a:r>
              <a:rPr lang="en-US" sz="1900" dirty="0"/>
              <a:t> </a:t>
            </a:r>
            <a:r>
              <a:rPr lang="en-US" sz="1900" dirty="0" err="1"/>
              <a:t>sicurezza</a:t>
            </a:r>
            <a:r>
              <a:rPr lang="en-US" sz="1900" dirty="0"/>
              <a:t> </a:t>
            </a:r>
            <a:r>
              <a:rPr lang="en-US" sz="1900" dirty="0" err="1"/>
              <a:t>nel</a:t>
            </a:r>
            <a:r>
              <a:rPr lang="en-US" sz="1900" dirty="0"/>
              <a:t> </a:t>
            </a:r>
            <a:r>
              <a:rPr lang="en-US" sz="1900" dirty="0" err="1"/>
              <a:t>sud-est</a:t>
            </a:r>
            <a:r>
              <a:rPr lang="en-US" sz="1900" dirty="0"/>
              <a:t> </a:t>
            </a:r>
            <a:r>
              <a:rPr lang="en-US" sz="1900" dirty="0" err="1"/>
              <a:t>dell'Iraq</a:t>
            </a:r>
            <a:r>
              <a:rPr lang="en-US" sz="1900" dirty="0"/>
              <a:t>. In </a:t>
            </a:r>
            <a:r>
              <a:rPr lang="en-US" sz="1900" dirty="0" err="1"/>
              <a:t>tali</a:t>
            </a:r>
            <a:r>
              <a:rPr lang="en-US" sz="1900" dirty="0"/>
              <a:t> </a:t>
            </a:r>
            <a:r>
              <a:rPr lang="en-US" sz="1900" dirty="0" err="1"/>
              <a:t>circostanze</a:t>
            </a:r>
            <a:r>
              <a:rPr lang="en-US" sz="1900" dirty="0"/>
              <a:t> </a:t>
            </a:r>
            <a:r>
              <a:rPr lang="en-US" sz="1900" dirty="0" err="1"/>
              <a:t>eccezionali</a:t>
            </a:r>
            <a:r>
              <a:rPr lang="en-US" sz="1900" dirty="0"/>
              <a:t>, la Corte </a:t>
            </a:r>
            <a:r>
              <a:rPr lang="en-US" sz="1900" dirty="0" err="1"/>
              <a:t>ritiene</a:t>
            </a:r>
            <a:r>
              <a:rPr lang="en-US" sz="1900" dirty="0"/>
              <a:t> </a:t>
            </a:r>
            <a:r>
              <a:rPr lang="en-US" sz="1900" dirty="0" err="1"/>
              <a:t>che</a:t>
            </a:r>
            <a:r>
              <a:rPr lang="en-US" sz="1900" dirty="0"/>
              <a:t> il Regno </a:t>
            </a:r>
            <a:r>
              <a:rPr lang="en-US" sz="1900" dirty="0" err="1"/>
              <a:t>Unito</a:t>
            </a:r>
            <a:r>
              <a:rPr lang="en-US" sz="1900" dirty="0"/>
              <a:t>, </a:t>
            </a:r>
            <a:r>
              <a:rPr lang="en-US" sz="1900" dirty="0" err="1"/>
              <a:t>attraverso</a:t>
            </a:r>
            <a:r>
              <a:rPr lang="en-US" sz="1900" dirty="0"/>
              <a:t> </a:t>
            </a:r>
            <a:r>
              <a:rPr lang="en-US" sz="1900" dirty="0" err="1"/>
              <a:t>i</a:t>
            </a:r>
            <a:r>
              <a:rPr lang="en-US" sz="1900" dirty="0"/>
              <a:t> </a:t>
            </a:r>
            <a:r>
              <a:rPr lang="en-US" sz="1900" dirty="0" err="1"/>
              <a:t>suoi</a:t>
            </a:r>
            <a:r>
              <a:rPr lang="en-US" sz="1900" dirty="0"/>
              <a:t> </a:t>
            </a:r>
            <a:r>
              <a:rPr lang="en-US" sz="1900" dirty="0" err="1"/>
              <a:t>soldati</a:t>
            </a:r>
            <a:r>
              <a:rPr lang="en-US" sz="1900" dirty="0"/>
              <a:t> </a:t>
            </a:r>
            <a:r>
              <a:rPr lang="en-US" sz="1900" dirty="0" err="1"/>
              <a:t>impegnati</a:t>
            </a:r>
            <a:r>
              <a:rPr lang="en-US" sz="1900" dirty="0"/>
              <a:t> in </a:t>
            </a:r>
            <a:r>
              <a:rPr lang="en-US" sz="1900" dirty="0" err="1"/>
              <a:t>operazioni</a:t>
            </a:r>
            <a:r>
              <a:rPr lang="en-US" sz="1900" dirty="0"/>
              <a:t> di </a:t>
            </a:r>
            <a:r>
              <a:rPr lang="en-US" sz="1900" dirty="0" err="1"/>
              <a:t>sicurezza</a:t>
            </a:r>
            <a:r>
              <a:rPr lang="en-US" sz="1900" dirty="0"/>
              <a:t> a </a:t>
            </a:r>
            <a:r>
              <a:rPr lang="en-US" sz="1900" dirty="0" err="1"/>
              <a:t>Bassora</a:t>
            </a:r>
            <a:r>
              <a:rPr lang="en-US" sz="1900" dirty="0"/>
              <a:t> </a:t>
            </a:r>
            <a:r>
              <a:rPr lang="en-US" sz="1900" dirty="0" err="1"/>
              <a:t>durante</a:t>
            </a:r>
            <a:r>
              <a:rPr lang="en-US" sz="1900" dirty="0"/>
              <a:t> il </a:t>
            </a:r>
            <a:r>
              <a:rPr lang="en-US" sz="1900" dirty="0" err="1"/>
              <a:t>periodo</a:t>
            </a:r>
            <a:r>
              <a:rPr lang="en-US" sz="1900" dirty="0"/>
              <a:t> in </a:t>
            </a:r>
            <a:r>
              <a:rPr lang="en-US" sz="1900" dirty="0" err="1"/>
              <a:t>questione</a:t>
            </a:r>
            <a:r>
              <a:rPr lang="en-US" sz="1900" dirty="0"/>
              <a:t>, </a:t>
            </a:r>
            <a:r>
              <a:rPr lang="en-US" sz="1900" dirty="0" err="1"/>
              <a:t>abbia</a:t>
            </a:r>
            <a:r>
              <a:rPr lang="en-US" sz="1900" dirty="0"/>
              <a:t> </a:t>
            </a:r>
            <a:r>
              <a:rPr lang="en-US" sz="1900" dirty="0" err="1"/>
              <a:t>esercitato</a:t>
            </a:r>
            <a:r>
              <a:rPr lang="en-US" sz="1900" dirty="0"/>
              <a:t> </a:t>
            </a:r>
            <a:r>
              <a:rPr lang="en-US" sz="1900" dirty="0" err="1"/>
              <a:t>l'autorità</a:t>
            </a:r>
            <a:r>
              <a:rPr lang="en-US" sz="1900" dirty="0"/>
              <a:t> e il </a:t>
            </a:r>
            <a:r>
              <a:rPr lang="en-US" sz="1900" dirty="0" err="1"/>
              <a:t>controllo</a:t>
            </a:r>
            <a:r>
              <a:rPr lang="en-US" sz="1900" dirty="0"/>
              <a:t> </a:t>
            </a:r>
            <a:r>
              <a:rPr lang="en-US" sz="1900" dirty="0" err="1"/>
              <a:t>sulle</a:t>
            </a:r>
            <a:r>
              <a:rPr lang="en-US" sz="1900" dirty="0"/>
              <a:t> </a:t>
            </a:r>
            <a:r>
              <a:rPr lang="en-US" sz="1900" dirty="0" err="1"/>
              <a:t>persone</a:t>
            </a:r>
            <a:r>
              <a:rPr lang="en-US" sz="1900" dirty="0"/>
              <a:t> </a:t>
            </a:r>
            <a:r>
              <a:rPr lang="en-US" sz="1900" dirty="0" err="1"/>
              <a:t>uccise</a:t>
            </a:r>
            <a:r>
              <a:rPr lang="en-US" sz="1900" dirty="0"/>
              <a:t> </a:t>
            </a:r>
            <a:r>
              <a:rPr lang="en-US" sz="1900" dirty="0" err="1"/>
              <a:t>nel</a:t>
            </a:r>
            <a:r>
              <a:rPr lang="en-US" sz="1900" dirty="0"/>
              <a:t> </a:t>
            </a:r>
            <a:r>
              <a:rPr lang="en-US" sz="1900" dirty="0" err="1"/>
              <a:t>corso</a:t>
            </a:r>
            <a:r>
              <a:rPr lang="en-US" sz="1900" dirty="0"/>
              <a:t> di </a:t>
            </a:r>
            <a:r>
              <a:rPr lang="en-US" sz="1900" dirty="0" err="1"/>
              <a:t>tali</a:t>
            </a:r>
            <a:r>
              <a:rPr lang="en-US" sz="1900" dirty="0"/>
              <a:t> </a:t>
            </a:r>
            <a:r>
              <a:rPr lang="en-US" sz="1900" dirty="0" err="1"/>
              <a:t>operazioni</a:t>
            </a:r>
            <a:r>
              <a:rPr lang="en-US" sz="1900" dirty="0"/>
              <a:t> di </a:t>
            </a:r>
            <a:r>
              <a:rPr lang="en-US" sz="1900" dirty="0" err="1"/>
              <a:t>sicurezza</a:t>
            </a:r>
            <a:r>
              <a:rPr lang="en-US" sz="1900" dirty="0"/>
              <a:t>, in modo da </a:t>
            </a:r>
            <a:r>
              <a:rPr lang="en-US" sz="1900" dirty="0" err="1"/>
              <a:t>stabilire</a:t>
            </a:r>
            <a:r>
              <a:rPr lang="en-US" sz="1900" dirty="0"/>
              <a:t> un </a:t>
            </a:r>
            <a:r>
              <a:rPr lang="en-US" sz="1900" dirty="0" err="1"/>
              <a:t>legame</a:t>
            </a:r>
            <a:r>
              <a:rPr lang="en-US" sz="1900" dirty="0"/>
              <a:t> </a:t>
            </a:r>
            <a:r>
              <a:rPr lang="en-US" sz="1900" dirty="0" err="1"/>
              <a:t>giurisdizionale</a:t>
            </a:r>
            <a:r>
              <a:rPr lang="en-US" sz="1900" dirty="0"/>
              <a:t> </a:t>
            </a:r>
            <a:r>
              <a:rPr lang="en-US" sz="1900" dirty="0" err="1"/>
              <a:t>tra</a:t>
            </a:r>
            <a:r>
              <a:rPr lang="en-US" sz="1900" dirty="0"/>
              <a:t> il </a:t>
            </a:r>
            <a:r>
              <a:rPr lang="en-US" sz="1900" dirty="0" err="1"/>
              <a:t>defunto</a:t>
            </a:r>
            <a:r>
              <a:rPr lang="en-US" sz="1900" dirty="0"/>
              <a:t> e il Regno </a:t>
            </a:r>
            <a:r>
              <a:rPr lang="en-US" sz="1900" dirty="0" err="1"/>
              <a:t>Unito</a:t>
            </a:r>
            <a:r>
              <a:rPr lang="en-US" sz="1900" dirty="0"/>
              <a:t> ai </a:t>
            </a:r>
            <a:r>
              <a:rPr lang="en-US" sz="1900" dirty="0" err="1"/>
              <a:t>fini</a:t>
            </a:r>
            <a:r>
              <a:rPr lang="en-US" sz="1900" dirty="0"/>
              <a:t> </a:t>
            </a:r>
            <a:r>
              <a:rPr lang="en-US" sz="1900" dirty="0" err="1"/>
              <a:t>dell'articolo</a:t>
            </a:r>
            <a:r>
              <a:rPr lang="en-US" sz="1900" dirty="0"/>
              <a:t> 1 </a:t>
            </a:r>
            <a:r>
              <a:rPr lang="en-US" sz="1900" dirty="0" err="1"/>
              <a:t>della</a:t>
            </a:r>
            <a:r>
              <a:rPr lang="en-US" sz="1900" dirty="0"/>
              <a:t> </a:t>
            </a:r>
            <a:r>
              <a:rPr lang="en-US" sz="1900" dirty="0" err="1"/>
              <a:t>Convenzione</a:t>
            </a:r>
            <a:r>
              <a:rPr lang="en-US" sz="1900" dirty="0"/>
              <a:t>.
In tale </a:t>
            </a:r>
            <a:r>
              <a:rPr lang="en-US" sz="1900" dirty="0" err="1"/>
              <a:t>contesto</a:t>
            </a:r>
            <a:r>
              <a:rPr lang="en-US" sz="1900" dirty="0"/>
              <a:t>, la Corte </a:t>
            </a:r>
            <a:r>
              <a:rPr lang="en-US" sz="1900" dirty="0" err="1"/>
              <a:t>ricorda</a:t>
            </a:r>
            <a:r>
              <a:rPr lang="en-US" sz="1900" dirty="0"/>
              <a:t> </a:t>
            </a:r>
            <a:r>
              <a:rPr lang="en-US" sz="1900" dirty="0" err="1"/>
              <a:t>che</a:t>
            </a:r>
            <a:r>
              <a:rPr lang="en-US" sz="1900" dirty="0"/>
              <a:t> </a:t>
            </a:r>
            <a:r>
              <a:rPr lang="en-US" sz="1900" dirty="0" err="1"/>
              <a:t>i</a:t>
            </a:r>
            <a:r>
              <a:rPr lang="en-US" sz="1900" dirty="0"/>
              <a:t> </a:t>
            </a:r>
            <a:r>
              <a:rPr lang="en-US" sz="1900" dirty="0" err="1"/>
              <a:t>decessi</a:t>
            </a:r>
            <a:r>
              <a:rPr lang="en-US" sz="1900" dirty="0"/>
              <a:t> di cui </a:t>
            </a:r>
            <a:r>
              <a:rPr lang="en-US" sz="1900" dirty="0" err="1"/>
              <a:t>trattasi</a:t>
            </a:r>
            <a:r>
              <a:rPr lang="en-US" sz="1900" dirty="0"/>
              <a:t> </a:t>
            </a:r>
            <a:r>
              <a:rPr lang="en-US" sz="1900" dirty="0" err="1"/>
              <a:t>nella</a:t>
            </a:r>
            <a:r>
              <a:rPr lang="en-US" sz="1900" dirty="0"/>
              <a:t> </a:t>
            </a:r>
            <a:r>
              <a:rPr lang="en-US" sz="1900" dirty="0" err="1"/>
              <a:t>presente</a:t>
            </a:r>
            <a:r>
              <a:rPr lang="en-US" sz="1900" dirty="0"/>
              <a:t> causa </a:t>
            </a:r>
            <a:r>
              <a:rPr lang="en-US" sz="1900" dirty="0" err="1"/>
              <a:t>si</a:t>
            </a:r>
            <a:r>
              <a:rPr lang="en-US" sz="1900" dirty="0"/>
              <a:t> </a:t>
            </a:r>
            <a:r>
              <a:rPr lang="en-US" sz="1900" dirty="0" err="1"/>
              <a:t>sono</a:t>
            </a:r>
            <a:r>
              <a:rPr lang="en-US" sz="1900" dirty="0"/>
              <a:t> </a:t>
            </a:r>
            <a:r>
              <a:rPr lang="en-US" sz="1900" dirty="0" err="1"/>
              <a:t>verificati</a:t>
            </a:r>
            <a:r>
              <a:rPr lang="en-US" sz="1900" dirty="0"/>
              <a:t> </a:t>
            </a:r>
            <a:r>
              <a:rPr lang="en-US" sz="1900" dirty="0" err="1"/>
              <a:t>durante</a:t>
            </a:r>
            <a:r>
              <a:rPr lang="en-US" sz="1900" dirty="0"/>
              <a:t> il </a:t>
            </a:r>
            <a:r>
              <a:rPr lang="en-US" sz="1900" dirty="0" err="1"/>
              <a:t>periodo</a:t>
            </a:r>
            <a:r>
              <a:rPr lang="en-US" sz="1900" dirty="0"/>
              <a:t> di </a:t>
            </a:r>
            <a:r>
              <a:rPr lang="en-US" sz="1900" dirty="0" err="1"/>
              <a:t>riferimento</a:t>
            </a:r>
            <a:r>
              <a:rPr lang="en-US" sz="1900" dirty="0"/>
              <a:t>: il </a:t>
            </a:r>
            <a:r>
              <a:rPr lang="en-US" sz="1900" dirty="0" err="1"/>
              <a:t>figlio</a:t>
            </a:r>
            <a:r>
              <a:rPr lang="en-US" sz="1900" dirty="0"/>
              <a:t> del quinto </a:t>
            </a:r>
            <a:r>
              <a:rPr lang="en-US" sz="1900" dirty="0" err="1"/>
              <a:t>ricorrente</a:t>
            </a:r>
            <a:r>
              <a:rPr lang="en-US" sz="1900" dirty="0"/>
              <a:t> </a:t>
            </a:r>
            <a:r>
              <a:rPr lang="en-US" sz="1900" dirty="0" err="1"/>
              <a:t>è</a:t>
            </a:r>
            <a:r>
              <a:rPr lang="en-US" sz="1900" dirty="0"/>
              <a:t> </a:t>
            </a:r>
            <a:r>
              <a:rPr lang="en-US" sz="1900" dirty="0" err="1"/>
              <a:t>deceduto</a:t>
            </a:r>
            <a:r>
              <a:rPr lang="en-US" sz="1900" dirty="0"/>
              <a:t> l'8 </a:t>
            </a:r>
            <a:r>
              <a:rPr lang="en-US" sz="1900" dirty="0" err="1"/>
              <a:t>maggio</a:t>
            </a:r>
            <a:r>
              <a:rPr lang="en-US" sz="1900" dirty="0"/>
              <a:t> 2003; </a:t>
            </a:r>
            <a:r>
              <a:rPr lang="en-US" sz="1900" dirty="0" err="1"/>
              <a:t>i</a:t>
            </a:r>
            <a:r>
              <a:rPr lang="en-US" sz="1900" dirty="0"/>
              <a:t> </a:t>
            </a:r>
            <a:r>
              <a:rPr lang="en-US" sz="1900" dirty="0" err="1"/>
              <a:t>fratelli</a:t>
            </a:r>
            <a:r>
              <a:rPr lang="en-US" sz="1900" dirty="0"/>
              <a:t> del primo e del quarto </a:t>
            </a:r>
            <a:r>
              <a:rPr lang="en-US" sz="1900" dirty="0" err="1"/>
              <a:t>ricorrente</a:t>
            </a:r>
            <a:r>
              <a:rPr lang="en-US" sz="1900" dirty="0"/>
              <a:t> </a:t>
            </a:r>
            <a:r>
              <a:rPr lang="en-US" sz="1900" dirty="0" err="1"/>
              <a:t>sono</a:t>
            </a:r>
            <a:r>
              <a:rPr lang="en-US" sz="1900" dirty="0"/>
              <a:t> </a:t>
            </a:r>
            <a:r>
              <a:rPr lang="en-US" sz="1900" dirty="0" err="1"/>
              <a:t>deceduti</a:t>
            </a:r>
            <a:r>
              <a:rPr lang="en-US" sz="1900" dirty="0"/>
              <a:t> </a:t>
            </a:r>
            <a:r>
              <a:rPr lang="en-US" sz="1900" dirty="0" err="1"/>
              <a:t>nell'agosto</a:t>
            </a:r>
            <a:r>
              <a:rPr lang="en-US" sz="1900" dirty="0"/>
              <a:t> 2003; il </a:t>
            </a:r>
            <a:r>
              <a:rPr lang="en-US" sz="1900" dirty="0" err="1"/>
              <a:t>figlio</a:t>
            </a:r>
            <a:r>
              <a:rPr lang="en-US" sz="1900" dirty="0"/>
              <a:t> del </a:t>
            </a:r>
            <a:r>
              <a:rPr lang="en-US" sz="1900" dirty="0" err="1"/>
              <a:t>sesto</a:t>
            </a:r>
            <a:r>
              <a:rPr lang="en-US" sz="1900" dirty="0"/>
              <a:t> </a:t>
            </a:r>
            <a:r>
              <a:rPr lang="en-US" sz="1900" dirty="0" err="1"/>
              <a:t>ricorrente</a:t>
            </a:r>
            <a:r>
              <a:rPr lang="en-US" sz="1900" dirty="0"/>
              <a:t> </a:t>
            </a:r>
            <a:r>
              <a:rPr lang="en-US" sz="1900" dirty="0" err="1"/>
              <a:t>è</a:t>
            </a:r>
            <a:r>
              <a:rPr lang="en-US" sz="1900" dirty="0"/>
              <a:t> </a:t>
            </a:r>
            <a:r>
              <a:rPr lang="en-US" sz="1900" dirty="0" err="1"/>
              <a:t>deceduto</a:t>
            </a:r>
            <a:r>
              <a:rPr lang="en-US" sz="1900" dirty="0"/>
              <a:t> </a:t>
            </a:r>
            <a:r>
              <a:rPr lang="en-US" sz="1900" dirty="0" err="1"/>
              <a:t>nel</a:t>
            </a:r>
            <a:r>
              <a:rPr lang="en-US" sz="1900" dirty="0"/>
              <a:t> </a:t>
            </a:r>
            <a:r>
              <a:rPr lang="en-US" sz="1900" dirty="0" err="1"/>
              <a:t>settembre</a:t>
            </a:r>
            <a:r>
              <a:rPr lang="en-US" sz="1900" dirty="0"/>
              <a:t> 2003; e </a:t>
            </a:r>
            <a:r>
              <a:rPr lang="en-US" sz="1900" dirty="0" err="1"/>
              <a:t>i</a:t>
            </a:r>
            <a:r>
              <a:rPr lang="en-US" sz="1900" dirty="0"/>
              <a:t> </a:t>
            </a:r>
            <a:r>
              <a:rPr lang="en-US" sz="1900" dirty="0" err="1"/>
              <a:t>coniugi</a:t>
            </a:r>
            <a:r>
              <a:rPr lang="en-US" sz="1900" dirty="0"/>
              <a:t> del secondo e del </a:t>
            </a:r>
            <a:r>
              <a:rPr lang="en-US" sz="1900" dirty="0" err="1"/>
              <a:t>terzo</a:t>
            </a:r>
            <a:r>
              <a:rPr lang="en-US" sz="1900" dirty="0"/>
              <a:t> </a:t>
            </a:r>
            <a:r>
              <a:rPr lang="en-US" sz="1900" dirty="0" err="1"/>
              <a:t>ricorrente</a:t>
            </a:r>
            <a:r>
              <a:rPr lang="en-US" sz="1900" dirty="0"/>
              <a:t> </a:t>
            </a:r>
            <a:r>
              <a:rPr lang="en-US" sz="1900" dirty="0" err="1"/>
              <a:t>sono</a:t>
            </a:r>
            <a:r>
              <a:rPr lang="en-US" sz="1900" dirty="0"/>
              <a:t> </a:t>
            </a:r>
            <a:r>
              <a:rPr lang="en-US" sz="1900" dirty="0" err="1"/>
              <a:t>deceduti</a:t>
            </a:r>
            <a:r>
              <a:rPr lang="en-US" sz="1900" dirty="0"/>
              <a:t> </a:t>
            </a:r>
            <a:r>
              <a:rPr lang="en-US" sz="1900" dirty="0" err="1"/>
              <a:t>nel</a:t>
            </a:r>
            <a:r>
              <a:rPr lang="en-US" sz="1900" dirty="0"/>
              <a:t> </a:t>
            </a:r>
            <a:r>
              <a:rPr lang="en-US" sz="1900" dirty="0" err="1"/>
              <a:t>novembre</a:t>
            </a:r>
            <a:r>
              <a:rPr lang="en-US" sz="1900" dirty="0"/>
              <a:t> 2003. </a:t>
            </a:r>
            <a:r>
              <a:rPr lang="en-US" sz="1900" dirty="0" err="1"/>
              <a:t>È</a:t>
            </a:r>
            <a:r>
              <a:rPr lang="en-US" sz="1900" dirty="0"/>
              <a:t> </a:t>
            </a:r>
            <a:r>
              <a:rPr lang="en-US" sz="1900" dirty="0" err="1"/>
              <a:t>pacifico</a:t>
            </a:r>
            <a:r>
              <a:rPr lang="en-US" sz="1900" dirty="0"/>
              <a:t> </a:t>
            </a:r>
            <a:r>
              <a:rPr lang="en-US" sz="1900" dirty="0" err="1"/>
              <a:t>che</a:t>
            </a:r>
            <a:r>
              <a:rPr lang="en-US" sz="1900" dirty="0"/>
              <a:t> la </a:t>
            </a:r>
            <a:r>
              <a:rPr lang="en-US" sz="1900" dirty="0" err="1"/>
              <a:t>morte</a:t>
            </a:r>
            <a:r>
              <a:rPr lang="en-US" sz="1900" dirty="0"/>
              <a:t> </a:t>
            </a:r>
            <a:r>
              <a:rPr lang="en-US" sz="1900" dirty="0" err="1"/>
              <a:t>dei</a:t>
            </a:r>
            <a:r>
              <a:rPr lang="en-US" sz="1900" dirty="0"/>
              <a:t> </a:t>
            </a:r>
            <a:r>
              <a:rPr lang="en-US" sz="1900" dirty="0" err="1"/>
              <a:t>parenti</a:t>
            </a:r>
            <a:r>
              <a:rPr lang="en-US" sz="1900" dirty="0"/>
              <a:t> del primo, secondo, quarto, quinto e </a:t>
            </a:r>
            <a:r>
              <a:rPr lang="en-US" sz="1900" dirty="0" err="1"/>
              <a:t>sesto</a:t>
            </a:r>
            <a:r>
              <a:rPr lang="en-US" sz="1900" dirty="0"/>
              <a:t> </a:t>
            </a:r>
            <a:r>
              <a:rPr lang="en-US" sz="1900" dirty="0" err="1"/>
              <a:t>ricorrente</a:t>
            </a:r>
            <a:r>
              <a:rPr lang="en-US" sz="1900" dirty="0"/>
              <a:t> </a:t>
            </a:r>
            <a:r>
              <a:rPr lang="en-US" sz="1900" dirty="0" err="1"/>
              <a:t>è</a:t>
            </a:r>
            <a:r>
              <a:rPr lang="en-US" sz="1900" dirty="0"/>
              <a:t> </a:t>
            </a:r>
            <a:r>
              <a:rPr lang="en-US" sz="1900" dirty="0" err="1"/>
              <a:t>stata</a:t>
            </a:r>
            <a:r>
              <a:rPr lang="en-US" sz="1900" dirty="0"/>
              <a:t> causata da </a:t>
            </a:r>
            <a:r>
              <a:rPr lang="en-US" sz="1900" dirty="0" err="1"/>
              <a:t>atti</a:t>
            </a:r>
            <a:r>
              <a:rPr lang="en-US" sz="1900" dirty="0"/>
              <a:t> di </a:t>
            </a:r>
            <a:r>
              <a:rPr lang="en-US" sz="1900" dirty="0" err="1"/>
              <a:t>soldati</a:t>
            </a:r>
            <a:r>
              <a:rPr lang="en-US" sz="1900" dirty="0"/>
              <a:t> </a:t>
            </a:r>
            <a:r>
              <a:rPr lang="en-US" sz="1900" dirty="0" err="1"/>
              <a:t>britannici</a:t>
            </a:r>
            <a:r>
              <a:rPr lang="en-US" sz="1900" dirty="0"/>
              <a:t> </a:t>
            </a:r>
            <a:r>
              <a:rPr lang="en-US" sz="1900" dirty="0" err="1"/>
              <a:t>nel</a:t>
            </a:r>
            <a:r>
              <a:rPr lang="en-US" sz="1900" dirty="0"/>
              <a:t> </a:t>
            </a:r>
            <a:r>
              <a:rPr lang="en-US" sz="1900" dirty="0" err="1"/>
              <a:t>corso</a:t>
            </a:r>
            <a:r>
              <a:rPr lang="en-US" sz="1900" dirty="0"/>
              <a:t> di </a:t>
            </a:r>
            <a:r>
              <a:rPr lang="en-US" sz="1900" dirty="0" err="1"/>
              <a:t>operazioni</a:t>
            </a:r>
            <a:r>
              <a:rPr lang="en-US" sz="1900" dirty="0"/>
              <a:t> di </a:t>
            </a:r>
            <a:r>
              <a:rPr lang="en-US" sz="1900" dirty="0" err="1"/>
              <a:t>sicurezza</a:t>
            </a:r>
            <a:r>
              <a:rPr lang="en-US" sz="1900" dirty="0"/>
              <a:t> </a:t>
            </a:r>
            <a:r>
              <a:rPr lang="en-US" sz="1900" dirty="0" err="1"/>
              <a:t>condotte</a:t>
            </a:r>
            <a:r>
              <a:rPr lang="en-US" sz="1900" dirty="0"/>
              <a:t> </a:t>
            </a:r>
            <a:r>
              <a:rPr lang="en-US" sz="1900" dirty="0" err="1"/>
              <a:t>dalle</a:t>
            </a:r>
            <a:r>
              <a:rPr lang="en-US" sz="1900" dirty="0"/>
              <a:t> </a:t>
            </a:r>
            <a:r>
              <a:rPr lang="en-US" sz="1900" dirty="0" err="1"/>
              <a:t>forze</a:t>
            </a:r>
            <a:r>
              <a:rPr lang="en-US" sz="1900" dirty="0"/>
              <a:t> </a:t>
            </a:r>
            <a:r>
              <a:rPr lang="en-US" sz="1900" dirty="0" err="1"/>
              <a:t>britanniche</a:t>
            </a:r>
            <a:r>
              <a:rPr lang="en-US" sz="1900" dirty="0"/>
              <a:t> in </a:t>
            </a:r>
            <a:r>
              <a:rPr lang="en-US" sz="1900" dirty="0" err="1"/>
              <a:t>varie</a:t>
            </a:r>
            <a:r>
              <a:rPr lang="en-US" sz="1900" dirty="0"/>
              <a:t> parti </a:t>
            </a:r>
            <a:r>
              <a:rPr lang="en-US" sz="1900" dirty="0" err="1"/>
              <a:t>della</a:t>
            </a:r>
            <a:r>
              <a:rPr lang="en-US" sz="1900" dirty="0"/>
              <a:t> </a:t>
            </a:r>
            <a:r>
              <a:rPr lang="en-US" sz="1900" dirty="0" err="1"/>
              <a:t>città</a:t>
            </a:r>
            <a:r>
              <a:rPr lang="en-US" sz="1900" dirty="0"/>
              <a:t> di </a:t>
            </a:r>
            <a:r>
              <a:rPr lang="en-US" sz="1900" dirty="0" err="1"/>
              <a:t>Bassora</a:t>
            </a:r>
            <a:r>
              <a:rPr lang="en-US" sz="1900" dirty="0"/>
              <a:t> o in </a:t>
            </a:r>
            <a:r>
              <a:rPr lang="en-US" sz="1900" dirty="0" err="1"/>
              <a:t>concomitanza</a:t>
            </a:r>
            <a:r>
              <a:rPr lang="en-US" sz="1900" dirty="0"/>
              <a:t> con </a:t>
            </a:r>
            <a:r>
              <a:rPr lang="en-US" sz="1900" dirty="0" err="1"/>
              <a:t>esse</a:t>
            </a:r>
            <a:r>
              <a:rPr lang="en-US" sz="1900" dirty="0"/>
              <a:t>. Ne </a:t>
            </a:r>
            <a:r>
              <a:rPr lang="en-US" sz="1900" dirty="0" err="1"/>
              <a:t>consegue</a:t>
            </a:r>
            <a:r>
              <a:rPr lang="en-US" sz="1900" dirty="0"/>
              <a:t> </a:t>
            </a:r>
            <a:r>
              <a:rPr lang="en-US" sz="1900" dirty="0" err="1"/>
              <a:t>che</a:t>
            </a:r>
            <a:r>
              <a:rPr lang="en-US" sz="1900" dirty="0"/>
              <a:t>, in tutti </a:t>
            </a:r>
            <a:r>
              <a:rPr lang="en-US" sz="1900" dirty="0" err="1"/>
              <a:t>i</a:t>
            </a:r>
            <a:r>
              <a:rPr lang="en-US" sz="1900" dirty="0"/>
              <a:t> </a:t>
            </a:r>
            <a:r>
              <a:rPr lang="en-US" sz="1900" dirty="0" err="1"/>
              <a:t>casi</a:t>
            </a:r>
            <a:r>
              <a:rPr lang="en-US" sz="1900" dirty="0"/>
              <a:t>, </a:t>
            </a:r>
            <a:r>
              <a:rPr lang="en-US" sz="1900" b="1" dirty="0" err="1"/>
              <a:t>esisteva</a:t>
            </a:r>
            <a:r>
              <a:rPr lang="en-US" sz="1900" b="1" dirty="0"/>
              <a:t> un </a:t>
            </a:r>
            <a:r>
              <a:rPr lang="en-US" sz="1900" b="1" dirty="0" err="1"/>
              <a:t>nesso</a:t>
            </a:r>
            <a:r>
              <a:rPr lang="en-US" sz="1900" b="1" dirty="0"/>
              <a:t> </a:t>
            </a:r>
            <a:r>
              <a:rPr lang="en-US" sz="1900" b="1" dirty="0" err="1"/>
              <a:t>giurisdizionale</a:t>
            </a:r>
            <a:r>
              <a:rPr lang="en-US" sz="1900" b="1" dirty="0"/>
              <a:t> </a:t>
            </a:r>
            <a:r>
              <a:rPr lang="en-US" sz="1900" b="1" dirty="0" err="1"/>
              <a:t>tra</a:t>
            </a:r>
            <a:r>
              <a:rPr lang="en-US" sz="1900" b="1" dirty="0"/>
              <a:t> il Regno </a:t>
            </a:r>
            <a:r>
              <a:rPr lang="en-US" sz="1900" b="1" dirty="0" err="1"/>
              <a:t>Unito</a:t>
            </a:r>
            <a:r>
              <a:rPr lang="en-US" sz="1900" b="1" dirty="0"/>
              <a:t> e il </a:t>
            </a:r>
            <a:r>
              <a:rPr lang="en-US" sz="1900" b="1" dirty="0" err="1"/>
              <a:t>defunto</a:t>
            </a:r>
            <a:r>
              <a:rPr lang="en-US" sz="1900" b="1" dirty="0"/>
              <a:t>, ai sensi </a:t>
            </a:r>
            <a:r>
              <a:rPr lang="en-US" sz="1900" b="1" dirty="0" err="1"/>
              <a:t>dell'articolo</a:t>
            </a:r>
            <a:r>
              <a:rPr lang="en-US" sz="1900" b="1" dirty="0"/>
              <a:t> 1 </a:t>
            </a:r>
            <a:r>
              <a:rPr lang="en-US" sz="1900" b="1" dirty="0" err="1"/>
              <a:t>della</a:t>
            </a:r>
            <a:r>
              <a:rPr lang="en-US" sz="1900" b="1" dirty="0"/>
              <a:t> </a:t>
            </a:r>
            <a:r>
              <a:rPr lang="en-US" sz="1900" b="1" dirty="0" err="1"/>
              <a:t>Convenzione</a:t>
            </a:r>
            <a:r>
              <a:rPr lang="en-US" sz="1900" dirty="0"/>
              <a:t>. La </a:t>
            </a:r>
            <a:r>
              <a:rPr lang="en-US" sz="1900" dirty="0" err="1"/>
              <a:t>moglie</a:t>
            </a:r>
            <a:r>
              <a:rPr lang="en-US" sz="1900" dirty="0"/>
              <a:t> del </a:t>
            </a:r>
            <a:r>
              <a:rPr lang="en-US" sz="1900" dirty="0" err="1"/>
              <a:t>terzo</a:t>
            </a:r>
            <a:r>
              <a:rPr lang="en-US" sz="1900" dirty="0"/>
              <a:t> </a:t>
            </a:r>
            <a:r>
              <a:rPr lang="en-US" sz="1900" dirty="0" err="1"/>
              <a:t>ricorrente</a:t>
            </a:r>
            <a:r>
              <a:rPr lang="en-US" sz="1900" dirty="0"/>
              <a:t> </a:t>
            </a:r>
            <a:r>
              <a:rPr lang="en-US" sz="1900" dirty="0" err="1"/>
              <a:t>è</a:t>
            </a:r>
            <a:r>
              <a:rPr lang="en-US" sz="1900" dirty="0"/>
              <a:t> </a:t>
            </a:r>
            <a:r>
              <a:rPr lang="en-US" sz="1900" dirty="0" err="1"/>
              <a:t>stata</a:t>
            </a:r>
            <a:r>
              <a:rPr lang="en-US" sz="1900" dirty="0"/>
              <a:t> </a:t>
            </a:r>
            <a:r>
              <a:rPr lang="en-US" sz="1900" dirty="0" err="1"/>
              <a:t>uccisa</a:t>
            </a:r>
            <a:r>
              <a:rPr lang="en-US" sz="1900" dirty="0"/>
              <a:t> </a:t>
            </a:r>
            <a:r>
              <a:rPr lang="en-US" sz="1900" dirty="0" err="1"/>
              <a:t>durante</a:t>
            </a:r>
            <a:r>
              <a:rPr lang="en-US" sz="1900" dirty="0"/>
              <a:t> uno </a:t>
            </a:r>
            <a:r>
              <a:rPr lang="en-US" sz="1900" dirty="0" err="1"/>
              <a:t>scontro</a:t>
            </a:r>
            <a:r>
              <a:rPr lang="en-US" sz="1900" dirty="0"/>
              <a:t> a fuoco </a:t>
            </a:r>
            <a:r>
              <a:rPr lang="en-US" sz="1900" dirty="0" err="1"/>
              <a:t>tra</a:t>
            </a:r>
            <a:r>
              <a:rPr lang="en-US" sz="1900" dirty="0"/>
              <a:t> </a:t>
            </a:r>
            <a:r>
              <a:rPr lang="en-US" sz="1900" dirty="0" err="1"/>
              <a:t>una</a:t>
            </a:r>
            <a:r>
              <a:rPr lang="en-US" sz="1900" dirty="0"/>
              <a:t> </a:t>
            </a:r>
            <a:r>
              <a:rPr lang="en-US" sz="1900" dirty="0" err="1"/>
              <a:t>pattuglia</a:t>
            </a:r>
            <a:r>
              <a:rPr lang="en-US" sz="1900" dirty="0"/>
              <a:t> di </a:t>
            </a:r>
            <a:r>
              <a:rPr lang="en-US" sz="1900" dirty="0" err="1"/>
              <a:t>soldati</a:t>
            </a:r>
            <a:r>
              <a:rPr lang="en-US" sz="1900" dirty="0"/>
              <a:t> </a:t>
            </a:r>
            <a:r>
              <a:rPr lang="en-US" sz="1900" dirty="0" err="1"/>
              <a:t>britannici</a:t>
            </a:r>
            <a:r>
              <a:rPr lang="en-US" sz="1900" dirty="0"/>
              <a:t> e </a:t>
            </a:r>
            <a:r>
              <a:rPr lang="en-US" sz="1900" dirty="0" err="1"/>
              <a:t>uomini</a:t>
            </a:r>
            <a:r>
              <a:rPr lang="en-US" sz="1900" dirty="0"/>
              <a:t> </a:t>
            </a:r>
            <a:r>
              <a:rPr lang="en-US" sz="1900" dirty="0" err="1"/>
              <a:t>armati</a:t>
            </a:r>
            <a:r>
              <a:rPr lang="en-US" sz="1900" dirty="0"/>
              <a:t> non </a:t>
            </a:r>
            <a:r>
              <a:rPr lang="en-US" sz="1900" dirty="0" err="1"/>
              <a:t>identificati</a:t>
            </a:r>
            <a:r>
              <a:rPr lang="en-US" sz="1900" dirty="0"/>
              <a:t> e non </a:t>
            </a:r>
            <a:r>
              <a:rPr lang="en-US" sz="1900" dirty="0" err="1"/>
              <a:t>si</a:t>
            </a:r>
            <a:r>
              <a:rPr lang="en-US" sz="1900" dirty="0"/>
              <a:t> </a:t>
            </a:r>
            <a:r>
              <a:rPr lang="en-US" sz="1900" dirty="0" err="1"/>
              <a:t>sa</a:t>
            </a:r>
            <a:r>
              <a:rPr lang="en-US" sz="1900" dirty="0"/>
              <a:t> da chi </a:t>
            </a:r>
            <a:r>
              <a:rPr lang="en-US" sz="1900" dirty="0" err="1"/>
              <a:t>abbia</a:t>
            </a:r>
            <a:r>
              <a:rPr lang="en-US" sz="1900" dirty="0"/>
              <a:t> </a:t>
            </a:r>
            <a:r>
              <a:rPr lang="en-US" sz="1900" dirty="0" err="1"/>
              <a:t>sparato</a:t>
            </a:r>
            <a:r>
              <a:rPr lang="en-US" sz="1900" dirty="0"/>
              <a:t> il </a:t>
            </a:r>
            <a:r>
              <a:rPr lang="en-US" sz="1900" dirty="0" err="1"/>
              <a:t>proiettile</a:t>
            </a:r>
            <a:r>
              <a:rPr lang="en-US" sz="1900" dirty="0"/>
              <a:t> fatale. La Corte </a:t>
            </a:r>
            <a:r>
              <a:rPr lang="en-US" sz="1900" dirty="0" err="1"/>
              <a:t>ritiene</a:t>
            </a:r>
            <a:r>
              <a:rPr lang="en-US" sz="1900" dirty="0"/>
              <a:t> </a:t>
            </a:r>
            <a:r>
              <a:rPr lang="en-US" sz="1900" dirty="0" err="1"/>
              <a:t>che</a:t>
            </a:r>
            <a:r>
              <a:rPr lang="en-US" sz="1900" dirty="0"/>
              <a:t>, </a:t>
            </a:r>
            <a:r>
              <a:rPr lang="en-US" sz="1900" dirty="0" err="1"/>
              <a:t>poiché</a:t>
            </a:r>
            <a:r>
              <a:rPr lang="en-US" sz="1900" dirty="0"/>
              <a:t> il </a:t>
            </a:r>
            <a:r>
              <a:rPr lang="en-US" sz="1900" dirty="0" err="1"/>
              <a:t>decesso</a:t>
            </a:r>
            <a:r>
              <a:rPr lang="en-US" sz="1900" dirty="0"/>
              <a:t> </a:t>
            </a:r>
            <a:r>
              <a:rPr lang="en-US" sz="1900" dirty="0" err="1"/>
              <a:t>è</a:t>
            </a:r>
            <a:r>
              <a:rPr lang="en-US" sz="1900" dirty="0"/>
              <a:t> </a:t>
            </a:r>
            <a:r>
              <a:rPr lang="en-US" sz="1900" dirty="0" err="1"/>
              <a:t>avvenuto</a:t>
            </a:r>
            <a:r>
              <a:rPr lang="en-US" sz="1900" dirty="0"/>
              <a:t> </a:t>
            </a:r>
            <a:r>
              <a:rPr lang="en-US" sz="1900" dirty="0" err="1"/>
              <a:t>nel</a:t>
            </a:r>
            <a:r>
              <a:rPr lang="en-US" sz="1900" dirty="0"/>
              <a:t> </a:t>
            </a:r>
            <a:r>
              <a:rPr lang="en-US" sz="1900" dirty="0" err="1"/>
              <a:t>corso</a:t>
            </a:r>
            <a:r>
              <a:rPr lang="en-US" sz="1900" dirty="0"/>
              <a:t> di </a:t>
            </a:r>
            <a:r>
              <a:rPr lang="en-US" sz="1900" dirty="0" err="1"/>
              <a:t>un'operazione</a:t>
            </a:r>
            <a:r>
              <a:rPr lang="en-US" sz="1900" dirty="0"/>
              <a:t> di </a:t>
            </a:r>
            <a:r>
              <a:rPr lang="en-US" sz="1900" dirty="0" err="1"/>
              <a:t>sicurezza</a:t>
            </a:r>
            <a:r>
              <a:rPr lang="en-US" sz="1900" dirty="0"/>
              <a:t> del Regno </a:t>
            </a:r>
            <a:r>
              <a:rPr lang="en-US" sz="1900" dirty="0" err="1"/>
              <a:t>Unito</a:t>
            </a:r>
            <a:r>
              <a:rPr lang="en-US" sz="1900" dirty="0"/>
              <a:t>, </a:t>
            </a:r>
            <a:r>
              <a:rPr lang="en-US" sz="1900" dirty="0" err="1"/>
              <a:t>quando</a:t>
            </a:r>
            <a:r>
              <a:rPr lang="en-US" sz="1900" dirty="0"/>
              <a:t> </a:t>
            </a:r>
            <a:r>
              <a:rPr lang="en-US" sz="1900" dirty="0" err="1"/>
              <a:t>i</a:t>
            </a:r>
            <a:r>
              <a:rPr lang="en-US" sz="1900" dirty="0"/>
              <a:t> </a:t>
            </a:r>
            <a:r>
              <a:rPr lang="en-US" sz="1900" dirty="0" err="1"/>
              <a:t>soldati</a:t>
            </a:r>
            <a:r>
              <a:rPr lang="en-US" sz="1900" dirty="0"/>
              <a:t> </a:t>
            </a:r>
            <a:r>
              <a:rPr lang="en-US" sz="1900" dirty="0" err="1"/>
              <a:t>britannici</a:t>
            </a:r>
            <a:r>
              <a:rPr lang="en-US" sz="1900" dirty="0"/>
              <a:t> </a:t>
            </a:r>
            <a:r>
              <a:rPr lang="en-US" sz="1900" dirty="0" err="1"/>
              <a:t>hanno</a:t>
            </a:r>
            <a:r>
              <a:rPr lang="en-US" sz="1900" dirty="0"/>
              <a:t> </a:t>
            </a:r>
            <a:r>
              <a:rPr lang="en-US" sz="1900" dirty="0" err="1"/>
              <a:t>effettuato</a:t>
            </a:r>
            <a:r>
              <a:rPr lang="en-US" sz="1900" dirty="0"/>
              <a:t> un </a:t>
            </a:r>
            <a:r>
              <a:rPr lang="en-US" sz="1900" dirty="0" err="1"/>
              <a:t>pattugliamento</a:t>
            </a:r>
            <a:r>
              <a:rPr lang="en-US" sz="1900" dirty="0"/>
              <a:t> </a:t>
            </a:r>
            <a:r>
              <a:rPr lang="en-US" sz="1900" dirty="0" err="1"/>
              <a:t>nelle</a:t>
            </a:r>
            <a:r>
              <a:rPr lang="en-US" sz="1900" dirty="0"/>
              <a:t> </a:t>
            </a:r>
            <a:r>
              <a:rPr lang="en-US" sz="1900" dirty="0" err="1"/>
              <a:t>vicinanze</a:t>
            </a:r>
            <a:r>
              <a:rPr lang="en-US" sz="1900" dirty="0"/>
              <a:t> </a:t>
            </a:r>
            <a:r>
              <a:rPr lang="en-US" sz="1900" dirty="0" err="1"/>
              <a:t>dell'abitazione</a:t>
            </a:r>
            <a:r>
              <a:rPr lang="en-US" sz="1900" dirty="0"/>
              <a:t> del </a:t>
            </a:r>
            <a:r>
              <a:rPr lang="en-US" sz="1900" dirty="0" err="1"/>
              <a:t>ricorrente</a:t>
            </a:r>
            <a:r>
              <a:rPr lang="en-US" sz="1900" dirty="0"/>
              <a:t> e </a:t>
            </a:r>
            <a:r>
              <a:rPr lang="en-US" sz="1900" dirty="0" err="1"/>
              <a:t>si</a:t>
            </a:r>
            <a:r>
              <a:rPr lang="en-US" sz="1900" dirty="0"/>
              <a:t> </a:t>
            </a:r>
            <a:r>
              <a:rPr lang="en-US" sz="1900" dirty="0" err="1"/>
              <a:t>sono</a:t>
            </a:r>
            <a:r>
              <a:rPr lang="en-US" sz="1900" dirty="0"/>
              <a:t> </a:t>
            </a:r>
            <a:r>
              <a:rPr lang="en-US" sz="1900" dirty="0" err="1"/>
              <a:t>uniti</a:t>
            </a:r>
            <a:r>
              <a:rPr lang="en-US" sz="1900" dirty="0"/>
              <a:t> </a:t>
            </a:r>
            <a:r>
              <a:rPr lang="en-US" sz="1900" dirty="0" err="1"/>
              <a:t>allo</a:t>
            </a:r>
            <a:r>
              <a:rPr lang="en-US" sz="1900" dirty="0"/>
              <a:t> </a:t>
            </a:r>
            <a:r>
              <a:rPr lang="en-US" sz="1900" dirty="0" err="1"/>
              <a:t>scambio</a:t>
            </a:r>
            <a:r>
              <a:rPr lang="en-US" sz="1900" dirty="0"/>
              <a:t> di fuoco fatale, </a:t>
            </a:r>
            <a:r>
              <a:rPr lang="en-US" sz="1900" dirty="0" err="1"/>
              <a:t>esisteva</a:t>
            </a:r>
            <a:r>
              <a:rPr lang="en-US" sz="1900" dirty="0"/>
              <a:t> un </a:t>
            </a:r>
            <a:r>
              <a:rPr lang="en-US" sz="1900" dirty="0" err="1"/>
              <a:t>legame</a:t>
            </a:r>
            <a:r>
              <a:rPr lang="en-US" sz="1900" dirty="0"/>
              <a:t> </a:t>
            </a:r>
            <a:r>
              <a:rPr lang="en-US" sz="1900" dirty="0" err="1"/>
              <a:t>giurisdizionale</a:t>
            </a:r>
            <a:r>
              <a:rPr lang="en-US" sz="1900" dirty="0"/>
              <a:t> </a:t>
            </a:r>
            <a:r>
              <a:rPr lang="en-US" sz="1900" dirty="0" err="1"/>
              <a:t>tra</a:t>
            </a:r>
            <a:r>
              <a:rPr lang="en-US" sz="1900" dirty="0"/>
              <a:t> il Regno </a:t>
            </a:r>
            <a:r>
              <a:rPr lang="en-US" sz="1900" dirty="0" err="1"/>
              <a:t>Unito</a:t>
            </a:r>
            <a:r>
              <a:rPr lang="en-US" sz="1900" dirty="0"/>
              <a:t> e </a:t>
            </a:r>
            <a:r>
              <a:rPr lang="en-US" sz="1900" dirty="0" err="1"/>
              <a:t>anche</a:t>
            </a:r>
            <a:r>
              <a:rPr lang="en-US" sz="1900" dirty="0"/>
              <a:t> </a:t>
            </a:r>
            <a:r>
              <a:rPr lang="en-US" sz="1900" dirty="0" err="1"/>
              <a:t>questo</a:t>
            </a:r>
            <a:r>
              <a:rPr lang="en-US" sz="1900" dirty="0"/>
              <a:t> </a:t>
            </a:r>
            <a:r>
              <a:rPr lang="en-US" sz="1900" dirty="0" err="1"/>
              <a:t>deceduto</a:t>
            </a:r>
            <a:r>
              <a:rPr lang="en-US" sz="1900" dirty="0"/>
              <a:t>.</a:t>
            </a:r>
            <a:endParaRPr lang="it-IT" sz="2200" dirty="0"/>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10</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1154243" y="396534"/>
            <a:ext cx="9923488" cy="1323439"/>
          </a:xfrm>
          <a:prstGeom prst="rect">
            <a:avLst/>
          </a:prstGeom>
          <a:noFill/>
        </p:spPr>
        <p:txBody>
          <a:bodyPr wrap="square">
            <a:spAutoFit/>
          </a:bodyPr>
          <a:lstStyle/>
          <a:p>
            <a:pPr algn="ctr">
              <a:defRPr/>
            </a:pPr>
            <a:r>
              <a:rPr lang="it-IT" sz="4000" i="1" dirty="0"/>
              <a:t>Al </a:t>
            </a:r>
            <a:r>
              <a:rPr lang="it-IT" sz="4000" i="1" dirty="0" err="1"/>
              <a:t>Skeini</a:t>
            </a:r>
            <a:r>
              <a:rPr lang="it-IT" sz="4000" i="1" dirty="0"/>
              <a:t> c. Regno Unito</a:t>
            </a:r>
          </a:p>
          <a:p>
            <a:pPr algn="ctr">
              <a:defRPr/>
            </a:pPr>
            <a:r>
              <a:rPr lang="it-IT" sz="4000" dirty="0"/>
              <a:t>Corte EDU, 7 luglio 2011</a:t>
            </a:r>
          </a:p>
        </p:txBody>
      </p:sp>
    </p:spTree>
    <p:extLst>
      <p:ext uri="{BB962C8B-B14F-4D97-AF65-F5344CB8AC3E}">
        <p14:creationId xmlns:p14="http://schemas.microsoft.com/office/powerpoint/2010/main" val="22521314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825625"/>
            <a:ext cx="10515600" cy="4351338"/>
          </a:xfrm>
        </p:spPr>
        <p:txBody>
          <a:bodyPr vert="horz" lIns="91440" tIns="45720" rIns="91440" bIns="45720" rtlCol="0">
            <a:normAutofit/>
          </a:bodyPr>
          <a:lstStyle/>
          <a:p>
            <a:pPr marL="0" indent="0" algn="just">
              <a:buNone/>
            </a:pPr>
            <a:endParaRPr lang="en-US" sz="3400" dirty="0"/>
          </a:p>
          <a:p>
            <a:pPr marL="0" indent="0" algn="just">
              <a:buNone/>
            </a:pPr>
            <a:endParaRPr lang="en-US" sz="4000" dirty="0"/>
          </a:p>
          <a:p>
            <a:pPr marL="0" indent="0" algn="just">
              <a:buNone/>
            </a:pPr>
            <a:r>
              <a:rPr lang="en-US" sz="4000" dirty="0"/>
              <a:t>Le Alte </a:t>
            </a:r>
            <a:r>
              <a:rPr lang="en-US" sz="4000" dirty="0" err="1"/>
              <a:t>Parti</a:t>
            </a:r>
            <a:r>
              <a:rPr lang="en-US" sz="4000" dirty="0"/>
              <a:t> </a:t>
            </a:r>
            <a:r>
              <a:rPr lang="en-US" sz="4000" dirty="0" err="1"/>
              <a:t>contraenti</a:t>
            </a:r>
            <a:r>
              <a:rPr lang="en-US" sz="4000" dirty="0"/>
              <a:t> </a:t>
            </a:r>
            <a:r>
              <a:rPr lang="en-US" sz="4000" dirty="0" err="1"/>
              <a:t>riconoscono</a:t>
            </a:r>
            <a:r>
              <a:rPr lang="en-US" sz="4000" dirty="0"/>
              <a:t> a </a:t>
            </a:r>
            <a:r>
              <a:rPr lang="en-US" sz="4000" b="1" dirty="0" err="1"/>
              <a:t>ogni</a:t>
            </a:r>
            <a:r>
              <a:rPr lang="en-US" sz="4000" b="1" dirty="0"/>
              <a:t> persona </a:t>
            </a:r>
            <a:r>
              <a:rPr lang="en-US" sz="4000" b="1" dirty="0" err="1"/>
              <a:t>sottoposta</a:t>
            </a:r>
            <a:r>
              <a:rPr lang="en-US" sz="4000" b="1" dirty="0"/>
              <a:t> </a:t>
            </a:r>
            <a:r>
              <a:rPr lang="en-US" sz="4000" b="1" dirty="0" err="1"/>
              <a:t>alla</a:t>
            </a:r>
            <a:r>
              <a:rPr lang="en-US" sz="4000" b="1" dirty="0"/>
              <a:t> </a:t>
            </a:r>
            <a:r>
              <a:rPr lang="en-US" sz="4000" b="1" dirty="0" err="1"/>
              <a:t>loro</a:t>
            </a:r>
            <a:r>
              <a:rPr lang="en-US" sz="4000" b="1" dirty="0"/>
              <a:t> </a:t>
            </a:r>
            <a:r>
              <a:rPr lang="en-US" sz="4000" b="1" dirty="0" err="1"/>
              <a:t>giurisdizione</a:t>
            </a:r>
            <a:r>
              <a:rPr lang="en-US" sz="4000" b="1" dirty="0"/>
              <a:t> </a:t>
            </a:r>
            <a:r>
              <a:rPr lang="en-US" sz="4000" dirty="0" err="1"/>
              <a:t>i</a:t>
            </a:r>
            <a:r>
              <a:rPr lang="en-US" sz="4000" dirty="0"/>
              <a:t> </a:t>
            </a:r>
            <a:r>
              <a:rPr lang="en-US" sz="4000" dirty="0" err="1"/>
              <a:t>diritti</a:t>
            </a:r>
            <a:r>
              <a:rPr lang="en-US" sz="4000" dirty="0"/>
              <a:t> e le </a:t>
            </a:r>
            <a:r>
              <a:rPr lang="en-US" sz="4000" dirty="0" err="1"/>
              <a:t>libertà</a:t>
            </a:r>
            <a:r>
              <a:rPr lang="en-US" sz="4000" dirty="0"/>
              <a:t> </a:t>
            </a:r>
            <a:r>
              <a:rPr lang="en-US" sz="4000" dirty="0" err="1"/>
              <a:t>enunciati</a:t>
            </a:r>
            <a:r>
              <a:rPr lang="en-US" sz="4000" dirty="0"/>
              <a:t> </a:t>
            </a:r>
            <a:r>
              <a:rPr lang="en-US" sz="4000" dirty="0" err="1"/>
              <a:t>nel</a:t>
            </a:r>
            <a:r>
              <a:rPr lang="en-US" sz="4000" dirty="0"/>
              <a:t> </a:t>
            </a:r>
            <a:r>
              <a:rPr lang="en-US" sz="4000" dirty="0" err="1"/>
              <a:t>Titolo</a:t>
            </a:r>
            <a:r>
              <a:rPr lang="en-US" sz="4000" dirty="0"/>
              <a:t> primo </a:t>
            </a:r>
            <a:r>
              <a:rPr lang="en-US" sz="4000" dirty="0" err="1"/>
              <a:t>della</a:t>
            </a:r>
            <a:r>
              <a:rPr lang="en-US" sz="4000" dirty="0"/>
              <a:t> </a:t>
            </a:r>
            <a:r>
              <a:rPr lang="en-US" sz="4000" dirty="0" err="1"/>
              <a:t>presente</a:t>
            </a:r>
            <a:r>
              <a:rPr lang="en-US" sz="4000" dirty="0"/>
              <a:t> </a:t>
            </a:r>
            <a:r>
              <a:rPr lang="en-US" sz="4000" dirty="0" err="1"/>
              <a:t>Convenzione</a:t>
            </a:r>
            <a:r>
              <a:rPr lang="en-US" sz="4000" dirty="0"/>
              <a:t>.</a:t>
            </a:r>
            <a:endParaRPr lang="it-IT" sz="5400" dirty="0"/>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1154243" y="396534"/>
            <a:ext cx="9923488" cy="1323439"/>
          </a:xfrm>
          <a:prstGeom prst="rect">
            <a:avLst/>
          </a:prstGeom>
          <a:noFill/>
        </p:spPr>
        <p:txBody>
          <a:bodyPr wrap="square">
            <a:spAutoFit/>
          </a:bodyPr>
          <a:lstStyle/>
          <a:p>
            <a:pPr algn="ctr">
              <a:defRPr/>
            </a:pPr>
            <a:r>
              <a:rPr lang="it-IT" sz="4000" dirty="0"/>
              <a:t>Convenzione europea dei diritti dell’uomo</a:t>
            </a:r>
          </a:p>
          <a:p>
            <a:pPr algn="ctr">
              <a:defRPr/>
            </a:pPr>
            <a:r>
              <a:rPr kumimoji="0" lang="it-IT" sz="4000" b="0" i="0" u="none" strike="noStrike" kern="1200" cap="none" spc="0" normalizeH="0" baseline="0" noProof="0" dirty="0">
                <a:ln>
                  <a:noFill/>
                </a:ln>
                <a:solidFill>
                  <a:prstClr val="black"/>
                </a:solidFill>
                <a:effectLst/>
                <a:uLnTx/>
                <a:uFillTx/>
                <a:latin typeface="Calibri" panose="020F0502020204030204"/>
                <a:ea typeface="+mn-ea"/>
                <a:cs typeface="+mn-cs"/>
              </a:rPr>
              <a:t>Articolo 1</a:t>
            </a:r>
          </a:p>
        </p:txBody>
      </p:sp>
    </p:spTree>
    <p:extLst>
      <p:ext uri="{BB962C8B-B14F-4D97-AF65-F5344CB8AC3E}">
        <p14:creationId xmlns:p14="http://schemas.microsoft.com/office/powerpoint/2010/main" val="25264408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825625"/>
            <a:ext cx="10515600" cy="4351338"/>
          </a:xfrm>
        </p:spPr>
        <p:txBody>
          <a:bodyPr vert="horz" lIns="91440" tIns="45720" rIns="91440" bIns="45720" rtlCol="0">
            <a:normAutofit fontScale="92500" lnSpcReduction="20000"/>
          </a:bodyPr>
          <a:lstStyle/>
          <a:p>
            <a:pPr marL="0" indent="0" algn="just">
              <a:buNone/>
            </a:pPr>
            <a:endParaRPr lang="en-US" sz="3400" dirty="0"/>
          </a:p>
          <a:p>
            <a:pPr marL="0" indent="0" algn="just">
              <a:buNone/>
            </a:pPr>
            <a:endParaRPr lang="en-US" sz="4000" dirty="0"/>
          </a:p>
          <a:p>
            <a:pPr marL="0" indent="0" algn="just">
              <a:buNone/>
            </a:pPr>
            <a:r>
              <a:rPr lang="en-US" sz="4000" dirty="0" err="1"/>
              <a:t>Gli</a:t>
            </a:r>
            <a:r>
              <a:rPr lang="en-US" sz="4000" dirty="0"/>
              <a:t> </a:t>
            </a:r>
            <a:r>
              <a:rPr lang="en-US" sz="4000" dirty="0" err="1"/>
              <a:t>Stati</a:t>
            </a:r>
            <a:r>
              <a:rPr lang="en-US" sz="4000" dirty="0"/>
              <a:t> </a:t>
            </a:r>
            <a:r>
              <a:rPr lang="en-US" sz="4000" dirty="0" err="1"/>
              <a:t>Parti</a:t>
            </a:r>
            <a:r>
              <a:rPr lang="en-US" sz="4000" dirty="0"/>
              <a:t> di </a:t>
            </a:r>
            <a:r>
              <a:rPr lang="en-US" sz="4000" dirty="0" err="1"/>
              <a:t>questa</a:t>
            </a:r>
            <a:r>
              <a:rPr lang="en-US" sz="4000" dirty="0"/>
              <a:t> </a:t>
            </a:r>
            <a:r>
              <a:rPr lang="en-US" sz="4000" dirty="0" err="1"/>
              <a:t>Convenzione</a:t>
            </a:r>
            <a:r>
              <a:rPr lang="en-US" sz="4000" dirty="0"/>
              <a:t> </a:t>
            </a:r>
            <a:r>
              <a:rPr lang="en-US" sz="4000" dirty="0" err="1"/>
              <a:t>si</a:t>
            </a:r>
            <a:r>
              <a:rPr lang="en-US" sz="4000" dirty="0"/>
              <a:t> </a:t>
            </a:r>
            <a:r>
              <a:rPr lang="en-US" sz="4000" dirty="0" err="1"/>
              <a:t>impegnano</a:t>
            </a:r>
            <a:r>
              <a:rPr lang="en-US" sz="4000" dirty="0"/>
              <a:t> a </a:t>
            </a:r>
            <a:r>
              <a:rPr lang="en-US" sz="4000" dirty="0" err="1"/>
              <a:t>rispettare</a:t>
            </a:r>
            <a:r>
              <a:rPr lang="en-US" sz="4000" dirty="0"/>
              <a:t> </a:t>
            </a:r>
            <a:r>
              <a:rPr lang="en-US" sz="4000" dirty="0" err="1"/>
              <a:t>i</a:t>
            </a:r>
            <a:r>
              <a:rPr lang="en-US" sz="4000" dirty="0"/>
              <a:t> </a:t>
            </a:r>
            <a:r>
              <a:rPr lang="en-US" sz="4000" dirty="0" err="1"/>
              <a:t>diritti</a:t>
            </a:r>
            <a:r>
              <a:rPr lang="en-US" sz="4000" dirty="0"/>
              <a:t> e le </a:t>
            </a:r>
            <a:r>
              <a:rPr lang="en-US" sz="4000" dirty="0" err="1"/>
              <a:t>libertà</a:t>
            </a:r>
            <a:r>
              <a:rPr lang="en-US" sz="4000" dirty="0"/>
              <a:t> </a:t>
            </a:r>
            <a:r>
              <a:rPr lang="en-US" sz="4000" dirty="0" err="1"/>
              <a:t>riconosciuti</a:t>
            </a:r>
            <a:r>
              <a:rPr lang="en-US" sz="4000" dirty="0"/>
              <a:t> </a:t>
            </a:r>
            <a:r>
              <a:rPr lang="en-US" sz="4000" dirty="0" err="1"/>
              <a:t>negli</a:t>
            </a:r>
            <a:r>
              <a:rPr lang="en-US" sz="4000" dirty="0"/>
              <a:t> </a:t>
            </a:r>
            <a:r>
              <a:rPr lang="en-US" sz="4000" dirty="0" err="1"/>
              <a:t>articoli</a:t>
            </a:r>
            <a:r>
              <a:rPr lang="en-US" sz="4000" dirty="0"/>
              <a:t> </a:t>
            </a:r>
            <a:r>
              <a:rPr lang="en-US" sz="4000" dirty="0" err="1"/>
              <a:t>seguenti</a:t>
            </a:r>
            <a:r>
              <a:rPr lang="en-US" sz="4000" dirty="0"/>
              <a:t> e ad </a:t>
            </a:r>
            <a:r>
              <a:rPr lang="en-US" sz="4000" dirty="0" err="1"/>
              <a:t>assicurare</a:t>
            </a:r>
            <a:r>
              <a:rPr lang="en-US" sz="4000" dirty="0"/>
              <a:t> a </a:t>
            </a:r>
            <a:r>
              <a:rPr lang="en-US" sz="4000" b="1" dirty="0" err="1"/>
              <a:t>tutte</a:t>
            </a:r>
            <a:r>
              <a:rPr lang="en-US" sz="4000" b="1" dirty="0"/>
              <a:t> le </a:t>
            </a:r>
            <a:r>
              <a:rPr lang="en-US" sz="4000" b="1" dirty="0" err="1"/>
              <a:t>persone</a:t>
            </a:r>
            <a:r>
              <a:rPr lang="en-US" sz="4000" b="1" dirty="0"/>
              <a:t> </a:t>
            </a:r>
            <a:r>
              <a:rPr lang="en-US" sz="4000" b="1" dirty="0" err="1"/>
              <a:t>soggette</a:t>
            </a:r>
            <a:r>
              <a:rPr lang="en-US" sz="4000" b="1" dirty="0"/>
              <a:t> </a:t>
            </a:r>
            <a:r>
              <a:rPr lang="en-US" sz="4000" b="1" dirty="0" err="1"/>
              <a:t>alla</a:t>
            </a:r>
            <a:r>
              <a:rPr lang="en-US" sz="4000" b="1" dirty="0"/>
              <a:t> </a:t>
            </a:r>
            <a:r>
              <a:rPr lang="en-US" sz="4000" b="1" dirty="0" err="1"/>
              <a:t>loro</a:t>
            </a:r>
            <a:r>
              <a:rPr lang="en-US" sz="4000" b="1" dirty="0"/>
              <a:t> </a:t>
            </a:r>
            <a:r>
              <a:rPr lang="en-US" sz="4000" b="1" dirty="0" err="1"/>
              <a:t>giurisdizione</a:t>
            </a:r>
            <a:r>
              <a:rPr lang="en-US" sz="4000" dirty="0"/>
              <a:t> il libero e </a:t>
            </a:r>
            <a:r>
              <a:rPr lang="en-US" sz="4000" dirty="0" err="1"/>
              <a:t>pieno</a:t>
            </a:r>
            <a:r>
              <a:rPr lang="en-US" sz="4000" dirty="0"/>
              <a:t> </a:t>
            </a:r>
            <a:r>
              <a:rPr lang="en-US" sz="4000" dirty="0" err="1"/>
              <a:t>esercizio</a:t>
            </a:r>
            <a:r>
              <a:rPr lang="en-US" sz="4000" dirty="0"/>
              <a:t> di </a:t>
            </a:r>
            <a:r>
              <a:rPr lang="en-US" sz="4000" dirty="0" err="1"/>
              <a:t>tali</a:t>
            </a:r>
            <a:r>
              <a:rPr lang="en-US" sz="4000" dirty="0"/>
              <a:t> </a:t>
            </a:r>
            <a:r>
              <a:rPr lang="en-US" sz="4000" dirty="0" err="1"/>
              <a:t>diritti</a:t>
            </a:r>
            <a:r>
              <a:rPr lang="en-US" sz="4000" dirty="0"/>
              <a:t> e </a:t>
            </a:r>
            <a:r>
              <a:rPr lang="en-US" sz="4000" dirty="0" err="1"/>
              <a:t>libertà</a:t>
            </a:r>
            <a:r>
              <a:rPr lang="en-US" sz="4000" dirty="0"/>
              <a:t>, senza </a:t>
            </a:r>
            <a:r>
              <a:rPr lang="en-US" sz="4000" dirty="0" err="1"/>
              <a:t>discriminazione</a:t>
            </a:r>
            <a:r>
              <a:rPr lang="en-US" sz="4000" dirty="0"/>
              <a:t> per </a:t>
            </a:r>
            <a:r>
              <a:rPr lang="en-US" sz="4000" dirty="0" err="1"/>
              <a:t>ragioni</a:t>
            </a:r>
            <a:r>
              <a:rPr lang="en-US" sz="4000" dirty="0"/>
              <a:t> di </a:t>
            </a:r>
            <a:r>
              <a:rPr lang="en-US" sz="4000" dirty="0" err="1"/>
              <a:t>razza</a:t>
            </a:r>
            <a:r>
              <a:rPr lang="en-US" sz="4000" dirty="0"/>
              <a:t>, </a:t>
            </a:r>
            <a:r>
              <a:rPr lang="en-US" sz="4000" dirty="0" err="1"/>
              <a:t>colore</a:t>
            </a:r>
            <a:r>
              <a:rPr lang="en-US" sz="4000" dirty="0"/>
              <a:t>, </a:t>
            </a:r>
            <a:r>
              <a:rPr lang="en-US" sz="4000" dirty="0" err="1"/>
              <a:t>sesso</a:t>
            </a:r>
            <a:r>
              <a:rPr lang="en-US" sz="4000" dirty="0"/>
              <a:t>, lingua, </a:t>
            </a:r>
            <a:r>
              <a:rPr lang="en-US" sz="4000" dirty="0" err="1"/>
              <a:t>religione</a:t>
            </a:r>
            <a:r>
              <a:rPr lang="en-US" sz="4000" dirty="0"/>
              <a:t>, </a:t>
            </a:r>
            <a:r>
              <a:rPr lang="en-US" sz="4000" dirty="0" err="1"/>
              <a:t>opinione</a:t>
            </a:r>
            <a:r>
              <a:rPr lang="en-US" sz="4000" dirty="0"/>
              <a:t> </a:t>
            </a:r>
            <a:r>
              <a:rPr lang="en-US" sz="4000" dirty="0" err="1"/>
              <a:t>politica</a:t>
            </a:r>
            <a:r>
              <a:rPr lang="en-US" sz="4000" dirty="0"/>
              <a:t> o </a:t>
            </a:r>
            <a:r>
              <a:rPr lang="en-US" sz="4000" dirty="0" err="1"/>
              <a:t>altra</a:t>
            </a:r>
            <a:r>
              <a:rPr lang="en-US" sz="4000" dirty="0"/>
              <a:t>, </a:t>
            </a:r>
            <a:r>
              <a:rPr lang="en-US" sz="4000" dirty="0" err="1"/>
              <a:t>origine</a:t>
            </a:r>
            <a:r>
              <a:rPr lang="en-US" sz="4000" dirty="0"/>
              <a:t> </a:t>
            </a:r>
            <a:r>
              <a:rPr lang="en-US" sz="4000" dirty="0" err="1"/>
              <a:t>nazionale</a:t>
            </a:r>
            <a:r>
              <a:rPr lang="en-US" sz="4000" dirty="0"/>
              <a:t> o </a:t>
            </a:r>
            <a:r>
              <a:rPr lang="en-US" sz="4000" dirty="0" err="1"/>
              <a:t>sociale</a:t>
            </a:r>
            <a:r>
              <a:rPr lang="en-US" sz="4000" dirty="0"/>
              <a:t>, </a:t>
            </a:r>
            <a:r>
              <a:rPr lang="en-US" sz="4000" dirty="0" err="1"/>
              <a:t>condizione</a:t>
            </a:r>
            <a:r>
              <a:rPr lang="en-US" sz="4000" dirty="0"/>
              <a:t> </a:t>
            </a:r>
            <a:r>
              <a:rPr lang="en-US" sz="4000" dirty="0" err="1"/>
              <a:t>economica</a:t>
            </a:r>
            <a:r>
              <a:rPr lang="en-US" sz="4000" dirty="0"/>
              <a:t>, </a:t>
            </a:r>
            <a:r>
              <a:rPr lang="en-US" sz="4000" dirty="0" err="1"/>
              <a:t>nascita</a:t>
            </a:r>
            <a:r>
              <a:rPr lang="en-US" sz="4000" dirty="0"/>
              <a:t> o </a:t>
            </a:r>
            <a:r>
              <a:rPr lang="en-US" sz="4000" dirty="0" err="1"/>
              <a:t>ogni</a:t>
            </a:r>
            <a:r>
              <a:rPr lang="en-US" sz="4000" dirty="0"/>
              <a:t> </a:t>
            </a:r>
            <a:r>
              <a:rPr lang="en-US" sz="4000" dirty="0" err="1"/>
              <a:t>altra</a:t>
            </a:r>
            <a:r>
              <a:rPr lang="en-US" sz="4000" dirty="0"/>
              <a:t> </a:t>
            </a:r>
            <a:r>
              <a:rPr lang="en-US" sz="4000" dirty="0" err="1"/>
              <a:t>condizione</a:t>
            </a:r>
            <a:r>
              <a:rPr lang="en-US" sz="4000" dirty="0"/>
              <a:t> </a:t>
            </a:r>
            <a:r>
              <a:rPr lang="en-US" sz="4000" dirty="0" err="1"/>
              <a:t>sociale</a:t>
            </a:r>
            <a:r>
              <a:rPr lang="en-US" sz="4000" dirty="0"/>
              <a:t>.</a:t>
            </a:r>
            <a:endParaRPr lang="it-IT" sz="5400" dirty="0"/>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1154243" y="396534"/>
            <a:ext cx="9923488" cy="1323439"/>
          </a:xfrm>
          <a:prstGeom prst="rect">
            <a:avLst/>
          </a:prstGeom>
          <a:noFill/>
        </p:spPr>
        <p:txBody>
          <a:bodyPr wrap="square">
            <a:spAutoFit/>
          </a:bodyPr>
          <a:lstStyle/>
          <a:p>
            <a:pPr algn="ctr">
              <a:defRPr/>
            </a:pPr>
            <a:r>
              <a:rPr lang="it-IT" sz="4000" dirty="0"/>
              <a:t>Convenzione americana dei diritti umani</a:t>
            </a:r>
          </a:p>
          <a:p>
            <a:pPr algn="ctr">
              <a:defRPr/>
            </a:pPr>
            <a:r>
              <a:rPr kumimoji="0" lang="it-IT" sz="4000" b="0" i="0" u="none" strike="noStrike" kern="1200" cap="none" spc="0" normalizeH="0" baseline="0" noProof="0" dirty="0">
                <a:ln>
                  <a:noFill/>
                </a:ln>
                <a:solidFill>
                  <a:prstClr val="black"/>
                </a:solidFill>
                <a:effectLst/>
                <a:uLnTx/>
                <a:uFillTx/>
                <a:latin typeface="Calibri" panose="020F0502020204030204"/>
                <a:ea typeface="+mn-ea"/>
                <a:cs typeface="+mn-cs"/>
              </a:rPr>
              <a:t>Articolo </a:t>
            </a:r>
            <a:r>
              <a:rPr lang="it-IT" sz="4000" dirty="0">
                <a:solidFill>
                  <a:prstClr val="black"/>
                </a:solidFill>
                <a:latin typeface="Calibri" panose="020F0502020204030204"/>
              </a:rPr>
              <a:t>1</a:t>
            </a:r>
            <a:endParaRPr kumimoji="0" lang="it-IT" sz="4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362411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825625"/>
            <a:ext cx="10515600" cy="4351338"/>
          </a:xfrm>
        </p:spPr>
        <p:txBody>
          <a:bodyPr vert="horz" lIns="91440" tIns="45720" rIns="91440" bIns="45720" rtlCol="0">
            <a:normAutofit fontScale="92500"/>
          </a:bodyPr>
          <a:lstStyle/>
          <a:p>
            <a:pPr marL="0" indent="0" algn="just">
              <a:buNone/>
            </a:pPr>
            <a:endParaRPr lang="en-US" sz="3400" dirty="0"/>
          </a:p>
          <a:p>
            <a:pPr marL="0" indent="0" algn="just">
              <a:buNone/>
            </a:pPr>
            <a:r>
              <a:rPr lang="en-US" sz="3400" dirty="0" err="1"/>
              <a:t>Gli</a:t>
            </a:r>
            <a:r>
              <a:rPr lang="en-US" sz="3400" dirty="0"/>
              <a:t> </a:t>
            </a:r>
            <a:r>
              <a:rPr lang="en-US" sz="3400" dirty="0" err="1"/>
              <a:t>Stati</a:t>
            </a:r>
            <a:r>
              <a:rPr lang="en-US" sz="3400" dirty="0"/>
              <a:t> </a:t>
            </a:r>
            <a:r>
              <a:rPr lang="en-US" sz="3400" dirty="0" err="1"/>
              <a:t>Parti</a:t>
            </a:r>
            <a:r>
              <a:rPr lang="en-US" sz="3400" dirty="0"/>
              <a:t> </a:t>
            </a:r>
            <a:r>
              <a:rPr lang="en-US" sz="3400" dirty="0" err="1"/>
              <a:t>rispettano</a:t>
            </a:r>
            <a:r>
              <a:rPr lang="en-US" sz="3400" dirty="0"/>
              <a:t> e </a:t>
            </a:r>
            <a:r>
              <a:rPr lang="en-US" sz="3400" dirty="0" err="1"/>
              <a:t>garantiscono</a:t>
            </a:r>
            <a:r>
              <a:rPr lang="en-US" sz="3400" dirty="0"/>
              <a:t> </a:t>
            </a:r>
            <a:r>
              <a:rPr lang="en-US" sz="3400" dirty="0" err="1"/>
              <a:t>i</a:t>
            </a:r>
            <a:r>
              <a:rPr lang="en-US" sz="3400" dirty="0"/>
              <a:t> </a:t>
            </a:r>
            <a:r>
              <a:rPr lang="en-US" sz="3400" dirty="0" err="1"/>
              <a:t>diritti</a:t>
            </a:r>
            <a:r>
              <a:rPr lang="en-US" sz="3400" dirty="0"/>
              <a:t> </a:t>
            </a:r>
            <a:r>
              <a:rPr lang="en-US" sz="3400" dirty="0" err="1"/>
              <a:t>enunciati</a:t>
            </a:r>
            <a:r>
              <a:rPr lang="en-US" sz="3400" dirty="0"/>
              <a:t> </a:t>
            </a:r>
            <a:r>
              <a:rPr lang="en-US" sz="3400" dirty="0" err="1"/>
              <a:t>nella</a:t>
            </a:r>
            <a:r>
              <a:rPr lang="en-US" sz="3400" dirty="0"/>
              <a:t> </a:t>
            </a:r>
            <a:r>
              <a:rPr lang="en-US" sz="3400" dirty="0" err="1"/>
              <a:t>presente</a:t>
            </a:r>
            <a:r>
              <a:rPr lang="en-US" sz="3400" dirty="0"/>
              <a:t> </a:t>
            </a:r>
            <a:r>
              <a:rPr lang="en-US" sz="3400" dirty="0" err="1"/>
              <a:t>Convenzione</a:t>
            </a:r>
            <a:r>
              <a:rPr lang="en-US" sz="3400" dirty="0"/>
              <a:t> a </a:t>
            </a:r>
            <a:r>
              <a:rPr lang="en-US" sz="3400" b="1" dirty="0" err="1"/>
              <a:t>ciascun</a:t>
            </a:r>
            <a:r>
              <a:rPr lang="en-US" sz="3400" b="1" dirty="0"/>
              <a:t> </a:t>
            </a:r>
            <a:r>
              <a:rPr lang="en-US" sz="3400" b="1" dirty="0" err="1"/>
              <a:t>fanciullo</a:t>
            </a:r>
            <a:r>
              <a:rPr lang="en-US" sz="3400" b="1" dirty="0"/>
              <a:t> </a:t>
            </a:r>
            <a:r>
              <a:rPr lang="en-US" sz="3400" b="1" dirty="0" err="1"/>
              <a:t>che</a:t>
            </a:r>
            <a:r>
              <a:rPr lang="en-US" sz="3400" b="1" dirty="0"/>
              <a:t> </a:t>
            </a:r>
            <a:r>
              <a:rPr lang="en-US" sz="3400" b="1" dirty="0" err="1"/>
              <a:t>rientra</a:t>
            </a:r>
            <a:r>
              <a:rPr lang="en-US" sz="3400" b="1" dirty="0"/>
              <a:t> </a:t>
            </a:r>
            <a:r>
              <a:rPr lang="en-US" sz="3400" b="1" dirty="0" err="1"/>
              <a:t>nella</a:t>
            </a:r>
            <a:r>
              <a:rPr lang="en-US" sz="3400" b="1" dirty="0"/>
              <a:t> </a:t>
            </a:r>
            <a:r>
              <a:rPr lang="en-US" sz="3400" b="1" dirty="0" err="1"/>
              <a:t>loro</a:t>
            </a:r>
            <a:r>
              <a:rPr lang="en-US" sz="3400" b="1" dirty="0"/>
              <a:t> </a:t>
            </a:r>
            <a:r>
              <a:rPr lang="en-US" sz="3400" b="1" dirty="0" err="1"/>
              <a:t>giurisdizione</a:t>
            </a:r>
            <a:r>
              <a:rPr lang="en-US" sz="3400" dirty="0"/>
              <a:t> senza </a:t>
            </a:r>
            <a:r>
              <a:rPr lang="en-US" sz="3400" dirty="0" err="1"/>
              <a:t>discriminazioni</a:t>
            </a:r>
            <a:r>
              <a:rPr lang="en-US" sz="3400" dirty="0"/>
              <a:t> di </a:t>
            </a:r>
            <a:r>
              <a:rPr lang="en-US" sz="3400" dirty="0" err="1"/>
              <a:t>alcun</a:t>
            </a:r>
            <a:r>
              <a:rPr lang="en-US" sz="3400" dirty="0"/>
              <a:t> </a:t>
            </a:r>
            <a:r>
              <a:rPr lang="en-US" sz="3400" dirty="0" err="1"/>
              <a:t>tipo</a:t>
            </a:r>
            <a:r>
              <a:rPr lang="en-US" sz="3400" dirty="0"/>
              <a:t>, </a:t>
            </a:r>
            <a:r>
              <a:rPr lang="en-US" sz="3400" dirty="0" err="1"/>
              <a:t>indipendentemente</a:t>
            </a:r>
            <a:r>
              <a:rPr lang="en-US" sz="3400" dirty="0"/>
              <a:t> </a:t>
            </a:r>
            <a:r>
              <a:rPr lang="en-US" sz="3400" dirty="0" err="1"/>
              <a:t>dalla</a:t>
            </a:r>
            <a:r>
              <a:rPr lang="en-US" sz="3400" dirty="0"/>
              <a:t> </a:t>
            </a:r>
            <a:r>
              <a:rPr lang="en-US" sz="3400" dirty="0" err="1"/>
              <a:t>razza</a:t>
            </a:r>
            <a:r>
              <a:rPr lang="en-US" sz="3400" dirty="0"/>
              <a:t>, dal </a:t>
            </a:r>
            <a:r>
              <a:rPr lang="en-US" sz="3400" dirty="0" err="1"/>
              <a:t>colore</a:t>
            </a:r>
            <a:r>
              <a:rPr lang="en-US" sz="3400" dirty="0"/>
              <a:t>, dal </a:t>
            </a:r>
            <a:r>
              <a:rPr lang="en-US" sz="3400" dirty="0" err="1"/>
              <a:t>sesso</a:t>
            </a:r>
            <a:r>
              <a:rPr lang="en-US" sz="3400" dirty="0"/>
              <a:t>, </a:t>
            </a:r>
            <a:r>
              <a:rPr lang="en-US" sz="3400" dirty="0" err="1"/>
              <a:t>dalla</a:t>
            </a:r>
            <a:r>
              <a:rPr lang="en-US" sz="3400" dirty="0"/>
              <a:t> lingua, </a:t>
            </a:r>
            <a:r>
              <a:rPr lang="en-US" sz="3400" dirty="0" err="1"/>
              <a:t>dalla</a:t>
            </a:r>
            <a:r>
              <a:rPr lang="en-US" sz="3400" dirty="0"/>
              <a:t> </a:t>
            </a:r>
            <a:r>
              <a:rPr lang="en-US" sz="3400" dirty="0" err="1"/>
              <a:t>religione</a:t>
            </a:r>
            <a:r>
              <a:rPr lang="en-US" sz="3400" dirty="0"/>
              <a:t>, </a:t>
            </a:r>
            <a:r>
              <a:rPr lang="en-US" sz="3400" dirty="0" err="1"/>
              <a:t>dalle</a:t>
            </a:r>
            <a:r>
              <a:rPr lang="en-US" sz="3400" dirty="0"/>
              <a:t> </a:t>
            </a:r>
            <a:r>
              <a:rPr lang="en-US" sz="3400" dirty="0" err="1"/>
              <a:t>opinioni</a:t>
            </a:r>
            <a:r>
              <a:rPr lang="en-US" sz="3400" dirty="0"/>
              <a:t> </a:t>
            </a:r>
            <a:r>
              <a:rPr lang="en-US" sz="3400" dirty="0" err="1"/>
              <a:t>politiche</a:t>
            </a:r>
            <a:r>
              <a:rPr lang="en-US" sz="3400" dirty="0"/>
              <a:t> o di </a:t>
            </a:r>
            <a:r>
              <a:rPr lang="en-US" sz="3400" dirty="0" err="1"/>
              <a:t>altro</a:t>
            </a:r>
            <a:r>
              <a:rPr lang="en-US" sz="3400" dirty="0"/>
              <a:t> </a:t>
            </a:r>
            <a:r>
              <a:rPr lang="en-US" sz="3400" dirty="0" err="1"/>
              <a:t>genere</a:t>
            </a:r>
            <a:r>
              <a:rPr lang="en-US" sz="3400" dirty="0"/>
              <a:t>, </a:t>
            </a:r>
            <a:r>
              <a:rPr lang="en-US" sz="3400" dirty="0" err="1"/>
              <a:t>dall'origine</a:t>
            </a:r>
            <a:r>
              <a:rPr lang="en-US" sz="3400" dirty="0"/>
              <a:t> </a:t>
            </a:r>
            <a:r>
              <a:rPr lang="en-US" sz="3400" dirty="0" err="1"/>
              <a:t>nazionale</a:t>
            </a:r>
            <a:r>
              <a:rPr lang="en-US" sz="3400" dirty="0"/>
              <a:t>, </a:t>
            </a:r>
            <a:r>
              <a:rPr lang="en-US" sz="3400" dirty="0" err="1"/>
              <a:t>etnica</a:t>
            </a:r>
            <a:r>
              <a:rPr lang="en-US" sz="3400" dirty="0"/>
              <a:t> o </a:t>
            </a:r>
            <a:r>
              <a:rPr lang="en-US" sz="3400" dirty="0" err="1"/>
              <a:t>sociale</a:t>
            </a:r>
            <a:r>
              <a:rPr lang="en-US" sz="3400" dirty="0"/>
              <a:t>, dal </a:t>
            </a:r>
            <a:r>
              <a:rPr lang="en-US" sz="3400" dirty="0" err="1"/>
              <a:t>patrimonio</a:t>
            </a:r>
            <a:r>
              <a:rPr lang="en-US" sz="3400" dirty="0"/>
              <a:t>, </a:t>
            </a:r>
            <a:r>
              <a:rPr lang="en-US" sz="3400" dirty="0" err="1"/>
              <a:t>dalla</a:t>
            </a:r>
            <a:r>
              <a:rPr lang="en-US" sz="3400" dirty="0"/>
              <a:t> </a:t>
            </a:r>
            <a:r>
              <a:rPr lang="en-US" sz="3400" dirty="0" err="1"/>
              <a:t>disabilità</a:t>
            </a:r>
            <a:r>
              <a:rPr lang="en-US" sz="3400" dirty="0"/>
              <a:t>, </a:t>
            </a:r>
            <a:r>
              <a:rPr lang="en-US" sz="3400" dirty="0" err="1"/>
              <a:t>dalla</a:t>
            </a:r>
            <a:r>
              <a:rPr lang="en-US" sz="3400" dirty="0"/>
              <a:t> </a:t>
            </a:r>
            <a:r>
              <a:rPr lang="en-US" sz="3400" dirty="0" err="1"/>
              <a:t>nascita</a:t>
            </a:r>
            <a:r>
              <a:rPr lang="en-US" sz="3400" dirty="0"/>
              <a:t> o da </a:t>
            </a:r>
            <a:r>
              <a:rPr lang="en-US" sz="3400" dirty="0" err="1"/>
              <a:t>qualsiasi</a:t>
            </a:r>
            <a:r>
              <a:rPr lang="en-US" sz="3400" dirty="0"/>
              <a:t> </a:t>
            </a:r>
            <a:r>
              <a:rPr lang="en-US" sz="3400" dirty="0" err="1"/>
              <a:t>altra</a:t>
            </a:r>
            <a:r>
              <a:rPr lang="en-US" sz="3400" dirty="0"/>
              <a:t> </a:t>
            </a:r>
            <a:r>
              <a:rPr lang="en-US" sz="3400" dirty="0" err="1"/>
              <a:t>condizione</a:t>
            </a:r>
            <a:r>
              <a:rPr lang="en-US" sz="3400" dirty="0"/>
              <a:t> del </a:t>
            </a:r>
            <a:r>
              <a:rPr lang="en-US" sz="3400" dirty="0" err="1"/>
              <a:t>fanciullo</a:t>
            </a:r>
            <a:r>
              <a:rPr lang="en-US" sz="3400" dirty="0"/>
              <a:t> o del </a:t>
            </a:r>
            <a:r>
              <a:rPr lang="en-US" sz="3400" dirty="0" err="1"/>
              <a:t>suo</a:t>
            </a:r>
            <a:r>
              <a:rPr lang="en-US" sz="3400" dirty="0"/>
              <a:t> </a:t>
            </a:r>
            <a:r>
              <a:rPr lang="en-US" sz="3400" dirty="0" err="1"/>
              <a:t>genitore</a:t>
            </a:r>
            <a:r>
              <a:rPr lang="en-US" sz="3400" dirty="0"/>
              <a:t> o </a:t>
            </a:r>
            <a:r>
              <a:rPr lang="en-US" sz="3400" dirty="0" err="1"/>
              <a:t>tutore</a:t>
            </a:r>
            <a:r>
              <a:rPr lang="en-US" sz="3400" dirty="0"/>
              <a:t> </a:t>
            </a:r>
            <a:r>
              <a:rPr lang="en-US" sz="3400" dirty="0" err="1"/>
              <a:t>legale</a:t>
            </a:r>
            <a:r>
              <a:rPr lang="en-US" sz="3400" dirty="0"/>
              <a:t>.</a:t>
            </a:r>
            <a:endParaRPr lang="it-IT" sz="4400" dirty="0"/>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1154243" y="396534"/>
            <a:ext cx="9923488" cy="1323439"/>
          </a:xfrm>
          <a:prstGeom prst="rect">
            <a:avLst/>
          </a:prstGeom>
          <a:noFill/>
        </p:spPr>
        <p:txBody>
          <a:bodyPr wrap="square">
            <a:spAutoFit/>
          </a:bodyPr>
          <a:lstStyle/>
          <a:p>
            <a:pPr algn="ctr">
              <a:defRPr/>
            </a:pPr>
            <a:r>
              <a:rPr lang="it-IT" sz="4000" dirty="0"/>
              <a:t>Convenzione sui diritti del fanciullo</a:t>
            </a:r>
          </a:p>
          <a:p>
            <a:pPr algn="ctr">
              <a:defRPr/>
            </a:pPr>
            <a:r>
              <a:rPr kumimoji="0" lang="it-IT" sz="4000" b="0" i="0" u="none" strike="noStrike" kern="1200" cap="none" spc="0" normalizeH="0" baseline="0" noProof="0" dirty="0">
                <a:ln>
                  <a:noFill/>
                </a:ln>
                <a:solidFill>
                  <a:prstClr val="black"/>
                </a:solidFill>
                <a:effectLst/>
                <a:uLnTx/>
                <a:uFillTx/>
                <a:latin typeface="Calibri" panose="020F0502020204030204"/>
                <a:ea typeface="+mn-ea"/>
                <a:cs typeface="+mn-cs"/>
              </a:rPr>
              <a:t>Articolo 2, par. 1</a:t>
            </a:r>
          </a:p>
        </p:txBody>
      </p:sp>
    </p:spTree>
    <p:extLst>
      <p:ext uri="{BB962C8B-B14F-4D97-AF65-F5344CB8AC3E}">
        <p14:creationId xmlns:p14="http://schemas.microsoft.com/office/powerpoint/2010/main" val="319074939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825625"/>
            <a:ext cx="10515600" cy="4351338"/>
          </a:xfrm>
        </p:spPr>
        <p:txBody>
          <a:bodyPr vert="horz" lIns="91440" tIns="45720" rIns="91440" bIns="45720" rtlCol="0">
            <a:normAutofit lnSpcReduction="10000"/>
          </a:bodyPr>
          <a:lstStyle/>
          <a:p>
            <a:pPr marL="0" indent="0" algn="just">
              <a:buNone/>
            </a:pPr>
            <a:endParaRPr lang="en-US" sz="3400" dirty="0"/>
          </a:p>
          <a:p>
            <a:pPr marL="0" indent="0" algn="just">
              <a:buNone/>
            </a:pPr>
            <a:r>
              <a:rPr lang="en-US" sz="3400" dirty="0" err="1"/>
              <a:t>Ciascuno</a:t>
            </a:r>
            <a:r>
              <a:rPr lang="en-US" sz="3400" dirty="0"/>
              <a:t> </a:t>
            </a:r>
            <a:r>
              <a:rPr lang="en-US" sz="3400" dirty="0" err="1"/>
              <a:t>degli</a:t>
            </a:r>
            <a:r>
              <a:rPr lang="en-US" sz="3400" dirty="0"/>
              <a:t> </a:t>
            </a:r>
            <a:r>
              <a:rPr lang="en-US" sz="3400" dirty="0" err="1"/>
              <a:t>Stati</a:t>
            </a:r>
            <a:r>
              <a:rPr lang="en-US" sz="3400" dirty="0"/>
              <a:t> </a:t>
            </a:r>
            <a:r>
              <a:rPr lang="en-US" sz="3400" dirty="0" err="1"/>
              <a:t>Parti</a:t>
            </a:r>
            <a:r>
              <a:rPr lang="en-US" sz="3400" dirty="0"/>
              <a:t> del </a:t>
            </a:r>
            <a:r>
              <a:rPr lang="en-US" sz="3400" dirty="0" err="1"/>
              <a:t>presente</a:t>
            </a:r>
            <a:r>
              <a:rPr lang="en-US" sz="3400" dirty="0"/>
              <a:t> </a:t>
            </a:r>
            <a:r>
              <a:rPr lang="en-US" sz="3400" dirty="0" err="1"/>
              <a:t>Patto</a:t>
            </a:r>
            <a:r>
              <a:rPr lang="en-US" sz="3400" dirty="0"/>
              <a:t> </a:t>
            </a:r>
            <a:r>
              <a:rPr lang="en-US" sz="3400" dirty="0" err="1"/>
              <a:t>si</a:t>
            </a:r>
            <a:r>
              <a:rPr lang="en-US" sz="3400" dirty="0"/>
              <a:t> </a:t>
            </a:r>
            <a:r>
              <a:rPr lang="en-US" sz="3400" dirty="0" err="1"/>
              <a:t>impegna</a:t>
            </a:r>
            <a:r>
              <a:rPr lang="en-US" sz="3400" dirty="0"/>
              <a:t> a </a:t>
            </a:r>
            <a:r>
              <a:rPr lang="en-US" sz="3400" dirty="0" err="1"/>
              <a:t>rispettare</a:t>
            </a:r>
            <a:r>
              <a:rPr lang="en-US" sz="3400" dirty="0"/>
              <a:t> ed a </a:t>
            </a:r>
            <a:r>
              <a:rPr lang="en-US" sz="3400" dirty="0" err="1"/>
              <a:t>garantire</a:t>
            </a:r>
            <a:r>
              <a:rPr lang="en-US" sz="3400" dirty="0"/>
              <a:t> a </a:t>
            </a:r>
            <a:r>
              <a:rPr lang="en-US" sz="3400" b="1" dirty="0"/>
              <a:t>tutti </a:t>
            </a:r>
            <a:r>
              <a:rPr lang="en-US" sz="3400" b="1" dirty="0" err="1"/>
              <a:t>gli</a:t>
            </a:r>
            <a:r>
              <a:rPr lang="en-US" sz="3400" b="1" dirty="0"/>
              <a:t> </a:t>
            </a:r>
            <a:r>
              <a:rPr lang="en-US" sz="3400" b="1" dirty="0" err="1"/>
              <a:t>individui</a:t>
            </a:r>
            <a:r>
              <a:rPr lang="en-US" sz="3400" b="1" dirty="0"/>
              <a:t> </a:t>
            </a:r>
            <a:r>
              <a:rPr lang="en-US" sz="3400" b="1" dirty="0" err="1"/>
              <a:t>che</a:t>
            </a:r>
            <a:r>
              <a:rPr lang="en-US" sz="3400" b="1" dirty="0"/>
              <a:t> </a:t>
            </a:r>
            <a:r>
              <a:rPr lang="en-US" sz="3400" b="1" dirty="0" err="1"/>
              <a:t>si</a:t>
            </a:r>
            <a:r>
              <a:rPr lang="en-US" sz="3400" b="1" dirty="0"/>
              <a:t> </a:t>
            </a:r>
            <a:r>
              <a:rPr lang="en-US" sz="3400" b="1" dirty="0" err="1"/>
              <a:t>trovino</a:t>
            </a:r>
            <a:r>
              <a:rPr lang="en-US" sz="3400" b="1" dirty="0"/>
              <a:t> </a:t>
            </a:r>
            <a:r>
              <a:rPr lang="en-US" sz="3400" b="1" dirty="0" err="1"/>
              <a:t>sul</a:t>
            </a:r>
            <a:r>
              <a:rPr lang="en-US" sz="3400" b="1" dirty="0"/>
              <a:t> </a:t>
            </a:r>
            <a:r>
              <a:rPr lang="en-US" sz="3400" b="1" dirty="0" err="1"/>
              <a:t>suo</a:t>
            </a:r>
            <a:r>
              <a:rPr lang="en-US" sz="3400" b="1" dirty="0"/>
              <a:t> </a:t>
            </a:r>
            <a:r>
              <a:rPr lang="en-US" sz="3400" b="1" dirty="0" err="1"/>
              <a:t>territorio</a:t>
            </a:r>
            <a:r>
              <a:rPr lang="en-US" sz="3400" b="1" dirty="0"/>
              <a:t> e </a:t>
            </a:r>
            <a:r>
              <a:rPr lang="en-US" sz="3400" b="1" dirty="0" err="1"/>
              <a:t>siano</a:t>
            </a:r>
            <a:r>
              <a:rPr lang="en-US" sz="3400" b="1" dirty="0"/>
              <a:t> </a:t>
            </a:r>
            <a:r>
              <a:rPr lang="en-US" sz="3400" b="1" dirty="0" err="1"/>
              <a:t>sottoposti</a:t>
            </a:r>
            <a:r>
              <a:rPr lang="en-US" sz="3400" b="1" dirty="0"/>
              <a:t> </a:t>
            </a:r>
            <a:r>
              <a:rPr lang="en-US" sz="3400" b="1" dirty="0" err="1"/>
              <a:t>alla</a:t>
            </a:r>
            <a:r>
              <a:rPr lang="en-US" sz="3400" b="1" dirty="0"/>
              <a:t> </a:t>
            </a:r>
            <a:r>
              <a:rPr lang="en-US" sz="3400" b="1" dirty="0" err="1"/>
              <a:t>sua</a:t>
            </a:r>
            <a:r>
              <a:rPr lang="en-US" sz="3400" b="1" dirty="0"/>
              <a:t> </a:t>
            </a:r>
            <a:r>
              <a:rPr lang="en-US" sz="3400" b="1" dirty="0" err="1"/>
              <a:t>giurisdizione</a:t>
            </a:r>
            <a:r>
              <a:rPr lang="en-US" sz="3400" b="1" dirty="0"/>
              <a:t> </a:t>
            </a:r>
            <a:r>
              <a:rPr lang="en-US" sz="3400" dirty="0" err="1"/>
              <a:t>i</a:t>
            </a:r>
            <a:r>
              <a:rPr lang="en-US" sz="3400" dirty="0"/>
              <a:t> </a:t>
            </a:r>
            <a:r>
              <a:rPr lang="en-US" sz="3400" dirty="0" err="1"/>
              <a:t>diritti</a:t>
            </a:r>
            <a:r>
              <a:rPr lang="en-US" sz="3400" dirty="0"/>
              <a:t> </a:t>
            </a:r>
            <a:r>
              <a:rPr lang="en-US" sz="3400" dirty="0" err="1"/>
              <a:t>riconosciuti</a:t>
            </a:r>
            <a:r>
              <a:rPr lang="en-US" sz="3400" dirty="0"/>
              <a:t> </a:t>
            </a:r>
            <a:r>
              <a:rPr lang="en-US" sz="3400" dirty="0" err="1"/>
              <a:t>nel</a:t>
            </a:r>
            <a:r>
              <a:rPr lang="en-US" sz="3400" dirty="0"/>
              <a:t> </a:t>
            </a:r>
            <a:r>
              <a:rPr lang="en-US" sz="3400" dirty="0" err="1"/>
              <a:t>presente</a:t>
            </a:r>
            <a:r>
              <a:rPr lang="en-US" sz="3400" dirty="0"/>
              <a:t> </a:t>
            </a:r>
            <a:r>
              <a:rPr lang="en-US" sz="3400" dirty="0" err="1"/>
              <a:t>Patto</a:t>
            </a:r>
            <a:r>
              <a:rPr lang="en-US" sz="3400" dirty="0"/>
              <a:t>, senza </a:t>
            </a:r>
            <a:r>
              <a:rPr lang="en-US" sz="3400" dirty="0" err="1"/>
              <a:t>distinzione</a:t>
            </a:r>
            <a:r>
              <a:rPr lang="en-US" sz="3400" dirty="0"/>
              <a:t> alcuna, </a:t>
            </a:r>
            <a:r>
              <a:rPr lang="en-US" sz="3400" dirty="0" err="1"/>
              <a:t>sia</a:t>
            </a:r>
            <a:r>
              <a:rPr lang="en-US" sz="3400" dirty="0"/>
              <a:t> </a:t>
            </a:r>
            <a:r>
              <a:rPr lang="en-US" sz="3400" dirty="0" err="1"/>
              <a:t>essa</a:t>
            </a:r>
            <a:r>
              <a:rPr lang="en-US" sz="3400" dirty="0"/>
              <a:t> </a:t>
            </a:r>
            <a:r>
              <a:rPr lang="en-US" sz="3400" dirty="0" err="1"/>
              <a:t>fondata</a:t>
            </a:r>
            <a:r>
              <a:rPr lang="en-US" sz="3400" dirty="0"/>
              <a:t> </a:t>
            </a:r>
            <a:r>
              <a:rPr lang="en-US" sz="3400" dirty="0" err="1"/>
              <a:t>sulla</a:t>
            </a:r>
            <a:r>
              <a:rPr lang="en-US" sz="3400" dirty="0"/>
              <a:t> </a:t>
            </a:r>
            <a:r>
              <a:rPr lang="en-US" sz="3400" dirty="0" err="1"/>
              <a:t>razza</a:t>
            </a:r>
            <a:r>
              <a:rPr lang="en-US" sz="3400" dirty="0"/>
              <a:t>, il </a:t>
            </a:r>
            <a:r>
              <a:rPr lang="en-US" sz="3400" dirty="0" err="1"/>
              <a:t>colore</a:t>
            </a:r>
            <a:r>
              <a:rPr lang="en-US" sz="3400" dirty="0"/>
              <a:t>, il </a:t>
            </a:r>
            <a:r>
              <a:rPr lang="en-US" sz="3400" dirty="0" err="1"/>
              <a:t>sesso</a:t>
            </a:r>
            <a:r>
              <a:rPr lang="en-US" sz="3400" dirty="0"/>
              <a:t>, la lingua, la </a:t>
            </a:r>
            <a:r>
              <a:rPr lang="en-US" sz="3400" dirty="0" err="1"/>
              <a:t>religione</a:t>
            </a:r>
            <a:r>
              <a:rPr lang="en-US" sz="3400" dirty="0"/>
              <a:t>, </a:t>
            </a:r>
            <a:r>
              <a:rPr lang="en-US" sz="3400" dirty="0" err="1"/>
              <a:t>l’opinione</a:t>
            </a:r>
            <a:r>
              <a:rPr lang="en-US" sz="3400" dirty="0"/>
              <a:t> </a:t>
            </a:r>
            <a:r>
              <a:rPr lang="en-US" sz="3400" dirty="0" err="1"/>
              <a:t>politica</a:t>
            </a:r>
            <a:r>
              <a:rPr lang="en-US" sz="3400" dirty="0"/>
              <a:t> o </a:t>
            </a:r>
            <a:r>
              <a:rPr lang="en-US" sz="3400" dirty="0" err="1"/>
              <a:t>qualsiasi</a:t>
            </a:r>
            <a:r>
              <a:rPr lang="en-US" sz="3400" dirty="0"/>
              <a:t> </a:t>
            </a:r>
            <a:r>
              <a:rPr lang="en-US" sz="3400" dirty="0" err="1"/>
              <a:t>altra</a:t>
            </a:r>
            <a:r>
              <a:rPr lang="en-US" sz="3400" dirty="0"/>
              <a:t> </a:t>
            </a:r>
            <a:r>
              <a:rPr lang="en-US" sz="3400" dirty="0" err="1"/>
              <a:t>opinione</a:t>
            </a:r>
            <a:r>
              <a:rPr lang="en-US" sz="3400" dirty="0"/>
              <a:t>, </a:t>
            </a:r>
            <a:r>
              <a:rPr lang="en-US" sz="3400" dirty="0" err="1"/>
              <a:t>l’origine</a:t>
            </a:r>
            <a:r>
              <a:rPr lang="en-US" sz="3400" dirty="0"/>
              <a:t> </a:t>
            </a:r>
            <a:r>
              <a:rPr lang="en-US" sz="3400" dirty="0" err="1"/>
              <a:t>nazionale</a:t>
            </a:r>
            <a:r>
              <a:rPr lang="en-US" sz="3400" dirty="0"/>
              <a:t> o </a:t>
            </a:r>
            <a:r>
              <a:rPr lang="en-US" sz="3400" dirty="0" err="1"/>
              <a:t>sociale</a:t>
            </a:r>
            <a:r>
              <a:rPr lang="en-US" sz="3400" dirty="0"/>
              <a:t>, la </a:t>
            </a:r>
            <a:r>
              <a:rPr lang="en-US" sz="3400" dirty="0" err="1"/>
              <a:t>condizione</a:t>
            </a:r>
            <a:r>
              <a:rPr lang="en-US" sz="3400" dirty="0"/>
              <a:t> </a:t>
            </a:r>
            <a:r>
              <a:rPr lang="en-US" sz="3400" dirty="0" err="1"/>
              <a:t>economica</a:t>
            </a:r>
            <a:r>
              <a:rPr lang="en-US" sz="3400" dirty="0"/>
              <a:t>, la </a:t>
            </a:r>
            <a:r>
              <a:rPr lang="en-US" sz="3400" dirty="0" err="1"/>
              <a:t>nascita</a:t>
            </a:r>
            <a:r>
              <a:rPr lang="en-US" sz="3400" dirty="0"/>
              <a:t> o </a:t>
            </a:r>
            <a:r>
              <a:rPr lang="en-US" sz="3400" dirty="0" err="1"/>
              <a:t>qualsiasi</a:t>
            </a:r>
            <a:r>
              <a:rPr lang="en-US" sz="3400" dirty="0"/>
              <a:t> </a:t>
            </a:r>
            <a:r>
              <a:rPr lang="en-US" sz="3400" dirty="0" err="1"/>
              <a:t>altra</a:t>
            </a:r>
            <a:r>
              <a:rPr lang="en-US" sz="3400" dirty="0"/>
              <a:t> </a:t>
            </a:r>
            <a:r>
              <a:rPr lang="en-US" sz="3400" dirty="0" err="1"/>
              <a:t>condizione</a:t>
            </a:r>
            <a:r>
              <a:rPr lang="en-US" sz="3400" dirty="0"/>
              <a:t>.</a:t>
            </a:r>
            <a:endParaRPr lang="it-IT" sz="4400" dirty="0"/>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5</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1154243" y="396534"/>
            <a:ext cx="9923488" cy="1323439"/>
          </a:xfrm>
          <a:prstGeom prst="rect">
            <a:avLst/>
          </a:prstGeom>
          <a:noFill/>
        </p:spPr>
        <p:txBody>
          <a:bodyPr wrap="square">
            <a:spAutoFit/>
          </a:bodyPr>
          <a:lstStyle/>
          <a:p>
            <a:pPr algn="ctr">
              <a:defRPr/>
            </a:pPr>
            <a:r>
              <a:rPr lang="it-IT" sz="4000" dirty="0"/>
              <a:t>Patto sui diritti civili e politici</a:t>
            </a:r>
          </a:p>
          <a:p>
            <a:pPr algn="ctr">
              <a:defRPr/>
            </a:pPr>
            <a:r>
              <a:rPr kumimoji="0" lang="it-IT" sz="4000" b="0" i="0" u="none" strike="noStrike" kern="1200" cap="none" spc="0" normalizeH="0" baseline="0" noProof="0" dirty="0">
                <a:ln>
                  <a:noFill/>
                </a:ln>
                <a:solidFill>
                  <a:prstClr val="black"/>
                </a:solidFill>
                <a:effectLst/>
                <a:uLnTx/>
                <a:uFillTx/>
                <a:latin typeface="Calibri" panose="020F0502020204030204"/>
                <a:ea typeface="+mn-ea"/>
                <a:cs typeface="+mn-cs"/>
              </a:rPr>
              <a:t>Articolo 2, par. 4</a:t>
            </a:r>
          </a:p>
        </p:txBody>
      </p:sp>
    </p:spTree>
    <p:extLst>
      <p:ext uri="{BB962C8B-B14F-4D97-AF65-F5344CB8AC3E}">
        <p14:creationId xmlns:p14="http://schemas.microsoft.com/office/powerpoint/2010/main" val="32126537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825625"/>
            <a:ext cx="10515600" cy="4351338"/>
          </a:xfrm>
        </p:spPr>
        <p:txBody>
          <a:bodyPr vert="horz" lIns="91440" tIns="45720" rIns="91440" bIns="45720" rtlCol="0">
            <a:normAutofit fontScale="70000" lnSpcReduction="20000"/>
          </a:bodyPr>
          <a:lstStyle/>
          <a:p>
            <a:pPr marL="0" indent="0" algn="just">
              <a:buNone/>
            </a:pPr>
            <a:endParaRPr lang="en-US" sz="3400" dirty="0"/>
          </a:p>
          <a:p>
            <a:pPr marL="0" indent="0" algn="just">
              <a:buNone/>
            </a:pPr>
            <a:r>
              <a:rPr lang="en-US" sz="5100" dirty="0" err="1"/>
              <a:t>Gli</a:t>
            </a:r>
            <a:r>
              <a:rPr lang="en-US" sz="5100" dirty="0"/>
              <a:t> </a:t>
            </a:r>
            <a:r>
              <a:rPr lang="en-US" sz="5100" dirty="0" err="1"/>
              <a:t>Stati</a:t>
            </a:r>
            <a:r>
              <a:rPr lang="en-US" sz="5100" dirty="0"/>
              <a:t> </a:t>
            </a:r>
            <a:r>
              <a:rPr lang="en-US" sz="5100" dirty="0" err="1"/>
              <a:t>Parte</a:t>
            </a:r>
            <a:r>
              <a:rPr lang="en-US" sz="5100" dirty="0"/>
              <a:t> </a:t>
            </a:r>
            <a:r>
              <a:rPr lang="en-US" sz="5100" dirty="0" err="1"/>
              <a:t>sono</a:t>
            </a:r>
            <a:r>
              <a:rPr lang="en-US" sz="5100" dirty="0"/>
              <a:t> tenuti, ai sensi </a:t>
            </a:r>
            <a:r>
              <a:rPr lang="en-US" sz="5100" dirty="0" err="1"/>
              <a:t>dell’articolo</a:t>
            </a:r>
            <a:r>
              <a:rPr lang="en-US" sz="5100" dirty="0"/>
              <a:t> 2, </a:t>
            </a:r>
            <a:r>
              <a:rPr lang="en-US" sz="5100" dirty="0" err="1"/>
              <a:t>paragrafo</a:t>
            </a:r>
            <a:r>
              <a:rPr lang="en-US" sz="5100" dirty="0"/>
              <a:t> 1, a </a:t>
            </a:r>
            <a:r>
              <a:rPr lang="en-US" sz="5100" dirty="0" err="1"/>
              <a:t>rispettare</a:t>
            </a:r>
            <a:r>
              <a:rPr lang="en-US" sz="5100" dirty="0"/>
              <a:t> e </a:t>
            </a:r>
            <a:r>
              <a:rPr lang="en-US" sz="5100" dirty="0" err="1"/>
              <a:t>garantire</a:t>
            </a:r>
            <a:r>
              <a:rPr lang="en-US" sz="5100" dirty="0"/>
              <a:t> </a:t>
            </a:r>
            <a:r>
              <a:rPr lang="en-US" sz="5100" dirty="0" err="1"/>
              <a:t>i</a:t>
            </a:r>
            <a:r>
              <a:rPr lang="en-US" sz="5100" dirty="0"/>
              <a:t> </a:t>
            </a:r>
            <a:r>
              <a:rPr lang="en-US" sz="5100" dirty="0" err="1"/>
              <a:t>diritti</a:t>
            </a:r>
            <a:r>
              <a:rPr lang="en-US" sz="5100" dirty="0"/>
              <a:t> del </a:t>
            </a:r>
            <a:r>
              <a:rPr lang="en-US" sz="5100" dirty="0" err="1"/>
              <a:t>Patto</a:t>
            </a:r>
            <a:r>
              <a:rPr lang="en-US" sz="5100" dirty="0"/>
              <a:t> </a:t>
            </a:r>
            <a:r>
              <a:rPr lang="en-US" sz="5100" dirty="0" err="1"/>
              <a:t>nei</a:t>
            </a:r>
            <a:r>
              <a:rPr lang="en-US" sz="5100" dirty="0"/>
              <a:t> </a:t>
            </a:r>
            <a:r>
              <a:rPr lang="en-US" sz="5100" dirty="0" err="1"/>
              <a:t>confronti</a:t>
            </a:r>
            <a:r>
              <a:rPr lang="en-US" sz="5100" dirty="0"/>
              <a:t> di </a:t>
            </a:r>
            <a:r>
              <a:rPr lang="en-US" sz="5100" dirty="0" err="1"/>
              <a:t>tutte</a:t>
            </a:r>
            <a:r>
              <a:rPr lang="en-US" sz="5100" dirty="0"/>
              <a:t> le </a:t>
            </a:r>
            <a:r>
              <a:rPr lang="en-US" sz="5100" dirty="0" err="1"/>
              <a:t>persone</a:t>
            </a:r>
            <a:r>
              <a:rPr lang="en-US" sz="5100" dirty="0"/>
              <a:t> </a:t>
            </a:r>
            <a:r>
              <a:rPr lang="en-US" sz="5100" dirty="0" err="1"/>
              <a:t>che</a:t>
            </a:r>
            <a:r>
              <a:rPr lang="en-US" sz="5100" dirty="0"/>
              <a:t> </a:t>
            </a:r>
            <a:r>
              <a:rPr lang="en-US" sz="5100" dirty="0" err="1"/>
              <a:t>possono</a:t>
            </a:r>
            <a:r>
              <a:rPr lang="en-US" sz="5100" dirty="0"/>
              <a:t> </a:t>
            </a:r>
            <a:r>
              <a:rPr lang="en-US" sz="5100" dirty="0" err="1"/>
              <a:t>trovarsi</a:t>
            </a:r>
            <a:r>
              <a:rPr lang="en-US" sz="5100" dirty="0"/>
              <a:t> </a:t>
            </a:r>
            <a:r>
              <a:rPr lang="en-US" sz="5100" dirty="0" err="1"/>
              <a:t>nel</a:t>
            </a:r>
            <a:r>
              <a:rPr lang="en-US" sz="5100" dirty="0"/>
              <a:t> </a:t>
            </a:r>
            <a:r>
              <a:rPr lang="en-US" sz="5100" dirty="0" err="1"/>
              <a:t>loro</a:t>
            </a:r>
            <a:r>
              <a:rPr lang="en-US" sz="5100" dirty="0"/>
              <a:t> </a:t>
            </a:r>
            <a:r>
              <a:rPr lang="en-US" sz="5100" dirty="0" err="1"/>
              <a:t>territorio</a:t>
            </a:r>
            <a:r>
              <a:rPr lang="en-US" sz="5100" dirty="0"/>
              <a:t> e di </a:t>
            </a:r>
            <a:r>
              <a:rPr lang="en-US" sz="5100" dirty="0" err="1"/>
              <a:t>tutte</a:t>
            </a:r>
            <a:r>
              <a:rPr lang="en-US" sz="5100" dirty="0"/>
              <a:t> le </a:t>
            </a:r>
            <a:r>
              <a:rPr lang="en-US" sz="5100" dirty="0" err="1"/>
              <a:t>persone</a:t>
            </a:r>
            <a:r>
              <a:rPr lang="en-US" sz="5100" dirty="0"/>
              <a:t> </a:t>
            </a:r>
            <a:r>
              <a:rPr lang="en-US" sz="5100" dirty="0" err="1"/>
              <a:t>soggette</a:t>
            </a:r>
            <a:r>
              <a:rPr lang="en-US" sz="5100" dirty="0"/>
              <a:t> </a:t>
            </a:r>
            <a:r>
              <a:rPr lang="en-US" sz="5100" dirty="0" err="1"/>
              <a:t>alla</a:t>
            </a:r>
            <a:r>
              <a:rPr lang="en-US" sz="5100" dirty="0"/>
              <a:t> </a:t>
            </a:r>
            <a:r>
              <a:rPr lang="en-US" sz="5100" dirty="0" err="1"/>
              <a:t>loro</a:t>
            </a:r>
            <a:r>
              <a:rPr lang="en-US" sz="5100" dirty="0"/>
              <a:t> </a:t>
            </a:r>
            <a:r>
              <a:rPr lang="en-US" sz="5100" dirty="0" err="1"/>
              <a:t>giurisdizione</a:t>
            </a:r>
            <a:r>
              <a:rPr lang="en-US" sz="5100" dirty="0"/>
              <a:t>. </a:t>
            </a:r>
            <a:r>
              <a:rPr lang="en-US" sz="5100" dirty="0" err="1"/>
              <a:t>Ciò</a:t>
            </a:r>
            <a:r>
              <a:rPr lang="en-US" sz="5100" dirty="0"/>
              <a:t> </a:t>
            </a:r>
            <a:r>
              <a:rPr lang="en-US" sz="5100" dirty="0" err="1"/>
              <a:t>significa</a:t>
            </a:r>
            <a:r>
              <a:rPr lang="en-US" sz="5100" dirty="0"/>
              <a:t> </a:t>
            </a:r>
            <a:r>
              <a:rPr lang="en-US" sz="5100" dirty="0" err="1"/>
              <a:t>che</a:t>
            </a:r>
            <a:r>
              <a:rPr lang="en-US" sz="5100" dirty="0"/>
              <a:t> uno </a:t>
            </a:r>
            <a:r>
              <a:rPr lang="en-US" sz="5100" dirty="0" err="1"/>
              <a:t>Stato</a:t>
            </a:r>
            <a:r>
              <a:rPr lang="en-US" sz="5100" dirty="0"/>
              <a:t> </a:t>
            </a:r>
            <a:r>
              <a:rPr lang="en-US" sz="5100" dirty="0" err="1"/>
              <a:t>Parte</a:t>
            </a:r>
            <a:r>
              <a:rPr lang="en-US" sz="5100" dirty="0"/>
              <a:t> </a:t>
            </a:r>
            <a:r>
              <a:rPr lang="en-US" sz="5100" dirty="0" err="1"/>
              <a:t>deve</a:t>
            </a:r>
            <a:r>
              <a:rPr lang="en-US" sz="5100" dirty="0"/>
              <a:t> </a:t>
            </a:r>
            <a:r>
              <a:rPr lang="en-US" sz="5100" dirty="0" err="1"/>
              <a:t>rispettare</a:t>
            </a:r>
            <a:r>
              <a:rPr lang="en-US" sz="5100" dirty="0"/>
              <a:t> e </a:t>
            </a:r>
            <a:r>
              <a:rPr lang="en-US" sz="5100" dirty="0" err="1"/>
              <a:t>garantire</a:t>
            </a:r>
            <a:r>
              <a:rPr lang="en-US" sz="5100" dirty="0"/>
              <a:t> </a:t>
            </a:r>
            <a:r>
              <a:rPr lang="en-US" sz="5100" dirty="0" err="1"/>
              <a:t>i</a:t>
            </a:r>
            <a:r>
              <a:rPr lang="en-US" sz="5100" dirty="0"/>
              <a:t> </a:t>
            </a:r>
            <a:r>
              <a:rPr lang="en-US" sz="5100" dirty="0" err="1"/>
              <a:t>diritti</a:t>
            </a:r>
            <a:r>
              <a:rPr lang="en-US" sz="5100" dirty="0"/>
              <a:t> </a:t>
            </a:r>
            <a:r>
              <a:rPr lang="en-US" sz="5100" dirty="0" err="1"/>
              <a:t>stabiliti</a:t>
            </a:r>
            <a:r>
              <a:rPr lang="en-US" sz="5100" dirty="0"/>
              <a:t> </a:t>
            </a:r>
            <a:r>
              <a:rPr lang="en-US" sz="5100" dirty="0" err="1"/>
              <a:t>nel</a:t>
            </a:r>
            <a:r>
              <a:rPr lang="en-US" sz="5100" dirty="0"/>
              <a:t> </a:t>
            </a:r>
            <a:r>
              <a:rPr lang="en-US" sz="5100" dirty="0" err="1"/>
              <a:t>Patto</a:t>
            </a:r>
            <a:r>
              <a:rPr lang="en-US" sz="5100" dirty="0"/>
              <a:t> verso </a:t>
            </a:r>
            <a:r>
              <a:rPr lang="en-US" sz="5100" dirty="0" err="1"/>
              <a:t>chiunque</a:t>
            </a:r>
            <a:r>
              <a:rPr lang="en-US" sz="5100" dirty="0"/>
              <a:t> </a:t>
            </a:r>
            <a:r>
              <a:rPr lang="en-US" sz="5100" dirty="0" err="1"/>
              <a:t>si</a:t>
            </a:r>
            <a:r>
              <a:rPr lang="en-US" sz="5100" dirty="0"/>
              <a:t> </a:t>
            </a:r>
            <a:r>
              <a:rPr lang="en-US" sz="5100" dirty="0" err="1"/>
              <a:t>trovi</a:t>
            </a:r>
            <a:r>
              <a:rPr lang="en-US" sz="5100" dirty="0"/>
              <a:t> </a:t>
            </a:r>
            <a:r>
              <a:rPr lang="en-US" sz="5100" dirty="0" err="1"/>
              <a:t>nel</a:t>
            </a:r>
            <a:r>
              <a:rPr lang="en-US" sz="5100" dirty="0"/>
              <a:t> </a:t>
            </a:r>
            <a:r>
              <a:rPr lang="en-US" sz="5100" dirty="0" err="1"/>
              <a:t>potere</a:t>
            </a:r>
            <a:r>
              <a:rPr lang="en-US" sz="5100" dirty="0"/>
              <a:t> o </a:t>
            </a:r>
            <a:r>
              <a:rPr lang="en-US" sz="5100" dirty="0" err="1"/>
              <a:t>nel</a:t>
            </a:r>
            <a:r>
              <a:rPr lang="en-US" sz="5100" dirty="0"/>
              <a:t> </a:t>
            </a:r>
            <a:r>
              <a:rPr lang="en-US" sz="5100" dirty="0" err="1"/>
              <a:t>controllo</a:t>
            </a:r>
            <a:r>
              <a:rPr lang="en-US" sz="5100" dirty="0"/>
              <a:t> </a:t>
            </a:r>
            <a:r>
              <a:rPr lang="en-US" sz="5100" dirty="0" err="1"/>
              <a:t>effettivo</a:t>
            </a:r>
            <a:r>
              <a:rPr lang="en-US" sz="5100" dirty="0"/>
              <a:t> di tale </a:t>
            </a:r>
            <a:r>
              <a:rPr lang="en-US" sz="5100" dirty="0" err="1"/>
              <a:t>Stato</a:t>
            </a:r>
            <a:r>
              <a:rPr lang="en-US" sz="5100" dirty="0"/>
              <a:t> </a:t>
            </a:r>
            <a:r>
              <a:rPr lang="en-US" sz="5100" dirty="0" err="1"/>
              <a:t>Parte</a:t>
            </a:r>
            <a:r>
              <a:rPr lang="en-US" sz="5100" dirty="0"/>
              <a:t>, </a:t>
            </a:r>
            <a:r>
              <a:rPr lang="en-US" sz="5100" b="1" dirty="0" err="1"/>
              <a:t>anche</a:t>
            </a:r>
            <a:r>
              <a:rPr lang="en-US" sz="5100" b="1" dirty="0"/>
              <a:t> se non </a:t>
            </a:r>
            <a:r>
              <a:rPr lang="en-US" sz="5100" b="1" dirty="0" err="1"/>
              <a:t>si</a:t>
            </a:r>
            <a:r>
              <a:rPr lang="en-US" sz="5100" b="1" dirty="0"/>
              <a:t> </a:t>
            </a:r>
            <a:r>
              <a:rPr lang="en-US" sz="5100" b="1" dirty="0" err="1"/>
              <a:t>trova</a:t>
            </a:r>
            <a:r>
              <a:rPr lang="en-US" sz="5100" b="1" dirty="0"/>
              <a:t> </a:t>
            </a:r>
            <a:r>
              <a:rPr lang="en-US" sz="5100" b="1" dirty="0" err="1"/>
              <a:t>nel</a:t>
            </a:r>
            <a:r>
              <a:rPr lang="en-US" sz="5100" b="1" dirty="0"/>
              <a:t> </a:t>
            </a:r>
            <a:r>
              <a:rPr lang="en-US" sz="5100" b="1" dirty="0" err="1"/>
              <a:t>territorio</a:t>
            </a:r>
            <a:r>
              <a:rPr lang="en-US" sz="5100" b="1" dirty="0"/>
              <a:t> </a:t>
            </a:r>
            <a:r>
              <a:rPr lang="en-US" sz="5100" b="1" dirty="0" err="1"/>
              <a:t>dello</a:t>
            </a:r>
            <a:r>
              <a:rPr lang="en-US" sz="5100" b="1" dirty="0"/>
              <a:t> </a:t>
            </a:r>
            <a:r>
              <a:rPr lang="en-US" sz="5100" b="1" dirty="0" err="1"/>
              <a:t>Stato</a:t>
            </a:r>
            <a:r>
              <a:rPr lang="en-US" sz="5100" b="1" dirty="0"/>
              <a:t> </a:t>
            </a:r>
            <a:r>
              <a:rPr lang="en-US" sz="5100" b="1" dirty="0" err="1"/>
              <a:t>Parte</a:t>
            </a:r>
            <a:r>
              <a:rPr lang="en-US" sz="5100" dirty="0"/>
              <a:t>.</a:t>
            </a:r>
            <a:endParaRPr lang="it-IT" sz="6700" dirty="0"/>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6</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1154243" y="396534"/>
            <a:ext cx="9923488" cy="1323439"/>
          </a:xfrm>
          <a:prstGeom prst="rect">
            <a:avLst/>
          </a:prstGeom>
          <a:noFill/>
        </p:spPr>
        <p:txBody>
          <a:bodyPr wrap="square">
            <a:spAutoFit/>
          </a:bodyPr>
          <a:lstStyle/>
          <a:p>
            <a:pPr algn="ctr">
              <a:defRPr/>
            </a:pPr>
            <a:r>
              <a:rPr lang="it-IT" sz="4000" dirty="0"/>
              <a:t>Human </a:t>
            </a:r>
            <a:r>
              <a:rPr lang="it-IT" sz="4000" dirty="0" err="1"/>
              <a:t>Rights</a:t>
            </a:r>
            <a:r>
              <a:rPr lang="it-IT" sz="4000" dirty="0"/>
              <a:t> Committee</a:t>
            </a:r>
          </a:p>
          <a:p>
            <a:pPr algn="ctr">
              <a:defRPr/>
            </a:pPr>
            <a:r>
              <a:rPr lang="it-IT" sz="4000" dirty="0"/>
              <a:t>General </a:t>
            </a:r>
            <a:r>
              <a:rPr lang="it-IT" sz="4000" dirty="0" err="1"/>
              <a:t>Comment</a:t>
            </a:r>
            <a:r>
              <a:rPr lang="it-IT" sz="4000" dirty="0"/>
              <a:t> N. 31</a:t>
            </a:r>
          </a:p>
        </p:txBody>
      </p:sp>
    </p:spTree>
    <p:extLst>
      <p:ext uri="{BB962C8B-B14F-4D97-AF65-F5344CB8AC3E}">
        <p14:creationId xmlns:p14="http://schemas.microsoft.com/office/powerpoint/2010/main" val="20694185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825625"/>
            <a:ext cx="10515600" cy="4351338"/>
          </a:xfrm>
        </p:spPr>
        <p:txBody>
          <a:bodyPr vert="horz" lIns="91440" tIns="45720" rIns="91440" bIns="45720" rtlCol="0">
            <a:normAutofit fontScale="70000" lnSpcReduction="20000"/>
          </a:bodyPr>
          <a:lstStyle/>
          <a:p>
            <a:pPr marL="0" indent="0" algn="just">
              <a:buNone/>
            </a:pPr>
            <a:endParaRPr lang="en-US" sz="3400" dirty="0"/>
          </a:p>
          <a:p>
            <a:pPr marL="0" indent="0" algn="just">
              <a:buNone/>
            </a:pPr>
            <a:r>
              <a:rPr lang="en-US" sz="5700" dirty="0" err="1"/>
              <a:t>Questo</a:t>
            </a:r>
            <a:r>
              <a:rPr lang="en-US" sz="5700" dirty="0"/>
              <a:t> principio </a:t>
            </a:r>
            <a:r>
              <a:rPr lang="en-US" sz="5700" dirty="0" err="1"/>
              <a:t>si</a:t>
            </a:r>
            <a:r>
              <a:rPr lang="en-US" sz="5700" dirty="0"/>
              <a:t> </a:t>
            </a:r>
            <a:r>
              <a:rPr lang="en-US" sz="5700" dirty="0" err="1"/>
              <a:t>applica</a:t>
            </a:r>
            <a:r>
              <a:rPr lang="en-US" sz="5700" dirty="0"/>
              <a:t> </a:t>
            </a:r>
            <a:r>
              <a:rPr lang="en-US" sz="5700" dirty="0" err="1"/>
              <a:t>anche</a:t>
            </a:r>
            <a:r>
              <a:rPr lang="en-US" sz="5700" dirty="0"/>
              <a:t> a </a:t>
            </a:r>
            <a:r>
              <a:rPr lang="en-US" sz="5700" b="1" dirty="0" err="1"/>
              <a:t>coloro</a:t>
            </a:r>
            <a:r>
              <a:rPr lang="en-US" sz="5700" b="1" dirty="0"/>
              <a:t> </a:t>
            </a:r>
            <a:r>
              <a:rPr lang="en-US" sz="5700" b="1" dirty="0" err="1"/>
              <a:t>che</a:t>
            </a:r>
            <a:r>
              <a:rPr lang="en-US" sz="5700" b="1" dirty="0"/>
              <a:t> </a:t>
            </a:r>
            <a:r>
              <a:rPr lang="en-US" sz="5700" b="1" dirty="0" err="1"/>
              <a:t>sono</a:t>
            </a:r>
            <a:r>
              <a:rPr lang="en-US" sz="5700" b="1" dirty="0"/>
              <a:t> sotto il </a:t>
            </a:r>
            <a:r>
              <a:rPr lang="en-US" sz="5700" b="1" dirty="0" err="1"/>
              <a:t>potere</a:t>
            </a:r>
            <a:r>
              <a:rPr lang="en-US" sz="5700" b="1" dirty="0"/>
              <a:t> o il </a:t>
            </a:r>
            <a:r>
              <a:rPr lang="en-US" sz="5700" b="1" dirty="0" err="1"/>
              <a:t>controllo</a:t>
            </a:r>
            <a:r>
              <a:rPr lang="en-US" sz="5700" b="1" dirty="0"/>
              <a:t> </a:t>
            </a:r>
            <a:r>
              <a:rPr lang="en-US" sz="5700" b="1" dirty="0" err="1"/>
              <a:t>effettivo</a:t>
            </a:r>
            <a:r>
              <a:rPr lang="en-US" sz="5700" b="1" dirty="0"/>
              <a:t> </a:t>
            </a:r>
            <a:r>
              <a:rPr lang="en-US" sz="5700" b="1" dirty="0" err="1"/>
              <a:t>delle</a:t>
            </a:r>
            <a:r>
              <a:rPr lang="en-US" sz="5700" b="1" dirty="0"/>
              <a:t> </a:t>
            </a:r>
            <a:r>
              <a:rPr lang="en-US" sz="5700" b="1" dirty="0" err="1"/>
              <a:t>forze</a:t>
            </a:r>
            <a:r>
              <a:rPr lang="en-US" sz="5700" b="1" dirty="0"/>
              <a:t> di uno </a:t>
            </a:r>
            <a:r>
              <a:rPr lang="en-US" sz="5700" b="1" dirty="0" err="1"/>
              <a:t>Stato</a:t>
            </a:r>
            <a:r>
              <a:rPr lang="en-US" sz="5700" b="1" dirty="0"/>
              <a:t> </a:t>
            </a:r>
            <a:r>
              <a:rPr lang="en-US" sz="5700" b="1" dirty="0" err="1"/>
              <a:t>Parte</a:t>
            </a:r>
            <a:r>
              <a:rPr lang="en-US" sz="5700" b="1" dirty="0"/>
              <a:t> </a:t>
            </a:r>
            <a:r>
              <a:rPr lang="en-US" sz="5700" b="1" dirty="0" err="1"/>
              <a:t>che</a:t>
            </a:r>
            <a:r>
              <a:rPr lang="en-US" sz="5700" b="1" dirty="0"/>
              <a:t> </a:t>
            </a:r>
            <a:r>
              <a:rPr lang="en-US" sz="5700" b="1" dirty="0" err="1"/>
              <a:t>agiscono</a:t>
            </a:r>
            <a:r>
              <a:rPr lang="en-US" sz="5700" b="1" dirty="0"/>
              <a:t> al di </a:t>
            </a:r>
            <a:r>
              <a:rPr lang="en-US" sz="5700" b="1" dirty="0" err="1"/>
              <a:t>fuori</a:t>
            </a:r>
            <a:r>
              <a:rPr lang="en-US" sz="5700" b="1" dirty="0"/>
              <a:t> del </a:t>
            </a:r>
            <a:r>
              <a:rPr lang="en-US" sz="5700" b="1" dirty="0" err="1"/>
              <a:t>suo</a:t>
            </a:r>
            <a:r>
              <a:rPr lang="en-US" sz="5700" b="1" dirty="0"/>
              <a:t> </a:t>
            </a:r>
            <a:r>
              <a:rPr lang="en-US" sz="5700" b="1" dirty="0" err="1"/>
              <a:t>territorio</a:t>
            </a:r>
            <a:r>
              <a:rPr lang="en-US" sz="5700" dirty="0"/>
              <a:t>, </a:t>
            </a:r>
            <a:r>
              <a:rPr lang="en-US" sz="5700" dirty="0" err="1"/>
              <a:t>indipendentemente</a:t>
            </a:r>
            <a:r>
              <a:rPr lang="en-US" sz="5700" dirty="0"/>
              <a:t> </a:t>
            </a:r>
            <a:r>
              <a:rPr lang="en-US" sz="5700" dirty="0" err="1"/>
              <a:t>dalle</a:t>
            </a:r>
            <a:r>
              <a:rPr lang="en-US" sz="5700" dirty="0"/>
              <a:t> </a:t>
            </a:r>
            <a:r>
              <a:rPr lang="en-US" sz="5700" dirty="0" err="1"/>
              <a:t>circostanze</a:t>
            </a:r>
            <a:r>
              <a:rPr lang="en-US" sz="5700" dirty="0"/>
              <a:t> in cui tale </a:t>
            </a:r>
            <a:r>
              <a:rPr lang="en-US" sz="5700" dirty="0" err="1"/>
              <a:t>potere</a:t>
            </a:r>
            <a:r>
              <a:rPr lang="en-US" sz="5700" dirty="0"/>
              <a:t> o </a:t>
            </a:r>
            <a:r>
              <a:rPr lang="en-US" sz="5700" dirty="0" err="1"/>
              <a:t>controllo</a:t>
            </a:r>
            <a:r>
              <a:rPr lang="en-US" sz="5700" dirty="0"/>
              <a:t> </a:t>
            </a:r>
            <a:r>
              <a:rPr lang="en-US" sz="5700" dirty="0" err="1"/>
              <a:t>effettivo</a:t>
            </a:r>
            <a:r>
              <a:rPr lang="en-US" sz="5700" dirty="0"/>
              <a:t> </a:t>
            </a:r>
            <a:r>
              <a:rPr lang="en-US" sz="5700" dirty="0" err="1"/>
              <a:t>è</a:t>
            </a:r>
            <a:r>
              <a:rPr lang="en-US" sz="5700" dirty="0"/>
              <a:t> </a:t>
            </a:r>
            <a:r>
              <a:rPr lang="en-US" sz="5700" dirty="0" err="1"/>
              <a:t>stato</a:t>
            </a:r>
            <a:r>
              <a:rPr lang="en-US" sz="5700" dirty="0"/>
              <a:t> </a:t>
            </a:r>
            <a:r>
              <a:rPr lang="en-US" sz="5700" dirty="0" err="1"/>
              <a:t>ottenuto</a:t>
            </a:r>
            <a:r>
              <a:rPr lang="en-US" sz="5700" dirty="0"/>
              <a:t>, come le </a:t>
            </a:r>
            <a:r>
              <a:rPr lang="en-US" sz="5700" dirty="0" err="1"/>
              <a:t>forze</a:t>
            </a:r>
            <a:r>
              <a:rPr lang="en-US" sz="5700" dirty="0"/>
              <a:t> </a:t>
            </a:r>
            <a:r>
              <a:rPr lang="en-US" sz="5700" dirty="0" err="1"/>
              <a:t>che</a:t>
            </a:r>
            <a:r>
              <a:rPr lang="en-US" sz="5700" dirty="0"/>
              <a:t> </a:t>
            </a:r>
            <a:r>
              <a:rPr lang="en-US" sz="5700" dirty="0" err="1"/>
              <a:t>costituiscono</a:t>
            </a:r>
            <a:r>
              <a:rPr lang="en-US" sz="5700" dirty="0"/>
              <a:t> un </a:t>
            </a:r>
            <a:r>
              <a:rPr lang="en-US" sz="5700" dirty="0" err="1"/>
              <a:t>contingente</a:t>
            </a:r>
            <a:r>
              <a:rPr lang="en-US" sz="5700" dirty="0"/>
              <a:t> </a:t>
            </a:r>
            <a:r>
              <a:rPr lang="en-US" sz="5700" dirty="0" err="1"/>
              <a:t>nazionale</a:t>
            </a:r>
            <a:r>
              <a:rPr lang="en-US" sz="5700" dirty="0"/>
              <a:t> di uno </a:t>
            </a:r>
            <a:r>
              <a:rPr lang="en-US" sz="5700" dirty="0" err="1"/>
              <a:t>Stato</a:t>
            </a:r>
            <a:r>
              <a:rPr lang="en-US" sz="5700" dirty="0"/>
              <a:t> </a:t>
            </a:r>
            <a:r>
              <a:rPr lang="en-US" sz="5700" dirty="0" err="1"/>
              <a:t>Parte</a:t>
            </a:r>
            <a:r>
              <a:rPr lang="en-US" sz="5700" dirty="0"/>
              <a:t> </a:t>
            </a:r>
            <a:r>
              <a:rPr lang="en-US" sz="5700" dirty="0" err="1"/>
              <a:t>assegnato</a:t>
            </a:r>
            <a:r>
              <a:rPr lang="en-US" sz="5700" dirty="0"/>
              <a:t> a </a:t>
            </a:r>
            <a:r>
              <a:rPr lang="en-US" sz="5700" dirty="0" err="1"/>
              <a:t>un'operazione</a:t>
            </a:r>
            <a:r>
              <a:rPr lang="en-US" sz="5700" dirty="0"/>
              <a:t> </a:t>
            </a:r>
            <a:r>
              <a:rPr lang="en-US" sz="5700" dirty="0" err="1"/>
              <a:t>internazionale</a:t>
            </a:r>
            <a:r>
              <a:rPr lang="en-US" sz="5700" dirty="0"/>
              <a:t> di </a:t>
            </a:r>
            <a:r>
              <a:rPr lang="en-US" sz="5700" dirty="0" err="1"/>
              <a:t>mantenimento</a:t>
            </a:r>
            <a:r>
              <a:rPr lang="en-US" sz="5700" dirty="0"/>
              <a:t> o </a:t>
            </a:r>
            <a:r>
              <a:rPr lang="en-US" sz="5700" dirty="0" err="1"/>
              <a:t>imposizione</a:t>
            </a:r>
            <a:r>
              <a:rPr lang="en-US" sz="5700" dirty="0"/>
              <a:t> </a:t>
            </a:r>
            <a:r>
              <a:rPr lang="en-US" sz="5700" dirty="0" err="1"/>
              <a:t>della</a:t>
            </a:r>
            <a:r>
              <a:rPr lang="en-US" sz="5700" dirty="0"/>
              <a:t> pace.</a:t>
            </a:r>
            <a:endParaRPr lang="it-IT" sz="6900" dirty="0"/>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7</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1154243" y="396534"/>
            <a:ext cx="9923488" cy="1323439"/>
          </a:xfrm>
          <a:prstGeom prst="rect">
            <a:avLst/>
          </a:prstGeom>
          <a:noFill/>
        </p:spPr>
        <p:txBody>
          <a:bodyPr wrap="square">
            <a:spAutoFit/>
          </a:bodyPr>
          <a:lstStyle/>
          <a:p>
            <a:pPr algn="ctr">
              <a:defRPr/>
            </a:pPr>
            <a:r>
              <a:rPr lang="it-IT" sz="4000" dirty="0"/>
              <a:t>Human </a:t>
            </a:r>
            <a:r>
              <a:rPr lang="it-IT" sz="4000" dirty="0" err="1"/>
              <a:t>Rights</a:t>
            </a:r>
            <a:r>
              <a:rPr lang="it-IT" sz="4000" dirty="0"/>
              <a:t> Committee</a:t>
            </a:r>
          </a:p>
          <a:p>
            <a:pPr algn="ctr">
              <a:defRPr/>
            </a:pPr>
            <a:r>
              <a:rPr lang="it-IT" sz="4000" dirty="0"/>
              <a:t>General </a:t>
            </a:r>
            <a:r>
              <a:rPr lang="it-IT" sz="4000" dirty="0" err="1"/>
              <a:t>Comment</a:t>
            </a:r>
            <a:r>
              <a:rPr lang="it-IT" sz="4000" dirty="0"/>
              <a:t> N. 31</a:t>
            </a:r>
          </a:p>
        </p:txBody>
      </p:sp>
    </p:spTree>
    <p:extLst>
      <p:ext uri="{BB962C8B-B14F-4D97-AF65-F5344CB8AC3E}">
        <p14:creationId xmlns:p14="http://schemas.microsoft.com/office/powerpoint/2010/main" val="11602519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825625"/>
            <a:ext cx="10515600" cy="4351338"/>
          </a:xfrm>
        </p:spPr>
        <p:txBody>
          <a:bodyPr vert="horz" lIns="91440" tIns="45720" rIns="91440" bIns="45720" rtlCol="0">
            <a:normAutofit fontScale="92500" lnSpcReduction="20000"/>
          </a:bodyPr>
          <a:lstStyle/>
          <a:p>
            <a:pPr marL="0" indent="0" algn="just">
              <a:buNone/>
            </a:pPr>
            <a:endParaRPr lang="it-IT" sz="2400" dirty="0"/>
          </a:p>
          <a:p>
            <a:pPr marL="0" indent="0" algn="just">
              <a:buNone/>
            </a:pPr>
            <a:r>
              <a:rPr lang="it-IT" sz="2400" dirty="0"/>
              <a:t>Per quanto riguarda il "significato ordinario" del termine pertinente di cui all’articolo 1 della Convenzione, la Corte è convinta che, dal punto di vista del diritto internazionale pubblico, la competenza giurisdizionale di uno Stato sia principalmente territoriale.  […]
[L]a giurisprudenza della Corte dimostra che il riconoscimento dell’esercizio della competenza extraterritoriale da parte di uno Stato contraente è eccezionale: lo ha fatto quando lo Stato convenuto, attraverso il </a:t>
            </a:r>
            <a:r>
              <a:rPr lang="it-IT" sz="2400" b="1" dirty="0"/>
              <a:t>controllo effettivo del territorio in questione e dei suoi abitanti all’estero in conseguenza di un’occupazione militare o attraverso il consenso, l’invito o l’acquiescenza</a:t>
            </a:r>
            <a:r>
              <a:rPr lang="it-IT" sz="2400" dirty="0"/>
              <a:t> del governo di tale territorio,  esercita in tutto o in parte i poteri pubblici che normalmente devono essere esercitati da tale governo. […]
Inoltre, la Corte rileva che altri casi riconosciuti di esercizio extraterritoriale della giurisdizione da parte di uno Stato includono i casi che coinvolgono le </a:t>
            </a:r>
            <a:r>
              <a:rPr lang="it-IT" sz="2400" b="1" dirty="0"/>
              <a:t>attività dei suoi agenti diplomatici o consolari all’estero</a:t>
            </a:r>
            <a:r>
              <a:rPr lang="it-IT" sz="2400" dirty="0"/>
              <a:t> e </a:t>
            </a:r>
            <a:r>
              <a:rPr lang="it-IT" sz="2400" b="1" dirty="0"/>
              <a:t>a bordo di imbarcazioni e navi immatricolate in tale Stato o battenti bandiera di tale Stato</a:t>
            </a:r>
            <a:r>
              <a:rPr lang="it-IT" sz="2400" dirty="0"/>
              <a:t>. In queste situazioni specifiche, il diritto internazionale consuetudinario e le disposizioni dei trattati hanno riconosciuto l'esercizio extraterritoriale della giurisdizione da parte dello Stato interessato.</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8</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1154243" y="396534"/>
            <a:ext cx="9923488" cy="1323439"/>
          </a:xfrm>
          <a:prstGeom prst="rect">
            <a:avLst/>
          </a:prstGeom>
          <a:noFill/>
        </p:spPr>
        <p:txBody>
          <a:bodyPr wrap="square">
            <a:spAutoFit/>
          </a:bodyPr>
          <a:lstStyle/>
          <a:p>
            <a:pPr algn="ctr">
              <a:defRPr/>
            </a:pPr>
            <a:r>
              <a:rPr lang="it-IT" sz="4000" i="1" dirty="0" err="1"/>
              <a:t>Banković</a:t>
            </a:r>
            <a:r>
              <a:rPr lang="it-IT" sz="4000" i="1" dirty="0"/>
              <a:t> c. Belgio e altri</a:t>
            </a:r>
          </a:p>
          <a:p>
            <a:pPr algn="ctr">
              <a:defRPr/>
            </a:pPr>
            <a:r>
              <a:rPr lang="it-IT" sz="4000" dirty="0"/>
              <a:t>Corte EDU, 12 dicembre 2001</a:t>
            </a:r>
          </a:p>
        </p:txBody>
      </p:sp>
    </p:spTree>
    <p:extLst>
      <p:ext uri="{BB962C8B-B14F-4D97-AF65-F5344CB8AC3E}">
        <p14:creationId xmlns:p14="http://schemas.microsoft.com/office/powerpoint/2010/main" val="21057709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825625"/>
            <a:ext cx="10515600" cy="4767086"/>
          </a:xfrm>
        </p:spPr>
        <p:txBody>
          <a:bodyPr vert="horz" lIns="91440" tIns="45720" rIns="91440" bIns="45720" rtlCol="0">
            <a:normAutofit fontScale="92500" lnSpcReduction="20000"/>
          </a:bodyPr>
          <a:lstStyle/>
          <a:p>
            <a:pPr marL="0" indent="0" algn="just">
              <a:buNone/>
            </a:pPr>
            <a:endParaRPr lang="it-IT" sz="1600" dirty="0"/>
          </a:p>
          <a:p>
            <a:pPr marL="0" indent="0" algn="just">
              <a:buNone/>
            </a:pPr>
            <a:r>
              <a:rPr lang="it-IT" sz="1800" dirty="0"/>
              <a:t>I ricorrenti sostengono che il bombardamento alla RTS da parte degli Stati convenuti costituisce un ulteriore esempio di atto extraterritoriale che può essere adattato dalla nozione di "giurisdizione" di cui all'articolo 1 della Convenzione […]
In primo luogo, i ricorrenti [...] sostengono che l'obbligo positivo di cui all’articolo 1 si estende alla garanzia dei diritti della Convenzione in modo proporzionato al livello di controllo esercitato in una determinata situazione extraterritoriale. I governi sostengono che ciò equivale a una nozione di "causa ed effetto" di giurisdizione […]. </a:t>
            </a:r>
            <a:r>
              <a:rPr lang="it-IT" sz="1800" b="1" dirty="0"/>
              <a:t>La Corte ritiene che l'argomento dei ricorrenti equivalga a sostenere che chiunque sia leso da un atto imputabile a uno Stato contraente, in qualsiasi parte del mondo tale atto sia stato commesso o ne abbia avvertito le conseguenze, è in tal modo condotto nella giurisdizione di tale Stato </a:t>
            </a:r>
            <a:r>
              <a:rPr lang="it-IT" sz="1800" dirty="0"/>
              <a:t>ai sensi dell'articolo 1 della Convenzione.
La Corte è incline a concordare con l'argomentazione dei Governi secondo cui il testo dell'articolo 1 non tiene conto di un tale approccio alla "giurisdizione". È vero che i ricorrenti ammettono che la competenza, e qualsiasi conseguente responsabilità derivante dalla Convenzione di Stato, sarebbe limitata, nelle circostanze, alla commissione e alle conseguenze di tale particolare atto. Tuttavia, la Corte ritiene che il tenore letterale dell'articolo 1 non fornisca alcun sostegno all' affermazione dei ricorrenti [...]. Infatti, l'approccio delle ricorrenti non spiega l'applicazione dell'espressione "nell'ambito della loro competenza" di cui all'articolo 1 e si spinge fino a rendere tali termini superflui e privi di qualsiasi significato. […]
Inoltre, </a:t>
            </a:r>
            <a:r>
              <a:rPr lang="it-IT" sz="1800" b="1" dirty="0"/>
              <a:t>la nozione di competenza dei ricorrenti equipara la determinazione della questione se un singolo rientri nella giurisdizione di uno Stato contraente alla questione se tale persona possa essere considerata vittima di una violazione dei diritti garantiti dalla Convenzione. Si tratta di condizioni di ammissibilità separate e distinte</a:t>
            </a:r>
            <a:r>
              <a:rPr lang="it-IT" sz="1800" dirty="0"/>
              <a:t>, ciascuna delle quali deve essere soddisfatta nell'ordinanza sopra menzionata, prima che un singolo possa invocare le disposizioni della Convenzione contro uno Stato contraente.</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9</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1154243" y="396534"/>
            <a:ext cx="9923488" cy="1323439"/>
          </a:xfrm>
          <a:prstGeom prst="rect">
            <a:avLst/>
          </a:prstGeom>
          <a:noFill/>
        </p:spPr>
        <p:txBody>
          <a:bodyPr wrap="square">
            <a:spAutoFit/>
          </a:bodyPr>
          <a:lstStyle/>
          <a:p>
            <a:pPr algn="ctr">
              <a:defRPr/>
            </a:pPr>
            <a:r>
              <a:rPr lang="it-IT" sz="4000" i="1" dirty="0" err="1"/>
              <a:t>Banković</a:t>
            </a:r>
            <a:r>
              <a:rPr lang="it-IT" sz="4000" i="1" dirty="0"/>
              <a:t> c. Belgio e altri</a:t>
            </a:r>
          </a:p>
          <a:p>
            <a:pPr algn="ctr">
              <a:defRPr/>
            </a:pPr>
            <a:r>
              <a:rPr lang="it-IT" sz="4000" dirty="0"/>
              <a:t>Corte EDU, 12 dicembre 2001</a:t>
            </a:r>
          </a:p>
        </p:txBody>
      </p:sp>
    </p:spTree>
    <p:extLst>
      <p:ext uri="{BB962C8B-B14F-4D97-AF65-F5344CB8AC3E}">
        <p14:creationId xmlns:p14="http://schemas.microsoft.com/office/powerpoint/2010/main" val="1414660237"/>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6788</TotalTime>
  <Words>1474</Words>
  <Application>Microsoft Macintosh PowerPoint</Application>
  <PresentationFormat>Widescreen</PresentationFormat>
  <Paragraphs>59</Paragraphs>
  <Slides>10</Slides>
  <Notes>10</Notes>
  <HiddenSlides>0</HiddenSlides>
  <MMClips>0</MMClips>
  <ScaleCrop>false</ScaleCrop>
  <HeadingPairs>
    <vt:vector size="6" baseType="variant">
      <vt:variant>
        <vt:lpstr>Caratteri utilizzati</vt:lpstr>
      </vt:variant>
      <vt:variant>
        <vt:i4>5</vt:i4>
      </vt:variant>
      <vt:variant>
        <vt:lpstr>Tema</vt:lpstr>
      </vt:variant>
      <vt:variant>
        <vt:i4>1</vt:i4>
      </vt:variant>
      <vt:variant>
        <vt:lpstr>Titoli diapositive</vt:lpstr>
      </vt:variant>
      <vt:variant>
        <vt:i4>10</vt:i4>
      </vt:variant>
    </vt:vector>
  </HeadingPairs>
  <TitlesOfParts>
    <vt:vector size="16" baseType="lpstr">
      <vt:lpstr>Arial</vt:lpstr>
      <vt:lpstr>Calibri</vt:lpstr>
      <vt:lpstr>Calibri Light</vt:lpstr>
      <vt:lpstr>Luiss Sans</vt:lpstr>
      <vt:lpstr>Luiss type</vt:lpstr>
      <vt:lpstr>Tema di Office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State in International Law</dc:title>
  <dc:creator>Pierfrancesco Rossi</dc:creator>
  <cp:lastModifiedBy>Pierfrancesco Rossi</cp:lastModifiedBy>
  <cp:revision>266</cp:revision>
  <dcterms:created xsi:type="dcterms:W3CDTF">2023-02-07T10:10:48Z</dcterms:created>
  <dcterms:modified xsi:type="dcterms:W3CDTF">2025-04-02T18:11:08Z</dcterms:modified>
</cp:coreProperties>
</file>