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302" r:id="rId2"/>
    <p:sldId id="354" r:id="rId3"/>
    <p:sldId id="303" r:id="rId4"/>
    <p:sldId id="304" r:id="rId5"/>
    <p:sldId id="305" r:id="rId6"/>
    <p:sldId id="306" r:id="rId7"/>
    <p:sldId id="307" r:id="rId8"/>
    <p:sldId id="308" r:id="rId9"/>
    <p:sldId id="352" r:id="rId10"/>
    <p:sldId id="350" r:id="rId11"/>
    <p:sldId id="351" r:id="rId12"/>
    <p:sldId id="353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29" r:id="rId36"/>
    <p:sldId id="330" r:id="rId37"/>
    <p:sldId id="331" r:id="rId38"/>
    <p:sldId id="332" r:id="rId39"/>
    <p:sldId id="333" r:id="rId40"/>
    <p:sldId id="334" r:id="rId41"/>
    <p:sldId id="335" r:id="rId42"/>
    <p:sldId id="336" r:id="rId43"/>
    <p:sldId id="337" r:id="rId44"/>
    <p:sldId id="338" r:id="rId45"/>
    <p:sldId id="339" r:id="rId46"/>
    <p:sldId id="340" r:id="rId47"/>
    <p:sldId id="362" r:id="rId48"/>
    <p:sldId id="363" r:id="rId49"/>
    <p:sldId id="364" r:id="rId50"/>
    <p:sldId id="365" r:id="rId51"/>
    <p:sldId id="341" r:id="rId52"/>
    <p:sldId id="342" r:id="rId53"/>
    <p:sldId id="343" r:id="rId54"/>
    <p:sldId id="344" r:id="rId55"/>
    <p:sldId id="346" r:id="rId56"/>
    <p:sldId id="347" r:id="rId57"/>
    <p:sldId id="348" r:id="rId58"/>
    <p:sldId id="349" r:id="rId5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33"/>
    <p:restoredTop sz="95755"/>
  </p:normalViewPr>
  <p:slideViewPr>
    <p:cSldViewPr snapToGrid="0">
      <p:cViewPr varScale="1">
        <p:scale>
          <a:sx n="81" d="100"/>
          <a:sy n="81" d="100"/>
        </p:scale>
        <p:origin x="216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1E757-A45E-E346-903B-7DCE530D3C2D}" type="datetimeFigureOut">
              <a:rPr lang="it-IT" smtClean="0"/>
              <a:t>03/04/23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006A6-3BCC-3A4C-8888-EA48729987F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869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7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8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8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2a0c8144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22a0c8144f3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9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9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9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9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C38F86-9F04-0C46-DA6B-A570D412A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284662B-B13B-3845-882D-01CBE0E8E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5A48D7-310F-E227-92C8-809DC0391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E94C3-0F18-074F-9CCE-8E637508695B}" type="datetimeFigureOut">
              <a:rPr lang="it-IT" smtClean="0"/>
              <a:t>03/04/23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F789AA-806A-F499-D116-2F37008F1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AB5B3A-6215-A08F-E7A4-69ADE8D67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674B-18A9-C847-8252-86F7EFD2BE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78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0DBFB5-873D-2E81-3F1C-38830C688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5365E02-070F-0BAC-77B0-8FA52CC80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5FA419-F4F8-C3FC-DE9E-B9295586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E94C3-0F18-074F-9CCE-8E637508695B}" type="datetimeFigureOut">
              <a:rPr lang="it-IT" smtClean="0"/>
              <a:t>03/04/23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1B3117-61E9-5F14-2027-F53D4E21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F90DDD-7543-DA34-2665-2D284402C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674B-18A9-C847-8252-86F7EFD2BE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847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93024CA-04EC-DB4D-E8B0-160554C53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F933D00-7976-E52A-39D4-2939686D9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7ECE5E-74C1-4588-09BD-D9A8F407F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E94C3-0F18-074F-9CCE-8E637508695B}" type="datetimeFigureOut">
              <a:rPr lang="it-IT" smtClean="0"/>
              <a:t>03/04/23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381E25-7C9D-4F0F-58A8-C13A7FFC4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97B89C-BB8F-F0CA-59EE-A7371A3DD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674B-18A9-C847-8252-86F7EFD2BE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3221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79062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F549D4-99D3-16AF-4295-F4EE988BA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B2B576-88A4-1FC6-ABF7-12A6A2554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EAC1CE-EC86-562B-C60C-F7910B94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E94C3-0F18-074F-9CCE-8E637508695B}" type="datetimeFigureOut">
              <a:rPr lang="it-IT" smtClean="0"/>
              <a:t>03/04/23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5D849B-4771-8488-5ECE-1FF96563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47ED73-F084-1A99-1744-40BE5B183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674B-18A9-C847-8252-86F7EFD2BE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226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71629C-DF1C-5CDB-85BE-D2388957A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AB9CD23-D062-831B-D578-A90210ED0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D420E8-FD2F-E11F-7494-8A0152209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E94C3-0F18-074F-9CCE-8E637508695B}" type="datetimeFigureOut">
              <a:rPr lang="it-IT" smtClean="0"/>
              <a:t>03/04/23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685BEC8-799D-D7EF-2826-270E4BDF7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AB469E-5679-C58E-1187-8F3137FD1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674B-18A9-C847-8252-86F7EFD2BE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35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07BBAA-0F6A-431A-DA11-B1961164F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58D908-117E-443E-1638-440BF5C80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A5D160-55A6-FF78-E25A-8D51504673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81E9E55-BCC5-AB06-B947-85750A2BD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E94C3-0F18-074F-9CCE-8E637508695B}" type="datetimeFigureOut">
              <a:rPr lang="it-IT" smtClean="0"/>
              <a:t>03/04/23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7D5EAC7-20A5-6ACE-9758-B345CA7D8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48B651B-A43C-DC25-E7FB-474414F7B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674B-18A9-C847-8252-86F7EFD2BE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393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43C560-5CC0-8A8E-A876-2BC498211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142BB8-07AB-703B-BBFC-78BA8DCEF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D7AB70F-C858-24BA-6D06-7732B5284E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AA0FFD3-097B-19D1-783E-99651029E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193F66B-A1AA-CD6A-1587-A66149F646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CBDB5A4-D4EC-4041-BA2C-4DBCCAE4E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E94C3-0F18-074F-9CCE-8E637508695B}" type="datetimeFigureOut">
              <a:rPr lang="it-IT" smtClean="0"/>
              <a:t>03/04/23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A84A515-215C-851A-6BBC-3CC920716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F91A242-ECEF-403E-480D-89538266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674B-18A9-C847-8252-86F7EFD2BE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798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E04D88-8029-51B7-F291-B5F8C208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A326552-F429-85B5-D65B-1A83CC41E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E94C3-0F18-074F-9CCE-8E637508695B}" type="datetimeFigureOut">
              <a:rPr lang="it-IT" smtClean="0"/>
              <a:t>03/04/23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B814EA1-D20E-1F05-ADCC-6522AA15B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4935B7-A8C4-BCAF-22CC-60E1D7783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674B-18A9-C847-8252-86F7EFD2BE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9233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984A86F-BCC6-7C6C-E5B8-3C4E13EEF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E94C3-0F18-074F-9CCE-8E637508695B}" type="datetimeFigureOut">
              <a:rPr lang="it-IT" smtClean="0"/>
              <a:t>03/04/23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4312909-A00D-0E30-B1AA-A68DD97D9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9FA64C-9485-9180-C5C3-378A883A6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674B-18A9-C847-8252-86F7EFD2BE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6627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233F2F-78EC-CECA-3529-363F4C8C4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E350D5-106D-FDD8-E29E-6A07B57B7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144EDD1-D696-0521-3327-4DD8CF25D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BC96119-F020-059E-CBC7-978C72755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E94C3-0F18-074F-9CCE-8E637508695B}" type="datetimeFigureOut">
              <a:rPr lang="it-IT" smtClean="0"/>
              <a:t>03/04/23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6527CD0-624B-C12A-DBD5-4FB7E6D04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14CAEB4-0B62-4AFB-023C-8AC33A9DD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674B-18A9-C847-8252-86F7EFD2BE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853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F769AC-E0CF-CEE8-944D-0CE1952AC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278EB20-810B-9548-8099-1C2F18F3E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508A7F9-FFAA-BE78-CC82-7FD7B2957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4672BAF-47EC-051F-8756-83A7C050A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E94C3-0F18-074F-9CCE-8E637508695B}" type="datetimeFigureOut">
              <a:rPr lang="it-IT" smtClean="0"/>
              <a:t>03/04/23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923C5E3-1C7A-E1FC-6492-4D8691F8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544FED-EABD-BC41-704D-A080A7079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2674B-18A9-C847-8252-86F7EFD2BE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016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7A6A4CB-007B-F4A7-AC39-3E621325F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58D7F9E-81A3-8134-C379-FCB046693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D40072-A2DC-1E8B-2995-A9AB2C1AD6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E94C3-0F18-074F-9CCE-8E637508695B}" type="datetimeFigureOut">
              <a:rPr lang="it-IT" smtClean="0"/>
              <a:t>03/04/23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206C11-77B0-6B7D-B863-6F61248E7F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9500DB-6EFE-FE4E-29F6-B52D060A5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2674B-18A9-C847-8252-86F7EFD2BE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239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002" y="86423"/>
            <a:ext cx="8076687" cy="6050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830" y="3801339"/>
            <a:ext cx="4326369" cy="2965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80CCE08D-7774-723A-6AEF-EA5A0E326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98" y="556113"/>
            <a:ext cx="9153403" cy="608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7978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8014AC8-1F15-9E53-F130-7913A58AABB8}"/>
              </a:ext>
            </a:extLst>
          </p:cNvPr>
          <p:cNvSpPr txBox="1"/>
          <p:nvPr/>
        </p:nvSpPr>
        <p:spPr>
          <a:xfrm>
            <a:off x="222738" y="470827"/>
            <a:ext cx="11746523" cy="5554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it-IT" b="0" i="0" u="none" strike="noStrike" dirty="0">
                <a:solidFill>
                  <a:srgbClr val="2D3439"/>
                </a:solidFill>
                <a:effectLst/>
                <a:latin typeface="acumin-pro"/>
              </a:rPr>
              <a:t>Gli </a:t>
            </a:r>
            <a:r>
              <a:rPr lang="it-IT" b="1" i="0" u="none" strike="noStrike" dirty="0">
                <a:solidFill>
                  <a:srgbClr val="2D3439"/>
                </a:solidFill>
                <a:effectLst/>
                <a:latin typeface="acumin-pro"/>
              </a:rPr>
              <a:t>scambiatori cationici e anionici </a:t>
            </a:r>
            <a:r>
              <a:rPr lang="it-IT" b="0" i="0" u="none" strike="noStrike" dirty="0">
                <a:solidFill>
                  <a:srgbClr val="2D3439"/>
                </a:solidFill>
                <a:effectLst/>
                <a:latin typeface="acumin-pro"/>
              </a:rPr>
              <a:t>sono ulteriormente classificati come scambiatori deboli o forti, a seconda del tipo di gruppo ionico sulla loro superficie. </a:t>
            </a:r>
          </a:p>
          <a:p>
            <a:pPr algn="just">
              <a:lnSpc>
                <a:spcPct val="200000"/>
              </a:lnSpc>
            </a:pPr>
            <a:endParaRPr lang="it-IT" dirty="0">
              <a:solidFill>
                <a:srgbClr val="2D3439"/>
              </a:solidFill>
              <a:latin typeface="acumin-pro"/>
            </a:endParaRPr>
          </a:p>
          <a:p>
            <a:pPr algn="just">
              <a:lnSpc>
                <a:spcPct val="200000"/>
              </a:lnSpc>
            </a:pPr>
            <a:r>
              <a:rPr lang="it-IT" b="0" i="0" u="none" strike="noStrike" dirty="0">
                <a:solidFill>
                  <a:srgbClr val="2D3439"/>
                </a:solidFill>
                <a:effectLst/>
                <a:latin typeface="acumin-pro"/>
              </a:rPr>
              <a:t>Gli scambiatori </a:t>
            </a:r>
            <a:r>
              <a:rPr lang="it-IT" b="1" i="0" u="none" strike="noStrike" dirty="0">
                <a:solidFill>
                  <a:srgbClr val="2D3439"/>
                </a:solidFill>
                <a:effectLst/>
                <a:latin typeface="acumin-pro"/>
              </a:rPr>
              <a:t>cationici forti </a:t>
            </a:r>
            <a:r>
              <a:rPr lang="it-IT" b="0" i="0" u="none" strike="noStrike" dirty="0">
                <a:solidFill>
                  <a:srgbClr val="2D3439"/>
                </a:solidFill>
                <a:effectLst/>
                <a:latin typeface="acumin-pro"/>
              </a:rPr>
              <a:t>possiedono una frazione di superficie acida, per esempio un acido solfonico, che è sempre ionizzata [a carica negativa] nell’intero intervallo di pH. </a:t>
            </a:r>
            <a:r>
              <a:rPr lang="it-IT" dirty="0">
                <a:solidFill>
                  <a:srgbClr val="2D3439"/>
                </a:solidFill>
                <a:latin typeface="acumin-pro"/>
              </a:rPr>
              <a:t> </a:t>
            </a:r>
            <a:r>
              <a:rPr lang="it-IT" b="0" i="0" u="none" strike="noStrike" dirty="0">
                <a:solidFill>
                  <a:srgbClr val="2D3439"/>
                </a:solidFill>
                <a:effectLst/>
                <a:latin typeface="acumin-pro"/>
              </a:rPr>
              <a:t>Gli scambiatori </a:t>
            </a:r>
            <a:r>
              <a:rPr lang="it-IT" b="1" i="0" u="none" strike="noStrike" dirty="0">
                <a:solidFill>
                  <a:srgbClr val="2D3439"/>
                </a:solidFill>
                <a:effectLst/>
                <a:latin typeface="acumin-pro"/>
              </a:rPr>
              <a:t>cationici deboli </a:t>
            </a:r>
            <a:r>
              <a:rPr lang="it-IT" b="0" i="0" u="none" strike="noStrike" dirty="0">
                <a:solidFill>
                  <a:srgbClr val="2D3439"/>
                </a:solidFill>
                <a:effectLst/>
                <a:latin typeface="acumin-pro"/>
              </a:rPr>
              <a:t>possiedono una frazione di superficie acida, per esempio un acido carbossilico, che ha carica negativa a pH alto ma è neutra a pH basso. </a:t>
            </a:r>
          </a:p>
          <a:p>
            <a:pPr algn="just">
              <a:lnSpc>
                <a:spcPct val="200000"/>
              </a:lnSpc>
            </a:pPr>
            <a:endParaRPr lang="it-IT" dirty="0">
              <a:solidFill>
                <a:srgbClr val="2D3439"/>
              </a:solidFill>
              <a:latin typeface="acumin-pro"/>
            </a:endParaRPr>
          </a:p>
          <a:p>
            <a:pPr algn="just">
              <a:lnSpc>
                <a:spcPct val="200000"/>
              </a:lnSpc>
            </a:pPr>
            <a:r>
              <a:rPr lang="it-IT" b="0" i="0" u="none" strike="noStrike" dirty="0">
                <a:solidFill>
                  <a:srgbClr val="2D3439"/>
                </a:solidFill>
                <a:effectLst/>
                <a:latin typeface="acumin-pro"/>
              </a:rPr>
              <a:t>Allo stesso modo, gli scambiatori anionici forti supportano in genere gruppi di ammonio quaternario che sono sempre a carica positiva, mentre gli scambiatori anionici deboli possiedono gruppi amminici primari, secondari o terziari che possono avere carica positiva a pH basso ma essere neutri a pH alto.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296003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8F1D7829-7768-EE41-34F2-FF6707C9E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974" y="402320"/>
            <a:ext cx="6840326" cy="60812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3660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800" y="476251"/>
            <a:ext cx="4140200" cy="1876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88913"/>
            <a:ext cx="4587875" cy="5472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7596190" cy="6611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0" y="476250"/>
            <a:ext cx="8496300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1" y="4221162"/>
            <a:ext cx="3095625" cy="2641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33376"/>
            <a:ext cx="4572000" cy="4283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337" y="333375"/>
            <a:ext cx="3887788" cy="112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901" y="1238250"/>
            <a:ext cx="4105275" cy="2601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463" y="3662363"/>
            <a:ext cx="4321179" cy="23590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312" y="4087389"/>
            <a:ext cx="4103688" cy="24574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8" name="Galleria immagini"/>
          <p:cNvGrpSpPr/>
          <p:nvPr/>
        </p:nvGrpSpPr>
        <p:grpSpPr>
          <a:xfrm>
            <a:off x="6861365" y="4380578"/>
            <a:ext cx="3544011" cy="2555333"/>
            <a:chOff x="-1" y="0"/>
            <a:chExt cx="3788777" cy="2979899"/>
          </a:xfrm>
        </p:grpSpPr>
        <p:pic>
          <p:nvPicPr>
            <p:cNvPr id="186" name="Immagine" descr="Immagine"/>
            <p:cNvPicPr>
              <a:picLocks noChangeAspect="1"/>
            </p:cNvPicPr>
            <p:nvPr/>
          </p:nvPicPr>
          <p:blipFill>
            <a:blip r:embed="rId3"/>
            <a:srcRect l="10553" r="10553"/>
            <a:stretch>
              <a:fillRect/>
            </a:stretch>
          </p:blipFill>
          <p:spPr>
            <a:xfrm>
              <a:off x="0" y="0"/>
              <a:ext cx="3788776" cy="24012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7" name="Solvatazione"/>
            <p:cNvSpPr txBox="1"/>
            <p:nvPr/>
          </p:nvSpPr>
          <p:spPr>
            <a:xfrm>
              <a:off x="-1" y="2477421"/>
              <a:ext cx="3788776" cy="5024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 algn="ctr"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Solvatazione</a:t>
              </a:r>
            </a:p>
          </p:txBody>
        </p:sp>
      </p:grp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15A13F90-3D24-AD0B-E13C-139F092B7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600" y="426766"/>
            <a:ext cx="2565400" cy="24257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44A461A-1050-2C5A-2050-9C15A24F6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95" y="509167"/>
            <a:ext cx="2945989" cy="2255303"/>
          </a:xfrm>
          <a:prstGeom prst="rect">
            <a:avLst/>
          </a:prstGeom>
        </p:spPr>
      </p:pic>
      <p:pic>
        <p:nvPicPr>
          <p:cNvPr id="8" name="Immagine 7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CF81BE70-1C04-E3D5-4661-38B77FEBDE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78" y="453512"/>
            <a:ext cx="3827486" cy="24257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5A75684-AE47-BD0D-C897-19F25327ABD0}"/>
              </a:ext>
            </a:extLst>
          </p:cNvPr>
          <p:cNvSpPr txBox="1"/>
          <p:nvPr/>
        </p:nvSpPr>
        <p:spPr>
          <a:xfrm>
            <a:off x="3451801" y="63265"/>
            <a:ext cx="5026821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hangingPunct="0"/>
            <a:r>
              <a:rPr lang="it-IT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Effetto della distribuzione della «</a:t>
            </a:r>
            <a:r>
              <a:rPr lang="it-IT" b="1" i="1" dirty="0" err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particle</a:t>
            </a:r>
            <a:r>
              <a:rPr lang="it-IT" b="1" i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 size»  </a:t>
            </a:r>
            <a:r>
              <a:rPr lang="it-IT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su SPE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C0845B1-5638-2A9B-575E-E973D0CAEB51}"/>
              </a:ext>
            </a:extLst>
          </p:cNvPr>
          <p:cNvSpPr txBox="1"/>
          <p:nvPr/>
        </p:nvSpPr>
        <p:spPr>
          <a:xfrm>
            <a:off x="3621922" y="3718061"/>
            <a:ext cx="386098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hangingPunct="0"/>
            <a:r>
              <a:rPr lang="it-IT" b="1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Condizionamento della fase solida in SPE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040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retrattamento del campione prima del passaggio in SPE"/>
          <p:cNvSpPr txBox="1"/>
          <p:nvPr/>
        </p:nvSpPr>
        <p:spPr>
          <a:xfrm>
            <a:off x="2541267" y="333374"/>
            <a:ext cx="548964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Pretrattamento del campione prima del passaggio in SPE</a:t>
            </a:r>
          </a:p>
        </p:txBody>
      </p:sp>
      <p:sp>
        <p:nvSpPr>
          <p:cNvPr id="193" name="Latte: generalmente si usa SPE in fase inversa o a scambio ionico. Il campione può essere diluito con acqua o con metanolo (max 1:2). Alcune procedure possono richiedere di precipitare le proteine (trattamento acido con HCl H2SO4 o acido tricloroacetico)"/>
          <p:cNvSpPr txBox="1"/>
          <p:nvPr/>
        </p:nvSpPr>
        <p:spPr>
          <a:xfrm>
            <a:off x="2141218" y="963613"/>
            <a:ext cx="8115938" cy="95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 u="sng">
                <a:latin typeface="+mn-lt"/>
                <a:ea typeface="+mn-ea"/>
                <a:cs typeface="+mn-cs"/>
                <a:sym typeface="Arial"/>
              </a:defRPr>
            </a:pPr>
            <a:r>
              <a:rPr sz="1400"/>
              <a:t>Latte: generalmente si usa SPE in fase inversa o a scambio ionico. Il campione può essere diluito con acqua o con metanolo (max 1:2). Alcune procedure possono richiedere di precipitare le proteine (trattamento acido con HCl H2SO4 o acido tricloroacetico). Dopo la precipitazione, centrifugazione e utilizzo del surnatante in SPE</a:t>
            </a:r>
          </a:p>
        </p:txBody>
      </p:sp>
      <p:sp>
        <p:nvSpPr>
          <p:cNvPr id="194" name="Vino, birra e bevande acquose: queste possono essere processate senza pretrattamento, ad eccezione di una diluizone  per portare etanolo &lt;8% se si lavora in fase inversa. Se necessario rimuovere solidi sospesi per filtrazione."/>
          <p:cNvSpPr txBox="1"/>
          <p:nvPr/>
        </p:nvSpPr>
        <p:spPr>
          <a:xfrm>
            <a:off x="2141218" y="2239960"/>
            <a:ext cx="7900038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 u="sng">
                <a:latin typeface="+mn-lt"/>
                <a:ea typeface="+mn-ea"/>
                <a:cs typeface="+mn-cs"/>
                <a:sym typeface="Arial"/>
              </a:defRPr>
            </a:pPr>
            <a:r>
              <a:rPr sz="1400"/>
              <a:t>Vino, birra e bevande acquose: queste possono essere processate senza pretrattamento, ad eccezione di una diluizone  per portare etanolo &lt;8% se si lavora in fase inversa. Se necessario rimuovere solidi sospesi per filtrazione.</a:t>
            </a:r>
          </a:p>
        </p:txBody>
      </p:sp>
      <p:sp>
        <p:nvSpPr>
          <p:cNvPr id="195" name="Succhi di frutta: queste possono essere processate senza pretrattamento, ad eccezione di una centrifugazione per separare eventuali solidi, se i succhi sono particolarmente viscosi possono essere diluiti con acqua o tampone per aggiustare il pH."/>
          <p:cNvSpPr txBox="1"/>
          <p:nvPr/>
        </p:nvSpPr>
        <p:spPr>
          <a:xfrm>
            <a:off x="2141218" y="3303587"/>
            <a:ext cx="7900038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 u="sng">
                <a:latin typeface="+mn-lt"/>
                <a:ea typeface="+mn-ea"/>
                <a:cs typeface="+mn-cs"/>
                <a:sym typeface="Arial"/>
              </a:defRPr>
            </a:pPr>
            <a:r>
              <a:rPr sz="1400"/>
              <a:t>Succhi di frutta: queste possono essere processate senza pretrattamento, ad eccezione di una centrifugazione per separare eventuali solidi, se i succhi sono particolarmente viscosi possono essere diluiti con acqua o tampone per aggiustare il pH. </a:t>
            </a:r>
          </a:p>
        </p:txBody>
      </p:sp>
      <p:sp>
        <p:nvSpPr>
          <p:cNvPr id="196" name="Carni e pesce: l’alimento viene omogeneizzato con solvente acquoso o miscela idroalcolica, può essere necessaria una digestione acida della componente proteica e, per lavorare in fase inversa, una saponificazione dei lipidi. Il campione viene centrifugat"/>
          <p:cNvSpPr txBox="1"/>
          <p:nvPr/>
        </p:nvSpPr>
        <p:spPr>
          <a:xfrm>
            <a:off x="2141220" y="4365626"/>
            <a:ext cx="7860349" cy="95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 u="sng">
                <a:latin typeface="+mn-lt"/>
                <a:ea typeface="+mn-ea"/>
                <a:cs typeface="+mn-cs"/>
                <a:sym typeface="Arial"/>
              </a:defRPr>
            </a:pPr>
            <a:r>
              <a:rPr sz="1400"/>
              <a:t>Carni e pesce: l’alimento viene omogeneizzato con solvente acquoso o miscela idroalcolica, può essere necessaria una digestione acida della componente proteica e, per lavorare in fase inversa, una saponificazione dei lipidi. Il campione viene centrifugato e il surnatante usato in SPE.</a:t>
            </a:r>
          </a:p>
          <a:p>
            <a:pPr>
              <a:defRPr sz="1400">
                <a:latin typeface="+mn-lt"/>
                <a:ea typeface="+mn-ea"/>
                <a:cs typeface="+mn-cs"/>
                <a:sym typeface="Arial"/>
              </a:defRPr>
            </a:pPr>
            <a:r>
              <a:rPr sz="1400"/>
              <a:t>Nel caso di estrazione con solventi apolari si può lavorare in fase normale.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78905028-2B16-3437-5D46-59B05207E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425828"/>
            <a:ext cx="7578005" cy="600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7798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I MIP…"/>
          <p:cNvSpPr txBox="1"/>
          <p:nvPr/>
        </p:nvSpPr>
        <p:spPr>
          <a:xfrm>
            <a:off x="1896314" y="426626"/>
            <a:ext cx="8160485" cy="5847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1700" b="1"/>
            </a:pPr>
            <a:r>
              <a:rPr sz="1700"/>
              <a:t>I MIP</a:t>
            </a:r>
          </a:p>
          <a:p>
            <a:pPr>
              <a:defRPr sz="1700"/>
            </a:pPr>
            <a:endParaRPr sz="1700"/>
          </a:p>
          <a:p>
            <a:pPr algn="just">
              <a:defRPr sz="1700"/>
            </a:pPr>
            <a:r>
              <a:rPr sz="1700"/>
              <a:t>Lo stampo molecolare è un processo di polimerizzazione in cui monomeri specifici (scelti in base ai loro gruppi funzionali) vengono fatti auto assemblare intorno ad una molecola stampo in presenza di crosslinker. </a:t>
            </a:r>
          </a:p>
          <a:p>
            <a:pPr algn="just">
              <a:defRPr sz="1700"/>
            </a:pPr>
            <a:endParaRPr sz="1700"/>
          </a:p>
          <a:p>
            <a:pPr algn="just">
              <a:defRPr sz="1700"/>
            </a:pPr>
            <a:endParaRPr sz="1700"/>
          </a:p>
          <a:p>
            <a:pPr algn="just">
              <a:defRPr sz="1700"/>
            </a:pPr>
            <a:r>
              <a:rPr sz="1700"/>
              <a:t>Successivamente la molecola stampo viene rimossa dal polimero prodotto, si formano così cavità complementari in forma e funzionalizzazione (alla molecola stampo) che successivamente legheranno composti omologhi o strutturalmente simili alla molecola stampo.</a:t>
            </a:r>
          </a:p>
          <a:p>
            <a:pPr algn="just">
              <a:defRPr sz="1700"/>
            </a:pPr>
            <a:endParaRPr sz="1700"/>
          </a:p>
          <a:p>
            <a:pPr algn="just">
              <a:defRPr sz="1700"/>
            </a:pPr>
            <a:endParaRPr sz="1700"/>
          </a:p>
          <a:p>
            <a:pPr algn="just">
              <a:defRPr sz="1700"/>
            </a:pPr>
            <a:r>
              <a:rPr sz="1700"/>
              <a:t>I polimeri a stampo molecolare (MIP dall'inglese Molecularly Imprinted Polymer) sono strutture con ''memoria'' di forma e gruppi funzionali affini ad una molecola stampo. Tale materiale riconosce selettivamente la molecola stampo usata nel processo di polimerizzazione, anche in presenza di composti con struttura e funzionalità simili quelle della molecola stampo. </a:t>
            </a:r>
          </a:p>
          <a:p>
            <a:pPr algn="just">
              <a:defRPr sz="1700"/>
            </a:pPr>
            <a:endParaRPr sz="1700"/>
          </a:p>
          <a:p>
            <a:pPr algn="just">
              <a:defRPr sz="1700"/>
            </a:pPr>
            <a:r>
              <a:rPr sz="1700"/>
              <a:t>I polimeri a stampo molecolare hanno un comportamento simile a quello degli anticorpi. Diverse molecule possono essere utilizzate al fine di ottenere elevato riconoscimento molecolare.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1" y="544513"/>
            <a:ext cx="7489825" cy="5768977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MIP"/>
          <p:cNvSpPr txBox="1"/>
          <p:nvPr/>
        </p:nvSpPr>
        <p:spPr>
          <a:xfrm>
            <a:off x="2449195" y="134938"/>
            <a:ext cx="606893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MIP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8913"/>
            <a:ext cx="9144000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851" y="1196975"/>
            <a:ext cx="5292725" cy="2876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76701"/>
            <a:ext cx="4419600" cy="2524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86" y="333375"/>
            <a:ext cx="7777167" cy="5272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87376"/>
            <a:ext cx="8388350" cy="6270625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MSPD"/>
          <p:cNvSpPr txBox="1"/>
          <p:nvPr/>
        </p:nvSpPr>
        <p:spPr>
          <a:xfrm>
            <a:off x="2088830" y="63501"/>
            <a:ext cx="86497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MSPD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681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153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ESTRAZIONE DI SOSTANZE VOLATILI…"/>
          <p:cNvSpPr txBox="1"/>
          <p:nvPr/>
        </p:nvSpPr>
        <p:spPr>
          <a:xfrm>
            <a:off x="1714318" y="285852"/>
            <a:ext cx="8922906" cy="3970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/>
            </a:pPr>
            <a:r>
              <a:t>ESTRAZIONE DI SOSTANZE VOLATILI</a:t>
            </a:r>
          </a:p>
          <a:p>
            <a:pPr>
              <a:defRPr b="1"/>
            </a:pPr>
            <a:endParaRPr/>
          </a:p>
          <a:p>
            <a:pPr>
              <a:defRPr b="1"/>
            </a:pPr>
            <a:endParaRPr/>
          </a:p>
          <a:p>
            <a:pPr>
              <a:defRPr b="1"/>
            </a:pPr>
            <a:r>
              <a:t>Analisi che a temperatura pressione ambiente si trovano in fase gassosa o in equilibrio tra fase gassosa e un’altra (soluzione, solida, dispersione)</a:t>
            </a:r>
          </a:p>
          <a:p>
            <a:pPr>
              <a:defRPr b="1"/>
            </a:pPr>
            <a:endParaRPr/>
          </a:p>
          <a:p>
            <a:pPr>
              <a:defRPr b="1"/>
            </a:pPr>
            <a:r>
              <a:t>Lo spazio di testa indica la porzione di gas in equilibrio con una fase liquida o solida all’interno di un contenitore ermeticamente chiuso</a:t>
            </a:r>
          </a:p>
          <a:p>
            <a:pPr>
              <a:defRPr b="1"/>
            </a:pPr>
            <a:endParaRPr/>
          </a:p>
          <a:p>
            <a:pPr>
              <a:defRPr b="1"/>
            </a:pPr>
            <a:r>
              <a:t>Lo spazio di testa è influenzato dalla temperatura a cui è tenuto il campione</a:t>
            </a:r>
          </a:p>
          <a:p>
            <a:pPr>
              <a:defRPr b="1"/>
            </a:pPr>
            <a:endParaRPr/>
          </a:p>
          <a:p>
            <a:pPr>
              <a:defRPr b="1"/>
            </a:pPr>
            <a:r>
              <a:t>Il raggiungimento delle condizioni di equilibrio dello spazio di testa sono soggette a una cinetica che varia con la temperatura, la composizione della matrice e la concentrazione dell’analita e il volume del contenitore porta campione.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67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2312" y="4087389"/>
            <a:ext cx="4103688" cy="2457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7" name="Google Shape;447;p67"/>
          <p:cNvGrpSpPr/>
          <p:nvPr/>
        </p:nvGrpSpPr>
        <p:grpSpPr>
          <a:xfrm>
            <a:off x="6861365" y="4380577"/>
            <a:ext cx="3544011" cy="2555334"/>
            <a:chOff x="-1" y="0"/>
            <a:chExt cx="3788777" cy="2979900"/>
          </a:xfrm>
        </p:grpSpPr>
        <p:pic>
          <p:nvPicPr>
            <p:cNvPr id="448" name="Google Shape;448;p67" descr="Immagine"/>
            <p:cNvPicPr preferRelativeResize="0"/>
            <p:nvPr/>
          </p:nvPicPr>
          <p:blipFill rotWithShape="1">
            <a:blip r:embed="rId4">
              <a:alphaModFix/>
            </a:blip>
            <a:srcRect l="10552" r="10553"/>
            <a:stretch/>
          </p:blipFill>
          <p:spPr>
            <a:xfrm>
              <a:off x="0" y="0"/>
              <a:ext cx="3788776" cy="2401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9" name="Google Shape;449;p67"/>
            <p:cNvSpPr txBox="1"/>
            <p:nvPr/>
          </p:nvSpPr>
          <p:spPr>
            <a:xfrm>
              <a:off x="-1" y="2477422"/>
              <a:ext cx="3788776" cy="5024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r>
                <a:rPr lang="it-IT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Solvatazione</a:t>
              </a:r>
              <a:endParaRPr/>
            </a:p>
          </p:txBody>
        </p:sp>
      </p:grpSp>
      <p:pic>
        <p:nvPicPr>
          <p:cNvPr id="450" name="Google Shape;450;p67" descr="Immagine che contiene test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02600" y="426766"/>
            <a:ext cx="2565400" cy="24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99695" y="509167"/>
            <a:ext cx="2945989" cy="225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67" descr="Immagine che contiene diagramma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8178" y="453512"/>
            <a:ext cx="3827486" cy="24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67"/>
          <p:cNvSpPr txBox="1"/>
          <p:nvPr/>
        </p:nvSpPr>
        <p:spPr>
          <a:xfrm>
            <a:off x="3451800" y="63265"/>
            <a:ext cx="6068324" cy="3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it-IT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Effetto della distribuzione della «</a:t>
            </a:r>
            <a:r>
              <a:rPr lang="it-IT" b="1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particle size»  </a:t>
            </a:r>
            <a:r>
              <a:rPr lang="it-IT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SPE</a:t>
            </a:r>
            <a:endParaRPr/>
          </a:p>
        </p:txBody>
      </p:sp>
      <p:sp>
        <p:nvSpPr>
          <p:cNvPr id="454" name="Google Shape;454;p67"/>
          <p:cNvSpPr txBox="1"/>
          <p:nvPr/>
        </p:nvSpPr>
        <p:spPr>
          <a:xfrm>
            <a:off x="3621922" y="3718061"/>
            <a:ext cx="4670505" cy="369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it-IT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Condizionamento della fase solida in SPE</a:t>
            </a:r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6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0404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"/>
            <a:ext cx="10033000" cy="56864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7" name="Galleria immagini"/>
          <p:cNvGrpSpPr/>
          <p:nvPr/>
        </p:nvGrpSpPr>
        <p:grpSpPr>
          <a:xfrm>
            <a:off x="7610819" y="3626124"/>
            <a:ext cx="2794009" cy="3628663"/>
            <a:chOff x="-2" y="-1"/>
            <a:chExt cx="2794008" cy="3628662"/>
          </a:xfrm>
        </p:grpSpPr>
        <p:pic>
          <p:nvPicPr>
            <p:cNvPr id="155" name="Immagine" descr="Immagine"/>
            <p:cNvPicPr>
              <a:picLocks noChangeAspect="1"/>
            </p:cNvPicPr>
            <p:nvPr/>
          </p:nvPicPr>
          <p:blipFill>
            <a:blip r:embed="rId3"/>
            <a:srcRect l="448" r="448"/>
            <a:stretch>
              <a:fillRect/>
            </a:stretch>
          </p:blipFill>
          <p:spPr>
            <a:xfrm>
              <a:off x="-2" y="-1"/>
              <a:ext cx="2794008" cy="3121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" name="Didascalia"/>
            <p:cNvSpPr txBox="1"/>
            <p:nvPr/>
          </p:nvSpPr>
          <p:spPr>
            <a:xfrm>
              <a:off x="-1" y="3197774"/>
              <a:ext cx="2794006" cy="43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spAutoFit/>
            </a:bodyPr>
            <a:lstStyle>
              <a:lvl1pPr>
                <a:defRPr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t>Didascalia</a:t>
              </a:r>
            </a:p>
          </p:txBody>
        </p:sp>
      </p:grp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9"/>
          <p:cNvSpPr txBox="1"/>
          <p:nvPr/>
        </p:nvSpPr>
        <p:spPr>
          <a:xfrm>
            <a:off x="2541267" y="333375"/>
            <a:ext cx="631607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it-IT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Pretrattamento del campione prima del passaggio in SPE</a:t>
            </a:r>
            <a:endParaRPr/>
          </a:p>
        </p:txBody>
      </p:sp>
      <p:sp>
        <p:nvSpPr>
          <p:cNvPr id="465" name="Google Shape;465;p69"/>
          <p:cNvSpPr txBox="1"/>
          <p:nvPr/>
        </p:nvSpPr>
        <p:spPr>
          <a:xfrm>
            <a:off x="2141218" y="963613"/>
            <a:ext cx="8115938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it-IT" sz="14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Latte: </a:t>
            </a:r>
            <a:r>
              <a:rPr lang="it-IT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generalmente si usa SPE in fase inversa o a scambio ionico. Il campione può essere diluito con acqua o con metanolo (max 1:2). Alcune procedure possono richiedere di precipitare le proteine (trattamento acido con HCl H2SO4 o acido tricloroacetico). Dopo la precipitazione, centrifugazione e utilizzo del surnatante in SPE</a:t>
            </a:r>
            <a:endParaRPr/>
          </a:p>
        </p:txBody>
      </p:sp>
      <p:sp>
        <p:nvSpPr>
          <p:cNvPr id="466" name="Google Shape;466;p69"/>
          <p:cNvSpPr txBox="1"/>
          <p:nvPr/>
        </p:nvSpPr>
        <p:spPr>
          <a:xfrm>
            <a:off x="2141218" y="2239961"/>
            <a:ext cx="790003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it-IT" sz="14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Vino, birra e bevande acquose</a:t>
            </a:r>
            <a:r>
              <a:rPr lang="it-IT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queste possono essere processate senza pretrattamento, ad eccezione di una diluizone  per portare etanolo &lt;8% se si lavora in fase inversa. Se necessario rimuovere solidi sospesi per filtrazione.</a:t>
            </a:r>
            <a:endParaRPr/>
          </a:p>
        </p:txBody>
      </p:sp>
      <p:sp>
        <p:nvSpPr>
          <p:cNvPr id="467" name="Google Shape;467;p69"/>
          <p:cNvSpPr txBox="1"/>
          <p:nvPr/>
        </p:nvSpPr>
        <p:spPr>
          <a:xfrm>
            <a:off x="2141218" y="3303588"/>
            <a:ext cx="790003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it-IT" sz="14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Succhi di frutta: </a:t>
            </a:r>
            <a:r>
              <a:rPr lang="it-IT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queste possono essere processate senza pretrattamento, ad eccezione di una centrifugazione per separare eventuali solidi, se i succhi sono particolarmente viscosi possono essere diluiti con acqua o tampone per aggiustare il pH. </a:t>
            </a:r>
            <a:endParaRPr/>
          </a:p>
        </p:txBody>
      </p:sp>
      <p:sp>
        <p:nvSpPr>
          <p:cNvPr id="468" name="Google Shape;468;p69"/>
          <p:cNvSpPr txBox="1"/>
          <p:nvPr/>
        </p:nvSpPr>
        <p:spPr>
          <a:xfrm>
            <a:off x="2141220" y="4365626"/>
            <a:ext cx="786034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it-IT" sz="1400" b="1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Carni e pesce: </a:t>
            </a:r>
            <a:r>
              <a:rPr lang="it-IT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l’alimento viene omogeneizzato con solvente acquoso o miscela idroalcolica, può essere necessaria una digestione acida della componente proteica e, per lavorare in fase inversa, una saponificazione dei lipidi. Il campione viene centrifugato e il surnatante usato in SPE.</a:t>
            </a:r>
            <a:endParaRPr/>
          </a:p>
          <a:p>
            <a:pPr>
              <a:buClr>
                <a:srgbClr val="000000"/>
              </a:buClr>
              <a:buSzPts val="1400"/>
            </a:pPr>
            <a:r>
              <a:rPr lang="it-IT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Nel caso di estrazione con solventi apolari si può lavorare in fase normale.</a:t>
            </a:r>
            <a:endParaRPr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0"/>
          <p:cNvSpPr txBox="1"/>
          <p:nvPr/>
        </p:nvSpPr>
        <p:spPr>
          <a:xfrm>
            <a:off x="1896314" y="426626"/>
            <a:ext cx="8160485" cy="594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algn="just">
              <a:buClr>
                <a:srgbClr val="000000"/>
              </a:buClr>
              <a:buSzPts val="1700"/>
            </a:pPr>
            <a:r>
              <a:rPr lang="it-IT" sz="17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MIP</a:t>
            </a:r>
            <a:endParaRPr/>
          </a:p>
          <a:p>
            <a:pPr>
              <a:buClr>
                <a:srgbClr val="000000"/>
              </a:buClr>
              <a:buSzPts val="1800"/>
            </a:pP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buClr>
                <a:srgbClr val="000000"/>
              </a:buClr>
              <a:buSzPts val="1700"/>
            </a:pPr>
            <a:r>
              <a:rPr lang="it-IT" sz="1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 stampo molecolare è un processo di polimerizzazione in cui monomeri specifici (scelti in base ai loro gruppi funzionali) vengono fatti auto assemblare intorno ad una molecola stampo in presenza di crosslinker. </a:t>
            </a:r>
            <a:endParaRPr/>
          </a:p>
          <a:p>
            <a:pPr algn="just">
              <a:buClr>
                <a:srgbClr val="000000"/>
              </a:buClr>
              <a:buSzPts val="1800"/>
            </a:pP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buClr>
                <a:srgbClr val="000000"/>
              </a:buClr>
              <a:buSzPts val="1800"/>
            </a:pP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buClr>
                <a:srgbClr val="000000"/>
              </a:buClr>
              <a:buSzPts val="1700"/>
            </a:pPr>
            <a:r>
              <a:rPr lang="it-IT" sz="1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Successivamente la molecola stampo viene rimossa dal polimero prodotto, si formano così cavità complementari in forma e funzionalizzazione (alla molecola stampo) che successivamente legheranno composti omologhi o strutturalmente simili alla molecola stampo.</a:t>
            </a:r>
            <a:endParaRPr/>
          </a:p>
          <a:p>
            <a:pPr algn="just">
              <a:buClr>
                <a:srgbClr val="000000"/>
              </a:buClr>
              <a:buSzPts val="1800"/>
            </a:pP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buClr>
                <a:srgbClr val="000000"/>
              </a:buClr>
              <a:buSzPts val="1800"/>
            </a:pP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buClr>
                <a:srgbClr val="000000"/>
              </a:buClr>
              <a:buSzPts val="1700"/>
            </a:pPr>
            <a:r>
              <a:rPr lang="it-IT" sz="1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polimeri a stampo molecolare (MIP dall'inglese Molecularly Imprinted Polymer) sono strutture con ''memoria'' di forma e gruppi funzionali affini ad una molecola stampo. Tale materiale riconosce selettivamente la molecola stampo usata nel processo di polimerizzazione, anche in presenza di composti con struttura e funzionalità simili quelle della molecola stampo. </a:t>
            </a:r>
            <a:endParaRPr/>
          </a:p>
          <a:p>
            <a:pPr algn="just">
              <a:buClr>
                <a:srgbClr val="000000"/>
              </a:buClr>
              <a:buSzPts val="1800"/>
            </a:pP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just">
              <a:buClr>
                <a:srgbClr val="000000"/>
              </a:buClr>
              <a:buSzPts val="1700"/>
            </a:pPr>
            <a:r>
              <a:rPr lang="it-IT" sz="1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polimeri a stampo molecolare hanno un comportamento simile a quello degli anticorpi. Diverse molecule possono essere utilizzate al fine di ottenere elevato riconoscimento molecolare.</a:t>
            </a:r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7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3751" y="544513"/>
            <a:ext cx="7489825" cy="5768977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71"/>
          <p:cNvSpPr txBox="1"/>
          <p:nvPr/>
        </p:nvSpPr>
        <p:spPr>
          <a:xfrm>
            <a:off x="2449194" y="134937"/>
            <a:ext cx="64602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it-IT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MIP</a:t>
            </a:r>
            <a:endParaRPr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7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88913"/>
            <a:ext cx="9144000" cy="97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7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7851" y="1196975"/>
            <a:ext cx="5292725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72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4076701"/>
            <a:ext cx="4419600" cy="252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7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286" y="333375"/>
            <a:ext cx="7777167" cy="5272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7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587376"/>
            <a:ext cx="8388350" cy="627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74"/>
          <p:cNvSpPr txBox="1"/>
          <p:nvPr/>
        </p:nvSpPr>
        <p:spPr>
          <a:xfrm>
            <a:off x="2088831" y="63500"/>
            <a:ext cx="98475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it-IT" sz="24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MSPD</a:t>
            </a:r>
            <a:endParaRPr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7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681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7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1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7"/>
          <p:cNvSpPr txBox="1"/>
          <p:nvPr/>
        </p:nvSpPr>
        <p:spPr>
          <a:xfrm>
            <a:off x="1714318" y="285853"/>
            <a:ext cx="8922906" cy="4282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it-IT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ESTRAZIONE DI SOSTANZE VOLATILI</a:t>
            </a:r>
            <a:endParaRPr/>
          </a:p>
          <a:p>
            <a:pPr>
              <a:buClr>
                <a:srgbClr val="000000"/>
              </a:buClr>
              <a:buSzPts val="1800"/>
            </a:pP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000000"/>
              </a:buClr>
              <a:buSzPts val="1800"/>
            </a:pP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it-IT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Analisi che a temperatura pressione ambiente si trovano in fase gassosa o in equilibrio tra fase gassosa e un’altra (soluzione, solida, dispersione)</a:t>
            </a:r>
            <a:endParaRPr/>
          </a:p>
          <a:p>
            <a:pPr>
              <a:buClr>
                <a:srgbClr val="000000"/>
              </a:buClr>
              <a:buSzPts val="1800"/>
            </a:pP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it-IT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 spazio di testa indica la porzione di gas in equilibrio con una fase liquida o solida all’interno di un contenitore ermeticamente chiuso</a:t>
            </a:r>
            <a:endParaRPr/>
          </a:p>
          <a:p>
            <a:pPr>
              <a:buClr>
                <a:srgbClr val="000000"/>
              </a:buClr>
              <a:buSzPts val="1800"/>
            </a:pP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it-IT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 spazio di testa è influenzato dalla temperatura a cui è tenuto il campione</a:t>
            </a:r>
            <a:endParaRPr/>
          </a:p>
          <a:p>
            <a:pPr>
              <a:buClr>
                <a:srgbClr val="000000"/>
              </a:buClr>
              <a:buSzPts val="1800"/>
            </a:pP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it-IT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Il raggiungimento delle condizioni di equilibrio dello spazio di testa sono soggette a una cinetica che varia con la temperatura, la composizione della matrice e la concentrazione dell’analita e il volume del contenitore porta campione.</a:t>
            </a:r>
            <a:endParaRPr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7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7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51403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79" descr="Unknown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2388" y="4730098"/>
            <a:ext cx="5450165" cy="1821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79" descr="Construction-of-a-syringe-for-SPME-6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9126" y="182967"/>
            <a:ext cx="4114076" cy="4175847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79"/>
          <p:cNvSpPr txBox="1"/>
          <p:nvPr/>
        </p:nvSpPr>
        <p:spPr>
          <a:xfrm>
            <a:off x="6404264" y="635177"/>
            <a:ext cx="4114076" cy="3723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it-IT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fibra in silice fusa è contenuta all’interno di un ago che serve a forare il setto del contenitore porta campione</a:t>
            </a: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000000"/>
              </a:buClr>
              <a:buSzPts val="1800"/>
            </a:pP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it-IT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fibra è fatta muovere nell’ago tramite un sistema di molle </a:t>
            </a:r>
            <a:endParaRPr/>
          </a:p>
          <a:p>
            <a:pPr>
              <a:buClr>
                <a:srgbClr val="000000"/>
              </a:buClr>
              <a:buSzPts val="1800"/>
            </a:pP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000000"/>
              </a:buClr>
              <a:buSzPts val="1800"/>
            </a:pP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it-IT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Nella porzione terminale della fibra  è contenuto il materiale assorbente.</a:t>
            </a:r>
            <a:endParaRPr/>
          </a:p>
          <a:p>
            <a:pPr>
              <a:buClr>
                <a:srgbClr val="000000"/>
              </a:buClr>
              <a:buSzPts val="1800"/>
            </a:pP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it-IT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fibra serve da supporto a tale materiale</a:t>
            </a:r>
            <a:endParaRPr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8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8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81" descr="1-s2.0-S0003267012010094-gr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5160" y="3491748"/>
            <a:ext cx="2825391" cy="324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81" descr="Unknown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4127" y="1598185"/>
            <a:ext cx="4438738" cy="3240448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81"/>
          <p:cNvSpPr txBox="1"/>
          <p:nvPr/>
        </p:nvSpPr>
        <p:spPr>
          <a:xfrm>
            <a:off x="3230867" y="553410"/>
            <a:ext cx="1727604" cy="39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FF2600"/>
              </a:buClr>
              <a:buSzPts val="2000"/>
            </a:pPr>
            <a:r>
              <a:rPr lang="it-IT" sz="20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Assorbimento </a:t>
            </a:r>
            <a:endParaRPr/>
          </a:p>
        </p:txBody>
      </p:sp>
      <p:sp>
        <p:nvSpPr>
          <p:cNvPr id="537" name="Google Shape;537;p81"/>
          <p:cNvSpPr txBox="1"/>
          <p:nvPr/>
        </p:nvSpPr>
        <p:spPr>
          <a:xfrm>
            <a:off x="7659914" y="100737"/>
            <a:ext cx="1755882" cy="39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>
              <a:buClr>
                <a:srgbClr val="FF2600"/>
              </a:buClr>
              <a:buSzPts val="2000"/>
            </a:pPr>
            <a:r>
              <a:rPr lang="it-IT" sz="2000">
                <a:solidFill>
                  <a:srgbClr val="FF26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Desorbimento </a:t>
            </a:r>
            <a:endParaRPr/>
          </a:p>
        </p:txBody>
      </p:sp>
      <p:pic>
        <p:nvPicPr>
          <p:cNvPr id="538" name="Google Shape;538;p81" descr="Unknown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09105" y="508955"/>
            <a:ext cx="2857501" cy="285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8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"/>
            <a:ext cx="9144000" cy="686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8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4000" cy="6745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8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"/>
            <a:ext cx="9144000" cy="6786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52435D-8954-5ED5-13C5-55038814CA23}"/>
              </a:ext>
            </a:extLst>
          </p:cNvPr>
          <p:cNvSpPr txBox="1"/>
          <p:nvPr/>
        </p:nvSpPr>
        <p:spPr>
          <a:xfrm>
            <a:off x="1669727" y="601887"/>
            <a:ext cx="227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Ottimizzazione</a:t>
            </a:r>
            <a:r>
              <a:rPr lang="en-GB" b="1" dirty="0"/>
              <a:t> SPME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2DD521C-398C-0B98-1CD1-E1BF9DB182E9}"/>
              </a:ext>
            </a:extLst>
          </p:cNvPr>
          <p:cNvSpPr txBox="1"/>
          <p:nvPr/>
        </p:nvSpPr>
        <p:spPr>
          <a:xfrm>
            <a:off x="1936056" y="1081281"/>
            <a:ext cx="42435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Scelta</a:t>
            </a:r>
            <a:r>
              <a:rPr lang="en-GB" dirty="0"/>
              <a:t> </a:t>
            </a:r>
            <a:r>
              <a:rPr lang="en-GB" dirty="0" err="1"/>
              <a:t>delle</a:t>
            </a:r>
            <a:r>
              <a:rPr lang="en-GB" dirty="0"/>
              <a:t> </a:t>
            </a:r>
            <a:r>
              <a:rPr lang="en-GB" dirty="0" err="1"/>
              <a:t>modalità</a:t>
            </a:r>
            <a:r>
              <a:rPr lang="en-GB" dirty="0"/>
              <a:t> di </a:t>
            </a:r>
            <a:r>
              <a:rPr lang="en-GB" dirty="0" err="1"/>
              <a:t>estrazione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Scelta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fase</a:t>
            </a:r>
            <a:r>
              <a:rPr lang="en-GB" dirty="0"/>
              <a:t> di </a:t>
            </a:r>
            <a:r>
              <a:rPr lang="en-GB" dirty="0" err="1"/>
              <a:t>rivestimento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Ottimizazione</a:t>
            </a:r>
            <a:r>
              <a:rPr lang="en-GB" dirty="0"/>
              <a:t> </a:t>
            </a:r>
            <a:r>
              <a:rPr lang="en-GB" dirty="0" err="1"/>
              <a:t>dell’estrazione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Tempo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Agitazione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Temperatura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Sali</a:t>
            </a:r>
          </a:p>
          <a:p>
            <a:pPr marL="266700" lvl="1" indent="-266700">
              <a:buFont typeface="Arial" panose="020B0604020202020204" pitchFamily="34" charset="0"/>
              <a:buChar char="•"/>
            </a:pPr>
            <a:r>
              <a:rPr lang="en-GB" dirty="0" err="1"/>
              <a:t>Ottimizazzione</a:t>
            </a:r>
            <a:r>
              <a:rPr lang="en-GB" dirty="0"/>
              <a:t> del </a:t>
            </a:r>
            <a:r>
              <a:rPr lang="en-GB" dirty="0" err="1"/>
              <a:t>desormbimento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76FFC5F4-E4F2-2D55-9A07-433F6C96C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88"/>
          <a:stretch/>
        </p:blipFill>
        <p:spPr>
          <a:xfrm>
            <a:off x="5220794" y="3247650"/>
            <a:ext cx="5140171" cy="3313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3CAFB12A-E49C-825D-05D1-E9CB43707B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51" t="14970" r="58835" b="57359"/>
          <a:stretch/>
        </p:blipFill>
        <p:spPr>
          <a:xfrm>
            <a:off x="1531959" y="946062"/>
            <a:ext cx="3357113" cy="166833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F593A2F-8B6A-B052-8668-4C475A67FF7E}"/>
              </a:ext>
            </a:extLst>
          </p:cNvPr>
          <p:cNvSpPr txBox="1"/>
          <p:nvPr/>
        </p:nvSpPr>
        <p:spPr>
          <a:xfrm>
            <a:off x="2031190" y="339140"/>
            <a:ext cx="18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Tempo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61E565-AFEC-2B2F-F0A6-037B43B63FD4}"/>
              </a:ext>
            </a:extLst>
          </p:cNvPr>
          <p:cNvSpPr txBox="1"/>
          <p:nvPr/>
        </p:nvSpPr>
        <p:spPr>
          <a:xfrm>
            <a:off x="5704581" y="1810163"/>
            <a:ext cx="18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Agitazione</a:t>
            </a:r>
            <a:endParaRPr lang="en-GB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78B5EC1-CBD4-CC26-9977-D7A176D91941}"/>
              </a:ext>
            </a:extLst>
          </p:cNvPr>
          <p:cNvSpPr txBox="1"/>
          <p:nvPr/>
        </p:nvSpPr>
        <p:spPr>
          <a:xfrm>
            <a:off x="5197337" y="2189727"/>
            <a:ext cx="5426015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Accelera</a:t>
            </a:r>
            <a:r>
              <a:rPr lang="en-GB" dirty="0"/>
              <a:t> il </a:t>
            </a:r>
            <a:r>
              <a:rPr lang="en-GB" dirty="0" err="1"/>
              <a:t>trasferimento</a:t>
            </a:r>
            <a:r>
              <a:rPr lang="en-GB" dirty="0"/>
              <a:t> di </a:t>
            </a:r>
            <a:r>
              <a:rPr lang="en-GB" dirty="0" err="1"/>
              <a:t>analita</a:t>
            </a:r>
            <a:r>
              <a:rPr lang="en-GB" dirty="0"/>
              <a:t> </a:t>
            </a:r>
            <a:r>
              <a:rPr lang="en-GB" dirty="0" err="1"/>
              <a:t>alla</a:t>
            </a:r>
            <a:r>
              <a:rPr lang="en-GB" dirty="0"/>
              <a:t> </a:t>
            </a:r>
            <a:r>
              <a:rPr lang="en-GB" dirty="0" err="1"/>
              <a:t>fibra</a:t>
            </a:r>
            <a:endParaRPr lang="en-GB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 err="1"/>
              <a:t>Agitazioni</a:t>
            </a:r>
            <a:r>
              <a:rPr lang="en-GB" dirty="0"/>
              <a:t> </a:t>
            </a:r>
            <a:r>
              <a:rPr lang="en-GB" dirty="0" err="1"/>
              <a:t>troppo</a:t>
            </a:r>
            <a:r>
              <a:rPr lang="en-GB" dirty="0"/>
              <a:t> elevate </a:t>
            </a:r>
            <a:r>
              <a:rPr lang="en-GB" dirty="0" err="1"/>
              <a:t>portano</a:t>
            </a:r>
            <a:r>
              <a:rPr lang="en-GB" dirty="0"/>
              <a:t> ad </a:t>
            </a:r>
            <a:r>
              <a:rPr lang="en-GB" dirty="0" err="1"/>
              <a:t>una</a:t>
            </a:r>
            <a:r>
              <a:rPr lang="en-GB" dirty="0"/>
              <a:t> </a:t>
            </a:r>
            <a:r>
              <a:rPr lang="en-GB" dirty="0" err="1"/>
              <a:t>riduzione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riproducibilità</a:t>
            </a:r>
            <a:endParaRPr lang="en-GB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B7C1A8-E674-874C-607A-23C6190155DA}"/>
              </a:ext>
            </a:extLst>
          </p:cNvPr>
          <p:cNvSpPr txBox="1"/>
          <p:nvPr/>
        </p:nvSpPr>
        <p:spPr>
          <a:xfrm>
            <a:off x="5604668" y="426444"/>
            <a:ext cx="18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Sali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14C0B2-6CFB-8C22-B942-7A472C006082}"/>
              </a:ext>
            </a:extLst>
          </p:cNvPr>
          <p:cNvSpPr txBox="1"/>
          <p:nvPr/>
        </p:nvSpPr>
        <p:spPr>
          <a:xfrm>
            <a:off x="5390156" y="795776"/>
            <a:ext cx="3142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L’uso</a:t>
            </a:r>
            <a:r>
              <a:rPr lang="en-GB" dirty="0"/>
              <a:t> </a:t>
            </a:r>
            <a:r>
              <a:rPr lang="en-GB" dirty="0" err="1"/>
              <a:t>dei</a:t>
            </a:r>
            <a:r>
              <a:rPr lang="en-GB" dirty="0"/>
              <a:t> </a:t>
            </a:r>
            <a:r>
              <a:rPr lang="en-GB" dirty="0" err="1"/>
              <a:t>sali</a:t>
            </a:r>
            <a:r>
              <a:rPr lang="en-GB" dirty="0"/>
              <a:t> </a:t>
            </a:r>
            <a:r>
              <a:rPr lang="en-GB" dirty="0" err="1"/>
              <a:t>favorisce</a:t>
            </a:r>
            <a:r>
              <a:rPr lang="en-GB" dirty="0"/>
              <a:t> </a:t>
            </a:r>
            <a:r>
              <a:rPr lang="en-GB" dirty="0" err="1"/>
              <a:t>l’estrazione</a:t>
            </a:r>
            <a:r>
              <a:rPr lang="en-GB" dirty="0"/>
              <a:t> per </a:t>
            </a:r>
            <a:r>
              <a:rPr lang="en-GB" dirty="0" err="1"/>
              <a:t>alcune</a:t>
            </a:r>
            <a:r>
              <a:rPr lang="en-GB" dirty="0"/>
              <a:t> </a:t>
            </a:r>
            <a:r>
              <a:rPr lang="en-GB" dirty="0" err="1"/>
              <a:t>tecniche</a:t>
            </a:r>
            <a:r>
              <a:rPr lang="en-GB" dirty="0"/>
              <a:t> SPME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EC3240E-F25D-8ADF-8907-9E8E6E2A41E1}"/>
              </a:ext>
            </a:extLst>
          </p:cNvPr>
          <p:cNvSpPr txBox="1"/>
          <p:nvPr/>
        </p:nvSpPr>
        <p:spPr>
          <a:xfrm>
            <a:off x="2231367" y="4481261"/>
            <a:ext cx="18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pH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061C552-32F5-2127-49A0-B24CA0E3C694}"/>
              </a:ext>
            </a:extLst>
          </p:cNvPr>
          <p:cNvSpPr txBox="1"/>
          <p:nvPr/>
        </p:nvSpPr>
        <p:spPr>
          <a:xfrm>
            <a:off x="2170981" y="4850594"/>
            <a:ext cx="3331234" cy="112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 err="1"/>
              <a:t>Analiti</a:t>
            </a:r>
            <a:r>
              <a:rPr lang="en-GB" dirty="0"/>
              <a:t> </a:t>
            </a:r>
            <a:r>
              <a:rPr lang="en-GB" dirty="0" err="1"/>
              <a:t>acidi</a:t>
            </a:r>
            <a:r>
              <a:rPr lang="en-GB" dirty="0"/>
              <a:t>		pH</a:t>
            </a:r>
          </a:p>
          <a:p>
            <a:pPr>
              <a:lnSpc>
                <a:spcPct val="200000"/>
              </a:lnSpc>
            </a:pPr>
            <a:r>
              <a:rPr lang="en-GB" dirty="0" err="1"/>
              <a:t>Analiti</a:t>
            </a:r>
            <a:r>
              <a:rPr lang="en-GB" dirty="0"/>
              <a:t> </a:t>
            </a:r>
            <a:r>
              <a:rPr lang="en-GB" dirty="0" err="1"/>
              <a:t>basici</a:t>
            </a:r>
            <a:r>
              <a:rPr lang="en-GB" dirty="0"/>
              <a:t>		pH</a:t>
            </a: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5583667D-B63D-4205-8667-339783BDF425}"/>
              </a:ext>
            </a:extLst>
          </p:cNvPr>
          <p:cNvSpPr/>
          <p:nvPr/>
        </p:nvSpPr>
        <p:spPr>
          <a:xfrm>
            <a:off x="4681269" y="5119399"/>
            <a:ext cx="155275" cy="2932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2F0DBB88-5259-B336-F83F-081E62A121EF}"/>
              </a:ext>
            </a:extLst>
          </p:cNvPr>
          <p:cNvSpPr/>
          <p:nvPr/>
        </p:nvSpPr>
        <p:spPr>
          <a:xfrm rot="10800000">
            <a:off x="4678393" y="5635380"/>
            <a:ext cx="155275" cy="2932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arentesi graffa chiusa 11">
            <a:extLst>
              <a:ext uri="{FF2B5EF4-FFF2-40B4-BE49-F238E27FC236}">
                <a16:creationId xmlns:a16="http://schemas.microsoft.com/office/drawing/2014/main" id="{2ACA8AC6-0388-797B-7B15-0094C2067FBE}"/>
              </a:ext>
            </a:extLst>
          </p:cNvPr>
          <p:cNvSpPr/>
          <p:nvPr/>
        </p:nvSpPr>
        <p:spPr>
          <a:xfrm rot="10800000">
            <a:off x="5605950" y="4780095"/>
            <a:ext cx="550653" cy="1552755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5949535-E9EA-5A17-3269-8D5763E75333}"/>
              </a:ext>
            </a:extLst>
          </p:cNvPr>
          <p:cNvSpPr txBox="1"/>
          <p:nvPr/>
        </p:nvSpPr>
        <p:spPr>
          <a:xfrm>
            <a:off x="6156602" y="5047837"/>
            <a:ext cx="1242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Forma </a:t>
            </a:r>
            <a:r>
              <a:rPr lang="en-GB" dirty="0" err="1"/>
              <a:t>indissociata</a:t>
            </a:r>
            <a:endParaRPr lang="en-GB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DE39706-6DE5-EB51-724D-D8431BA10B38}"/>
              </a:ext>
            </a:extLst>
          </p:cNvPr>
          <p:cNvSpPr txBox="1"/>
          <p:nvPr/>
        </p:nvSpPr>
        <p:spPr>
          <a:xfrm>
            <a:off x="8019402" y="4481261"/>
            <a:ext cx="185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Temperatura</a:t>
            </a:r>
            <a:endParaRPr lang="en-GB" b="1" dirty="0"/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E1CEE172-3283-0C9A-94F4-D11ED0899706}"/>
              </a:ext>
            </a:extLst>
          </p:cNvPr>
          <p:cNvSpPr/>
          <p:nvPr/>
        </p:nvSpPr>
        <p:spPr>
          <a:xfrm>
            <a:off x="7941764" y="5714464"/>
            <a:ext cx="155275" cy="2932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03E11440-337D-A533-D0A9-A0AD2A0C5B88}"/>
              </a:ext>
            </a:extLst>
          </p:cNvPr>
          <p:cNvSpPr/>
          <p:nvPr/>
        </p:nvSpPr>
        <p:spPr>
          <a:xfrm rot="10800000">
            <a:off x="7947730" y="5042764"/>
            <a:ext cx="155275" cy="2932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F204992-4BF2-4ACA-7854-A5D0FD3F7AD2}"/>
              </a:ext>
            </a:extLst>
          </p:cNvPr>
          <p:cNvSpPr txBox="1"/>
          <p:nvPr/>
        </p:nvSpPr>
        <p:spPr>
          <a:xfrm>
            <a:off x="8327021" y="5049242"/>
            <a:ext cx="233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Velocità</a:t>
            </a:r>
            <a:r>
              <a:rPr lang="en-GB" dirty="0"/>
              <a:t> di </a:t>
            </a:r>
            <a:r>
              <a:rPr lang="en-GB" dirty="0" err="1"/>
              <a:t>estrazione</a:t>
            </a:r>
            <a:r>
              <a:rPr lang="en-GB" dirty="0"/>
              <a:t>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2565EC5-D881-9A8B-55BC-D87EC168BD71}"/>
              </a:ext>
            </a:extLst>
          </p:cNvPr>
          <p:cNvSpPr txBox="1"/>
          <p:nvPr/>
        </p:nvSpPr>
        <p:spPr>
          <a:xfrm>
            <a:off x="8327021" y="5676447"/>
            <a:ext cx="2337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Kd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05526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4BE288F-48F3-48E2-C8EA-8885C3F64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5876" y="736521"/>
            <a:ext cx="1585913" cy="194786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61F6D59-8A7A-07D7-71F1-BA4900A13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984" y="736520"/>
            <a:ext cx="1786687" cy="60909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34562A1-F83B-9C71-BC30-587BA71A5F10}"/>
              </a:ext>
            </a:extLst>
          </p:cNvPr>
          <p:cNvSpPr txBox="1"/>
          <p:nvPr/>
        </p:nvSpPr>
        <p:spPr>
          <a:xfrm>
            <a:off x="2373583" y="1820907"/>
            <a:ext cx="1100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rgbClr val="EF4023"/>
                </a:solidFill>
              </a:rPr>
              <a:t>Fibra</a:t>
            </a:r>
            <a:endParaRPr lang="en-GB" sz="1400" dirty="0">
              <a:solidFill>
                <a:srgbClr val="EF4023"/>
              </a:solidFill>
            </a:endParaRP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C2A143F3-AE28-E6A7-28E0-0B630C49F711}"/>
              </a:ext>
            </a:extLst>
          </p:cNvPr>
          <p:cNvSpPr/>
          <p:nvPr/>
        </p:nvSpPr>
        <p:spPr>
          <a:xfrm rot="10800000">
            <a:off x="2843025" y="1401035"/>
            <a:ext cx="161880" cy="419870"/>
          </a:xfrm>
          <a:prstGeom prst="downArrow">
            <a:avLst/>
          </a:prstGeom>
          <a:solidFill>
            <a:srgbClr val="EE58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D88B036-B7EC-2FD3-41FA-4282C9248074}"/>
              </a:ext>
            </a:extLst>
          </p:cNvPr>
          <p:cNvSpPr txBox="1"/>
          <p:nvPr/>
        </p:nvSpPr>
        <p:spPr>
          <a:xfrm>
            <a:off x="4548246" y="763630"/>
            <a:ext cx="1585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rgbClr val="3FC08E"/>
                </a:solidFill>
              </a:rPr>
              <a:t>Fase</a:t>
            </a:r>
            <a:r>
              <a:rPr lang="en-GB" sz="1400" dirty="0">
                <a:solidFill>
                  <a:srgbClr val="3FC08E"/>
                </a:solidFill>
              </a:rPr>
              <a:t> </a:t>
            </a:r>
            <a:r>
              <a:rPr lang="en-GB" sz="1400" dirty="0" err="1">
                <a:solidFill>
                  <a:srgbClr val="3FC08E"/>
                </a:solidFill>
              </a:rPr>
              <a:t>stazionaria</a:t>
            </a:r>
            <a:r>
              <a:rPr lang="en-GB" sz="1400" dirty="0">
                <a:solidFill>
                  <a:srgbClr val="3FC08E"/>
                </a:solidFill>
              </a:rPr>
              <a:t> </a:t>
            </a:r>
            <a:r>
              <a:rPr lang="en-GB" sz="1400" dirty="0" err="1">
                <a:solidFill>
                  <a:srgbClr val="3FC08E"/>
                </a:solidFill>
              </a:rPr>
              <a:t>polimerica</a:t>
            </a:r>
            <a:endParaRPr lang="en-GB" sz="1400" dirty="0">
              <a:solidFill>
                <a:srgbClr val="3FC08E"/>
              </a:solidFill>
            </a:endParaRP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0396EE4C-AE1B-D67D-93FD-3431DFB390E0}"/>
              </a:ext>
            </a:extLst>
          </p:cNvPr>
          <p:cNvSpPr/>
          <p:nvPr/>
        </p:nvSpPr>
        <p:spPr>
          <a:xfrm rot="5400000">
            <a:off x="4216363" y="831134"/>
            <a:ext cx="161880" cy="419870"/>
          </a:xfrm>
          <a:prstGeom prst="downArrow">
            <a:avLst/>
          </a:prstGeom>
          <a:solidFill>
            <a:srgbClr val="73DA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A39691-47D5-3946-C0E9-EF005EF6C8DD}"/>
              </a:ext>
            </a:extLst>
          </p:cNvPr>
          <p:cNvSpPr txBox="1"/>
          <p:nvPr/>
        </p:nvSpPr>
        <p:spPr>
          <a:xfrm>
            <a:off x="1655065" y="3554295"/>
            <a:ext cx="2318199" cy="27847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/>
              <a:t>Tipi di </a:t>
            </a:r>
            <a:r>
              <a:rPr lang="en-GB" dirty="0" err="1"/>
              <a:t>fase</a:t>
            </a:r>
            <a:r>
              <a:rPr lang="en-GB" dirty="0"/>
              <a:t> </a:t>
            </a:r>
            <a:r>
              <a:rPr lang="en-GB" dirty="0" err="1"/>
              <a:t>stazionaria</a:t>
            </a:r>
            <a:r>
              <a:rPr lang="en-GB" dirty="0"/>
              <a:t>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Non-bounded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Bounded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Partially crosslinked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Highly crosslinked</a:t>
            </a: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1D686FCE-CB92-CBBE-E292-6DF2C02D05F6}"/>
              </a:ext>
            </a:extLst>
          </p:cNvPr>
          <p:cNvSpPr/>
          <p:nvPr/>
        </p:nvSpPr>
        <p:spPr>
          <a:xfrm>
            <a:off x="4414364" y="4058025"/>
            <a:ext cx="1302071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0EF36946-1256-6B56-90CF-C6E596FD1A07}"/>
              </a:ext>
            </a:extLst>
          </p:cNvPr>
          <p:cNvSpPr/>
          <p:nvPr/>
        </p:nvSpPr>
        <p:spPr>
          <a:xfrm>
            <a:off x="4406344" y="4497897"/>
            <a:ext cx="1302071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BB5A490F-DDE2-7665-C853-AB2C607EC835}"/>
              </a:ext>
            </a:extLst>
          </p:cNvPr>
          <p:cNvSpPr/>
          <p:nvPr/>
        </p:nvSpPr>
        <p:spPr>
          <a:xfrm>
            <a:off x="4414366" y="4949963"/>
            <a:ext cx="1302071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C511B4EB-A26C-F51E-8189-9B649F657423}"/>
              </a:ext>
            </a:extLst>
          </p:cNvPr>
          <p:cNvSpPr/>
          <p:nvPr/>
        </p:nvSpPr>
        <p:spPr>
          <a:xfrm>
            <a:off x="4406346" y="5357117"/>
            <a:ext cx="1302071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DEDAC64-D07E-63D9-DBE4-00682070000B}"/>
              </a:ext>
            </a:extLst>
          </p:cNvPr>
          <p:cNvSpPr txBox="1"/>
          <p:nvPr/>
        </p:nvSpPr>
        <p:spPr>
          <a:xfrm>
            <a:off x="6319307" y="3908642"/>
            <a:ext cx="4245073" cy="2230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 err="1"/>
              <a:t>Solventi</a:t>
            </a:r>
            <a:r>
              <a:rPr lang="en-GB" dirty="0"/>
              <a:t> </a:t>
            </a:r>
            <a:r>
              <a:rPr lang="en-GB" dirty="0" err="1"/>
              <a:t>organici</a:t>
            </a:r>
            <a:r>
              <a:rPr lang="en-GB" dirty="0"/>
              <a:t> </a:t>
            </a:r>
            <a:r>
              <a:rPr lang="en-GB" dirty="0" err="1"/>
              <a:t>polari</a:t>
            </a:r>
            <a:r>
              <a:rPr lang="en-GB" dirty="0"/>
              <a:t> (EtOH, MeOH, ACN)</a:t>
            </a:r>
          </a:p>
          <a:p>
            <a:pPr>
              <a:lnSpc>
                <a:spcPct val="200000"/>
              </a:lnSpc>
            </a:pPr>
            <a:r>
              <a:rPr lang="en-GB" dirty="0" err="1"/>
              <a:t>Solventi</a:t>
            </a:r>
            <a:r>
              <a:rPr lang="en-GB" dirty="0"/>
              <a:t> </a:t>
            </a:r>
            <a:r>
              <a:rPr lang="en-GB" dirty="0" err="1"/>
              <a:t>apolari</a:t>
            </a:r>
            <a:endParaRPr lang="en-GB" dirty="0"/>
          </a:p>
          <a:p>
            <a:pPr>
              <a:lnSpc>
                <a:spcPct val="200000"/>
              </a:lnSpc>
            </a:pPr>
            <a:r>
              <a:rPr lang="en-GB" dirty="0" err="1"/>
              <a:t>Solventi</a:t>
            </a:r>
            <a:r>
              <a:rPr lang="en-GB" dirty="0"/>
              <a:t> </a:t>
            </a:r>
            <a:r>
              <a:rPr lang="en-GB" dirty="0" err="1"/>
              <a:t>organici</a:t>
            </a:r>
            <a:r>
              <a:rPr lang="en-GB" dirty="0"/>
              <a:t> </a:t>
            </a:r>
            <a:r>
              <a:rPr lang="en-GB" dirty="0" err="1"/>
              <a:t>polari</a:t>
            </a:r>
            <a:endParaRPr lang="en-GB" dirty="0"/>
          </a:p>
          <a:p>
            <a:pPr>
              <a:lnSpc>
                <a:spcPct val="200000"/>
              </a:lnSpc>
            </a:pPr>
            <a:r>
              <a:rPr lang="en-GB" dirty="0" err="1"/>
              <a:t>Solventi</a:t>
            </a:r>
            <a:r>
              <a:rPr lang="en-GB" dirty="0"/>
              <a:t> </a:t>
            </a:r>
            <a:r>
              <a:rPr lang="en-GB" dirty="0" err="1"/>
              <a:t>organici</a:t>
            </a:r>
            <a:r>
              <a:rPr lang="en-GB" dirty="0"/>
              <a:t> </a:t>
            </a:r>
            <a:r>
              <a:rPr lang="en-GB" dirty="0" err="1"/>
              <a:t>polari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1065233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E87CF2D-F806-EF28-B9C7-1722488BCEA3}"/>
              </a:ext>
            </a:extLst>
          </p:cNvPr>
          <p:cNvSpPr txBox="1"/>
          <p:nvPr/>
        </p:nvSpPr>
        <p:spPr>
          <a:xfrm>
            <a:off x="2788570" y="449981"/>
            <a:ext cx="494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Principio: “il simile </a:t>
            </a:r>
            <a:r>
              <a:rPr lang="en-GB" sz="2000" b="1" dirty="0" err="1"/>
              <a:t>scioglie</a:t>
            </a:r>
            <a:r>
              <a:rPr lang="en-GB" sz="2000" b="1" dirty="0"/>
              <a:t> il simile”</a:t>
            </a: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D69CFB9B-6244-5402-880F-82BBC8787DD5}"/>
              </a:ext>
            </a:extLst>
          </p:cNvPr>
          <p:cNvSpPr/>
          <p:nvPr/>
        </p:nvSpPr>
        <p:spPr>
          <a:xfrm>
            <a:off x="1812759" y="607033"/>
            <a:ext cx="721895" cy="208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7848C4-5505-ED30-BED8-61BEF4E2F4C2}"/>
              </a:ext>
            </a:extLst>
          </p:cNvPr>
          <p:cNvSpPr txBox="1"/>
          <p:nvPr/>
        </p:nvSpPr>
        <p:spPr>
          <a:xfrm>
            <a:off x="2362201" y="1219843"/>
            <a:ext cx="5129463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Polydimethylsiloxane (PDMS)                         </a:t>
            </a:r>
            <a:r>
              <a:rPr lang="en-GB" dirty="0" err="1"/>
              <a:t>apolare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/>
              <a:t>        - </a:t>
            </a:r>
            <a:r>
              <a:rPr lang="en-GB" dirty="0" err="1"/>
              <a:t>termodinamicamente</a:t>
            </a:r>
            <a:r>
              <a:rPr lang="en-GB" dirty="0"/>
              <a:t> stabile (circa 300°C)</a:t>
            </a: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24674EC7-E208-EC07-861D-1A61BCD3DC70}"/>
              </a:ext>
            </a:extLst>
          </p:cNvPr>
          <p:cNvSpPr/>
          <p:nvPr/>
        </p:nvSpPr>
        <p:spPr>
          <a:xfrm>
            <a:off x="5214006" y="1348495"/>
            <a:ext cx="569495" cy="208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4795C8D-B1E0-A8D5-B168-D9103FDA367D}"/>
              </a:ext>
            </a:extLst>
          </p:cNvPr>
          <p:cNvSpPr txBox="1"/>
          <p:nvPr/>
        </p:nvSpPr>
        <p:spPr>
          <a:xfrm>
            <a:off x="2398296" y="2294191"/>
            <a:ext cx="472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Polycrylate</a:t>
            </a:r>
            <a:r>
              <a:rPr lang="en-GB" dirty="0"/>
              <a:t> (PA)                  </a:t>
            </a:r>
            <a:r>
              <a:rPr lang="en-GB" dirty="0" err="1"/>
              <a:t>mediamente</a:t>
            </a:r>
            <a:r>
              <a:rPr lang="en-GB" dirty="0"/>
              <a:t> </a:t>
            </a:r>
            <a:r>
              <a:rPr lang="en-GB" dirty="0" err="1"/>
              <a:t>polare</a:t>
            </a:r>
            <a:endParaRPr lang="en-GB" dirty="0"/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64C59504-492E-DBD5-F87A-A41C39A05E13}"/>
              </a:ext>
            </a:extLst>
          </p:cNvPr>
          <p:cNvSpPr/>
          <p:nvPr/>
        </p:nvSpPr>
        <p:spPr>
          <a:xfrm>
            <a:off x="3995928" y="2374583"/>
            <a:ext cx="569495" cy="208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BE5B331-9750-9512-1509-0F8F2DC51A51}"/>
              </a:ext>
            </a:extLst>
          </p:cNvPr>
          <p:cNvSpPr txBox="1"/>
          <p:nvPr/>
        </p:nvSpPr>
        <p:spPr>
          <a:xfrm>
            <a:off x="2437693" y="3099430"/>
            <a:ext cx="4596063" cy="112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/>
              <a:t>Divinylbenzene (DVB)              </a:t>
            </a:r>
            <a:r>
              <a:rPr lang="en-GB" dirty="0" err="1"/>
              <a:t>carboxen</a:t>
            </a:r>
            <a:endParaRPr lang="en-GB" dirty="0"/>
          </a:p>
          <a:p>
            <a:pPr>
              <a:lnSpc>
                <a:spcPct val="200000"/>
              </a:lnSpc>
            </a:pPr>
            <a:r>
              <a:rPr lang="en-GB" dirty="0"/>
              <a:t>                                                  carbowax</a:t>
            </a:r>
          </a:p>
        </p:txBody>
      </p:sp>
      <p:sp>
        <p:nvSpPr>
          <p:cNvPr id="9" name="Croce 8">
            <a:extLst>
              <a:ext uri="{FF2B5EF4-FFF2-40B4-BE49-F238E27FC236}">
                <a16:creationId xmlns:a16="http://schemas.microsoft.com/office/drawing/2014/main" id="{08017A7F-48A7-50D1-99EA-2892CCF958EE}"/>
              </a:ext>
            </a:extLst>
          </p:cNvPr>
          <p:cNvSpPr/>
          <p:nvPr/>
        </p:nvSpPr>
        <p:spPr>
          <a:xfrm>
            <a:off x="4528847" y="3296956"/>
            <a:ext cx="241435" cy="227857"/>
          </a:xfrm>
          <a:prstGeom prst="plus">
            <a:avLst>
              <a:gd name="adj" fmla="val 410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Croce 9">
            <a:extLst>
              <a:ext uri="{FF2B5EF4-FFF2-40B4-BE49-F238E27FC236}">
                <a16:creationId xmlns:a16="http://schemas.microsoft.com/office/drawing/2014/main" id="{6C42A744-804F-2A84-D8AF-DF7FBA4672EA}"/>
              </a:ext>
            </a:extLst>
          </p:cNvPr>
          <p:cNvSpPr/>
          <p:nvPr/>
        </p:nvSpPr>
        <p:spPr>
          <a:xfrm>
            <a:off x="4528847" y="3729772"/>
            <a:ext cx="241435" cy="227857"/>
          </a:xfrm>
          <a:prstGeom prst="plus">
            <a:avLst>
              <a:gd name="adj" fmla="val 410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arentesi graffa chiusa 10">
            <a:extLst>
              <a:ext uri="{FF2B5EF4-FFF2-40B4-BE49-F238E27FC236}">
                <a16:creationId xmlns:a16="http://schemas.microsoft.com/office/drawing/2014/main" id="{007A9C04-C8C3-F3CC-DD90-48E837A6E844}"/>
              </a:ext>
            </a:extLst>
          </p:cNvPr>
          <p:cNvSpPr/>
          <p:nvPr/>
        </p:nvSpPr>
        <p:spPr>
          <a:xfrm>
            <a:off x="5997118" y="3060185"/>
            <a:ext cx="577713" cy="1122743"/>
          </a:xfrm>
          <a:prstGeom prst="righ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CD0995-4E8F-47FC-0312-A7A5D0FAE910}"/>
              </a:ext>
            </a:extLst>
          </p:cNvPr>
          <p:cNvSpPr txBox="1"/>
          <p:nvPr/>
        </p:nvSpPr>
        <p:spPr>
          <a:xfrm>
            <a:off x="6885718" y="3474367"/>
            <a:ext cx="121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Intermedi</a:t>
            </a:r>
            <a:endParaRPr lang="en-GB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3759139-95CD-4DE9-774C-1E05578A9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830" y="4739626"/>
            <a:ext cx="6096000" cy="153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0690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2384"/>
            <a:ext cx="9144000" cy="69056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F5635FF-E471-4D6F-96C1-3E137B8E24FB}"/>
              </a:ext>
            </a:extLst>
          </p:cNvPr>
          <p:cNvSpPr txBox="1"/>
          <p:nvPr/>
        </p:nvSpPr>
        <p:spPr>
          <a:xfrm>
            <a:off x="1673512" y="474205"/>
            <a:ext cx="3212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/>
              <a:t>Desormbimento</a:t>
            </a:r>
            <a:endParaRPr lang="en-GB" sz="20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84FF660-3CCE-4613-D2E1-67FC5278D74B}"/>
              </a:ext>
            </a:extLst>
          </p:cNvPr>
          <p:cNvSpPr txBox="1"/>
          <p:nvPr/>
        </p:nvSpPr>
        <p:spPr>
          <a:xfrm>
            <a:off x="2307176" y="1329300"/>
            <a:ext cx="3035968" cy="223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 err="1"/>
              <a:t>Termico</a:t>
            </a:r>
            <a:endParaRPr lang="en-GB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        </a:t>
            </a:r>
            <a:r>
              <a:rPr lang="en-GB" dirty="0" err="1"/>
              <a:t>spessore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fibra</a:t>
            </a:r>
            <a:r>
              <a:rPr lang="en-GB" dirty="0"/>
              <a:t>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        tempo </a:t>
            </a:r>
            <a:r>
              <a:rPr lang="en-GB" dirty="0" err="1"/>
              <a:t>nell’iniettore</a:t>
            </a:r>
            <a:endParaRPr lang="en-GB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        tempo di </a:t>
            </a:r>
            <a:r>
              <a:rPr lang="en-GB" dirty="0" err="1"/>
              <a:t>iniezione</a:t>
            </a:r>
            <a:endParaRPr lang="en-GB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F503C48-2DC0-0006-2C8E-8B14773F0841}"/>
              </a:ext>
            </a:extLst>
          </p:cNvPr>
          <p:cNvSpPr txBox="1"/>
          <p:nvPr/>
        </p:nvSpPr>
        <p:spPr>
          <a:xfrm>
            <a:off x="2307176" y="3851961"/>
            <a:ext cx="7251032" cy="1676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dirty="0"/>
              <a:t>Con </a:t>
            </a:r>
            <a:r>
              <a:rPr lang="en-GB" dirty="0" err="1"/>
              <a:t>solvente</a:t>
            </a:r>
            <a:endParaRPr lang="en-GB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      </a:t>
            </a:r>
            <a:r>
              <a:rPr lang="en-GB" dirty="0" err="1"/>
              <a:t>dinamico</a:t>
            </a:r>
            <a:r>
              <a:rPr lang="en-GB" dirty="0"/>
              <a:t>        (per </a:t>
            </a:r>
            <a:r>
              <a:rPr lang="en-GB" dirty="0" err="1"/>
              <a:t>analiti</a:t>
            </a:r>
            <a:r>
              <a:rPr lang="en-GB" dirty="0"/>
              <a:t> poco </a:t>
            </a:r>
            <a:r>
              <a:rPr lang="en-GB" dirty="0" err="1"/>
              <a:t>trattenuti</a:t>
            </a:r>
            <a:r>
              <a:rPr lang="en-GB" dirty="0"/>
              <a:t> e fibre con </a:t>
            </a:r>
            <a:r>
              <a:rPr lang="en-GB" dirty="0" err="1"/>
              <a:t>spessore</a:t>
            </a:r>
            <a:r>
              <a:rPr lang="en-GB" dirty="0"/>
              <a:t> </a:t>
            </a:r>
            <a:r>
              <a:rPr lang="en-GB" dirty="0" err="1"/>
              <a:t>sottile</a:t>
            </a:r>
            <a:r>
              <a:rPr lang="en-GB" dirty="0"/>
              <a:t>)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       </a:t>
            </a:r>
            <a:r>
              <a:rPr lang="en-GB" dirty="0" err="1"/>
              <a:t>statico</a:t>
            </a:r>
            <a:r>
              <a:rPr lang="en-GB" dirty="0"/>
              <a:t>             (per fibre con </a:t>
            </a:r>
            <a:r>
              <a:rPr lang="en-GB" dirty="0" err="1"/>
              <a:t>spessore</a:t>
            </a:r>
            <a:r>
              <a:rPr lang="en-GB" dirty="0"/>
              <a:t> </a:t>
            </a:r>
            <a:r>
              <a:rPr lang="en-GB" dirty="0" err="1"/>
              <a:t>maggiore</a:t>
            </a:r>
            <a:r>
              <a:rPr lang="en-GB" dirty="0"/>
              <a:t>)</a:t>
            </a:r>
          </a:p>
        </p:txBody>
      </p:sp>
      <p:sp>
        <p:nvSpPr>
          <p:cNvPr id="5" name="Segno di sottrazione 4">
            <a:extLst>
              <a:ext uri="{FF2B5EF4-FFF2-40B4-BE49-F238E27FC236}">
                <a16:creationId xmlns:a16="http://schemas.microsoft.com/office/drawing/2014/main" id="{A77A190A-15E1-B275-032A-88744B43D49E}"/>
              </a:ext>
            </a:extLst>
          </p:cNvPr>
          <p:cNvSpPr/>
          <p:nvPr/>
        </p:nvSpPr>
        <p:spPr>
          <a:xfrm>
            <a:off x="1817890" y="1451491"/>
            <a:ext cx="469232" cy="3651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egno di sottrazione 5">
            <a:extLst>
              <a:ext uri="{FF2B5EF4-FFF2-40B4-BE49-F238E27FC236}">
                <a16:creationId xmlns:a16="http://schemas.microsoft.com/office/drawing/2014/main" id="{81E360BC-22A8-1D19-E606-71A8EB4906D5}"/>
              </a:ext>
            </a:extLst>
          </p:cNvPr>
          <p:cNvSpPr/>
          <p:nvPr/>
        </p:nvSpPr>
        <p:spPr>
          <a:xfrm>
            <a:off x="1853825" y="3970447"/>
            <a:ext cx="469232" cy="36512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211622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9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7380290" cy="66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92" descr="csm_SPME_Uebersicht_07c19a0b7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7894" y="3412046"/>
            <a:ext cx="6750169" cy="4176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9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1953" y="-5003"/>
            <a:ext cx="5211817" cy="3955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93" descr="image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9751" y="214311"/>
            <a:ext cx="8501065" cy="6434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p9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"/>
            <a:ext cx="9144000" cy="6913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6810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77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144000" cy="6899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3098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54001"/>
            <a:ext cx="9144000" cy="4183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77" y="70338"/>
            <a:ext cx="10374923" cy="5373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4" y="14288"/>
            <a:ext cx="7906850" cy="5691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magine 2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42C944A2-CC8C-531F-FFA6-CB1EBC4C9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1" y="3552708"/>
            <a:ext cx="4591050" cy="31909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33A1201-4739-1519-C729-0E047450430D}"/>
              </a:ext>
            </a:extLst>
          </p:cNvPr>
          <p:cNvSpPr txBox="1"/>
          <p:nvPr/>
        </p:nvSpPr>
        <p:spPr>
          <a:xfrm>
            <a:off x="269631" y="298499"/>
            <a:ext cx="117348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0" i="0" u="none" strike="noStrike" dirty="0">
                <a:solidFill>
                  <a:srgbClr val="2D3439"/>
                </a:solidFill>
                <a:effectLst/>
                <a:latin typeface="acumin-pro"/>
              </a:rPr>
              <a:t>Per eseguire la separazione a scambio ionico con cartucce SPE, utilizzare un gradiente di pH o di forza ionica con un materiale di impaccamento a scambio ionico.</a:t>
            </a:r>
          </a:p>
          <a:p>
            <a:pPr algn="l"/>
            <a:endParaRPr lang="it-IT" dirty="0">
              <a:solidFill>
                <a:srgbClr val="2D3439"/>
              </a:solidFill>
              <a:latin typeface="acumin-pro"/>
            </a:endParaRPr>
          </a:p>
          <a:p>
            <a:pPr algn="l"/>
            <a:endParaRPr lang="it-IT" dirty="0">
              <a:solidFill>
                <a:srgbClr val="2D3439"/>
              </a:solidFill>
              <a:latin typeface="acumin-pro"/>
            </a:endParaRPr>
          </a:p>
          <a:p>
            <a:pPr algn="l"/>
            <a:endParaRPr lang="it-IT" b="0" i="0" u="none" strike="noStrike" dirty="0">
              <a:solidFill>
                <a:srgbClr val="2D3439"/>
              </a:solidFill>
              <a:effectLst/>
              <a:latin typeface="acumin-pro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2D3439"/>
                </a:solidFill>
                <a:effectLst/>
                <a:latin typeface="acumin-pro"/>
              </a:rPr>
              <a:t>Condizionare la cartuccia con da sei a dieci volumi di ritenzione di acqua deionizzata o di un tampone debole.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b="0" i="0" u="none" strike="noStrike" dirty="0">
              <a:solidFill>
                <a:srgbClr val="2D3439"/>
              </a:solidFill>
              <a:effectLst/>
              <a:latin typeface="acumin-pro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2D3439"/>
                </a:solidFill>
                <a:effectLst/>
                <a:latin typeface="acumin-pro"/>
              </a:rPr>
              <a:t>Caricare il campione disciolto in una soluzione di acqua deionizzata o tampone.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b="0" i="0" u="none" strike="noStrike" dirty="0">
              <a:solidFill>
                <a:srgbClr val="2D3439"/>
              </a:solidFill>
              <a:effectLst/>
              <a:latin typeface="acumin-pro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2D3439"/>
                </a:solidFill>
                <a:effectLst/>
                <a:latin typeface="acumin-pro"/>
              </a:rPr>
              <a:t>Eluire i componenti indesiderati a legame debole con un tampone debole.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b="0" i="0" u="none" strike="noStrike" dirty="0">
              <a:solidFill>
                <a:srgbClr val="2D3439"/>
              </a:solidFill>
              <a:effectLst/>
              <a:latin typeface="acumin-pro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2D3439"/>
                </a:solidFill>
                <a:effectLst/>
                <a:latin typeface="acumin-pro"/>
              </a:rPr>
              <a:t>Eluire il primo componente di interesse con un tampone più forte (modificare il pH o la forza ionica).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b="0" i="0" u="none" strike="noStrike" dirty="0">
              <a:solidFill>
                <a:srgbClr val="2D3439"/>
              </a:solidFill>
              <a:effectLst/>
              <a:latin typeface="acumin-pro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2D3439"/>
                </a:solidFill>
                <a:effectLst/>
                <a:latin typeface="acumin-pro"/>
              </a:rPr>
              <a:t>Eluire gli altri componenti con tamponi progressivamente più forti.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b="0" i="0" u="none" strike="noStrike" dirty="0">
              <a:solidFill>
                <a:srgbClr val="2D3439"/>
              </a:solidFill>
              <a:effectLst/>
              <a:latin typeface="acumin-pro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2D3439"/>
                </a:solidFill>
                <a:effectLst/>
                <a:latin typeface="acumin-pro"/>
              </a:rPr>
              <a:t>Una volta recuperati tutti i componenti, smaltire la cartuccia usata in modo appropriato.</a:t>
            </a:r>
          </a:p>
          <a:p>
            <a:pPr algn="l"/>
            <a:endParaRPr lang="it-IT" b="0" i="0" u="none" strike="noStrike" dirty="0">
              <a:solidFill>
                <a:srgbClr val="2D3439"/>
              </a:solidFill>
              <a:effectLst/>
              <a:latin typeface="acumin-pro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2D3439"/>
                </a:solidFill>
                <a:effectLst/>
                <a:latin typeface="acumin-pro"/>
              </a:rPr>
              <a:t>Questa procedura è illustrata nella figura seguente per un campione di una miscela acquosa di due coloranti ionici con valori di </a:t>
            </a:r>
            <a:r>
              <a:rPr lang="it-IT" b="0" i="0" u="none" strike="noStrike" dirty="0" err="1">
                <a:solidFill>
                  <a:srgbClr val="2D3439"/>
                </a:solidFill>
                <a:effectLst/>
                <a:latin typeface="acumin-pro"/>
              </a:rPr>
              <a:t>pK</a:t>
            </a:r>
            <a:r>
              <a:rPr lang="it-IT" b="0" i="0" u="none" strike="noStrike" baseline="-25000" dirty="0" err="1">
                <a:solidFill>
                  <a:srgbClr val="2D3439"/>
                </a:solidFill>
                <a:effectLst/>
                <a:latin typeface="acumin-pro"/>
              </a:rPr>
              <a:t>a</a:t>
            </a:r>
            <a:r>
              <a:rPr lang="it-IT" b="0" i="0" u="none" strike="noStrike" dirty="0">
                <a:solidFill>
                  <a:srgbClr val="2D3439"/>
                </a:solidFill>
                <a:effectLst/>
                <a:latin typeface="acumin-pro"/>
              </a:rPr>
              <a:t> diversi. Quando vengono caricati sulla cartuccia, entrambi vengono trattenuti saldamente e la combinazione dei componenti blu e gialli viene visualizzata come una banda verde vicino all’ingresso.</a:t>
            </a:r>
          </a:p>
        </p:txBody>
      </p:sp>
    </p:spTree>
    <p:extLst>
      <p:ext uri="{BB962C8B-B14F-4D97-AF65-F5344CB8AC3E}">
        <p14:creationId xmlns:p14="http://schemas.microsoft.com/office/powerpoint/2010/main" val="361968902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1507</Words>
  <Application>Microsoft Macintosh PowerPoint</Application>
  <PresentationFormat>Widescreen</PresentationFormat>
  <Paragraphs>146</Paragraphs>
  <Slides>58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64" baseType="lpstr">
      <vt:lpstr>acumin-pro</vt:lpstr>
      <vt:lpstr>Arial</vt:lpstr>
      <vt:lpstr>Calibri</vt:lpstr>
      <vt:lpstr>Calibri Light</vt:lpstr>
      <vt:lpstr>Helvetica Neue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giorgia lancia</dc:creator>
  <cp:lastModifiedBy>giorgia lancia</cp:lastModifiedBy>
  <cp:revision>3</cp:revision>
  <dcterms:created xsi:type="dcterms:W3CDTF">2023-03-27T10:49:29Z</dcterms:created>
  <dcterms:modified xsi:type="dcterms:W3CDTF">2023-04-03T11:56:58Z</dcterms:modified>
</cp:coreProperties>
</file>