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309" r:id="rId4"/>
    <p:sldId id="259" r:id="rId5"/>
    <p:sldId id="348" r:id="rId6"/>
    <p:sldId id="349" r:id="rId7"/>
    <p:sldId id="262" r:id="rId8"/>
    <p:sldId id="263" r:id="rId9"/>
    <p:sldId id="265" r:id="rId10"/>
    <p:sldId id="266" r:id="rId11"/>
    <p:sldId id="276" r:id="rId12"/>
    <p:sldId id="268" r:id="rId13"/>
    <p:sldId id="269" r:id="rId14"/>
    <p:sldId id="272" r:id="rId15"/>
    <p:sldId id="275" r:id="rId16"/>
    <p:sldId id="277" r:id="rId17"/>
    <p:sldId id="257" r:id="rId18"/>
    <p:sldId id="260" r:id="rId19"/>
    <p:sldId id="26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89"/>
    <p:restoredTop sz="94697"/>
  </p:normalViewPr>
  <p:slideViewPr>
    <p:cSldViewPr snapToGrid="0">
      <p:cViewPr varScale="1">
        <p:scale>
          <a:sx n="98" d="100"/>
          <a:sy n="98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D5B-9961-574D-AC5A-4E767070FFAD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0CAC-A7AA-2F4E-A64A-D8F4C2DC7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6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La crisi del sistema internazionale e la riorganizzazione delle alleanze.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394" y="692331"/>
            <a:ext cx="10648406" cy="5484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1908</a:t>
            </a:r>
            <a:r>
              <a:rPr lang="it-IT" dirty="0">
                <a:latin typeface="Times" pitchFamily="2" charset="0"/>
              </a:rPr>
              <a:t>: </a:t>
            </a:r>
          </a:p>
          <a:p>
            <a:r>
              <a:rPr lang="it-IT" dirty="0">
                <a:latin typeface="Times" pitchFamily="2" charset="0"/>
              </a:rPr>
              <a:t>sollevazione dei Giovani Turchi che costringe Abdul Hamed II a ripristinare la Costituzione del 1876;</a:t>
            </a:r>
          </a:p>
          <a:p>
            <a:r>
              <a:rPr lang="it-IT" dirty="0">
                <a:latin typeface="Times" pitchFamily="2" charset="0"/>
              </a:rPr>
              <a:t>Regno di Bulgaria;</a:t>
            </a:r>
          </a:p>
          <a:p>
            <a:r>
              <a:rPr lang="it-IT" dirty="0">
                <a:latin typeface="Times" pitchFamily="2" charset="0"/>
              </a:rPr>
              <a:t>Creta proclama la sua riunificazione alla Grecia (riconosciuta nel 1913 col trattato di Londra);</a:t>
            </a:r>
          </a:p>
          <a:p>
            <a:r>
              <a:rPr lang="it-IT" dirty="0">
                <a:latin typeface="Times" pitchFamily="2" charset="0"/>
              </a:rPr>
              <a:t>L’impero austro-ungarico annette la Bosnia-Erzegovina.</a:t>
            </a:r>
          </a:p>
          <a:p>
            <a:endParaRPr lang="it-IT" dirty="0">
              <a:latin typeface="Times" pitchFamily="2" charset="0"/>
            </a:endParaRPr>
          </a:p>
          <a:p>
            <a:r>
              <a:rPr lang="it-IT" b="1" dirty="0">
                <a:latin typeface="Times" pitchFamily="2" charset="0"/>
              </a:rPr>
              <a:t>1909</a:t>
            </a:r>
            <a:r>
              <a:rPr lang="it-IT" dirty="0">
                <a:latin typeface="Times" pitchFamily="2" charset="0"/>
              </a:rPr>
              <a:t>: Abdul Hamed II viene costretto ad abdicare e sostituito dal fratello Mahmud V.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2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44" y="620885"/>
            <a:ext cx="8338312" cy="5642356"/>
          </a:xfrm>
        </p:spPr>
      </p:pic>
    </p:spTree>
    <p:extLst>
      <p:ext uri="{BB962C8B-B14F-4D97-AF65-F5344CB8AC3E}">
        <p14:creationId xmlns:p14="http://schemas.microsoft.com/office/powerpoint/2010/main" val="321986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" pitchFamily="2" charset="0"/>
              </a:rPr>
              <a:t>La guerra di Libia.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1911-1912</a:t>
            </a:r>
            <a:r>
              <a:rPr lang="it-IT" dirty="0">
                <a:latin typeface="Times" pitchFamily="2" charset="0"/>
              </a:rPr>
              <a:t>: guerra italo-turca per la conquista della Libia.</a:t>
            </a:r>
          </a:p>
        </p:txBody>
      </p:sp>
    </p:spTree>
    <p:extLst>
      <p:ext uri="{BB962C8B-B14F-4D97-AF65-F5344CB8AC3E}">
        <p14:creationId xmlns:p14="http://schemas.microsoft.com/office/powerpoint/2010/main" val="240014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Alpini del battaglione Edolo davanti ai corpi dei libici caduti nell’assalto al muro della Ridotta Lombarda (1912).</a:t>
            </a:r>
          </a:p>
        </p:txBody>
      </p:sp>
      <p:pic>
        <p:nvPicPr>
          <p:cNvPr id="4" name="Segnaposto contenuto 3" descr="Alpini_battaglione_Edolo_in_Libia_-_Guerra_italo-turca_(191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71" y="1703751"/>
            <a:ext cx="6896100" cy="4127500"/>
          </a:xfrm>
        </p:spPr>
      </p:pic>
    </p:spTree>
    <p:extLst>
      <p:ext uri="{BB962C8B-B14F-4D97-AF65-F5344CB8AC3E}">
        <p14:creationId xmlns:p14="http://schemas.microsoft.com/office/powerpoint/2010/main" val="9641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0-Pascol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5664" cy="3925824"/>
          </a:xfrm>
        </p:spPr>
      </p:pic>
      <p:pic>
        <p:nvPicPr>
          <p:cNvPr id="6" name="Segnaposto contenuto 3" descr="libia7.jpg">
            <a:extLst>
              <a:ext uri="{FF2B5EF4-FFF2-40B4-BE49-F238E27FC236}">
                <a16:creationId xmlns:a16="http://schemas.microsoft.com/office/drawing/2014/main" id="{171BE004-23E3-3D9C-72B9-6F1B72E09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48" r="-81648"/>
          <a:stretch>
            <a:fillRect/>
          </a:stretch>
        </p:blipFill>
        <p:spPr>
          <a:xfrm>
            <a:off x="6834176" y="2548128"/>
            <a:ext cx="7827306" cy="4309872"/>
          </a:xfrm>
        </p:spPr>
      </p:pic>
    </p:spTree>
    <p:extLst>
      <p:ext uri="{BB962C8B-B14F-4D97-AF65-F5344CB8AC3E}">
        <p14:creationId xmlns:p14="http://schemas.microsoft.com/office/powerpoint/2010/main" val="404407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guerre balcaniche </a:t>
            </a:r>
            <a:br>
              <a:rPr lang="it-IT" dirty="0"/>
            </a:br>
            <a:r>
              <a:rPr lang="it-IT" dirty="0"/>
              <a:t>(1912-1913).</a:t>
            </a:r>
          </a:p>
        </p:txBody>
      </p:sp>
      <p:pic>
        <p:nvPicPr>
          <p:cNvPr id="4" name="Segnaposto contenuto 3" descr="Guerre_balcanich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35" y="51671"/>
            <a:ext cx="4476750" cy="6780784"/>
          </a:xfrm>
        </p:spPr>
      </p:pic>
    </p:spTree>
    <p:extLst>
      <p:ext uri="{BB962C8B-B14F-4D97-AF65-F5344CB8AC3E}">
        <p14:creationId xmlns:p14="http://schemas.microsoft.com/office/powerpoint/2010/main" val="129245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86" y="-21082"/>
            <a:ext cx="6764655" cy="6879082"/>
          </a:xfrm>
        </p:spPr>
      </p:pic>
    </p:spTree>
    <p:extLst>
      <p:ext uri="{BB962C8B-B14F-4D97-AF65-F5344CB8AC3E}">
        <p14:creationId xmlns:p14="http://schemas.microsoft.com/office/powerpoint/2010/main" val="170626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Il sistema delle alleanze.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Triplice Alleanza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Germania, Austria-Ungheria, Italia.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(permanente dal 1887).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Triplice Intesa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Francia, Russia, Regno Unito.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(1904: Entente cordiale; 1907: intesa anglo-russa).</a:t>
            </a:r>
          </a:p>
        </p:txBody>
      </p:sp>
    </p:spTree>
    <p:extLst>
      <p:ext uri="{BB962C8B-B14F-4D97-AF65-F5344CB8AC3E}">
        <p14:creationId xmlns:p14="http://schemas.microsoft.com/office/powerpoint/2010/main" val="117272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uropa1914alleanz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0" y="333000"/>
            <a:ext cx="7740000" cy="6192000"/>
          </a:xfrm>
        </p:spPr>
      </p:pic>
    </p:spTree>
    <p:extLst>
      <p:ext uri="{BB962C8B-B14F-4D97-AF65-F5344CB8AC3E}">
        <p14:creationId xmlns:p14="http://schemas.microsoft.com/office/powerpoint/2010/main" val="15808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lleanze_guerr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03" y="315000"/>
            <a:ext cx="8279993" cy="6228000"/>
          </a:xfrm>
        </p:spPr>
      </p:pic>
    </p:spTree>
    <p:extLst>
      <p:ext uri="{BB962C8B-B14F-4D97-AF65-F5344CB8AC3E}">
        <p14:creationId xmlns:p14="http://schemas.microsoft.com/office/powerpoint/2010/main" val="70249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 sistemi internazionali.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b="1" u="sng" dirty="0">
                <a:latin typeface="Times" pitchFamily="2" charset="0"/>
              </a:rPr>
              <a:t>Sistema “viennese”</a:t>
            </a:r>
            <a:r>
              <a:rPr lang="it-IT" dirty="0">
                <a:latin typeface="Times" pitchFamily="2" charset="0"/>
              </a:rPr>
              <a:t> (1815-1914). </a:t>
            </a:r>
          </a:p>
          <a:p>
            <a:pPr marL="514350" indent="-514350">
              <a:buFont typeface="+mj-lt"/>
              <a:buAutoNum type="arabicPeriod"/>
            </a:pPr>
            <a:endParaRPr lang="it-IT" b="1" u="sng" dirty="0"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b="1" u="sng" dirty="0">
                <a:latin typeface="Times" pitchFamily="2" charset="0"/>
              </a:rPr>
              <a:t>Sistema “</a:t>
            </a:r>
            <a:r>
              <a:rPr lang="it-IT" b="1" u="sng" dirty="0" err="1">
                <a:latin typeface="Times" pitchFamily="2" charset="0"/>
              </a:rPr>
              <a:t>versaillese</a:t>
            </a:r>
            <a:r>
              <a:rPr lang="it-IT" b="1" u="sng" dirty="0">
                <a:latin typeface="Times" pitchFamily="2" charset="0"/>
              </a:rPr>
              <a:t>”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(1914-1945).</a:t>
            </a:r>
          </a:p>
          <a:p>
            <a:pPr marL="514350" indent="-514350">
              <a:buFont typeface="+mj-lt"/>
              <a:buAutoNum type="arabicPeriod"/>
            </a:pPr>
            <a:endParaRPr lang="it-IT" b="1" u="sng" dirty="0"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b="1" u="sng" dirty="0">
                <a:latin typeface="Times" pitchFamily="2" charset="0"/>
              </a:rPr>
              <a:t>Sistema della “pax armata sovietico-americana dei    quarantacinque anni”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(1946-1991).</a:t>
            </a:r>
          </a:p>
        </p:txBody>
      </p:sp>
    </p:spTree>
    <p:extLst>
      <p:ext uri="{BB962C8B-B14F-4D97-AF65-F5344CB8AC3E}">
        <p14:creationId xmlns:p14="http://schemas.microsoft.com/office/powerpoint/2010/main" val="212879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Sistema “viennese”.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charset="0"/>
              <a:buChar char="Ø"/>
            </a:pPr>
            <a:r>
              <a:rPr lang="it-IT" b="1" dirty="0">
                <a:solidFill>
                  <a:srgbClr val="000000"/>
                </a:solidFill>
                <a:latin typeface="Times" pitchFamily="2" charset="0"/>
              </a:rPr>
              <a:t>flessibilità</a:t>
            </a: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 (capacità di adattamento ai cambiamenti geopolitici che ne garantisce la </a:t>
            </a:r>
            <a:r>
              <a:rPr lang="it-IT" b="1" dirty="0">
                <a:solidFill>
                  <a:srgbClr val="000000"/>
                </a:solidFill>
                <a:latin typeface="Times" pitchFamily="2" charset="0"/>
              </a:rPr>
              <a:t>durata</a:t>
            </a: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 nel tempo).</a:t>
            </a:r>
          </a:p>
          <a:p>
            <a:pPr algn="just">
              <a:buFont typeface="Wingdings" charset="0"/>
              <a:buChar char="Ø"/>
            </a:pPr>
            <a:r>
              <a:rPr lang="it-IT" dirty="0">
                <a:latin typeface="Times" pitchFamily="2" charset="0"/>
              </a:rPr>
              <a:t>I </a:t>
            </a:r>
            <a:r>
              <a:rPr lang="it-IT" b="1" dirty="0">
                <a:latin typeface="Times" pitchFamily="2" charset="0"/>
              </a:rPr>
              <a:t>protagonisti</a:t>
            </a:r>
            <a:r>
              <a:rPr lang="it-IT" dirty="0">
                <a:latin typeface="Times" pitchFamily="2" charset="0"/>
              </a:rPr>
              <a:t>: Austria; Russia; Prussia; Gran Bretagna; Francia post-rivoluzionaria.</a:t>
            </a:r>
          </a:p>
          <a:p>
            <a:pPr algn="just">
              <a:buFont typeface="Wingdings" charset="0"/>
              <a:buChar char="Ø"/>
            </a:pPr>
            <a:r>
              <a:rPr lang="it-IT" dirty="0">
                <a:latin typeface="Times" pitchFamily="2" charset="0"/>
              </a:rPr>
              <a:t>Le </a:t>
            </a:r>
            <a:r>
              <a:rPr lang="it-IT" b="1" dirty="0">
                <a:latin typeface="Times" pitchFamily="2" charset="0"/>
              </a:rPr>
              <a:t>parole d’ordine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u="sng" dirty="0">
                <a:latin typeface="Times" pitchFamily="2" charset="0"/>
              </a:rPr>
              <a:t>Principio dell’equilibrio;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u="sng" dirty="0">
                <a:latin typeface="Times" pitchFamily="2" charset="0"/>
              </a:rPr>
              <a:t>Principio di legittimità;</a:t>
            </a:r>
          </a:p>
          <a:p>
            <a:pPr algn="just">
              <a:buFontTx/>
              <a:buChar char="-"/>
            </a:pPr>
            <a:r>
              <a:rPr lang="it-IT" u="sng" dirty="0">
                <a:latin typeface="Times" pitchFamily="2" charset="0"/>
              </a:rPr>
              <a:t>Patto della Santa Alleanza </a:t>
            </a:r>
            <a:r>
              <a:rPr lang="it-IT" dirty="0">
                <a:latin typeface="Times" pitchFamily="2" charset="0"/>
              </a:rPr>
              <a:t>(1815): Austria, Russia, Prussia, poi Francia, Regno di Sardegna, Svezia e Paesi Bassi;</a:t>
            </a:r>
          </a:p>
          <a:p>
            <a:pPr>
              <a:buFontTx/>
              <a:buChar char="-"/>
            </a:pPr>
            <a:r>
              <a:rPr lang="it-IT" u="sng" dirty="0">
                <a:latin typeface="Times" pitchFamily="2" charset="0"/>
              </a:rPr>
              <a:t>Patto della Quadruplice Alleanza</a:t>
            </a:r>
            <a:r>
              <a:rPr lang="it-IT" dirty="0">
                <a:latin typeface="Times" pitchFamily="2" charset="0"/>
              </a:rPr>
              <a:t>: Gran Bretagna, Austria, Russia e Prussia.</a:t>
            </a:r>
          </a:p>
          <a:p>
            <a:pPr algn="just">
              <a:buFont typeface="Wingdings" charset="0"/>
              <a:buChar char="Ø"/>
            </a:pPr>
            <a:endParaRPr lang="it-IT" dirty="0">
              <a:latin typeface="Times" pitchFamily="2" charset="0"/>
            </a:endParaRPr>
          </a:p>
          <a:p>
            <a:pPr algn="just">
              <a:buFont typeface="Wingdings" charset="0"/>
              <a:buChar char="Ø"/>
            </a:pPr>
            <a:endParaRPr lang="it-IT" dirty="0">
              <a:solidFill>
                <a:srgbClr val="000000"/>
              </a:solidFill>
              <a:latin typeface="Times" pitchFamily="2" charset="0"/>
            </a:endParaRPr>
          </a:p>
          <a:p>
            <a:pPr>
              <a:buFont typeface="Wingdings" charset="0"/>
              <a:buChar char="Ø"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9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I campi di tensione europea.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>
              <a:buFontTx/>
              <a:buChar char="•"/>
            </a:pPr>
            <a:r>
              <a:rPr lang="it-IT" dirty="0"/>
              <a:t>Germania vs Francia.</a:t>
            </a:r>
          </a:p>
          <a:p>
            <a:r>
              <a:rPr lang="it-IT" dirty="0"/>
              <a:t>Austria-Ungheria vs Russia.</a:t>
            </a:r>
          </a:p>
          <a:p>
            <a:r>
              <a:rPr lang="it-IT" dirty="0"/>
              <a:t>Regno Unito vs Germania.</a:t>
            </a:r>
          </a:p>
        </p:txBody>
      </p:sp>
    </p:spTree>
    <p:extLst>
      <p:ext uri="{BB962C8B-B14F-4D97-AF65-F5344CB8AC3E}">
        <p14:creationId xmlns:p14="http://schemas.microsoft.com/office/powerpoint/2010/main" val="30119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1346C-DE1E-7043-A24E-1F89CBFF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" pitchFamily="2" charset="0"/>
              </a:rPr>
              <a:t>La disgregazione dell’Impero ottomano.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A7CF0-7A2C-214C-BEAB-1299B058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1877</a:t>
            </a:r>
            <a:r>
              <a:rPr lang="it-IT" dirty="0">
                <a:latin typeface="Times" pitchFamily="2" charset="0"/>
              </a:rPr>
              <a:t>: guerra russo-turca.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1878</a:t>
            </a:r>
            <a:r>
              <a:rPr lang="it-IT" dirty="0">
                <a:latin typeface="Times" pitchFamily="2" charset="0"/>
              </a:rPr>
              <a:t>: pace e trattato di Santo Stefano.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	Nascita della Bulgaria indipendente (anche se satellite della 	Russia), indipendenza di Serbia, Montenegro e Romania.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Reazione europea contro l’egemonia russa nei Balcani. 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1878</a:t>
            </a:r>
            <a:r>
              <a:rPr lang="it-IT" dirty="0">
                <a:latin typeface="Times" pitchFamily="2" charset="0"/>
              </a:rPr>
              <a:t>: Conferenza di Berlino e nuovo trattato di Pace.</a:t>
            </a:r>
          </a:p>
          <a:p>
            <a:pPr marL="0" indent="0">
              <a:buNone/>
            </a:pPr>
            <a:r>
              <a:rPr lang="it-IT" sz="2800" dirty="0">
                <a:latin typeface="Times" pitchFamily="2" charset="0"/>
              </a:rPr>
              <a:t>	Indipendenza della Serbia, del Montenegro de della Romania; 	ridimensionamento della Bulgaria; Bosnia Erzegovina 	protettorato austro-ungarico; Cipro al Regno Unito.</a:t>
            </a:r>
          </a:p>
        </p:txBody>
      </p:sp>
    </p:spTree>
    <p:extLst>
      <p:ext uri="{BB962C8B-B14F-4D97-AF65-F5344CB8AC3E}">
        <p14:creationId xmlns:p14="http://schemas.microsoft.com/office/powerpoint/2010/main" val="337177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365B8A9-156D-5C41-BB41-C0C0AC8C5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157344"/>
            <a:ext cx="8867775" cy="6647815"/>
          </a:xfrm>
        </p:spPr>
      </p:pic>
    </p:spTree>
    <p:extLst>
      <p:ext uri="{BB962C8B-B14F-4D97-AF65-F5344CB8AC3E}">
        <p14:creationId xmlns:p14="http://schemas.microsoft.com/office/powerpoint/2010/main" val="195322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1881</a:t>
            </a:r>
            <a:r>
              <a:rPr lang="it-IT" dirty="0">
                <a:latin typeface="Times" pitchFamily="2" charset="0"/>
              </a:rPr>
              <a:t>: occupazione francese di Tunisi.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1882</a:t>
            </a:r>
            <a:r>
              <a:rPr lang="it-IT" dirty="0">
                <a:latin typeface="Times" pitchFamily="2" charset="0"/>
              </a:rPr>
              <a:t>: occupazione inglese dell’Egitto.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Abdul-Hamid II ((1842-1918)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riforme amministrative ma svolta autoritaria (1878: revoca della Costituzione);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appello all’islam;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esacerbarsi delle tendenze nazionaliste all’interno della popolazione islamica.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74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1896</a:t>
            </a:r>
            <a:r>
              <a:rPr lang="it-IT" dirty="0">
                <a:latin typeface="Times" pitchFamily="2" charset="0"/>
              </a:rPr>
              <a:t>: ribellione a Creta.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1897</a:t>
            </a:r>
            <a:r>
              <a:rPr lang="it-IT" dirty="0">
                <a:latin typeface="Times" pitchFamily="2" charset="0"/>
              </a:rPr>
              <a:t>: guerra greco-ottomana.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nascita, a Istanbul, di un movimento nazionale armeno.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1894-96</a:t>
            </a:r>
            <a:r>
              <a:rPr lang="it-IT" dirty="0">
                <a:latin typeface="Times" pitchFamily="2" charset="0"/>
              </a:rPr>
              <a:t>: massacri di Samsun e Trebisonda.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1909</a:t>
            </a:r>
            <a:r>
              <a:rPr lang="it-IT" dirty="0">
                <a:latin typeface="Times" pitchFamily="2" charset="0"/>
              </a:rPr>
              <a:t>: massacro di Adana.</a:t>
            </a:r>
          </a:p>
        </p:txBody>
      </p:sp>
    </p:spTree>
    <p:extLst>
      <p:ext uri="{BB962C8B-B14F-4D97-AF65-F5344CB8AC3E}">
        <p14:creationId xmlns:p14="http://schemas.microsoft.com/office/powerpoint/2010/main" val="9007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>
                <a:latin typeface="Times" pitchFamily="2" charset="0"/>
              </a:rPr>
              <a:t>I giovani turchi.</a:t>
            </a:r>
          </a:p>
        </p:txBody>
      </p:sp>
      <p:pic>
        <p:nvPicPr>
          <p:cNvPr id="4" name="Segnaposto contenuto 3" descr="giovani-turch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62" y="1690688"/>
            <a:ext cx="6950075" cy="4624959"/>
          </a:xfrm>
        </p:spPr>
      </p:pic>
    </p:spTree>
    <p:extLst>
      <p:ext uri="{BB962C8B-B14F-4D97-AF65-F5344CB8AC3E}">
        <p14:creationId xmlns:p14="http://schemas.microsoft.com/office/powerpoint/2010/main" val="2796543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466</Words>
  <Application>Microsoft Macintosh PowerPoint</Application>
  <PresentationFormat>Widescreen</PresentationFormat>
  <Paragraphs>78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Wingdings</vt:lpstr>
      <vt:lpstr>Tema di Office</vt:lpstr>
      <vt:lpstr>La crisi del sistema internazionale e la riorganizzazione delle alleanze.</vt:lpstr>
      <vt:lpstr>I sistemi internazionali.</vt:lpstr>
      <vt:lpstr>Sistema “viennese”.</vt:lpstr>
      <vt:lpstr>I campi di tensione europea.</vt:lpstr>
      <vt:lpstr>La disgregazione dell’Impero ottomano.</vt:lpstr>
      <vt:lpstr>Presentazione standard di PowerPoint</vt:lpstr>
      <vt:lpstr>Presentazione standard di PowerPoint</vt:lpstr>
      <vt:lpstr>Presentazione standard di PowerPoint</vt:lpstr>
      <vt:lpstr>I giovani turchi.</vt:lpstr>
      <vt:lpstr>Presentazione standard di PowerPoint</vt:lpstr>
      <vt:lpstr>Presentazione standard di PowerPoint</vt:lpstr>
      <vt:lpstr>La guerra di Libia.</vt:lpstr>
      <vt:lpstr>Alpini del battaglione Edolo davanti ai corpi dei libici caduti nell’assalto al muro della Ridotta Lombarda (1912).</vt:lpstr>
      <vt:lpstr>Presentazione standard di PowerPoint</vt:lpstr>
      <vt:lpstr>Le guerre balcaniche  (1912-1913).</vt:lpstr>
      <vt:lpstr>Presentazione standard di PowerPoint</vt:lpstr>
      <vt:lpstr>Il sistema delle alleanze.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9</cp:revision>
  <dcterms:created xsi:type="dcterms:W3CDTF">2022-09-23T13:57:19Z</dcterms:created>
  <dcterms:modified xsi:type="dcterms:W3CDTF">2023-10-01T16:50:48Z</dcterms:modified>
</cp:coreProperties>
</file>