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9"/>
  </p:notesMasterIdLst>
  <p:sldIdLst>
    <p:sldId id="264" r:id="rId2"/>
    <p:sldId id="268" r:id="rId3"/>
    <p:sldId id="290" r:id="rId4"/>
    <p:sldId id="269" r:id="rId5"/>
    <p:sldId id="291" r:id="rId6"/>
    <p:sldId id="299" r:id="rId7"/>
    <p:sldId id="270" r:id="rId8"/>
    <p:sldId id="271" r:id="rId9"/>
    <p:sldId id="272" r:id="rId10"/>
    <p:sldId id="257" r:id="rId11"/>
    <p:sldId id="273" r:id="rId12"/>
    <p:sldId id="274" r:id="rId13"/>
    <p:sldId id="275" r:id="rId14"/>
    <p:sldId id="258" r:id="rId15"/>
    <p:sldId id="292" r:id="rId16"/>
    <p:sldId id="296" r:id="rId17"/>
    <p:sldId id="276" r:id="rId18"/>
    <p:sldId id="293" r:id="rId19"/>
    <p:sldId id="294" r:id="rId20"/>
    <p:sldId id="295" r:id="rId21"/>
    <p:sldId id="259" r:id="rId22"/>
    <p:sldId id="260" r:id="rId23"/>
    <p:sldId id="277" r:id="rId24"/>
    <p:sldId id="278" r:id="rId25"/>
    <p:sldId id="279" r:id="rId26"/>
    <p:sldId id="261" r:id="rId27"/>
    <p:sldId id="280" r:id="rId28"/>
    <p:sldId id="298" r:id="rId29"/>
    <p:sldId id="281" r:id="rId30"/>
    <p:sldId id="282" r:id="rId31"/>
    <p:sldId id="297" r:id="rId32"/>
    <p:sldId id="262" r:id="rId33"/>
    <p:sldId id="283" r:id="rId34"/>
    <p:sldId id="284" r:id="rId35"/>
    <p:sldId id="263" r:id="rId36"/>
    <p:sldId id="285" r:id="rId37"/>
    <p:sldId id="286" r:id="rId38"/>
    <p:sldId id="287" r:id="rId39"/>
    <p:sldId id="288" r:id="rId40"/>
    <p:sldId id="289" r:id="rId41"/>
    <p:sldId id="300" r:id="rId42"/>
    <p:sldId id="302" r:id="rId43"/>
    <p:sldId id="301" r:id="rId44"/>
    <p:sldId id="303" r:id="rId45"/>
    <p:sldId id="265" r:id="rId46"/>
    <p:sldId id="266" r:id="rId47"/>
    <p:sldId id="267" r:id="rId48"/>
  </p:sldIdLst>
  <p:sldSz cx="9144000" cy="6858000" type="screen4x3"/>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660"/>
  </p:normalViewPr>
  <p:slideViewPr>
    <p:cSldViewPr>
      <p:cViewPr varScale="1">
        <p:scale>
          <a:sx n="78" d="100"/>
          <a:sy n="78" d="100"/>
        </p:scale>
        <p:origin x="1646"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EE886-443C-4B98-A2A8-0C850BAD3DC8}" type="datetimeFigureOut">
              <a:rPr lang="it-IT" smtClean="0"/>
              <a:t>20/09/2023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74367F-CDC5-450B-9772-48FAFB7C950F}" type="slidenum">
              <a:rPr lang="it-IT" smtClean="0"/>
              <a:t>‹N›</a:t>
            </a:fld>
            <a:endParaRPr lang="it-IT"/>
          </a:p>
        </p:txBody>
      </p:sp>
    </p:spTree>
    <p:extLst>
      <p:ext uri="{BB962C8B-B14F-4D97-AF65-F5344CB8AC3E}">
        <p14:creationId xmlns:p14="http://schemas.microsoft.com/office/powerpoint/2010/main" val="2681820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274367F-CDC5-450B-9772-48FAFB7C950F}" type="slidenum">
              <a:rPr lang="it-IT" smtClean="0"/>
              <a:t>24</a:t>
            </a:fld>
            <a:endParaRPr lang="it-IT"/>
          </a:p>
        </p:txBody>
      </p:sp>
    </p:spTree>
    <p:extLst>
      <p:ext uri="{BB962C8B-B14F-4D97-AF65-F5344CB8AC3E}">
        <p14:creationId xmlns:p14="http://schemas.microsoft.com/office/powerpoint/2010/main" val="1739689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274367F-CDC5-450B-9772-48FAFB7C950F}" type="slidenum">
              <a:rPr lang="it-IT" smtClean="0"/>
              <a:t>40</a:t>
            </a:fld>
            <a:endParaRPr lang="it-IT"/>
          </a:p>
        </p:txBody>
      </p:sp>
    </p:spTree>
    <p:extLst>
      <p:ext uri="{BB962C8B-B14F-4D97-AF65-F5344CB8AC3E}">
        <p14:creationId xmlns:p14="http://schemas.microsoft.com/office/powerpoint/2010/main" val="150356334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A0A4E80-3710-4F88-811F-C973BA815FBB}" type="datetimeFigureOut">
              <a:rPr lang="en-IN" smtClean="0"/>
              <a:t>20-09-2023</a:t>
            </a:fld>
            <a:endParaRPr lang="en-IN"/>
          </a:p>
        </p:txBody>
      </p:sp>
      <p:sp>
        <p:nvSpPr>
          <p:cNvPr id="5" name="Footer Placeholder 4"/>
          <p:cNvSpPr>
            <a:spLocks noGrp="1"/>
          </p:cNvSpPr>
          <p:nvPr>
            <p:ph type="ftr" sz="quarter" idx="11"/>
          </p:nvPr>
        </p:nvSpPr>
        <p:spPr>
          <a:xfrm>
            <a:off x="812805" y="6272785"/>
            <a:ext cx="4745736" cy="365125"/>
          </a:xfrm>
        </p:spPr>
        <p:txBody>
          <a:bodyPr/>
          <a:lstStyle/>
          <a:p>
            <a:endParaRPr lang="en-IN"/>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AEDAB604-AA6B-4599-877E-FBC7E2E1C8E2}" type="slidenum">
              <a:rPr lang="en-IN" smtClean="0"/>
              <a:t>‹N›</a:t>
            </a:fld>
            <a:endParaRPr lang="en-IN"/>
          </a:p>
        </p:txBody>
      </p:sp>
    </p:spTree>
    <p:extLst>
      <p:ext uri="{BB962C8B-B14F-4D97-AF65-F5344CB8AC3E}">
        <p14:creationId xmlns:p14="http://schemas.microsoft.com/office/powerpoint/2010/main" val="2708498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A0A4E80-3710-4F88-811F-C973BA815FBB}" type="datetimeFigureOut">
              <a:rPr lang="en-IN" smtClean="0"/>
              <a:t>20-09-2023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EDAB604-AA6B-4599-877E-FBC7E2E1C8E2}" type="slidenum">
              <a:rPr lang="en-IN" smtClean="0"/>
              <a:t>‹N›</a:t>
            </a:fld>
            <a:endParaRPr lang="en-IN"/>
          </a:p>
        </p:txBody>
      </p:sp>
    </p:spTree>
    <p:extLst>
      <p:ext uri="{BB962C8B-B14F-4D97-AF65-F5344CB8AC3E}">
        <p14:creationId xmlns:p14="http://schemas.microsoft.com/office/powerpoint/2010/main" val="297742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A0A4E80-3710-4F88-811F-C973BA815FBB}" type="datetimeFigureOut">
              <a:rPr lang="en-IN" smtClean="0"/>
              <a:t>20-09-2023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EDAB604-AA6B-4599-877E-FBC7E2E1C8E2}" type="slidenum">
              <a:rPr lang="en-IN" smtClean="0"/>
              <a:t>‹N›</a:t>
            </a:fld>
            <a:endParaRPr lang="en-IN"/>
          </a:p>
        </p:txBody>
      </p:sp>
    </p:spTree>
    <p:extLst>
      <p:ext uri="{BB962C8B-B14F-4D97-AF65-F5344CB8AC3E}">
        <p14:creationId xmlns:p14="http://schemas.microsoft.com/office/powerpoint/2010/main" val="208483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A0A4E80-3710-4F88-811F-C973BA815FBB}" type="datetimeFigureOut">
              <a:rPr lang="en-IN" smtClean="0"/>
              <a:t>20-09-2023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EDAB604-AA6B-4599-877E-FBC7E2E1C8E2}" type="slidenum">
              <a:rPr lang="en-IN" smtClean="0"/>
              <a:t>‹N›</a:t>
            </a:fld>
            <a:endParaRPr lang="en-IN"/>
          </a:p>
        </p:txBody>
      </p:sp>
    </p:spTree>
    <p:extLst>
      <p:ext uri="{BB962C8B-B14F-4D97-AF65-F5344CB8AC3E}">
        <p14:creationId xmlns:p14="http://schemas.microsoft.com/office/powerpoint/2010/main" val="225914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CA0A4E80-3710-4F88-811F-C973BA815FBB}" type="datetimeFigureOut">
              <a:rPr lang="en-IN" smtClean="0"/>
              <a:t>20-09-2023</a:t>
            </a:fld>
            <a:endParaRPr lang="en-IN"/>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IN"/>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AEDAB604-AA6B-4599-877E-FBC7E2E1C8E2}" type="slidenum">
              <a:rPr lang="en-IN" smtClean="0"/>
              <a:t>‹N›</a:t>
            </a:fld>
            <a:endParaRPr lang="en-IN"/>
          </a:p>
        </p:txBody>
      </p:sp>
    </p:spTree>
    <p:extLst>
      <p:ext uri="{BB962C8B-B14F-4D97-AF65-F5344CB8AC3E}">
        <p14:creationId xmlns:p14="http://schemas.microsoft.com/office/powerpoint/2010/main" val="2224865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A0A4E80-3710-4F88-811F-C973BA815FBB}" type="datetimeFigureOut">
              <a:rPr lang="en-IN" smtClean="0"/>
              <a:t>20-09-2023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EDAB604-AA6B-4599-877E-FBC7E2E1C8E2}" type="slidenum">
              <a:rPr lang="en-IN" smtClean="0"/>
              <a:t>‹N›</a:t>
            </a:fld>
            <a:endParaRPr lang="en-IN"/>
          </a:p>
        </p:txBody>
      </p:sp>
    </p:spTree>
    <p:extLst>
      <p:ext uri="{BB962C8B-B14F-4D97-AF65-F5344CB8AC3E}">
        <p14:creationId xmlns:p14="http://schemas.microsoft.com/office/powerpoint/2010/main" val="2207365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A0A4E80-3710-4F88-811F-C973BA815FBB}" type="datetimeFigureOut">
              <a:rPr lang="en-IN" smtClean="0"/>
              <a:t>20-09-2023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EDAB604-AA6B-4599-877E-FBC7E2E1C8E2}" type="slidenum">
              <a:rPr lang="en-IN" smtClean="0"/>
              <a:t>‹N›</a:t>
            </a:fld>
            <a:endParaRPr lang="en-IN"/>
          </a:p>
        </p:txBody>
      </p:sp>
    </p:spTree>
    <p:extLst>
      <p:ext uri="{BB962C8B-B14F-4D97-AF65-F5344CB8AC3E}">
        <p14:creationId xmlns:p14="http://schemas.microsoft.com/office/powerpoint/2010/main" val="360453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CA0A4E80-3710-4F88-811F-C973BA815FBB}" type="datetimeFigureOut">
              <a:rPr lang="en-IN" smtClean="0"/>
              <a:t>20-09-2023</a:t>
            </a:fld>
            <a:endParaRPr lang="en-IN"/>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IN"/>
          </a:p>
        </p:txBody>
      </p:sp>
      <p:sp>
        <p:nvSpPr>
          <p:cNvPr id="5" name="Slide Number Placeholder 4"/>
          <p:cNvSpPr>
            <a:spLocks noGrp="1"/>
          </p:cNvSpPr>
          <p:nvPr>
            <p:ph type="sldNum" sz="quarter" idx="12"/>
          </p:nvPr>
        </p:nvSpPr>
        <p:spPr/>
        <p:txBody>
          <a:bodyPr/>
          <a:lstStyle/>
          <a:p>
            <a:fld id="{AEDAB604-AA6B-4599-877E-FBC7E2E1C8E2}" type="slidenum">
              <a:rPr lang="en-IN" smtClean="0"/>
              <a:t>‹N›</a:t>
            </a:fld>
            <a:endParaRPr lang="en-IN"/>
          </a:p>
        </p:txBody>
      </p:sp>
    </p:spTree>
    <p:extLst>
      <p:ext uri="{BB962C8B-B14F-4D97-AF65-F5344CB8AC3E}">
        <p14:creationId xmlns:p14="http://schemas.microsoft.com/office/powerpoint/2010/main" val="49274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0A4E80-3710-4F88-811F-C973BA815FBB}" type="datetimeFigureOut">
              <a:rPr lang="en-IN" smtClean="0"/>
              <a:t>20-09-2023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EDAB604-AA6B-4599-877E-FBC7E2E1C8E2}" type="slidenum">
              <a:rPr lang="en-IN" smtClean="0"/>
              <a:t>‹N›</a:t>
            </a:fld>
            <a:endParaRPr lang="en-IN"/>
          </a:p>
        </p:txBody>
      </p:sp>
    </p:spTree>
    <p:extLst>
      <p:ext uri="{BB962C8B-B14F-4D97-AF65-F5344CB8AC3E}">
        <p14:creationId xmlns:p14="http://schemas.microsoft.com/office/powerpoint/2010/main" val="1503102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CA0A4E80-3710-4F88-811F-C973BA815FBB}" type="datetimeFigureOut">
              <a:rPr lang="en-IN" smtClean="0"/>
              <a:t>20-09-2023</a:t>
            </a:fld>
            <a:endParaRPr lang="en-IN"/>
          </a:p>
        </p:txBody>
      </p:sp>
      <p:sp>
        <p:nvSpPr>
          <p:cNvPr id="10" name="Footer Placeholder 9"/>
          <p:cNvSpPr>
            <a:spLocks noGrp="1"/>
          </p:cNvSpPr>
          <p:nvPr>
            <p:ph type="ftr" sz="quarter" idx="11"/>
          </p:nvPr>
        </p:nvSpPr>
        <p:spPr/>
        <p:txBody>
          <a:bodyPr/>
          <a:lstStyle/>
          <a:p>
            <a:endParaRPr lang="en-IN"/>
          </a:p>
        </p:txBody>
      </p:sp>
      <p:sp>
        <p:nvSpPr>
          <p:cNvPr id="11" name="Slide Number Placeholder 10"/>
          <p:cNvSpPr>
            <a:spLocks noGrp="1"/>
          </p:cNvSpPr>
          <p:nvPr>
            <p:ph type="sldNum" sz="quarter" idx="12"/>
          </p:nvPr>
        </p:nvSpPr>
        <p:spPr/>
        <p:txBody>
          <a:bodyPr/>
          <a:lstStyle/>
          <a:p>
            <a:fld id="{AEDAB604-AA6B-4599-877E-FBC7E2E1C8E2}" type="slidenum">
              <a:rPr lang="en-IN" smtClean="0"/>
              <a:t>‹N›</a:t>
            </a:fld>
            <a:endParaRPr lang="en-IN"/>
          </a:p>
        </p:txBody>
      </p:sp>
    </p:spTree>
    <p:extLst>
      <p:ext uri="{BB962C8B-B14F-4D97-AF65-F5344CB8AC3E}">
        <p14:creationId xmlns:p14="http://schemas.microsoft.com/office/powerpoint/2010/main" val="4103865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CA0A4E80-3710-4F88-811F-C973BA815FBB}" type="datetimeFigureOut">
              <a:rPr lang="en-IN" smtClean="0"/>
              <a:t>20-09-2023</a:t>
            </a:fld>
            <a:endParaRPr lang="en-IN"/>
          </a:p>
        </p:txBody>
      </p:sp>
      <p:sp>
        <p:nvSpPr>
          <p:cNvPr id="10" name="Slide Number Placeholder 9"/>
          <p:cNvSpPr>
            <a:spLocks noGrp="1"/>
          </p:cNvSpPr>
          <p:nvPr>
            <p:ph type="sldNum" sz="quarter" idx="12"/>
          </p:nvPr>
        </p:nvSpPr>
        <p:spPr/>
        <p:txBody>
          <a:bodyPr/>
          <a:lstStyle/>
          <a:p>
            <a:fld id="{AEDAB604-AA6B-4599-877E-FBC7E2E1C8E2}" type="slidenum">
              <a:rPr lang="en-IN" smtClean="0"/>
              <a:t>‹N›</a:t>
            </a:fld>
            <a:endParaRPr lang="en-IN"/>
          </a:p>
        </p:txBody>
      </p:sp>
    </p:spTree>
    <p:extLst>
      <p:ext uri="{BB962C8B-B14F-4D97-AF65-F5344CB8AC3E}">
        <p14:creationId xmlns:p14="http://schemas.microsoft.com/office/powerpoint/2010/main" val="2346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CA0A4E80-3710-4F88-811F-C973BA815FBB}" type="datetimeFigureOut">
              <a:rPr lang="en-IN" smtClean="0"/>
              <a:t>20-09-2023</a:t>
            </a:fld>
            <a:endParaRPr lang="en-IN"/>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IN"/>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AEDAB604-AA6B-4599-877E-FBC7E2E1C8E2}" type="slidenum">
              <a:rPr lang="en-IN" smtClean="0"/>
              <a:t>‹N›</a:t>
            </a:fld>
            <a:endParaRPr lang="en-IN"/>
          </a:p>
        </p:txBody>
      </p:sp>
    </p:spTree>
    <p:extLst>
      <p:ext uri="{BB962C8B-B14F-4D97-AF65-F5344CB8AC3E}">
        <p14:creationId xmlns:p14="http://schemas.microsoft.com/office/powerpoint/2010/main" val="330441526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7F326E5-90A0-049D-9962-FF8B893CDCC7}"/>
              </a:ext>
            </a:extLst>
          </p:cNvPr>
          <p:cNvSpPr txBox="1"/>
          <p:nvPr/>
        </p:nvSpPr>
        <p:spPr>
          <a:xfrm>
            <a:off x="2281084" y="2276872"/>
            <a:ext cx="4581832" cy="584775"/>
          </a:xfrm>
          <a:prstGeom prst="rect">
            <a:avLst/>
          </a:prstGeom>
          <a:noFill/>
        </p:spPr>
        <p:txBody>
          <a:bodyPr wrap="square">
            <a:spAutoFit/>
          </a:bodyPr>
          <a:lstStyle/>
          <a:p>
            <a:r>
              <a:rPr lang="it-IT" sz="3200" b="1" dirty="0">
                <a:solidFill>
                  <a:srgbClr val="FF0000"/>
                </a:solidFill>
              </a:rPr>
              <a:t>LEGAME CHIMICO</a:t>
            </a:r>
          </a:p>
        </p:txBody>
      </p:sp>
    </p:spTree>
    <p:extLst>
      <p:ext uri="{BB962C8B-B14F-4D97-AF65-F5344CB8AC3E}">
        <p14:creationId xmlns:p14="http://schemas.microsoft.com/office/powerpoint/2010/main" val="2001121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390650"/>
            <a:ext cx="9144000" cy="4076700"/>
          </a:xfrm>
          <a:prstGeom prst="rect">
            <a:avLst/>
          </a:prstGeom>
          <a:noFill/>
          <a:ln>
            <a:noFill/>
          </a:ln>
        </p:spPr>
      </p:pic>
      <p:sp>
        <p:nvSpPr>
          <p:cNvPr id="4" name="CasellaDiTesto 3">
            <a:extLst>
              <a:ext uri="{FF2B5EF4-FFF2-40B4-BE49-F238E27FC236}">
                <a16:creationId xmlns:a16="http://schemas.microsoft.com/office/drawing/2014/main" id="{19393D8C-8F49-B409-D160-870E690902BF}"/>
              </a:ext>
            </a:extLst>
          </p:cNvPr>
          <p:cNvSpPr txBox="1"/>
          <p:nvPr/>
        </p:nvSpPr>
        <p:spPr>
          <a:xfrm>
            <a:off x="827584" y="260648"/>
            <a:ext cx="7560840" cy="954107"/>
          </a:xfrm>
          <a:prstGeom prst="rect">
            <a:avLst/>
          </a:prstGeom>
          <a:noFill/>
        </p:spPr>
        <p:txBody>
          <a:bodyPr wrap="square">
            <a:spAutoFit/>
          </a:bodyPr>
          <a:lstStyle/>
          <a:p>
            <a:pPr algn="ctr"/>
            <a:r>
              <a:rPr lang="it-IT" sz="2800" b="1" dirty="0">
                <a:solidFill>
                  <a:srgbClr val="FF0000"/>
                </a:solidFill>
              </a:rPr>
              <a:t>RAPPRESENTAZIONE DELLA STRUTTURA ELETTRONICA</a:t>
            </a:r>
          </a:p>
        </p:txBody>
      </p:sp>
    </p:spTree>
    <p:extLst>
      <p:ext uri="{BB962C8B-B14F-4D97-AF65-F5344CB8AC3E}">
        <p14:creationId xmlns:p14="http://schemas.microsoft.com/office/powerpoint/2010/main" val="935645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13129D7-431E-687B-89A5-D3388C474EC2}"/>
              </a:ext>
            </a:extLst>
          </p:cNvPr>
          <p:cNvSpPr txBox="1"/>
          <p:nvPr/>
        </p:nvSpPr>
        <p:spPr>
          <a:xfrm>
            <a:off x="395536" y="728407"/>
            <a:ext cx="8208912" cy="923330"/>
          </a:xfrm>
          <a:prstGeom prst="rect">
            <a:avLst/>
          </a:prstGeom>
          <a:noFill/>
        </p:spPr>
        <p:txBody>
          <a:bodyPr wrap="square">
            <a:spAutoFit/>
          </a:bodyPr>
          <a:lstStyle/>
          <a:p>
            <a:r>
              <a:rPr lang="it-IT" dirty="0"/>
              <a:t>Quando un atomo di sodio cede un elettrone, diventa una particella carica positivamente detta ione sodio. La reazione può essere scritta come:</a:t>
            </a:r>
          </a:p>
          <a:p>
            <a:endParaRPr lang="it-IT" dirty="0"/>
          </a:p>
        </p:txBody>
      </p:sp>
      <p:sp>
        <p:nvSpPr>
          <p:cNvPr id="5" name="CasellaDiTesto 4">
            <a:extLst>
              <a:ext uri="{FF2B5EF4-FFF2-40B4-BE49-F238E27FC236}">
                <a16:creationId xmlns:a16="http://schemas.microsoft.com/office/drawing/2014/main" id="{2F715FCD-79F3-5ABE-9563-3F05B6A157DA}"/>
              </a:ext>
            </a:extLst>
          </p:cNvPr>
          <p:cNvSpPr txBox="1"/>
          <p:nvPr/>
        </p:nvSpPr>
        <p:spPr>
          <a:xfrm>
            <a:off x="539552" y="260648"/>
            <a:ext cx="6768752" cy="523220"/>
          </a:xfrm>
          <a:prstGeom prst="rect">
            <a:avLst/>
          </a:prstGeom>
          <a:noFill/>
        </p:spPr>
        <p:txBody>
          <a:bodyPr wrap="square">
            <a:spAutoFit/>
          </a:bodyPr>
          <a:lstStyle/>
          <a:p>
            <a:r>
              <a:rPr lang="it-IT" sz="2800" b="1" dirty="0">
                <a:solidFill>
                  <a:srgbClr val="FF0000"/>
                </a:solidFill>
              </a:rPr>
              <a:t>FORMAZIONE DEGLI IONI</a:t>
            </a:r>
          </a:p>
        </p:txBody>
      </p:sp>
      <p:pic>
        <p:nvPicPr>
          <p:cNvPr id="6" name="Immagine 5">
            <a:extLst>
              <a:ext uri="{FF2B5EF4-FFF2-40B4-BE49-F238E27FC236}">
                <a16:creationId xmlns:a16="http://schemas.microsoft.com/office/drawing/2014/main" id="{DF20EFB4-3B21-DE1E-BE68-DFC2FD4518FA}"/>
              </a:ext>
            </a:extLst>
          </p:cNvPr>
          <p:cNvPicPr>
            <a:picLocks noChangeAspect="1"/>
          </p:cNvPicPr>
          <p:nvPr/>
        </p:nvPicPr>
        <p:blipFill>
          <a:blip r:embed="rId2"/>
          <a:stretch>
            <a:fillRect/>
          </a:stretch>
        </p:blipFill>
        <p:spPr>
          <a:xfrm>
            <a:off x="2316066" y="1473698"/>
            <a:ext cx="4365808" cy="485090"/>
          </a:xfrm>
          <a:prstGeom prst="rect">
            <a:avLst/>
          </a:prstGeom>
        </p:spPr>
      </p:pic>
      <p:sp>
        <p:nvSpPr>
          <p:cNvPr id="8" name="CasellaDiTesto 7">
            <a:extLst>
              <a:ext uri="{FF2B5EF4-FFF2-40B4-BE49-F238E27FC236}">
                <a16:creationId xmlns:a16="http://schemas.microsoft.com/office/drawing/2014/main" id="{BD2D5A32-8F41-5B10-9BAF-E1B1EF1B50E0}"/>
              </a:ext>
            </a:extLst>
          </p:cNvPr>
          <p:cNvSpPr txBox="1"/>
          <p:nvPr/>
        </p:nvSpPr>
        <p:spPr>
          <a:xfrm>
            <a:off x="420831" y="2073862"/>
            <a:ext cx="8302338" cy="1200329"/>
          </a:xfrm>
          <a:prstGeom prst="rect">
            <a:avLst/>
          </a:prstGeom>
          <a:noFill/>
        </p:spPr>
        <p:txBody>
          <a:bodyPr wrap="square">
            <a:spAutoFit/>
          </a:bodyPr>
          <a:lstStyle/>
          <a:p>
            <a:r>
              <a:rPr lang="it-IT" i="1" dirty="0"/>
              <a:t>dove il segno positivo indica una carica uguale a +1. La carica dello ione sodio risulta essere positiva in quanto il sodio ha 11 protoni nel nucleo, ma 10 elettroni al di fuori del nucleo.</a:t>
            </a:r>
          </a:p>
          <a:p>
            <a:endParaRPr lang="it-IT" dirty="0"/>
          </a:p>
        </p:txBody>
      </p:sp>
      <p:sp>
        <p:nvSpPr>
          <p:cNvPr id="10" name="CasellaDiTesto 9">
            <a:extLst>
              <a:ext uri="{FF2B5EF4-FFF2-40B4-BE49-F238E27FC236}">
                <a16:creationId xmlns:a16="http://schemas.microsoft.com/office/drawing/2014/main" id="{18E456AA-17B3-FEFB-0746-9F76C697B647}"/>
              </a:ext>
            </a:extLst>
          </p:cNvPr>
          <p:cNvSpPr txBox="1"/>
          <p:nvPr/>
        </p:nvSpPr>
        <p:spPr>
          <a:xfrm>
            <a:off x="347801" y="3385950"/>
            <a:ext cx="8302337" cy="2862322"/>
          </a:xfrm>
          <a:prstGeom prst="rect">
            <a:avLst/>
          </a:prstGeom>
          <a:noFill/>
        </p:spPr>
        <p:txBody>
          <a:bodyPr wrap="square">
            <a:spAutoFit/>
          </a:bodyPr>
          <a:lstStyle/>
          <a:p>
            <a:r>
              <a:rPr lang="it-IT" b="1" i="1" dirty="0">
                <a:solidFill>
                  <a:schemeClr val="accent1"/>
                </a:solidFill>
              </a:rPr>
              <a:t>Gli elementi che hanno sei o sette elettroni nel livello più esterno tendono ad acquistare elettroni per raggiungere la configurazione elettronica con otto elettroni esterni.</a:t>
            </a:r>
          </a:p>
          <a:p>
            <a:endParaRPr lang="it-IT" dirty="0"/>
          </a:p>
          <a:p>
            <a:r>
              <a:rPr lang="it-IT" dirty="0"/>
              <a:t>Si consideri il </a:t>
            </a:r>
            <a:r>
              <a:rPr lang="it-IT" b="1" dirty="0"/>
              <a:t>cloro</a:t>
            </a:r>
            <a:r>
              <a:rPr lang="it-IT" dirty="0"/>
              <a:t>, che ha rispettivamente 2, 8 e 7 elettroni nel primo, secondo e terzo livello. L’atomo di cloro tende ad acquistare un elettrone per completare il livello energetico più esterno con otto elettroni e raggiungere quindi la struttura stabile dei gas nobili. L’atomo di cloro formerà così lo ione cloruro: Tale ione, avendo un elettrone in più rispetto all’atomo di cloro, acquisterà una carica -1.</a:t>
            </a:r>
          </a:p>
        </p:txBody>
      </p:sp>
      <p:pic>
        <p:nvPicPr>
          <p:cNvPr id="11" name="Immagine 10">
            <a:extLst>
              <a:ext uri="{FF2B5EF4-FFF2-40B4-BE49-F238E27FC236}">
                <a16:creationId xmlns:a16="http://schemas.microsoft.com/office/drawing/2014/main" id="{6FAC48B0-0629-7EE9-56E9-0F439A2AA4F3}"/>
              </a:ext>
            </a:extLst>
          </p:cNvPr>
          <p:cNvPicPr>
            <a:picLocks noChangeAspect="1"/>
          </p:cNvPicPr>
          <p:nvPr/>
        </p:nvPicPr>
        <p:blipFill>
          <a:blip r:embed="rId3"/>
          <a:stretch>
            <a:fillRect/>
          </a:stretch>
        </p:blipFill>
        <p:spPr>
          <a:xfrm>
            <a:off x="3275856" y="6214658"/>
            <a:ext cx="3120347" cy="360040"/>
          </a:xfrm>
          <a:prstGeom prst="rect">
            <a:avLst/>
          </a:prstGeom>
        </p:spPr>
      </p:pic>
    </p:spTree>
    <p:extLst>
      <p:ext uri="{BB962C8B-B14F-4D97-AF65-F5344CB8AC3E}">
        <p14:creationId xmlns:p14="http://schemas.microsoft.com/office/powerpoint/2010/main" val="3344722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45E3847-39D2-4B1D-3F24-29BFF4F25D76}"/>
              </a:ext>
            </a:extLst>
          </p:cNvPr>
          <p:cNvSpPr txBox="1"/>
          <p:nvPr/>
        </p:nvSpPr>
        <p:spPr>
          <a:xfrm>
            <a:off x="647564" y="548680"/>
            <a:ext cx="7848872" cy="4339650"/>
          </a:xfrm>
          <a:prstGeom prst="rect">
            <a:avLst/>
          </a:prstGeom>
          <a:noFill/>
        </p:spPr>
        <p:txBody>
          <a:bodyPr wrap="square">
            <a:spAutoFit/>
          </a:bodyPr>
          <a:lstStyle/>
          <a:p>
            <a:r>
              <a:rPr lang="it-IT" sz="2400" b="1" dirty="0">
                <a:solidFill>
                  <a:srgbClr val="FF0000"/>
                </a:solidFill>
              </a:rPr>
              <a:t>IONE</a:t>
            </a:r>
          </a:p>
          <a:p>
            <a:endParaRPr lang="it-IT" dirty="0"/>
          </a:p>
          <a:p>
            <a:r>
              <a:rPr lang="it-IT" dirty="0"/>
              <a:t>Un atomo che ha ceduto o acquistato elettroni nel suo livello energetico più esterno diventa uno ione. Uno ione formato da un metallo avrà una carica positiva pari al numero di elettroni ceduti, uno ione formato da un non metallo avrà una carica negativa uguale al numero di elettroni acquistati.</a:t>
            </a:r>
          </a:p>
          <a:p>
            <a:endParaRPr lang="it-IT" dirty="0"/>
          </a:p>
          <a:p>
            <a:r>
              <a:rPr lang="it-IT" b="1" dirty="0"/>
              <a:t>ioni positivi</a:t>
            </a:r>
            <a:r>
              <a:rPr lang="it-IT" dirty="0"/>
              <a:t>, in soluzione, sono attratti da un elettrodo negativo chiamato catodo; pertanto gli ioni positivi sono anche chiamati genericamente cationi. </a:t>
            </a:r>
          </a:p>
          <a:p>
            <a:r>
              <a:rPr lang="it-IT" b="1" dirty="0"/>
              <a:t>ioni negativi </a:t>
            </a:r>
            <a:r>
              <a:rPr lang="it-IT" dirty="0"/>
              <a:t>sono attratti da un elettrodo positivo detto anodo, per cui essi sono chiamati genericamente anioni. I cationi più comuni presenti nei liquidi biologici sono lo ione sodio, Na</a:t>
            </a:r>
            <a:r>
              <a:rPr lang="it-IT" baseline="30000" dirty="0"/>
              <a:t>+</a:t>
            </a:r>
            <a:r>
              <a:rPr lang="it-IT" dirty="0"/>
              <a:t>, lo ione potassio, K</a:t>
            </a:r>
            <a:r>
              <a:rPr lang="it-IT" baseline="30000" dirty="0"/>
              <a:t>+</a:t>
            </a:r>
            <a:r>
              <a:rPr lang="it-IT" dirty="0"/>
              <a:t>, e lo ione calcio, Ca</a:t>
            </a:r>
            <a:r>
              <a:rPr lang="it-IT" baseline="30000" dirty="0"/>
              <a:t>2+. </a:t>
            </a:r>
            <a:r>
              <a:rPr lang="it-IT" dirty="0"/>
              <a:t>L’anione più abbondante è lo ione cloruro, Cl</a:t>
            </a:r>
            <a:r>
              <a:rPr lang="it-IT" baseline="30000" dirty="0"/>
              <a:t>-</a:t>
            </a:r>
            <a:r>
              <a:rPr lang="it-IT" dirty="0"/>
              <a:t>.</a:t>
            </a:r>
          </a:p>
        </p:txBody>
      </p:sp>
    </p:spTree>
    <p:extLst>
      <p:ext uri="{BB962C8B-B14F-4D97-AF65-F5344CB8AC3E}">
        <p14:creationId xmlns:p14="http://schemas.microsoft.com/office/powerpoint/2010/main" val="3366983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BEA4886-6138-9723-44C3-66DE22E84865}"/>
              </a:ext>
            </a:extLst>
          </p:cNvPr>
          <p:cNvSpPr txBox="1"/>
          <p:nvPr/>
        </p:nvSpPr>
        <p:spPr>
          <a:xfrm>
            <a:off x="467544" y="260648"/>
            <a:ext cx="4581832" cy="523220"/>
          </a:xfrm>
          <a:prstGeom prst="rect">
            <a:avLst/>
          </a:prstGeom>
          <a:noFill/>
        </p:spPr>
        <p:txBody>
          <a:bodyPr wrap="square">
            <a:spAutoFit/>
          </a:bodyPr>
          <a:lstStyle/>
          <a:p>
            <a:r>
              <a:rPr lang="it-IT" sz="2800" b="1" dirty="0">
                <a:solidFill>
                  <a:srgbClr val="FF0000"/>
                </a:solidFill>
              </a:rPr>
              <a:t>RAGGIO IONICO</a:t>
            </a:r>
          </a:p>
        </p:txBody>
      </p:sp>
      <p:sp>
        <p:nvSpPr>
          <p:cNvPr id="5" name="CasellaDiTesto 4">
            <a:extLst>
              <a:ext uri="{FF2B5EF4-FFF2-40B4-BE49-F238E27FC236}">
                <a16:creationId xmlns:a16="http://schemas.microsoft.com/office/drawing/2014/main" id="{BD957184-CD6F-4B60-F30C-D255A8AEE255}"/>
              </a:ext>
            </a:extLst>
          </p:cNvPr>
          <p:cNvSpPr txBox="1"/>
          <p:nvPr/>
        </p:nvSpPr>
        <p:spPr>
          <a:xfrm>
            <a:off x="539552" y="1268760"/>
            <a:ext cx="8064896" cy="3139321"/>
          </a:xfrm>
          <a:prstGeom prst="rect">
            <a:avLst/>
          </a:prstGeom>
          <a:noFill/>
        </p:spPr>
        <p:txBody>
          <a:bodyPr wrap="square">
            <a:spAutoFit/>
          </a:bodyPr>
          <a:lstStyle/>
          <a:p>
            <a:r>
              <a:rPr lang="it-IT" b="1" dirty="0"/>
              <a:t>Quando l’atomo di un metallo perde un elettrone </a:t>
            </a:r>
            <a:r>
              <a:rPr lang="it-IT" dirty="0"/>
              <a:t>(o più elettroni), la carica nucleare positiva risulta maggiore della carica degli elettroni circostanti; ne segue che il nucleo attrarrà maggiormente verso di sé gli elettroni, con conseguente diminuzione del raggio atomico. Per i cationi, quindi, il raggio ionico è minore del raggio atomico.</a:t>
            </a:r>
          </a:p>
          <a:p>
            <a:endParaRPr lang="it-IT" dirty="0"/>
          </a:p>
          <a:p>
            <a:r>
              <a:rPr lang="it-IT" b="1" dirty="0"/>
              <a:t>Quando un atomo acquista un elettrone </a:t>
            </a:r>
            <a:r>
              <a:rPr lang="it-IT" dirty="0"/>
              <a:t>(o più elettroni), la carica positiva del nucleo risulta inferiore alla carica negativa degli elettroni, pertanto il nucleo non potrà attrarre gli elettroni con la stessa intensità di prima; quindi, per gli anioni il raggio ionico risulta maggiore del raggio atomico.</a:t>
            </a:r>
          </a:p>
        </p:txBody>
      </p:sp>
    </p:spTree>
    <p:extLst>
      <p:ext uri="{BB962C8B-B14F-4D97-AF65-F5344CB8AC3E}">
        <p14:creationId xmlns:p14="http://schemas.microsoft.com/office/powerpoint/2010/main" val="2939243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882650"/>
            <a:ext cx="9144000" cy="5091113"/>
          </a:xfrm>
          <a:prstGeom prst="rect">
            <a:avLst/>
          </a:prstGeom>
          <a:noFill/>
          <a:ln>
            <a:noFill/>
          </a:ln>
        </p:spPr>
      </p:pic>
    </p:spTree>
    <p:extLst>
      <p:ext uri="{BB962C8B-B14F-4D97-AF65-F5344CB8AC3E}">
        <p14:creationId xmlns:p14="http://schemas.microsoft.com/office/powerpoint/2010/main" val="3411330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22B08F4-1E87-55E3-268C-39699C027711}"/>
              </a:ext>
            </a:extLst>
          </p:cNvPr>
          <p:cNvSpPr txBox="1"/>
          <p:nvPr/>
        </p:nvSpPr>
        <p:spPr>
          <a:xfrm>
            <a:off x="395536" y="404664"/>
            <a:ext cx="8064896" cy="1384995"/>
          </a:xfrm>
          <a:prstGeom prst="rect">
            <a:avLst/>
          </a:prstGeom>
          <a:noFill/>
        </p:spPr>
        <p:txBody>
          <a:bodyPr wrap="square">
            <a:spAutoFit/>
          </a:bodyPr>
          <a:lstStyle/>
          <a:p>
            <a:r>
              <a:rPr lang="it-IT" sz="2400" b="1" dirty="0">
                <a:solidFill>
                  <a:schemeClr val="accent1"/>
                </a:solidFill>
              </a:rPr>
              <a:t>Il legame chimico ed ENERGIA</a:t>
            </a:r>
          </a:p>
          <a:p>
            <a:endParaRPr lang="it-IT" sz="2400" b="1" dirty="0">
              <a:solidFill>
                <a:schemeClr val="accent1"/>
              </a:solidFill>
            </a:endParaRPr>
          </a:p>
          <a:p>
            <a:r>
              <a:rPr lang="it-IT" dirty="0"/>
              <a:t>Quando formiamo legami chimici, gli atomi raggiungono</a:t>
            </a:r>
          </a:p>
          <a:p>
            <a:r>
              <a:rPr lang="it-IT" dirty="0"/>
              <a:t>una situazione di </a:t>
            </a:r>
            <a:r>
              <a:rPr lang="it-IT" dirty="0">
                <a:solidFill>
                  <a:schemeClr val="accent1"/>
                </a:solidFill>
              </a:rPr>
              <a:t>MAGGIORE STABILITA’</a:t>
            </a:r>
          </a:p>
        </p:txBody>
      </p:sp>
      <p:sp>
        <p:nvSpPr>
          <p:cNvPr id="5" name="CasellaDiTesto 4">
            <a:extLst>
              <a:ext uri="{FF2B5EF4-FFF2-40B4-BE49-F238E27FC236}">
                <a16:creationId xmlns:a16="http://schemas.microsoft.com/office/drawing/2014/main" id="{EF804A02-9C8D-DDBA-B1FF-A7F4CEBB93E0}"/>
              </a:ext>
            </a:extLst>
          </p:cNvPr>
          <p:cNvSpPr txBox="1"/>
          <p:nvPr/>
        </p:nvSpPr>
        <p:spPr>
          <a:xfrm>
            <a:off x="539552" y="2132856"/>
            <a:ext cx="8064896" cy="2031325"/>
          </a:xfrm>
          <a:prstGeom prst="rect">
            <a:avLst/>
          </a:prstGeom>
          <a:noFill/>
        </p:spPr>
        <p:txBody>
          <a:bodyPr wrap="square">
            <a:spAutoFit/>
          </a:bodyPr>
          <a:lstStyle/>
          <a:p>
            <a:pPr marL="285750" indent="-285750">
              <a:buFont typeface="Wingdings" panose="05000000000000000000" pitchFamily="2" charset="2"/>
              <a:buChar char="Ø"/>
            </a:pPr>
            <a:r>
              <a:rPr lang="it-IT" dirty="0"/>
              <a:t>L’energia totale del sistema costituito dai due atomi legati insieme (a) è minore dell’energia totale del sistema costituito dai due atomi separati (b).</a:t>
            </a:r>
          </a:p>
          <a:p>
            <a:pPr marL="285750" indent="-285750">
              <a:buFont typeface="Wingdings" panose="05000000000000000000" pitchFamily="2" charset="2"/>
              <a:buChar char="Ø"/>
            </a:pPr>
            <a:r>
              <a:rPr lang="it-IT" dirty="0"/>
              <a:t>Si definisce energia di legame la quantità di energia necessaria per rompere una mole di legami del tipo considerato. Tale energia è misurata in KJ*mol-1.</a:t>
            </a:r>
          </a:p>
          <a:p>
            <a:endParaRPr lang="it-IT" dirty="0"/>
          </a:p>
        </p:txBody>
      </p:sp>
      <p:pic>
        <p:nvPicPr>
          <p:cNvPr id="7" name="Immagine 6">
            <a:extLst>
              <a:ext uri="{FF2B5EF4-FFF2-40B4-BE49-F238E27FC236}">
                <a16:creationId xmlns:a16="http://schemas.microsoft.com/office/drawing/2014/main" id="{74F4C17E-C052-2974-5BFA-588D4BDD0514}"/>
              </a:ext>
            </a:extLst>
          </p:cNvPr>
          <p:cNvPicPr>
            <a:picLocks noChangeAspect="1"/>
          </p:cNvPicPr>
          <p:nvPr/>
        </p:nvPicPr>
        <p:blipFill>
          <a:blip r:embed="rId2"/>
          <a:stretch>
            <a:fillRect/>
          </a:stretch>
        </p:blipFill>
        <p:spPr>
          <a:xfrm>
            <a:off x="1547664" y="4164181"/>
            <a:ext cx="5252070" cy="1894582"/>
          </a:xfrm>
          <a:prstGeom prst="rect">
            <a:avLst/>
          </a:prstGeom>
        </p:spPr>
      </p:pic>
    </p:spTree>
    <p:extLst>
      <p:ext uri="{BB962C8B-B14F-4D97-AF65-F5344CB8AC3E}">
        <p14:creationId xmlns:p14="http://schemas.microsoft.com/office/powerpoint/2010/main" val="1319780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1B50771-36C0-CA29-9082-6716A4463BCE}"/>
              </a:ext>
            </a:extLst>
          </p:cNvPr>
          <p:cNvPicPr>
            <a:picLocks noChangeAspect="1"/>
          </p:cNvPicPr>
          <p:nvPr/>
        </p:nvPicPr>
        <p:blipFill>
          <a:blip r:embed="rId2"/>
          <a:stretch>
            <a:fillRect/>
          </a:stretch>
        </p:blipFill>
        <p:spPr>
          <a:xfrm>
            <a:off x="395536" y="188640"/>
            <a:ext cx="8028384" cy="5765238"/>
          </a:xfrm>
          <a:prstGeom prst="rect">
            <a:avLst/>
          </a:prstGeom>
        </p:spPr>
      </p:pic>
    </p:spTree>
    <p:extLst>
      <p:ext uri="{BB962C8B-B14F-4D97-AF65-F5344CB8AC3E}">
        <p14:creationId xmlns:p14="http://schemas.microsoft.com/office/powerpoint/2010/main" val="1526450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B537915-D9FD-AC2F-D640-A74547C88DF4}"/>
              </a:ext>
            </a:extLst>
          </p:cNvPr>
          <p:cNvSpPr txBox="1"/>
          <p:nvPr/>
        </p:nvSpPr>
        <p:spPr>
          <a:xfrm>
            <a:off x="683568" y="332656"/>
            <a:ext cx="4581832" cy="523220"/>
          </a:xfrm>
          <a:prstGeom prst="rect">
            <a:avLst/>
          </a:prstGeom>
          <a:noFill/>
        </p:spPr>
        <p:txBody>
          <a:bodyPr wrap="square">
            <a:spAutoFit/>
          </a:bodyPr>
          <a:lstStyle/>
          <a:p>
            <a:r>
              <a:rPr lang="it-IT" sz="2800" b="1" dirty="0">
                <a:solidFill>
                  <a:srgbClr val="FF0000"/>
                </a:solidFill>
              </a:rPr>
              <a:t>LEGAME IONICO</a:t>
            </a:r>
          </a:p>
        </p:txBody>
      </p:sp>
      <p:sp>
        <p:nvSpPr>
          <p:cNvPr id="5" name="CasellaDiTesto 4">
            <a:extLst>
              <a:ext uri="{FF2B5EF4-FFF2-40B4-BE49-F238E27FC236}">
                <a16:creationId xmlns:a16="http://schemas.microsoft.com/office/drawing/2014/main" id="{94C29DA7-19FF-47A6-87F1-289F1A90BB1A}"/>
              </a:ext>
            </a:extLst>
          </p:cNvPr>
          <p:cNvSpPr txBox="1"/>
          <p:nvPr/>
        </p:nvSpPr>
        <p:spPr>
          <a:xfrm>
            <a:off x="467544" y="980728"/>
            <a:ext cx="8424936" cy="1477328"/>
          </a:xfrm>
          <a:prstGeom prst="rect">
            <a:avLst/>
          </a:prstGeom>
          <a:noFill/>
        </p:spPr>
        <p:txBody>
          <a:bodyPr wrap="square">
            <a:spAutoFit/>
          </a:bodyPr>
          <a:lstStyle/>
          <a:p>
            <a:r>
              <a:rPr lang="it-IT" dirty="0"/>
              <a:t>Quando un atomo di sodio (Na) si combina con un atomo di cloro (Cl) per formare cloruro di sodio (NaCl), l’atomo di sodio perde un elettrone per formare lo ione sodio (Na</a:t>
            </a:r>
            <a:r>
              <a:rPr lang="it-IT" baseline="30000" dirty="0"/>
              <a:t>+</a:t>
            </a:r>
            <a:r>
              <a:rPr lang="it-IT" dirty="0"/>
              <a:t>). Allo stesso tempo, l’atomo di cloro acquista un elettrone per dare origine allo ione cloruro (Cl</a:t>
            </a:r>
            <a:r>
              <a:rPr lang="it-IT" baseline="30000" dirty="0"/>
              <a:t>-</a:t>
            </a:r>
            <a:r>
              <a:rPr lang="it-IT" dirty="0"/>
              <a:t>). La reazione è:</a:t>
            </a:r>
          </a:p>
          <a:p>
            <a:endParaRPr lang="it-IT" dirty="0"/>
          </a:p>
        </p:txBody>
      </p:sp>
      <p:pic>
        <p:nvPicPr>
          <p:cNvPr id="6" name="Immagine 5">
            <a:extLst>
              <a:ext uri="{FF2B5EF4-FFF2-40B4-BE49-F238E27FC236}">
                <a16:creationId xmlns:a16="http://schemas.microsoft.com/office/drawing/2014/main" id="{0C3D8F0C-CC16-58CE-6E7B-2C66552F9D85}"/>
              </a:ext>
            </a:extLst>
          </p:cNvPr>
          <p:cNvPicPr>
            <a:picLocks noChangeAspect="1"/>
          </p:cNvPicPr>
          <p:nvPr/>
        </p:nvPicPr>
        <p:blipFill>
          <a:blip r:embed="rId2"/>
          <a:stretch>
            <a:fillRect/>
          </a:stretch>
        </p:blipFill>
        <p:spPr>
          <a:xfrm>
            <a:off x="572192" y="2707424"/>
            <a:ext cx="8215639" cy="625103"/>
          </a:xfrm>
          <a:prstGeom prst="rect">
            <a:avLst/>
          </a:prstGeom>
        </p:spPr>
      </p:pic>
      <p:sp>
        <p:nvSpPr>
          <p:cNvPr id="8" name="CasellaDiTesto 7">
            <a:extLst>
              <a:ext uri="{FF2B5EF4-FFF2-40B4-BE49-F238E27FC236}">
                <a16:creationId xmlns:a16="http://schemas.microsoft.com/office/drawing/2014/main" id="{29AE3515-8BE5-974F-12DA-5581202AD496}"/>
              </a:ext>
            </a:extLst>
          </p:cNvPr>
          <p:cNvSpPr txBox="1"/>
          <p:nvPr/>
        </p:nvSpPr>
        <p:spPr>
          <a:xfrm>
            <a:off x="467544" y="3645024"/>
            <a:ext cx="8215638" cy="2862322"/>
          </a:xfrm>
          <a:prstGeom prst="rect">
            <a:avLst/>
          </a:prstGeom>
          <a:noFill/>
        </p:spPr>
        <p:txBody>
          <a:bodyPr wrap="square">
            <a:spAutoFit/>
          </a:bodyPr>
          <a:lstStyle/>
          <a:p>
            <a:r>
              <a:rPr lang="it-IT" dirty="0"/>
              <a:t>Lo ione sodio e lo ione cloruro, essendo di carica opposta, si attraggono elettrostaticamente. Questo tipo di legame viene chiamato </a:t>
            </a:r>
            <a:r>
              <a:rPr lang="it-IT" dirty="0">
                <a:solidFill>
                  <a:schemeClr val="accent1"/>
                </a:solidFill>
              </a:rPr>
              <a:t>legame ionico</a:t>
            </a:r>
            <a:r>
              <a:rPr lang="it-IT" dirty="0"/>
              <a:t>. Il legame ionico si origina dopo il trasferimento di un elettrone (o più elettroni) da un atomo ad un altro con la formazione di ioni, cationi e anioni, che si attraggono mediante forze di attrazione elettrostatiche. Essi non formano molecole, ma </a:t>
            </a:r>
            <a:r>
              <a:rPr lang="it-IT" u="sng" dirty="0"/>
              <a:t>aggregati ionici cristallini.</a:t>
            </a:r>
          </a:p>
          <a:p>
            <a:endParaRPr lang="it-IT" dirty="0"/>
          </a:p>
          <a:p>
            <a:r>
              <a:rPr lang="it-IT" dirty="0"/>
              <a:t>La formula chimica di un composto ionico (per esempio NaCl) indica la più piccola parte di ioni positivi e negativi presenti nel cristallo a cui corrisponde una carica nulla. Nei composti ionici non esistono le molecole.</a:t>
            </a:r>
          </a:p>
        </p:txBody>
      </p:sp>
    </p:spTree>
    <p:extLst>
      <p:ext uri="{BB962C8B-B14F-4D97-AF65-F5344CB8AC3E}">
        <p14:creationId xmlns:p14="http://schemas.microsoft.com/office/powerpoint/2010/main" val="275164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5F20912-529E-ABA3-CEEC-CB1A3C689466}"/>
              </a:ext>
            </a:extLst>
          </p:cNvPr>
          <p:cNvPicPr>
            <a:picLocks noChangeAspect="1"/>
          </p:cNvPicPr>
          <p:nvPr/>
        </p:nvPicPr>
        <p:blipFill>
          <a:blip r:embed="rId2"/>
          <a:stretch>
            <a:fillRect/>
          </a:stretch>
        </p:blipFill>
        <p:spPr>
          <a:xfrm>
            <a:off x="323528" y="0"/>
            <a:ext cx="8160968" cy="6309320"/>
          </a:xfrm>
          <a:prstGeom prst="rect">
            <a:avLst/>
          </a:prstGeom>
        </p:spPr>
      </p:pic>
    </p:spTree>
    <p:extLst>
      <p:ext uri="{BB962C8B-B14F-4D97-AF65-F5344CB8AC3E}">
        <p14:creationId xmlns:p14="http://schemas.microsoft.com/office/powerpoint/2010/main" val="1747762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35BF386-A45F-58B4-1C6E-B6A33E497A8D}"/>
              </a:ext>
            </a:extLst>
          </p:cNvPr>
          <p:cNvPicPr>
            <a:picLocks noChangeAspect="1"/>
          </p:cNvPicPr>
          <p:nvPr/>
        </p:nvPicPr>
        <p:blipFill>
          <a:blip r:embed="rId2"/>
          <a:stretch>
            <a:fillRect/>
          </a:stretch>
        </p:blipFill>
        <p:spPr>
          <a:xfrm>
            <a:off x="25783" y="0"/>
            <a:ext cx="9144000" cy="6084070"/>
          </a:xfrm>
          <a:prstGeom prst="rect">
            <a:avLst/>
          </a:prstGeom>
        </p:spPr>
      </p:pic>
    </p:spTree>
    <p:extLst>
      <p:ext uri="{BB962C8B-B14F-4D97-AF65-F5344CB8AC3E}">
        <p14:creationId xmlns:p14="http://schemas.microsoft.com/office/powerpoint/2010/main" val="566170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FEE326A-36EE-2F89-730B-1560EDE609D7}"/>
              </a:ext>
            </a:extLst>
          </p:cNvPr>
          <p:cNvSpPr txBox="1"/>
          <p:nvPr/>
        </p:nvSpPr>
        <p:spPr>
          <a:xfrm>
            <a:off x="611560" y="404664"/>
            <a:ext cx="4581832" cy="523220"/>
          </a:xfrm>
          <a:prstGeom prst="rect">
            <a:avLst/>
          </a:prstGeom>
          <a:noFill/>
        </p:spPr>
        <p:txBody>
          <a:bodyPr wrap="square">
            <a:spAutoFit/>
          </a:bodyPr>
          <a:lstStyle/>
          <a:p>
            <a:r>
              <a:rPr lang="it-IT" sz="2800" b="1" dirty="0">
                <a:solidFill>
                  <a:srgbClr val="FF0000"/>
                </a:solidFill>
              </a:rPr>
              <a:t>MOLECOLE</a:t>
            </a:r>
          </a:p>
        </p:txBody>
      </p:sp>
      <p:sp>
        <p:nvSpPr>
          <p:cNvPr id="5" name="CasellaDiTesto 4">
            <a:extLst>
              <a:ext uri="{FF2B5EF4-FFF2-40B4-BE49-F238E27FC236}">
                <a16:creationId xmlns:a16="http://schemas.microsoft.com/office/drawing/2014/main" id="{44356D32-7E2C-075C-B232-DCF5CC9C7608}"/>
              </a:ext>
            </a:extLst>
          </p:cNvPr>
          <p:cNvSpPr txBox="1"/>
          <p:nvPr/>
        </p:nvSpPr>
        <p:spPr>
          <a:xfrm>
            <a:off x="467544" y="1124744"/>
            <a:ext cx="7920880" cy="4188775"/>
          </a:xfrm>
          <a:prstGeom prst="rect">
            <a:avLst/>
          </a:prstGeom>
          <a:noFill/>
        </p:spPr>
        <p:txBody>
          <a:bodyPr wrap="square">
            <a:spAutoFit/>
          </a:bodyPr>
          <a:lstStyle/>
          <a:p>
            <a:pPr>
              <a:lnSpc>
                <a:spcPct val="150000"/>
              </a:lnSpc>
            </a:pPr>
            <a:r>
              <a:rPr lang="it-IT" sz="2000" dirty="0"/>
              <a:t>Una molecola si forma dalla combinazione di due o più atomi. Questi atomi possono essere dello stesso elemento come nel caso della molecola dell’ossigeno (O</a:t>
            </a:r>
            <a:r>
              <a:rPr lang="it-IT" sz="2000" baseline="-25000" dirty="0"/>
              <a:t>2</a:t>
            </a:r>
            <a:r>
              <a:rPr lang="it-IT" sz="2000" dirty="0"/>
              <a:t>) o di elementi diversi come nel caso dell’acido cloridrico (HCl). Una molecola più complessa è quella del glucosio, C</a:t>
            </a:r>
            <a:r>
              <a:rPr lang="it-IT" sz="2000" baseline="-25000" dirty="0"/>
              <a:t>6</a:t>
            </a:r>
            <a:r>
              <a:rPr lang="it-IT" sz="2000" dirty="0"/>
              <a:t>H</a:t>
            </a:r>
            <a:r>
              <a:rPr lang="it-IT" sz="2000" baseline="-25000" dirty="0"/>
              <a:t>12</a:t>
            </a:r>
            <a:r>
              <a:rPr lang="it-IT" sz="2000" dirty="0"/>
              <a:t>O6. </a:t>
            </a:r>
          </a:p>
          <a:p>
            <a:pPr>
              <a:lnSpc>
                <a:spcPct val="150000"/>
              </a:lnSpc>
            </a:pPr>
            <a:endParaRPr lang="it-IT" sz="2000" dirty="0"/>
          </a:p>
          <a:p>
            <a:pPr>
              <a:lnSpc>
                <a:spcPct val="150000"/>
              </a:lnSpc>
            </a:pPr>
            <a:endParaRPr lang="it-IT" sz="2000" dirty="0"/>
          </a:p>
          <a:p>
            <a:pPr algn="ctr">
              <a:lnSpc>
                <a:spcPct val="150000"/>
              </a:lnSpc>
            </a:pPr>
            <a:r>
              <a:rPr lang="it-IT" sz="2000" i="1" dirty="0"/>
              <a:t>Che cosa mantiene uniti gli atomi in una molecola? </a:t>
            </a:r>
          </a:p>
          <a:p>
            <a:pPr algn="ctr">
              <a:lnSpc>
                <a:spcPct val="150000"/>
              </a:lnSpc>
            </a:pPr>
            <a:r>
              <a:rPr lang="it-IT" sz="2000" i="1" dirty="0"/>
              <a:t>Gli atomi in una molecola sono uniti da legami chimici.</a:t>
            </a:r>
          </a:p>
        </p:txBody>
      </p:sp>
      <p:sp>
        <p:nvSpPr>
          <p:cNvPr id="4" name="CasellaDiTesto 3">
            <a:extLst>
              <a:ext uri="{FF2B5EF4-FFF2-40B4-BE49-F238E27FC236}">
                <a16:creationId xmlns:a16="http://schemas.microsoft.com/office/drawing/2014/main" id="{43339778-6BE4-1C28-7F76-638BF027C607}"/>
              </a:ext>
            </a:extLst>
          </p:cNvPr>
          <p:cNvSpPr txBox="1"/>
          <p:nvPr/>
        </p:nvSpPr>
        <p:spPr>
          <a:xfrm>
            <a:off x="323528" y="5807005"/>
            <a:ext cx="7560840" cy="369332"/>
          </a:xfrm>
          <a:prstGeom prst="rect">
            <a:avLst/>
          </a:prstGeom>
          <a:noFill/>
        </p:spPr>
        <p:txBody>
          <a:bodyPr wrap="square">
            <a:spAutoFit/>
          </a:bodyPr>
          <a:lstStyle/>
          <a:p>
            <a:r>
              <a:rPr lang="it-IT" dirty="0">
                <a:solidFill>
                  <a:srgbClr val="0070C0"/>
                </a:solidFill>
              </a:rPr>
              <a:t>– Solo i gas nobili sono presenti in natura come gas monoatomici</a:t>
            </a:r>
          </a:p>
        </p:txBody>
      </p:sp>
    </p:spTree>
    <p:extLst>
      <p:ext uri="{BB962C8B-B14F-4D97-AF65-F5344CB8AC3E}">
        <p14:creationId xmlns:p14="http://schemas.microsoft.com/office/powerpoint/2010/main" val="213371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4FFD286-76DB-0853-BB08-A94C42FD023E}"/>
              </a:ext>
            </a:extLst>
          </p:cNvPr>
          <p:cNvPicPr>
            <a:picLocks noChangeAspect="1"/>
          </p:cNvPicPr>
          <p:nvPr/>
        </p:nvPicPr>
        <p:blipFill>
          <a:blip r:embed="rId2"/>
          <a:stretch>
            <a:fillRect/>
          </a:stretch>
        </p:blipFill>
        <p:spPr>
          <a:xfrm>
            <a:off x="0" y="188640"/>
            <a:ext cx="8681732" cy="5904656"/>
          </a:xfrm>
          <a:prstGeom prst="rect">
            <a:avLst/>
          </a:prstGeom>
        </p:spPr>
      </p:pic>
    </p:spTree>
    <p:extLst>
      <p:ext uri="{BB962C8B-B14F-4D97-AF65-F5344CB8AC3E}">
        <p14:creationId xmlns:p14="http://schemas.microsoft.com/office/powerpoint/2010/main" val="1189496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6"/>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b="20626"/>
          <a:stretch/>
        </p:blipFill>
        <p:spPr>
          <a:xfrm>
            <a:off x="188344" y="620688"/>
            <a:ext cx="8303041" cy="4772379"/>
          </a:xfrm>
          <a:prstGeom prst="rect">
            <a:avLst/>
          </a:prstGeom>
          <a:noFill/>
          <a:ln>
            <a:noFill/>
          </a:ln>
        </p:spPr>
      </p:pic>
      <p:sp>
        <p:nvSpPr>
          <p:cNvPr id="8" name="CasellaDiTesto 7">
            <a:extLst>
              <a:ext uri="{FF2B5EF4-FFF2-40B4-BE49-F238E27FC236}">
                <a16:creationId xmlns:a16="http://schemas.microsoft.com/office/drawing/2014/main" id="{B1ECCA29-C6BB-2457-49BC-58416E198A12}"/>
              </a:ext>
            </a:extLst>
          </p:cNvPr>
          <p:cNvSpPr txBox="1"/>
          <p:nvPr/>
        </p:nvSpPr>
        <p:spPr>
          <a:xfrm>
            <a:off x="215516" y="5517232"/>
            <a:ext cx="8712968" cy="923330"/>
          </a:xfrm>
          <a:prstGeom prst="rect">
            <a:avLst/>
          </a:prstGeom>
          <a:noFill/>
        </p:spPr>
        <p:txBody>
          <a:bodyPr wrap="square">
            <a:spAutoFit/>
          </a:bodyPr>
          <a:lstStyle/>
          <a:p>
            <a:r>
              <a:rPr lang="it-IT" dirty="0"/>
              <a:t>Uno ione formato da un gruppo di atomi che si comporta nelle reazioni chimiche come una singola unità è definito ione poliatomico. Uno ione poliatomico agisce come se fosse un singolo ione. </a:t>
            </a:r>
          </a:p>
        </p:txBody>
      </p:sp>
      <p:sp>
        <p:nvSpPr>
          <p:cNvPr id="10" name="CasellaDiTesto 9">
            <a:extLst>
              <a:ext uri="{FF2B5EF4-FFF2-40B4-BE49-F238E27FC236}">
                <a16:creationId xmlns:a16="http://schemas.microsoft.com/office/drawing/2014/main" id="{5E5CF433-0108-1613-257B-FF87CC8FBCBD}"/>
              </a:ext>
            </a:extLst>
          </p:cNvPr>
          <p:cNvSpPr txBox="1"/>
          <p:nvPr/>
        </p:nvSpPr>
        <p:spPr>
          <a:xfrm>
            <a:off x="188344" y="97468"/>
            <a:ext cx="4581832" cy="523220"/>
          </a:xfrm>
          <a:prstGeom prst="rect">
            <a:avLst/>
          </a:prstGeom>
          <a:noFill/>
        </p:spPr>
        <p:txBody>
          <a:bodyPr wrap="square">
            <a:spAutoFit/>
          </a:bodyPr>
          <a:lstStyle/>
          <a:p>
            <a:r>
              <a:rPr lang="it-IT" sz="2800" b="1" dirty="0">
                <a:solidFill>
                  <a:srgbClr val="FF0000"/>
                </a:solidFill>
              </a:rPr>
              <a:t>IONI POLIATOMICI</a:t>
            </a:r>
          </a:p>
        </p:txBody>
      </p:sp>
    </p:spTree>
    <p:extLst>
      <p:ext uri="{BB962C8B-B14F-4D97-AF65-F5344CB8AC3E}">
        <p14:creationId xmlns:p14="http://schemas.microsoft.com/office/powerpoint/2010/main" val="141781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7"/>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782638" y="0"/>
            <a:ext cx="7577137" cy="6858000"/>
          </a:xfrm>
          <a:prstGeom prst="rect">
            <a:avLst/>
          </a:prstGeom>
          <a:noFill/>
          <a:ln>
            <a:noFill/>
          </a:ln>
        </p:spPr>
      </p:pic>
    </p:spTree>
    <p:extLst>
      <p:ext uri="{BB962C8B-B14F-4D97-AF65-F5344CB8AC3E}">
        <p14:creationId xmlns:p14="http://schemas.microsoft.com/office/powerpoint/2010/main" val="579460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97EC7923-528A-1C5A-1EEC-AE3EBDF1D85D}"/>
              </a:ext>
            </a:extLst>
          </p:cNvPr>
          <p:cNvSpPr txBox="1"/>
          <p:nvPr/>
        </p:nvSpPr>
        <p:spPr>
          <a:xfrm>
            <a:off x="467544" y="548680"/>
            <a:ext cx="4581832" cy="523220"/>
          </a:xfrm>
          <a:prstGeom prst="rect">
            <a:avLst/>
          </a:prstGeom>
          <a:noFill/>
        </p:spPr>
        <p:txBody>
          <a:bodyPr wrap="square">
            <a:spAutoFit/>
          </a:bodyPr>
          <a:lstStyle/>
          <a:p>
            <a:r>
              <a:rPr lang="it-IT" sz="2800" b="1" dirty="0">
                <a:solidFill>
                  <a:srgbClr val="FF0000"/>
                </a:solidFill>
              </a:rPr>
              <a:t>LEGAME COVALENTE</a:t>
            </a:r>
          </a:p>
        </p:txBody>
      </p:sp>
      <p:sp>
        <p:nvSpPr>
          <p:cNvPr id="9" name="CasellaDiTesto 8">
            <a:extLst>
              <a:ext uri="{FF2B5EF4-FFF2-40B4-BE49-F238E27FC236}">
                <a16:creationId xmlns:a16="http://schemas.microsoft.com/office/drawing/2014/main" id="{CDD91D0A-8C6B-1E2A-E9D0-E98240140240}"/>
              </a:ext>
            </a:extLst>
          </p:cNvPr>
          <p:cNvSpPr txBox="1"/>
          <p:nvPr/>
        </p:nvSpPr>
        <p:spPr>
          <a:xfrm>
            <a:off x="485454" y="1072299"/>
            <a:ext cx="8046985" cy="2585323"/>
          </a:xfrm>
          <a:prstGeom prst="rect">
            <a:avLst/>
          </a:prstGeom>
          <a:noFill/>
        </p:spPr>
        <p:txBody>
          <a:bodyPr wrap="square">
            <a:spAutoFit/>
          </a:bodyPr>
          <a:lstStyle/>
          <a:p>
            <a:r>
              <a:rPr lang="it-IT" dirty="0"/>
              <a:t>Questo legame, a differenza del legame ionico, prevede </a:t>
            </a:r>
            <a:r>
              <a:rPr lang="it-IT" b="1" i="1" dirty="0">
                <a:solidFill>
                  <a:schemeClr val="accent1"/>
                </a:solidFill>
              </a:rPr>
              <a:t>la condivisione di elettroni (legame covalente).</a:t>
            </a:r>
          </a:p>
          <a:p>
            <a:endParaRPr lang="it-IT" dirty="0"/>
          </a:p>
          <a:p>
            <a:r>
              <a:rPr lang="it-IT" dirty="0"/>
              <a:t>Nella molecola del cloro, Cl</a:t>
            </a:r>
            <a:r>
              <a:rPr lang="it-IT" baseline="-25000" dirty="0"/>
              <a:t>2</a:t>
            </a:r>
            <a:r>
              <a:rPr lang="it-IT" dirty="0"/>
              <a:t>, ciascun atomo di cloro ha sette elettroni nel livello energetico esterno e, allo stesso tempo, ciascun atomo condivide elettroni in modo da completare il proprio livello energetico esterno con otto elettroni. La figura mostra i due atomi di cloro con gli elettroni posizionati in maniera tale che ciascun atomo è circondato da otto elettroni.</a:t>
            </a:r>
          </a:p>
        </p:txBody>
      </p:sp>
      <p:pic>
        <p:nvPicPr>
          <p:cNvPr id="10" name="Immagine 9">
            <a:extLst>
              <a:ext uri="{FF2B5EF4-FFF2-40B4-BE49-F238E27FC236}">
                <a16:creationId xmlns:a16="http://schemas.microsoft.com/office/drawing/2014/main" id="{D6B365F5-6473-088C-19B0-A8DF5348B45E}"/>
              </a:ext>
            </a:extLst>
          </p:cNvPr>
          <p:cNvPicPr>
            <a:picLocks noChangeAspect="1"/>
          </p:cNvPicPr>
          <p:nvPr/>
        </p:nvPicPr>
        <p:blipFill>
          <a:blip r:embed="rId2"/>
          <a:stretch>
            <a:fillRect/>
          </a:stretch>
        </p:blipFill>
        <p:spPr>
          <a:xfrm>
            <a:off x="593558" y="3789040"/>
            <a:ext cx="3978442" cy="936104"/>
          </a:xfrm>
          <a:prstGeom prst="rect">
            <a:avLst/>
          </a:prstGeom>
        </p:spPr>
      </p:pic>
      <p:sp>
        <p:nvSpPr>
          <p:cNvPr id="12" name="CasellaDiTesto 11">
            <a:extLst>
              <a:ext uri="{FF2B5EF4-FFF2-40B4-BE49-F238E27FC236}">
                <a16:creationId xmlns:a16="http://schemas.microsoft.com/office/drawing/2014/main" id="{760BC9FC-4F18-721A-03F6-1E0971AF80FB}"/>
              </a:ext>
            </a:extLst>
          </p:cNvPr>
          <p:cNvSpPr txBox="1"/>
          <p:nvPr/>
        </p:nvSpPr>
        <p:spPr>
          <a:xfrm>
            <a:off x="465505" y="5013176"/>
            <a:ext cx="7704856" cy="1200329"/>
          </a:xfrm>
          <a:prstGeom prst="rect">
            <a:avLst/>
          </a:prstGeom>
          <a:noFill/>
        </p:spPr>
        <p:txBody>
          <a:bodyPr wrap="square">
            <a:spAutoFit/>
          </a:bodyPr>
          <a:lstStyle/>
          <a:p>
            <a:r>
              <a:rPr lang="it-IT" dirty="0"/>
              <a:t>Ciascun atomo di cloro metterà in comune un elettrone con l’altro atomo di cloro. Ciascun atomo raggiungerà l’ottetto completo, che è la configurazione stabile dei gas nobili. Il legame che unisce questi due atomi è detto legame covalente</a:t>
            </a:r>
          </a:p>
        </p:txBody>
      </p:sp>
      <p:sp>
        <p:nvSpPr>
          <p:cNvPr id="14" name="CasellaDiTesto 13">
            <a:extLst>
              <a:ext uri="{FF2B5EF4-FFF2-40B4-BE49-F238E27FC236}">
                <a16:creationId xmlns:a16="http://schemas.microsoft.com/office/drawing/2014/main" id="{4BB0EC91-1B9F-1B16-0B65-A0E4D778EF0E}"/>
              </a:ext>
            </a:extLst>
          </p:cNvPr>
          <p:cNvSpPr txBox="1"/>
          <p:nvPr/>
        </p:nvSpPr>
        <p:spPr>
          <a:xfrm>
            <a:off x="4860032" y="3429000"/>
            <a:ext cx="3978442" cy="1477328"/>
          </a:xfrm>
          <a:prstGeom prst="rect">
            <a:avLst/>
          </a:prstGeom>
          <a:noFill/>
        </p:spPr>
        <p:txBody>
          <a:bodyPr wrap="square">
            <a:spAutoFit/>
          </a:bodyPr>
          <a:lstStyle/>
          <a:p>
            <a:r>
              <a:rPr lang="it-IT" dirty="0"/>
              <a:t>Nei composti in cui vi è un legame ionico vi sarà anche la presenza di ioni, mentre nei composti con legami covalenti non vi sono ioni.</a:t>
            </a:r>
          </a:p>
        </p:txBody>
      </p:sp>
    </p:spTree>
    <p:extLst>
      <p:ext uri="{BB962C8B-B14F-4D97-AF65-F5344CB8AC3E}">
        <p14:creationId xmlns:p14="http://schemas.microsoft.com/office/powerpoint/2010/main" val="4255401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CFC8E28-945A-5502-3AE8-BB43E271CC14}"/>
              </a:ext>
            </a:extLst>
          </p:cNvPr>
          <p:cNvSpPr txBox="1"/>
          <p:nvPr/>
        </p:nvSpPr>
        <p:spPr>
          <a:xfrm>
            <a:off x="431540" y="147872"/>
            <a:ext cx="8280920" cy="2585323"/>
          </a:xfrm>
          <a:prstGeom prst="rect">
            <a:avLst/>
          </a:prstGeom>
          <a:noFill/>
        </p:spPr>
        <p:txBody>
          <a:bodyPr wrap="square">
            <a:spAutoFit/>
          </a:bodyPr>
          <a:lstStyle/>
          <a:p>
            <a:pPr marL="285750" indent="-285750">
              <a:buFont typeface="Wingdings" panose="05000000000000000000" pitchFamily="2" charset="2"/>
              <a:buChar char="Ø"/>
            </a:pPr>
            <a:r>
              <a:rPr lang="it-IT" dirty="0"/>
              <a:t>Il legame covalente si può formare anche tra atomi di elementi diversi. Nei composti in cui sono presenti legami covalenti, ciascun atomo generalmente tenderà a raggiungere la stabilità del livello energetico più esterno con otto elettroni. Una eccezione alla regola dell’ottetto è rappresentata dall’idrogeno, il quale raggiunge la stabilità completando il primo livello energetico con due elettroni.</a:t>
            </a:r>
          </a:p>
          <a:p>
            <a:endParaRPr lang="it-IT" dirty="0"/>
          </a:p>
          <a:p>
            <a:r>
              <a:rPr lang="it-IT" dirty="0"/>
              <a:t>L’ammoniaca, NH</a:t>
            </a:r>
            <a:r>
              <a:rPr lang="it-IT" baseline="-25000" dirty="0"/>
              <a:t>3</a:t>
            </a:r>
            <a:r>
              <a:rPr lang="it-IT" dirty="0"/>
              <a:t>, contiene tre legami covalenti e può essere rappresentata come segue:</a:t>
            </a:r>
          </a:p>
        </p:txBody>
      </p:sp>
      <p:pic>
        <p:nvPicPr>
          <p:cNvPr id="4" name="Immagine 3">
            <a:extLst>
              <a:ext uri="{FF2B5EF4-FFF2-40B4-BE49-F238E27FC236}">
                <a16:creationId xmlns:a16="http://schemas.microsoft.com/office/drawing/2014/main" id="{EFE09F34-B306-23DD-CFB3-3C7665C9EA45}"/>
              </a:ext>
            </a:extLst>
          </p:cNvPr>
          <p:cNvPicPr>
            <a:picLocks noChangeAspect="1"/>
          </p:cNvPicPr>
          <p:nvPr/>
        </p:nvPicPr>
        <p:blipFill>
          <a:blip r:embed="rId3"/>
          <a:stretch>
            <a:fillRect/>
          </a:stretch>
        </p:blipFill>
        <p:spPr>
          <a:xfrm>
            <a:off x="2771800" y="2707263"/>
            <a:ext cx="3960440" cy="1164835"/>
          </a:xfrm>
          <a:prstGeom prst="rect">
            <a:avLst/>
          </a:prstGeom>
        </p:spPr>
      </p:pic>
      <p:sp>
        <p:nvSpPr>
          <p:cNvPr id="6" name="CasellaDiTesto 5">
            <a:extLst>
              <a:ext uri="{FF2B5EF4-FFF2-40B4-BE49-F238E27FC236}">
                <a16:creationId xmlns:a16="http://schemas.microsoft.com/office/drawing/2014/main" id="{1D1395E6-68F3-99F4-90DE-C0E5A6D10986}"/>
              </a:ext>
            </a:extLst>
          </p:cNvPr>
          <p:cNvSpPr txBox="1"/>
          <p:nvPr/>
        </p:nvSpPr>
        <p:spPr>
          <a:xfrm>
            <a:off x="768198" y="4124806"/>
            <a:ext cx="7620226" cy="1754326"/>
          </a:xfrm>
          <a:prstGeom prst="rect">
            <a:avLst/>
          </a:prstGeom>
          <a:noFill/>
        </p:spPr>
        <p:txBody>
          <a:bodyPr wrap="square">
            <a:spAutoFit/>
          </a:bodyPr>
          <a:lstStyle/>
          <a:p>
            <a:r>
              <a:rPr lang="it-IT" dirty="0"/>
              <a:t>In queste strutture, ogni atomo è circondato da otto elettroni, ad eccezione dell’idrogeno che è circondato solo da due elettroni. Poiché i metalli tendono facilmente a cedere elettroni, si può assumere che il legame covalente si formi esclusivamente tra i non metalli. </a:t>
            </a:r>
          </a:p>
          <a:p>
            <a:r>
              <a:rPr lang="it-IT" dirty="0"/>
              <a:t>Nella molecola di CO</a:t>
            </a:r>
            <a:r>
              <a:rPr lang="it-IT" baseline="-25000" dirty="0"/>
              <a:t>2</a:t>
            </a:r>
            <a:r>
              <a:rPr lang="it-IT" dirty="0"/>
              <a:t> vi sono due doppi legami covalenti.</a:t>
            </a:r>
          </a:p>
          <a:p>
            <a:endParaRPr lang="it-IT" dirty="0"/>
          </a:p>
        </p:txBody>
      </p:sp>
      <p:pic>
        <p:nvPicPr>
          <p:cNvPr id="7" name="Immagine 6">
            <a:extLst>
              <a:ext uri="{FF2B5EF4-FFF2-40B4-BE49-F238E27FC236}">
                <a16:creationId xmlns:a16="http://schemas.microsoft.com/office/drawing/2014/main" id="{79EE7845-77DE-C0EB-0B0B-17C4C9662987}"/>
              </a:ext>
            </a:extLst>
          </p:cNvPr>
          <p:cNvPicPr>
            <a:picLocks noChangeAspect="1"/>
          </p:cNvPicPr>
          <p:nvPr/>
        </p:nvPicPr>
        <p:blipFill>
          <a:blip r:embed="rId4"/>
          <a:stretch>
            <a:fillRect/>
          </a:stretch>
        </p:blipFill>
        <p:spPr>
          <a:xfrm>
            <a:off x="3371468" y="5872249"/>
            <a:ext cx="2761104" cy="519182"/>
          </a:xfrm>
          <a:prstGeom prst="rect">
            <a:avLst/>
          </a:prstGeom>
        </p:spPr>
      </p:pic>
    </p:spTree>
    <p:extLst>
      <p:ext uri="{BB962C8B-B14F-4D97-AF65-F5344CB8AC3E}">
        <p14:creationId xmlns:p14="http://schemas.microsoft.com/office/powerpoint/2010/main" val="1607408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FCEA81C-8B14-6635-2ECA-F9179D9186F2}"/>
              </a:ext>
            </a:extLst>
          </p:cNvPr>
          <p:cNvSpPr txBox="1"/>
          <p:nvPr/>
        </p:nvSpPr>
        <p:spPr>
          <a:xfrm>
            <a:off x="863588" y="764704"/>
            <a:ext cx="7740860" cy="2862322"/>
          </a:xfrm>
          <a:prstGeom prst="rect">
            <a:avLst/>
          </a:prstGeom>
          <a:noFill/>
        </p:spPr>
        <p:txBody>
          <a:bodyPr wrap="square">
            <a:spAutoFit/>
          </a:bodyPr>
          <a:lstStyle/>
          <a:p>
            <a:pPr marL="285750" indent="-285750">
              <a:buFont typeface="Wingdings" panose="05000000000000000000" pitchFamily="2" charset="2"/>
              <a:buChar char="Ø"/>
            </a:pPr>
            <a:r>
              <a:rPr lang="it-IT" sz="2000" dirty="0"/>
              <a:t>Negli esempi mostrati precedentemente erano presenti legami covalenti rappresentanti la condivisione di una sola coppia di elettroni; tali legami sono definiti legami semplici. </a:t>
            </a:r>
          </a:p>
          <a:p>
            <a:pPr marL="285750" indent="-285750">
              <a:buFont typeface="Wingdings" panose="05000000000000000000" pitchFamily="2" charset="2"/>
              <a:buChar char="Ø"/>
            </a:pPr>
            <a:r>
              <a:rPr lang="it-IT" sz="2000" dirty="0"/>
              <a:t>Il legame covalente doppio (detto anche doppio legame) rappresenta una doppia coppia di elettroni condivisa tra due atomi. </a:t>
            </a:r>
          </a:p>
          <a:p>
            <a:pPr marL="285750" indent="-285750">
              <a:buFont typeface="Wingdings" panose="05000000000000000000" pitchFamily="2" charset="2"/>
              <a:buChar char="Ø"/>
            </a:pPr>
            <a:r>
              <a:rPr lang="it-IT" sz="2000" dirty="0"/>
              <a:t>Il legame covalente triplo (triplo legame) rappresenta tre coppie di elettroni condivise tra due atomi, come si verifica nella molecola dell’azoto, N</a:t>
            </a:r>
            <a:r>
              <a:rPr lang="it-IT" sz="2000" baseline="-25000" dirty="0"/>
              <a:t>2</a:t>
            </a:r>
            <a:r>
              <a:rPr lang="it-IT" sz="2000" dirty="0"/>
              <a:t>:</a:t>
            </a:r>
            <a:endParaRPr lang="it-IT" dirty="0"/>
          </a:p>
        </p:txBody>
      </p:sp>
      <p:pic>
        <p:nvPicPr>
          <p:cNvPr id="4" name="Immagine 3">
            <a:extLst>
              <a:ext uri="{FF2B5EF4-FFF2-40B4-BE49-F238E27FC236}">
                <a16:creationId xmlns:a16="http://schemas.microsoft.com/office/drawing/2014/main" id="{7295E0A0-0014-D339-39E6-66084B7342DE}"/>
              </a:ext>
            </a:extLst>
          </p:cNvPr>
          <p:cNvPicPr>
            <a:picLocks noChangeAspect="1"/>
          </p:cNvPicPr>
          <p:nvPr/>
        </p:nvPicPr>
        <p:blipFill>
          <a:blip r:embed="rId2"/>
          <a:stretch>
            <a:fillRect/>
          </a:stretch>
        </p:blipFill>
        <p:spPr>
          <a:xfrm>
            <a:off x="1979712" y="4289029"/>
            <a:ext cx="4416491" cy="1296144"/>
          </a:xfrm>
          <a:prstGeom prst="rect">
            <a:avLst/>
          </a:prstGeom>
        </p:spPr>
      </p:pic>
    </p:spTree>
    <p:extLst>
      <p:ext uri="{BB962C8B-B14F-4D97-AF65-F5344CB8AC3E}">
        <p14:creationId xmlns:p14="http://schemas.microsoft.com/office/powerpoint/2010/main" val="3910620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12"/>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b="36270"/>
          <a:stretch/>
        </p:blipFill>
        <p:spPr>
          <a:xfrm>
            <a:off x="-19665" y="863292"/>
            <a:ext cx="9144000" cy="2565708"/>
          </a:xfrm>
          <a:prstGeom prst="rect">
            <a:avLst/>
          </a:prstGeom>
          <a:noFill/>
          <a:ln>
            <a:noFill/>
          </a:ln>
        </p:spPr>
      </p:pic>
      <p:sp>
        <p:nvSpPr>
          <p:cNvPr id="4" name="CasellaDiTesto 3">
            <a:extLst>
              <a:ext uri="{FF2B5EF4-FFF2-40B4-BE49-F238E27FC236}">
                <a16:creationId xmlns:a16="http://schemas.microsoft.com/office/drawing/2014/main" id="{4E6E1C53-F692-D1ED-E5D8-7677FC5FB2BE}"/>
              </a:ext>
            </a:extLst>
          </p:cNvPr>
          <p:cNvSpPr txBox="1"/>
          <p:nvPr/>
        </p:nvSpPr>
        <p:spPr>
          <a:xfrm>
            <a:off x="251520" y="260648"/>
            <a:ext cx="4581832" cy="523220"/>
          </a:xfrm>
          <a:prstGeom prst="rect">
            <a:avLst/>
          </a:prstGeom>
          <a:noFill/>
        </p:spPr>
        <p:txBody>
          <a:bodyPr wrap="square">
            <a:spAutoFit/>
          </a:bodyPr>
          <a:lstStyle/>
          <a:p>
            <a:r>
              <a:rPr lang="it-IT" dirty="0"/>
              <a:t> </a:t>
            </a:r>
            <a:r>
              <a:rPr lang="it-IT" sz="2800" b="1" dirty="0">
                <a:solidFill>
                  <a:srgbClr val="FF0000"/>
                </a:solidFill>
              </a:rPr>
              <a:t>LEGAME DATIVO</a:t>
            </a:r>
            <a:endParaRPr lang="it-IT" b="1" dirty="0">
              <a:solidFill>
                <a:srgbClr val="FF0000"/>
              </a:solidFill>
            </a:endParaRPr>
          </a:p>
        </p:txBody>
      </p:sp>
      <p:sp>
        <p:nvSpPr>
          <p:cNvPr id="6" name="CasellaDiTesto 5">
            <a:extLst>
              <a:ext uri="{FF2B5EF4-FFF2-40B4-BE49-F238E27FC236}">
                <a16:creationId xmlns:a16="http://schemas.microsoft.com/office/drawing/2014/main" id="{22E30445-3B5B-0EEB-31B8-E1AD158F3553}"/>
              </a:ext>
            </a:extLst>
          </p:cNvPr>
          <p:cNvSpPr txBox="1"/>
          <p:nvPr/>
        </p:nvSpPr>
        <p:spPr>
          <a:xfrm>
            <a:off x="240220" y="3520449"/>
            <a:ext cx="8352928" cy="2585323"/>
          </a:xfrm>
          <a:prstGeom prst="rect">
            <a:avLst/>
          </a:prstGeom>
          <a:noFill/>
        </p:spPr>
        <p:txBody>
          <a:bodyPr wrap="square">
            <a:spAutoFit/>
          </a:bodyPr>
          <a:lstStyle/>
          <a:p>
            <a:endParaRPr lang="it-IT" dirty="0"/>
          </a:p>
          <a:p>
            <a:r>
              <a:rPr lang="it-IT" dirty="0"/>
              <a:t>Con il vecchio termine legame dativo o di coordinazione (poiché utilizzato nei complessi o composti di coordinazione) si indica un legame covalente in cui i due elettroni della coppia coinvolta nel legame derivano solo da uno degli atomi che si legano.</a:t>
            </a:r>
          </a:p>
          <a:p>
            <a:r>
              <a:rPr lang="it-IT" dirty="0"/>
              <a:t> Ad esempio, nello ione ammonio la coppia di elettroni utilizzata per formare il legame con il quarto atomo di idrogeno è fornita dall’atomo di azoto. </a:t>
            </a:r>
          </a:p>
          <a:p>
            <a:r>
              <a:rPr lang="it-IT" dirty="0"/>
              <a:t>In realtà, una volta formatosi, questo legame risulta a tutti gli effetti identico agli altri tre, pertanto una sua classificazione a parte è ritenuta impropria.</a:t>
            </a:r>
          </a:p>
        </p:txBody>
      </p:sp>
    </p:spTree>
    <p:extLst>
      <p:ext uri="{BB962C8B-B14F-4D97-AF65-F5344CB8AC3E}">
        <p14:creationId xmlns:p14="http://schemas.microsoft.com/office/powerpoint/2010/main" val="3866994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E2DFA3B-47D8-109B-CC68-A62D6685B0B7}"/>
              </a:ext>
            </a:extLst>
          </p:cNvPr>
          <p:cNvSpPr txBox="1"/>
          <p:nvPr/>
        </p:nvSpPr>
        <p:spPr>
          <a:xfrm>
            <a:off x="251520" y="332656"/>
            <a:ext cx="8606852" cy="523220"/>
          </a:xfrm>
          <a:prstGeom prst="rect">
            <a:avLst/>
          </a:prstGeom>
          <a:noFill/>
        </p:spPr>
        <p:txBody>
          <a:bodyPr wrap="square">
            <a:spAutoFit/>
          </a:bodyPr>
          <a:lstStyle/>
          <a:p>
            <a:r>
              <a:rPr lang="it-IT" sz="2800" b="1" dirty="0">
                <a:solidFill>
                  <a:srgbClr val="FF0000"/>
                </a:solidFill>
              </a:rPr>
              <a:t>LEGAMI COVALENTI NON POLARI E POLARI</a:t>
            </a:r>
          </a:p>
        </p:txBody>
      </p:sp>
      <p:sp>
        <p:nvSpPr>
          <p:cNvPr id="5" name="CasellaDiTesto 4">
            <a:extLst>
              <a:ext uri="{FF2B5EF4-FFF2-40B4-BE49-F238E27FC236}">
                <a16:creationId xmlns:a16="http://schemas.microsoft.com/office/drawing/2014/main" id="{2F8C3D33-E8F7-79A7-E499-FDE3AEEA6520}"/>
              </a:ext>
            </a:extLst>
          </p:cNvPr>
          <p:cNvSpPr txBox="1"/>
          <p:nvPr/>
        </p:nvSpPr>
        <p:spPr>
          <a:xfrm>
            <a:off x="323528" y="991792"/>
            <a:ext cx="8496944" cy="2862322"/>
          </a:xfrm>
          <a:prstGeom prst="rect">
            <a:avLst/>
          </a:prstGeom>
          <a:noFill/>
        </p:spPr>
        <p:txBody>
          <a:bodyPr wrap="square">
            <a:spAutoFit/>
          </a:bodyPr>
          <a:lstStyle/>
          <a:p>
            <a:r>
              <a:rPr lang="it-IT" b="1" i="1" dirty="0"/>
              <a:t>Legame covalente non polare</a:t>
            </a:r>
          </a:p>
          <a:p>
            <a:endParaRPr lang="it-IT" b="1" i="1" dirty="0"/>
          </a:p>
          <a:p>
            <a:r>
              <a:rPr lang="it-IT" dirty="0"/>
              <a:t>Si consideri la molecola del cloro, Cl</a:t>
            </a:r>
            <a:r>
              <a:rPr lang="it-IT" baseline="-25000" dirty="0"/>
              <a:t>2</a:t>
            </a:r>
            <a:r>
              <a:rPr lang="it-IT" dirty="0"/>
              <a:t> o Cl—Cl. In questo composto vi è un solo legame covalente tra due atomi uguali (gli atomi di cloro) e quindi gli elettroni di legame sono egualmente condivisi tra i due atomi. Tale legame è definito </a:t>
            </a:r>
            <a:r>
              <a:rPr lang="it-IT" b="1" dirty="0"/>
              <a:t>legame covalente non polare (apolare o omopolare</a:t>
            </a:r>
            <a:r>
              <a:rPr lang="it-IT" dirty="0"/>
              <a:t>) Anche nella molecola dell’acido cloridrico, H—Cl, vi è un solo legame covalente; in questo caso però la coppia di elettroni non è ugualmente condivisa tra i due atomi, in quanto essi sono diversi tra loro (idrogeno e cloro). </a:t>
            </a:r>
          </a:p>
          <a:p>
            <a:r>
              <a:rPr lang="it-IT" dirty="0"/>
              <a:t>.</a:t>
            </a:r>
          </a:p>
        </p:txBody>
      </p:sp>
      <p:sp>
        <p:nvSpPr>
          <p:cNvPr id="9" name="CasellaDiTesto 8">
            <a:extLst>
              <a:ext uri="{FF2B5EF4-FFF2-40B4-BE49-F238E27FC236}">
                <a16:creationId xmlns:a16="http://schemas.microsoft.com/office/drawing/2014/main" id="{625F1326-F457-1555-720D-FA51C18933F8}"/>
              </a:ext>
            </a:extLst>
          </p:cNvPr>
          <p:cNvSpPr txBox="1"/>
          <p:nvPr/>
        </p:nvSpPr>
        <p:spPr>
          <a:xfrm>
            <a:off x="285627" y="3851831"/>
            <a:ext cx="8606853" cy="2031325"/>
          </a:xfrm>
          <a:prstGeom prst="rect">
            <a:avLst/>
          </a:prstGeom>
          <a:noFill/>
        </p:spPr>
        <p:txBody>
          <a:bodyPr wrap="square">
            <a:spAutoFit/>
          </a:bodyPr>
          <a:lstStyle/>
          <a:p>
            <a:r>
              <a:rPr lang="it-IT" dirty="0"/>
              <a:t>L’</a:t>
            </a:r>
            <a:r>
              <a:rPr lang="it-IT" b="1" dirty="0"/>
              <a:t>elettronegatività</a:t>
            </a:r>
            <a:r>
              <a:rPr lang="it-IT" dirty="0"/>
              <a:t> è la tendenza che hanno gli atomi ad attrarre gli elettroni di legame. Più grande è il valore dell’elettronegatività, maggiore è la tendenza ad attrarre gli elettroni. Si consideri ancora una volta la molecola dell’acido cloridrico, H—Cl. Il cloro è più elettronegativo dell’idrogeno e quindi esso attrarrà gli elettroni più fortemente dell’idrogeno. Pertanto, gli elettroni saranno più vicini al cloro che non all’idrogeno </a:t>
            </a:r>
          </a:p>
        </p:txBody>
      </p:sp>
      <p:pic>
        <p:nvPicPr>
          <p:cNvPr id="10" name="Immagine 9">
            <a:extLst>
              <a:ext uri="{FF2B5EF4-FFF2-40B4-BE49-F238E27FC236}">
                <a16:creationId xmlns:a16="http://schemas.microsoft.com/office/drawing/2014/main" id="{BF7F109C-9C81-4393-B51F-7187017ED9C9}"/>
              </a:ext>
            </a:extLst>
          </p:cNvPr>
          <p:cNvPicPr>
            <a:picLocks noChangeAspect="1"/>
          </p:cNvPicPr>
          <p:nvPr/>
        </p:nvPicPr>
        <p:blipFill>
          <a:blip r:embed="rId2"/>
          <a:stretch>
            <a:fillRect/>
          </a:stretch>
        </p:blipFill>
        <p:spPr>
          <a:xfrm>
            <a:off x="539552" y="5661248"/>
            <a:ext cx="7207650" cy="668751"/>
          </a:xfrm>
          <a:prstGeom prst="rect">
            <a:avLst/>
          </a:prstGeom>
        </p:spPr>
      </p:pic>
      <p:sp>
        <p:nvSpPr>
          <p:cNvPr id="12" name="CasellaDiTesto 11">
            <a:extLst>
              <a:ext uri="{FF2B5EF4-FFF2-40B4-BE49-F238E27FC236}">
                <a16:creationId xmlns:a16="http://schemas.microsoft.com/office/drawing/2014/main" id="{6F0F7B88-A9C2-0A11-C4DD-7FD90B2B77A1}"/>
              </a:ext>
            </a:extLst>
          </p:cNvPr>
          <p:cNvSpPr txBox="1"/>
          <p:nvPr/>
        </p:nvSpPr>
        <p:spPr>
          <a:xfrm>
            <a:off x="2627784" y="6444594"/>
            <a:ext cx="4581832" cy="369332"/>
          </a:xfrm>
          <a:prstGeom prst="rect">
            <a:avLst/>
          </a:prstGeom>
          <a:noFill/>
        </p:spPr>
        <p:txBody>
          <a:bodyPr wrap="square">
            <a:spAutoFit/>
          </a:bodyPr>
          <a:lstStyle/>
          <a:p>
            <a:r>
              <a:rPr lang="it-IT" dirty="0"/>
              <a:t>Il simbolo δ indica una carica parziale. </a:t>
            </a:r>
          </a:p>
        </p:txBody>
      </p:sp>
    </p:spTree>
    <p:extLst>
      <p:ext uri="{BB962C8B-B14F-4D97-AF65-F5344CB8AC3E}">
        <p14:creationId xmlns:p14="http://schemas.microsoft.com/office/powerpoint/2010/main" val="1834344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D060542-58A7-28CD-B0CE-5087D4AAAE56}"/>
              </a:ext>
            </a:extLst>
          </p:cNvPr>
          <p:cNvPicPr>
            <a:picLocks noChangeAspect="1"/>
          </p:cNvPicPr>
          <p:nvPr/>
        </p:nvPicPr>
        <p:blipFill>
          <a:blip r:embed="rId2"/>
          <a:stretch>
            <a:fillRect/>
          </a:stretch>
        </p:blipFill>
        <p:spPr>
          <a:xfrm>
            <a:off x="1157287" y="548680"/>
            <a:ext cx="6829425" cy="3686175"/>
          </a:xfrm>
          <a:prstGeom prst="rect">
            <a:avLst/>
          </a:prstGeom>
        </p:spPr>
      </p:pic>
    </p:spTree>
    <p:extLst>
      <p:ext uri="{BB962C8B-B14F-4D97-AF65-F5344CB8AC3E}">
        <p14:creationId xmlns:p14="http://schemas.microsoft.com/office/powerpoint/2010/main" val="2859376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71231EC-E17A-6D72-AD2F-334756C23E5F}"/>
              </a:ext>
            </a:extLst>
          </p:cNvPr>
          <p:cNvSpPr txBox="1"/>
          <p:nvPr/>
        </p:nvSpPr>
        <p:spPr>
          <a:xfrm>
            <a:off x="107504" y="335845"/>
            <a:ext cx="8712968" cy="3416320"/>
          </a:xfrm>
          <a:prstGeom prst="rect">
            <a:avLst/>
          </a:prstGeom>
          <a:noFill/>
        </p:spPr>
        <p:txBody>
          <a:bodyPr wrap="square">
            <a:spAutoFit/>
          </a:bodyPr>
          <a:lstStyle/>
          <a:p>
            <a:r>
              <a:rPr lang="it-IT" b="1" dirty="0"/>
              <a:t>Legame covalente polare</a:t>
            </a:r>
          </a:p>
          <a:p>
            <a:endParaRPr lang="it-IT" dirty="0"/>
          </a:p>
          <a:p>
            <a:r>
              <a:rPr lang="it-IT" dirty="0"/>
              <a:t>la molecola di HCl avrà da un lato una parziale carica negativa e dall’altro una parziale carica positiva. Non si ha pertanto la formazione di ioni, ma solo di cariche parziali. Questo tipo di legame è chiamato </a:t>
            </a:r>
            <a:r>
              <a:rPr lang="it-IT" b="1" dirty="0"/>
              <a:t>legame covalente polare (eteropolare). </a:t>
            </a:r>
          </a:p>
          <a:p>
            <a:pPr marL="285750" indent="-285750">
              <a:buFont typeface="Wingdings" panose="05000000000000000000" pitchFamily="2" charset="2"/>
              <a:buChar char="Ø"/>
            </a:pPr>
            <a:r>
              <a:rPr lang="it-IT" dirty="0"/>
              <a:t>Quando il legame covalente si forma tra atomi di uguale elettronegatività, il legame sarà non polare; se invece l’elettronegatività tra i due atomi è diversa, il legame covalente sarà polare.</a:t>
            </a:r>
          </a:p>
          <a:p>
            <a:endParaRPr lang="it-IT" dirty="0"/>
          </a:p>
          <a:p>
            <a:r>
              <a:rPr lang="it-IT" dirty="0"/>
              <a:t>Un altro esempio di composto in cui è presente il legame covalente polare è rappresentato dalla molecola dell’acqua, H</a:t>
            </a:r>
            <a:r>
              <a:rPr lang="it-IT" baseline="-25000" dirty="0"/>
              <a:t>2</a:t>
            </a:r>
            <a:r>
              <a:rPr lang="it-IT" dirty="0"/>
              <a:t>O. La sua struttura è:</a:t>
            </a:r>
          </a:p>
        </p:txBody>
      </p:sp>
      <p:pic>
        <p:nvPicPr>
          <p:cNvPr id="4" name="Immagine 3">
            <a:extLst>
              <a:ext uri="{FF2B5EF4-FFF2-40B4-BE49-F238E27FC236}">
                <a16:creationId xmlns:a16="http://schemas.microsoft.com/office/drawing/2014/main" id="{763693FF-8FB5-8A9B-0F4C-367965E1385F}"/>
              </a:ext>
            </a:extLst>
          </p:cNvPr>
          <p:cNvPicPr>
            <a:picLocks noChangeAspect="1"/>
          </p:cNvPicPr>
          <p:nvPr/>
        </p:nvPicPr>
        <p:blipFill>
          <a:blip r:embed="rId2"/>
          <a:stretch>
            <a:fillRect/>
          </a:stretch>
        </p:blipFill>
        <p:spPr>
          <a:xfrm>
            <a:off x="2609782" y="4166646"/>
            <a:ext cx="3924436" cy="936104"/>
          </a:xfrm>
          <a:prstGeom prst="rect">
            <a:avLst/>
          </a:prstGeom>
        </p:spPr>
      </p:pic>
      <p:sp>
        <p:nvSpPr>
          <p:cNvPr id="6" name="CasellaDiTesto 5">
            <a:extLst>
              <a:ext uri="{FF2B5EF4-FFF2-40B4-BE49-F238E27FC236}">
                <a16:creationId xmlns:a16="http://schemas.microsoft.com/office/drawing/2014/main" id="{517FB433-65EB-E205-57C2-D0D8C55DF1C4}"/>
              </a:ext>
            </a:extLst>
          </p:cNvPr>
          <p:cNvSpPr txBox="1"/>
          <p:nvPr/>
        </p:nvSpPr>
        <p:spPr>
          <a:xfrm>
            <a:off x="215516" y="5517232"/>
            <a:ext cx="8460940" cy="923330"/>
          </a:xfrm>
          <a:prstGeom prst="rect">
            <a:avLst/>
          </a:prstGeom>
          <a:noFill/>
        </p:spPr>
        <p:txBody>
          <a:bodyPr wrap="square">
            <a:spAutoFit/>
          </a:bodyPr>
          <a:lstStyle/>
          <a:p>
            <a:r>
              <a:rPr lang="it-IT" dirty="0"/>
              <a:t>Poiché l’ossigeno è più elettronegativo dell’idrogeno, sull’atomo di ossigeno si troverà una parziale carica negativa (δ -); ne segue pertanto che sull’idrogeno si avrà una parziale carica positiva (δ+).</a:t>
            </a:r>
          </a:p>
        </p:txBody>
      </p:sp>
    </p:spTree>
    <p:extLst>
      <p:ext uri="{BB962C8B-B14F-4D97-AF65-F5344CB8AC3E}">
        <p14:creationId xmlns:p14="http://schemas.microsoft.com/office/powerpoint/2010/main" val="267028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9DC0AAD-2BCB-F988-B89C-2BB78037077A}"/>
              </a:ext>
            </a:extLst>
          </p:cNvPr>
          <p:cNvSpPr txBox="1"/>
          <p:nvPr/>
        </p:nvSpPr>
        <p:spPr>
          <a:xfrm>
            <a:off x="683568" y="836712"/>
            <a:ext cx="7920880" cy="4093428"/>
          </a:xfrm>
          <a:prstGeom prst="rect">
            <a:avLst/>
          </a:prstGeom>
          <a:noFill/>
        </p:spPr>
        <p:txBody>
          <a:bodyPr wrap="square">
            <a:spAutoFit/>
          </a:bodyPr>
          <a:lstStyle/>
          <a:p>
            <a:r>
              <a:rPr lang="it-IT" sz="2000" dirty="0"/>
              <a:t>1. In genere tutti gli atomi cercano di completare il loro guscio di</a:t>
            </a:r>
          </a:p>
          <a:p>
            <a:pPr>
              <a:lnSpc>
                <a:spcPct val="150000"/>
              </a:lnSpc>
            </a:pPr>
            <a:r>
              <a:rPr lang="it-IT" sz="2000" dirty="0"/>
              <a:t>valenza……e lo fanno legandosi con altri atomi</a:t>
            </a:r>
          </a:p>
          <a:p>
            <a:pPr>
              <a:lnSpc>
                <a:spcPct val="150000"/>
              </a:lnSpc>
            </a:pPr>
            <a:r>
              <a:rPr lang="it-IT" sz="2000" dirty="0"/>
              <a:t>2. I “gas nobili” hanno scarsa tendenza a legarsi con altri atomi</a:t>
            </a:r>
          </a:p>
          <a:p>
            <a:r>
              <a:rPr lang="it-IT" sz="2000" dirty="0"/>
              <a:t>……perché hanno il guscio di valenza completo</a:t>
            </a:r>
          </a:p>
          <a:p>
            <a:r>
              <a:rPr lang="it-IT" sz="2000" dirty="0"/>
              <a:t>……hanno cioè otto elettroni nell’ultimo livello</a:t>
            </a:r>
          </a:p>
          <a:p>
            <a:endParaRPr lang="it-IT" sz="2000" dirty="0"/>
          </a:p>
          <a:p>
            <a:endParaRPr lang="it-IT" sz="2000" dirty="0"/>
          </a:p>
          <a:p>
            <a:endParaRPr lang="it-IT" sz="2000" dirty="0"/>
          </a:p>
          <a:p>
            <a:endParaRPr lang="it-IT" sz="2000" dirty="0"/>
          </a:p>
          <a:p>
            <a:endParaRPr lang="it-IT" sz="2000" dirty="0"/>
          </a:p>
          <a:p>
            <a:endParaRPr lang="it-IT" sz="2000" dirty="0"/>
          </a:p>
          <a:p>
            <a:r>
              <a:rPr lang="it-IT" sz="2000" dirty="0"/>
              <a:t>……esistono come gas monoatomici N</a:t>
            </a:r>
          </a:p>
        </p:txBody>
      </p:sp>
      <p:sp>
        <p:nvSpPr>
          <p:cNvPr id="4" name="Freccia in giù 3">
            <a:extLst>
              <a:ext uri="{FF2B5EF4-FFF2-40B4-BE49-F238E27FC236}">
                <a16:creationId xmlns:a16="http://schemas.microsoft.com/office/drawing/2014/main" id="{31DEA272-58A1-C7B3-F525-86E9778E3622}"/>
              </a:ext>
            </a:extLst>
          </p:cNvPr>
          <p:cNvSpPr/>
          <p:nvPr/>
        </p:nvSpPr>
        <p:spPr>
          <a:xfrm>
            <a:off x="4087368" y="314096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6C85C4E9-9281-F6AC-5C98-A384079E01F3}"/>
              </a:ext>
            </a:extLst>
          </p:cNvPr>
          <p:cNvPicPr>
            <a:picLocks noChangeAspect="1"/>
          </p:cNvPicPr>
          <p:nvPr/>
        </p:nvPicPr>
        <p:blipFill>
          <a:blip r:embed="rId2"/>
          <a:stretch>
            <a:fillRect/>
          </a:stretch>
        </p:blipFill>
        <p:spPr>
          <a:xfrm>
            <a:off x="6012160" y="4581128"/>
            <a:ext cx="2085013" cy="1646063"/>
          </a:xfrm>
          <a:prstGeom prst="rect">
            <a:avLst/>
          </a:prstGeom>
        </p:spPr>
      </p:pic>
    </p:spTree>
    <p:extLst>
      <p:ext uri="{BB962C8B-B14F-4D97-AF65-F5344CB8AC3E}">
        <p14:creationId xmlns:p14="http://schemas.microsoft.com/office/powerpoint/2010/main" val="1846019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9693ABA-0377-E6CB-3364-FE9936C34BD0}"/>
              </a:ext>
            </a:extLst>
          </p:cNvPr>
          <p:cNvSpPr txBox="1"/>
          <p:nvPr/>
        </p:nvSpPr>
        <p:spPr>
          <a:xfrm>
            <a:off x="251520" y="476672"/>
            <a:ext cx="8208912" cy="2246769"/>
          </a:xfrm>
          <a:prstGeom prst="rect">
            <a:avLst/>
          </a:prstGeom>
          <a:noFill/>
        </p:spPr>
        <p:txBody>
          <a:bodyPr wrap="square">
            <a:spAutoFit/>
          </a:bodyPr>
          <a:lstStyle/>
          <a:p>
            <a:pPr marL="342900" indent="-342900">
              <a:buFont typeface="Wingdings" panose="05000000000000000000" pitchFamily="2" charset="2"/>
              <a:buChar char="Ø"/>
            </a:pPr>
            <a:r>
              <a:rPr lang="it-IT" sz="2000" dirty="0"/>
              <a:t>In generale, la presenza di legami covalenti polari in una molecola fa sì che essa sia polare, cioè presenti una separazione di cariche positive e negative (momento dipolare). Questo è il caso dell’acqua. </a:t>
            </a:r>
          </a:p>
          <a:p>
            <a:pPr marL="342900" indent="-342900">
              <a:buFont typeface="Wingdings" panose="05000000000000000000" pitchFamily="2" charset="2"/>
              <a:buChar char="Ø"/>
            </a:pPr>
            <a:r>
              <a:rPr lang="it-IT" sz="2000" dirty="0"/>
              <a:t>Tuttavia, se la molecola è simmetrica, come nel caso dell’anidride carbonica, essa risulta complessivamente apolare anche se presenta legami covalenti polari.</a:t>
            </a:r>
          </a:p>
        </p:txBody>
      </p:sp>
      <p:pic>
        <p:nvPicPr>
          <p:cNvPr id="4" name="Immagine 3">
            <a:extLst>
              <a:ext uri="{FF2B5EF4-FFF2-40B4-BE49-F238E27FC236}">
                <a16:creationId xmlns:a16="http://schemas.microsoft.com/office/drawing/2014/main" id="{605A08DC-90D0-6581-9B3F-5520E4DC8DEB}"/>
              </a:ext>
            </a:extLst>
          </p:cNvPr>
          <p:cNvPicPr>
            <a:picLocks noChangeAspect="1"/>
          </p:cNvPicPr>
          <p:nvPr/>
        </p:nvPicPr>
        <p:blipFill>
          <a:blip r:embed="rId2"/>
          <a:stretch>
            <a:fillRect/>
          </a:stretch>
        </p:blipFill>
        <p:spPr>
          <a:xfrm>
            <a:off x="1007603" y="3573016"/>
            <a:ext cx="7128793" cy="1309992"/>
          </a:xfrm>
          <a:prstGeom prst="rect">
            <a:avLst/>
          </a:prstGeom>
        </p:spPr>
      </p:pic>
    </p:spTree>
    <p:extLst>
      <p:ext uri="{BB962C8B-B14F-4D97-AF65-F5344CB8AC3E}">
        <p14:creationId xmlns:p14="http://schemas.microsoft.com/office/powerpoint/2010/main" val="311031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F8D7ADC-4515-6515-DF97-A6CEBEDEB8F8}"/>
              </a:ext>
            </a:extLst>
          </p:cNvPr>
          <p:cNvPicPr>
            <a:picLocks noChangeAspect="1"/>
          </p:cNvPicPr>
          <p:nvPr/>
        </p:nvPicPr>
        <p:blipFill>
          <a:blip r:embed="rId2"/>
          <a:stretch>
            <a:fillRect/>
          </a:stretch>
        </p:blipFill>
        <p:spPr>
          <a:xfrm>
            <a:off x="755576" y="332656"/>
            <a:ext cx="7956376" cy="5253199"/>
          </a:xfrm>
          <a:prstGeom prst="rect">
            <a:avLst/>
          </a:prstGeom>
        </p:spPr>
      </p:pic>
    </p:spTree>
    <p:extLst>
      <p:ext uri="{BB962C8B-B14F-4D97-AF65-F5344CB8AC3E}">
        <p14:creationId xmlns:p14="http://schemas.microsoft.com/office/powerpoint/2010/main" val="1433550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16"/>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r="35038" b="23199"/>
          <a:stretch/>
        </p:blipFill>
        <p:spPr>
          <a:xfrm>
            <a:off x="186978" y="188640"/>
            <a:ext cx="5552960" cy="4824536"/>
          </a:xfrm>
          <a:prstGeom prst="rect">
            <a:avLst/>
          </a:prstGeom>
          <a:noFill/>
          <a:ln>
            <a:noFill/>
          </a:ln>
        </p:spPr>
      </p:pic>
      <p:sp>
        <p:nvSpPr>
          <p:cNvPr id="4" name="CasellaDiTesto 3">
            <a:extLst>
              <a:ext uri="{FF2B5EF4-FFF2-40B4-BE49-F238E27FC236}">
                <a16:creationId xmlns:a16="http://schemas.microsoft.com/office/drawing/2014/main" id="{1502298D-844A-11D9-7AF3-E43CABA3F958}"/>
              </a:ext>
            </a:extLst>
          </p:cNvPr>
          <p:cNvSpPr txBox="1"/>
          <p:nvPr/>
        </p:nvSpPr>
        <p:spPr>
          <a:xfrm>
            <a:off x="6156176" y="66891"/>
            <a:ext cx="2664296" cy="5262979"/>
          </a:xfrm>
          <a:prstGeom prst="rect">
            <a:avLst/>
          </a:prstGeom>
          <a:noFill/>
        </p:spPr>
        <p:txBody>
          <a:bodyPr wrap="square">
            <a:spAutoFit/>
          </a:bodyPr>
          <a:lstStyle/>
          <a:p>
            <a:r>
              <a:rPr lang="it-IT" sz="2400" b="1" dirty="0">
                <a:solidFill>
                  <a:srgbClr val="FF0000"/>
                </a:solidFill>
              </a:rPr>
              <a:t>LEGAME A PONTE DI IDROGENO (LEGAME IDROGENO) </a:t>
            </a:r>
            <a:r>
              <a:rPr lang="it-IT" dirty="0"/>
              <a:t>interazione, debole e non covalente, di tipo elettrostatico tra un atomo di idrogeno di una molecola legato tramite legame covalente ad ossigeno, azoto o fluoro, e un atomo di ossigeno, azoto o fluoro di una molecola vicina.</a:t>
            </a:r>
          </a:p>
        </p:txBody>
      </p:sp>
      <p:sp>
        <p:nvSpPr>
          <p:cNvPr id="6" name="CasellaDiTesto 5">
            <a:extLst>
              <a:ext uri="{FF2B5EF4-FFF2-40B4-BE49-F238E27FC236}">
                <a16:creationId xmlns:a16="http://schemas.microsoft.com/office/drawing/2014/main" id="{8DD9399C-6C34-E172-97BF-11E6D776BC27}"/>
              </a:ext>
            </a:extLst>
          </p:cNvPr>
          <p:cNvSpPr txBox="1"/>
          <p:nvPr/>
        </p:nvSpPr>
        <p:spPr>
          <a:xfrm>
            <a:off x="193668" y="5329870"/>
            <a:ext cx="8410779" cy="1200329"/>
          </a:xfrm>
          <a:prstGeom prst="rect">
            <a:avLst/>
          </a:prstGeom>
          <a:noFill/>
        </p:spPr>
        <p:txBody>
          <a:bodyPr wrap="square">
            <a:spAutoFit/>
          </a:bodyPr>
          <a:lstStyle/>
          <a:p>
            <a:pPr marL="285750" indent="-285750">
              <a:buFont typeface="Wingdings" panose="05000000000000000000" pitchFamily="2" charset="2"/>
              <a:buChar char="ü"/>
            </a:pPr>
            <a:r>
              <a:rPr lang="it-IT" dirty="0"/>
              <a:t>Presente tra le molecole di acqua, determinandone l’alto punto di ebollizione. </a:t>
            </a:r>
          </a:p>
          <a:p>
            <a:pPr marL="285750" indent="-285750">
              <a:buFont typeface="Wingdings" panose="05000000000000000000" pitchFamily="2" charset="2"/>
              <a:buChar char="ü"/>
            </a:pPr>
            <a:r>
              <a:rPr lang="it-IT" dirty="0"/>
              <a:t>Presente tra i due filamenti di DNA, determinandone l’avvolgimento a spirale, e all’interno delle proteine, stabilizzandone la struttura secondaria.</a:t>
            </a:r>
          </a:p>
        </p:txBody>
      </p:sp>
    </p:spTree>
    <p:extLst>
      <p:ext uri="{BB962C8B-B14F-4D97-AF65-F5344CB8AC3E}">
        <p14:creationId xmlns:p14="http://schemas.microsoft.com/office/powerpoint/2010/main" val="1586066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F634A1C4-895C-8397-DC74-2EAF20A5A2C7}"/>
              </a:ext>
            </a:extLst>
          </p:cNvPr>
          <p:cNvSpPr txBox="1"/>
          <p:nvPr/>
        </p:nvSpPr>
        <p:spPr>
          <a:xfrm>
            <a:off x="251520" y="532886"/>
            <a:ext cx="8136904" cy="5299784"/>
          </a:xfrm>
          <a:prstGeom prst="rect">
            <a:avLst/>
          </a:prstGeom>
          <a:noFill/>
        </p:spPr>
        <p:txBody>
          <a:bodyPr wrap="square">
            <a:spAutoFit/>
          </a:bodyPr>
          <a:lstStyle/>
          <a:p>
            <a:pPr>
              <a:lnSpc>
                <a:spcPct val="150000"/>
              </a:lnSpc>
            </a:pPr>
            <a:r>
              <a:rPr lang="it-IT" sz="2400" b="1" dirty="0">
                <a:solidFill>
                  <a:srgbClr val="FF0000"/>
                </a:solidFill>
              </a:rPr>
              <a:t>Legami deboli non covalenti </a:t>
            </a:r>
          </a:p>
          <a:p>
            <a:pPr>
              <a:lnSpc>
                <a:spcPct val="150000"/>
              </a:lnSpc>
            </a:pPr>
            <a:endParaRPr lang="it-IT" sz="2400" b="1" dirty="0">
              <a:solidFill>
                <a:srgbClr val="FF0000"/>
              </a:solidFill>
            </a:endParaRPr>
          </a:p>
          <a:p>
            <a:pPr marL="342900" indent="-342900">
              <a:lnSpc>
                <a:spcPct val="150000"/>
              </a:lnSpc>
              <a:buFont typeface="Wingdings" panose="05000000000000000000" pitchFamily="2" charset="2"/>
              <a:buChar char="Ø"/>
            </a:pPr>
            <a:r>
              <a:rPr lang="it-IT" sz="2000" dirty="0"/>
              <a:t>si formano tra molecole a seguito di deboli forze di attrazione intermolecolari di natura elettrostatica (attrazione tra ioni e molecole, attrazione tra molecole). </a:t>
            </a:r>
          </a:p>
          <a:p>
            <a:pPr marL="342900" indent="-342900">
              <a:lnSpc>
                <a:spcPct val="150000"/>
              </a:lnSpc>
              <a:buFont typeface="Wingdings" panose="05000000000000000000" pitchFamily="2" charset="2"/>
              <a:buChar char="Ø"/>
            </a:pPr>
            <a:r>
              <a:rPr lang="it-IT" sz="2000" dirty="0"/>
              <a:t>permettono alle molecole di associarsi in aggregati anche di grosse dimensioni. </a:t>
            </a:r>
          </a:p>
          <a:p>
            <a:pPr>
              <a:lnSpc>
                <a:spcPct val="150000"/>
              </a:lnSpc>
            </a:pPr>
            <a:endParaRPr lang="it-IT" sz="2000" dirty="0"/>
          </a:p>
          <a:p>
            <a:pPr>
              <a:lnSpc>
                <a:spcPct val="150000"/>
              </a:lnSpc>
            </a:pPr>
            <a:endParaRPr lang="it-IT" sz="2000" dirty="0"/>
          </a:p>
          <a:p>
            <a:pPr>
              <a:lnSpc>
                <a:spcPct val="150000"/>
              </a:lnSpc>
            </a:pPr>
            <a:endParaRPr lang="it-IT" sz="2000" dirty="0"/>
          </a:p>
          <a:p>
            <a:pPr>
              <a:lnSpc>
                <a:spcPct val="150000"/>
              </a:lnSpc>
            </a:pPr>
            <a:r>
              <a:rPr lang="it-IT" sz="2000" dirty="0"/>
              <a:t>			</a:t>
            </a:r>
            <a:r>
              <a:rPr lang="it-IT" sz="2000" dirty="0" err="1"/>
              <a:t>ESEMPI:le</a:t>
            </a:r>
            <a:r>
              <a:rPr lang="it-IT" sz="2000" dirty="0"/>
              <a:t> forze di van </a:t>
            </a:r>
            <a:r>
              <a:rPr lang="it-IT" sz="2000" dirty="0" err="1"/>
              <a:t>der</a:t>
            </a:r>
            <a:r>
              <a:rPr lang="it-IT" sz="2000" dirty="0"/>
              <a:t> </a:t>
            </a:r>
            <a:r>
              <a:rPr lang="it-IT" sz="2000" dirty="0" err="1"/>
              <a:t>Waals</a:t>
            </a:r>
            <a:r>
              <a:rPr lang="it-IT" sz="2000" dirty="0"/>
              <a:t> e forze di London.</a:t>
            </a:r>
            <a:endParaRPr lang="it-IT" dirty="0"/>
          </a:p>
        </p:txBody>
      </p:sp>
      <p:sp>
        <p:nvSpPr>
          <p:cNvPr id="2" name="Freccia in giù 1">
            <a:extLst>
              <a:ext uri="{FF2B5EF4-FFF2-40B4-BE49-F238E27FC236}">
                <a16:creationId xmlns:a16="http://schemas.microsoft.com/office/drawing/2014/main" id="{D2D6A967-6CE2-590D-013C-7866B15BD246}"/>
              </a:ext>
            </a:extLst>
          </p:cNvPr>
          <p:cNvSpPr/>
          <p:nvPr/>
        </p:nvSpPr>
        <p:spPr>
          <a:xfrm>
            <a:off x="4355976" y="386104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00862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DC1B247-CE9F-D540-3D1F-59D93797B3B7}"/>
              </a:ext>
            </a:extLst>
          </p:cNvPr>
          <p:cNvSpPr txBox="1"/>
          <p:nvPr/>
        </p:nvSpPr>
        <p:spPr>
          <a:xfrm>
            <a:off x="323528" y="332656"/>
            <a:ext cx="7776864" cy="523220"/>
          </a:xfrm>
          <a:prstGeom prst="rect">
            <a:avLst/>
          </a:prstGeom>
          <a:noFill/>
        </p:spPr>
        <p:txBody>
          <a:bodyPr wrap="square">
            <a:spAutoFit/>
          </a:bodyPr>
          <a:lstStyle/>
          <a:p>
            <a:r>
              <a:rPr lang="it-IT" sz="2800" b="1" dirty="0">
                <a:solidFill>
                  <a:srgbClr val="FF0000"/>
                </a:solidFill>
              </a:rPr>
              <a:t>FORZA DEL LEGAME CHIMICO</a:t>
            </a:r>
          </a:p>
        </p:txBody>
      </p:sp>
      <p:sp>
        <p:nvSpPr>
          <p:cNvPr id="5" name="CasellaDiTesto 4">
            <a:extLst>
              <a:ext uri="{FF2B5EF4-FFF2-40B4-BE49-F238E27FC236}">
                <a16:creationId xmlns:a16="http://schemas.microsoft.com/office/drawing/2014/main" id="{86602E23-FBC2-9ADF-79CB-2CAD24AF33A6}"/>
              </a:ext>
            </a:extLst>
          </p:cNvPr>
          <p:cNvSpPr txBox="1"/>
          <p:nvPr/>
        </p:nvSpPr>
        <p:spPr>
          <a:xfrm>
            <a:off x="539552" y="913953"/>
            <a:ext cx="8208912" cy="2585323"/>
          </a:xfrm>
          <a:prstGeom prst="rect">
            <a:avLst/>
          </a:prstGeom>
          <a:noFill/>
        </p:spPr>
        <p:txBody>
          <a:bodyPr wrap="square">
            <a:spAutoFit/>
          </a:bodyPr>
          <a:lstStyle/>
          <a:p>
            <a:pPr marL="285750" indent="-285750">
              <a:buFont typeface="Wingdings" panose="05000000000000000000" pitchFamily="2" charset="2"/>
              <a:buChar char="Ø"/>
            </a:pPr>
            <a:r>
              <a:rPr lang="it-IT" dirty="0"/>
              <a:t>i composti contenenti legami ionici hanno generalmente punto di fusione maggiore rispetto a quelli con legami covalenti. Occorre più energia (calore) per separare le particelle che formano un composto ionico rispetto a quella richiesta per separare le particelle che formano un composto covalente. </a:t>
            </a:r>
          </a:p>
          <a:p>
            <a:pPr marL="285750" indent="-285750">
              <a:buFont typeface="Wingdings" panose="05000000000000000000" pitchFamily="2" charset="2"/>
              <a:buChar char="Ø"/>
            </a:pPr>
            <a:r>
              <a:rPr lang="it-IT" dirty="0"/>
              <a:t>benché i legami ionici siano generalmente più deboli, nei composti ionici si trova un numero di legami più elevato che nei composti covalenti. </a:t>
            </a:r>
          </a:p>
          <a:p>
            <a:pPr marL="285750" indent="-285750">
              <a:buFont typeface="Wingdings" panose="05000000000000000000" pitchFamily="2" charset="2"/>
              <a:buChar char="Ø"/>
            </a:pPr>
            <a:r>
              <a:rPr lang="it-IT" dirty="0"/>
              <a:t>alcuni composti covalenti, come il diamante, che contengono un numero elevato di legami covalenti, presentano un punto di fusione molto elevato.</a:t>
            </a:r>
          </a:p>
        </p:txBody>
      </p:sp>
      <p:sp>
        <p:nvSpPr>
          <p:cNvPr id="7" name="CasellaDiTesto 6">
            <a:extLst>
              <a:ext uri="{FF2B5EF4-FFF2-40B4-BE49-F238E27FC236}">
                <a16:creationId xmlns:a16="http://schemas.microsoft.com/office/drawing/2014/main" id="{70EACB8A-C742-22C0-6279-DB34B792484F}"/>
              </a:ext>
            </a:extLst>
          </p:cNvPr>
          <p:cNvSpPr txBox="1"/>
          <p:nvPr/>
        </p:nvSpPr>
        <p:spPr>
          <a:xfrm>
            <a:off x="323528" y="3861048"/>
            <a:ext cx="8568952" cy="2215991"/>
          </a:xfrm>
          <a:prstGeom prst="rect">
            <a:avLst/>
          </a:prstGeom>
          <a:noFill/>
        </p:spPr>
        <p:txBody>
          <a:bodyPr wrap="square">
            <a:spAutoFit/>
          </a:bodyPr>
          <a:lstStyle/>
          <a:p>
            <a:pPr marL="342900" indent="-342900">
              <a:buFont typeface="Wingdings" panose="05000000000000000000" pitchFamily="2" charset="2"/>
              <a:buChar char="q"/>
            </a:pPr>
            <a:r>
              <a:rPr lang="it-IT" sz="2000" i="1" dirty="0"/>
              <a:t>Le soluzioni acquose di composti ionici conducono la corrente elettrica (i composti ionici sono elettroliti) in quanto contengono ioni, mentre le soluzioni acquose di composti covalenti, non contenendo ioni, non conducono la corrente elettrica.</a:t>
            </a:r>
          </a:p>
          <a:p>
            <a:pPr marL="285750" indent="-285750">
              <a:buFont typeface="Wingdings" panose="05000000000000000000" pitchFamily="2" charset="2"/>
              <a:buChar char="q"/>
            </a:pPr>
            <a:endParaRPr lang="it-IT" dirty="0"/>
          </a:p>
          <a:p>
            <a:pPr marL="342900" indent="-342900">
              <a:buFont typeface="Wingdings" panose="05000000000000000000" pitchFamily="2" charset="2"/>
              <a:buChar char="q"/>
            </a:pPr>
            <a:r>
              <a:rPr lang="it-IT" sz="2000" i="1" dirty="0"/>
              <a:t>Molti composti polari sono solubili in solventi polari come l’acqua. I composti apolari sono invece insolubili in solventi polari. </a:t>
            </a:r>
          </a:p>
        </p:txBody>
      </p:sp>
    </p:spTree>
    <p:extLst>
      <p:ext uri="{BB962C8B-B14F-4D97-AF65-F5344CB8AC3E}">
        <p14:creationId xmlns:p14="http://schemas.microsoft.com/office/powerpoint/2010/main" val="1860574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17"/>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462088"/>
            <a:ext cx="9144000" cy="3933825"/>
          </a:xfrm>
          <a:prstGeom prst="rect">
            <a:avLst/>
          </a:prstGeom>
          <a:noFill/>
          <a:ln>
            <a:noFill/>
          </a:ln>
        </p:spPr>
      </p:pic>
    </p:spTree>
    <p:extLst>
      <p:ext uri="{BB962C8B-B14F-4D97-AF65-F5344CB8AC3E}">
        <p14:creationId xmlns:p14="http://schemas.microsoft.com/office/powerpoint/2010/main" val="2907134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6541E8D-4305-6C31-2EF0-662A3575CB5E}"/>
              </a:ext>
            </a:extLst>
          </p:cNvPr>
          <p:cNvSpPr txBox="1"/>
          <p:nvPr/>
        </p:nvSpPr>
        <p:spPr>
          <a:xfrm>
            <a:off x="323528" y="260648"/>
            <a:ext cx="4581832" cy="523220"/>
          </a:xfrm>
          <a:prstGeom prst="rect">
            <a:avLst/>
          </a:prstGeom>
          <a:noFill/>
        </p:spPr>
        <p:txBody>
          <a:bodyPr wrap="square">
            <a:spAutoFit/>
          </a:bodyPr>
          <a:lstStyle/>
          <a:p>
            <a:r>
              <a:rPr lang="it-IT" sz="2800" b="1" dirty="0">
                <a:solidFill>
                  <a:srgbClr val="FF0000"/>
                </a:solidFill>
              </a:rPr>
              <a:t>RISONANZA</a:t>
            </a:r>
          </a:p>
        </p:txBody>
      </p:sp>
      <p:sp>
        <p:nvSpPr>
          <p:cNvPr id="5" name="CasellaDiTesto 4">
            <a:extLst>
              <a:ext uri="{FF2B5EF4-FFF2-40B4-BE49-F238E27FC236}">
                <a16:creationId xmlns:a16="http://schemas.microsoft.com/office/drawing/2014/main" id="{102432C7-F44F-E52D-7C8E-6C2D38D7A3E7}"/>
              </a:ext>
            </a:extLst>
          </p:cNvPr>
          <p:cNvSpPr txBox="1"/>
          <p:nvPr/>
        </p:nvSpPr>
        <p:spPr>
          <a:xfrm>
            <a:off x="323528" y="865657"/>
            <a:ext cx="8712968" cy="1754326"/>
          </a:xfrm>
          <a:prstGeom prst="rect">
            <a:avLst/>
          </a:prstGeom>
          <a:noFill/>
        </p:spPr>
        <p:txBody>
          <a:bodyPr wrap="square">
            <a:spAutoFit/>
          </a:bodyPr>
          <a:lstStyle/>
          <a:p>
            <a:pPr marL="285750" indent="-285750">
              <a:buFont typeface="Wingdings" panose="05000000000000000000" pitchFamily="2" charset="2"/>
              <a:buChar char="§"/>
            </a:pPr>
            <a:r>
              <a:rPr lang="it-IT" dirty="0"/>
              <a:t>è possibile a volte disegnare la formula di struttura di un composto attraverso due o più formule. </a:t>
            </a:r>
          </a:p>
          <a:p>
            <a:r>
              <a:rPr lang="it-IT" i="1" dirty="0"/>
              <a:t>Si consideri ad esempio il composto SO</a:t>
            </a:r>
            <a:r>
              <a:rPr lang="it-IT" i="1" baseline="-25000" dirty="0"/>
              <a:t>3</a:t>
            </a:r>
            <a:r>
              <a:rPr lang="it-IT" dirty="0"/>
              <a:t>. </a:t>
            </a:r>
          </a:p>
          <a:p>
            <a:r>
              <a:rPr lang="it-IT" dirty="0"/>
              <a:t>Per questo composto è possibile scrivere tre differenti strutture, tutte soddisfano la regola dell’ottetto:</a:t>
            </a:r>
          </a:p>
          <a:p>
            <a:endParaRPr lang="it-IT" dirty="0"/>
          </a:p>
        </p:txBody>
      </p:sp>
      <p:pic>
        <p:nvPicPr>
          <p:cNvPr id="6" name="Immagine 5">
            <a:extLst>
              <a:ext uri="{FF2B5EF4-FFF2-40B4-BE49-F238E27FC236}">
                <a16:creationId xmlns:a16="http://schemas.microsoft.com/office/drawing/2014/main" id="{81C69A95-5D5E-34D0-4902-7430651AF395}"/>
              </a:ext>
            </a:extLst>
          </p:cNvPr>
          <p:cNvPicPr>
            <a:picLocks noChangeAspect="1"/>
          </p:cNvPicPr>
          <p:nvPr/>
        </p:nvPicPr>
        <p:blipFill>
          <a:blip r:embed="rId2"/>
          <a:stretch>
            <a:fillRect/>
          </a:stretch>
        </p:blipFill>
        <p:spPr>
          <a:xfrm>
            <a:off x="1835696" y="2564904"/>
            <a:ext cx="5311346" cy="1477328"/>
          </a:xfrm>
          <a:prstGeom prst="rect">
            <a:avLst/>
          </a:prstGeom>
        </p:spPr>
      </p:pic>
      <p:sp>
        <p:nvSpPr>
          <p:cNvPr id="8" name="CasellaDiTesto 7">
            <a:extLst>
              <a:ext uri="{FF2B5EF4-FFF2-40B4-BE49-F238E27FC236}">
                <a16:creationId xmlns:a16="http://schemas.microsoft.com/office/drawing/2014/main" id="{E77C1EF5-E227-3988-D6BD-9CCDF04CB558}"/>
              </a:ext>
            </a:extLst>
          </p:cNvPr>
          <p:cNvSpPr txBox="1"/>
          <p:nvPr/>
        </p:nvSpPr>
        <p:spPr>
          <a:xfrm>
            <a:off x="251520" y="4437112"/>
            <a:ext cx="8640960" cy="2031325"/>
          </a:xfrm>
          <a:prstGeom prst="rect">
            <a:avLst/>
          </a:prstGeom>
          <a:noFill/>
        </p:spPr>
        <p:txBody>
          <a:bodyPr wrap="square">
            <a:spAutoFit/>
          </a:bodyPr>
          <a:lstStyle/>
          <a:p>
            <a:r>
              <a:rPr lang="it-IT" dirty="0"/>
              <a:t>nella molecola di SO</a:t>
            </a:r>
            <a:r>
              <a:rPr lang="it-IT" baseline="-25000" dirty="0"/>
              <a:t>3</a:t>
            </a:r>
            <a:r>
              <a:rPr lang="it-IT" dirty="0"/>
              <a:t> sono presenti due tipi di legame covalente: due legami semplici e un legame doppio. Evidenze sperimentali indicano però che i legami chimici in questa molecola sono tutti equivalenti.</a:t>
            </a:r>
          </a:p>
          <a:p>
            <a:endParaRPr lang="it-IT" dirty="0"/>
          </a:p>
          <a:p>
            <a:r>
              <a:rPr lang="it-IT" dirty="0"/>
              <a:t>le tre strutture sono in risonanza tra loro e quindi equivalenti. </a:t>
            </a:r>
          </a:p>
          <a:p>
            <a:pPr marL="285750" indent="-285750">
              <a:buFont typeface="Arial" panose="020B0604020202020204" pitchFamily="34" charset="0"/>
              <a:buChar char="•"/>
            </a:pPr>
            <a:r>
              <a:rPr lang="it-IT" dirty="0"/>
              <a:t>L’uguaglianza tra le tre strutture viene rappresentata attraverso una doppia freccia.</a:t>
            </a:r>
          </a:p>
        </p:txBody>
      </p:sp>
    </p:spTree>
    <p:extLst>
      <p:ext uri="{BB962C8B-B14F-4D97-AF65-F5344CB8AC3E}">
        <p14:creationId xmlns:p14="http://schemas.microsoft.com/office/powerpoint/2010/main" val="2753891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F7C5ADC-25DD-EBAD-25FE-1F6B72D25029}"/>
              </a:ext>
            </a:extLst>
          </p:cNvPr>
          <p:cNvSpPr txBox="1"/>
          <p:nvPr/>
        </p:nvSpPr>
        <p:spPr>
          <a:xfrm>
            <a:off x="539552" y="474345"/>
            <a:ext cx="7704856" cy="3877985"/>
          </a:xfrm>
          <a:prstGeom prst="rect">
            <a:avLst/>
          </a:prstGeom>
          <a:noFill/>
        </p:spPr>
        <p:txBody>
          <a:bodyPr wrap="square">
            <a:spAutoFit/>
          </a:bodyPr>
          <a:lstStyle/>
          <a:p>
            <a:r>
              <a:rPr lang="it-IT" sz="2400" b="1" dirty="0">
                <a:solidFill>
                  <a:srgbClr val="FF0000"/>
                </a:solidFill>
              </a:rPr>
              <a:t>STRUTTURE DI RISONANZA</a:t>
            </a:r>
          </a:p>
          <a:p>
            <a:endParaRPr lang="it-IT" dirty="0"/>
          </a:p>
          <a:p>
            <a:pPr algn="ctr"/>
            <a:r>
              <a:rPr lang="it-IT" sz="2000" i="1" dirty="0"/>
              <a:t>La risonanza si verifica ogni qualvolta è possibile rappresentare più di una struttura per una stessa molecola. Le varie strutture sono definite strutture di risonanza.</a:t>
            </a:r>
          </a:p>
          <a:p>
            <a:endParaRPr lang="it-IT" dirty="0"/>
          </a:p>
          <a:p>
            <a:pPr marL="285750" indent="-285750">
              <a:buFont typeface="Wingdings" panose="05000000000000000000" pitchFamily="2" charset="2"/>
              <a:buChar char="Ø"/>
            </a:pPr>
            <a:r>
              <a:rPr lang="it-IT" dirty="0"/>
              <a:t>La risonanza si verifica in quanto gli elettroni non sono immobili intorno agli atomi di una molecola, ma in continuo movimento. </a:t>
            </a:r>
          </a:p>
          <a:p>
            <a:pPr marL="285750" indent="-285750">
              <a:buFont typeface="Wingdings" panose="05000000000000000000" pitchFamily="2" charset="2"/>
              <a:buChar char="Ø"/>
            </a:pPr>
            <a:r>
              <a:rPr lang="it-IT" dirty="0"/>
              <a:t>La rappresentazione corretta della struttura reale di una molecola è quella di una via di mezzo tra le varie strutture. </a:t>
            </a:r>
          </a:p>
          <a:p>
            <a:pPr marL="285750" indent="-285750">
              <a:buFont typeface="Wingdings" panose="05000000000000000000" pitchFamily="2" charset="2"/>
              <a:buChar char="Ø"/>
            </a:pPr>
            <a:r>
              <a:rPr lang="it-IT" dirty="0"/>
              <a:t>Le strutture di risonanza sono utilizzabili per descrivere anche numerosi composti organici, come ad esempio i derivati del benzene, o il legame peptidico presente nelle proteine</a:t>
            </a:r>
          </a:p>
        </p:txBody>
      </p:sp>
      <p:pic>
        <p:nvPicPr>
          <p:cNvPr id="4" name="Immagine 3">
            <a:extLst>
              <a:ext uri="{FF2B5EF4-FFF2-40B4-BE49-F238E27FC236}">
                <a16:creationId xmlns:a16="http://schemas.microsoft.com/office/drawing/2014/main" id="{8C5DC0E2-104E-DF7F-5742-2DD6E326D4F6}"/>
              </a:ext>
            </a:extLst>
          </p:cNvPr>
          <p:cNvPicPr>
            <a:picLocks noChangeAspect="1"/>
          </p:cNvPicPr>
          <p:nvPr/>
        </p:nvPicPr>
        <p:blipFill>
          <a:blip r:embed="rId2"/>
          <a:stretch>
            <a:fillRect/>
          </a:stretch>
        </p:blipFill>
        <p:spPr>
          <a:xfrm>
            <a:off x="1175573" y="4941168"/>
            <a:ext cx="6432814" cy="1054267"/>
          </a:xfrm>
          <a:prstGeom prst="rect">
            <a:avLst/>
          </a:prstGeom>
        </p:spPr>
      </p:pic>
    </p:spTree>
    <p:extLst>
      <p:ext uri="{BB962C8B-B14F-4D97-AF65-F5344CB8AC3E}">
        <p14:creationId xmlns:p14="http://schemas.microsoft.com/office/powerpoint/2010/main" val="3614353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19B6679-6F2C-CB09-8454-803E1E63B848}"/>
              </a:ext>
            </a:extLst>
          </p:cNvPr>
          <p:cNvSpPr txBox="1"/>
          <p:nvPr/>
        </p:nvSpPr>
        <p:spPr>
          <a:xfrm>
            <a:off x="435968" y="45113"/>
            <a:ext cx="4365808" cy="523220"/>
          </a:xfrm>
          <a:prstGeom prst="rect">
            <a:avLst/>
          </a:prstGeom>
          <a:noFill/>
        </p:spPr>
        <p:txBody>
          <a:bodyPr wrap="square">
            <a:spAutoFit/>
          </a:bodyPr>
          <a:lstStyle/>
          <a:p>
            <a:r>
              <a:rPr lang="it-IT" sz="2800" b="1" dirty="0">
                <a:solidFill>
                  <a:srgbClr val="FF0000"/>
                </a:solidFill>
              </a:rPr>
              <a:t>PESO MOLECOLARE</a:t>
            </a:r>
          </a:p>
        </p:txBody>
      </p:sp>
      <p:sp>
        <p:nvSpPr>
          <p:cNvPr id="5" name="CasellaDiTesto 4">
            <a:extLst>
              <a:ext uri="{FF2B5EF4-FFF2-40B4-BE49-F238E27FC236}">
                <a16:creationId xmlns:a16="http://schemas.microsoft.com/office/drawing/2014/main" id="{89C9EFCE-EE67-7C0F-54E2-DB4B9F3555FA}"/>
              </a:ext>
            </a:extLst>
          </p:cNvPr>
          <p:cNvSpPr txBox="1"/>
          <p:nvPr/>
        </p:nvSpPr>
        <p:spPr>
          <a:xfrm>
            <a:off x="287524" y="628853"/>
            <a:ext cx="8172908" cy="1538883"/>
          </a:xfrm>
          <a:prstGeom prst="rect">
            <a:avLst/>
          </a:prstGeom>
          <a:noFill/>
        </p:spPr>
        <p:txBody>
          <a:bodyPr wrap="square">
            <a:spAutoFit/>
          </a:bodyPr>
          <a:lstStyle/>
          <a:p>
            <a:r>
              <a:rPr lang="it-IT" sz="2000" i="1" dirty="0"/>
              <a:t>Il peso molecolare (corrispondente alla massa molecolare relativa) di un composto è la somma dei pesi atomici (masse atomiche relative) di tutti gli atomi presenti in una molecola del composto. </a:t>
            </a:r>
          </a:p>
          <a:p>
            <a:r>
              <a:rPr lang="it-IT" sz="1600" i="1" dirty="0"/>
              <a:t>Ad esempio, la massa molecolare del bromuro di sodio, </a:t>
            </a:r>
            <a:r>
              <a:rPr lang="it-IT" sz="1600" i="1" dirty="0" err="1"/>
              <a:t>NaBr</a:t>
            </a:r>
            <a:r>
              <a:rPr lang="it-IT" sz="1600" i="1" dirty="0"/>
              <a:t>, è 103, che rappresenta la somma della massa atomica del sodio (23) e di quella del bromo (80)</a:t>
            </a:r>
            <a:r>
              <a:rPr lang="it-IT" dirty="0"/>
              <a:t>.</a:t>
            </a:r>
          </a:p>
        </p:txBody>
      </p:sp>
      <p:sp>
        <p:nvSpPr>
          <p:cNvPr id="7" name="CasellaDiTesto 6">
            <a:extLst>
              <a:ext uri="{FF2B5EF4-FFF2-40B4-BE49-F238E27FC236}">
                <a16:creationId xmlns:a16="http://schemas.microsoft.com/office/drawing/2014/main" id="{96935BFF-55F4-61DD-F868-E30F4716B04E}"/>
              </a:ext>
            </a:extLst>
          </p:cNvPr>
          <p:cNvSpPr txBox="1"/>
          <p:nvPr/>
        </p:nvSpPr>
        <p:spPr>
          <a:xfrm>
            <a:off x="1475656" y="2126112"/>
            <a:ext cx="8100900" cy="400110"/>
          </a:xfrm>
          <a:prstGeom prst="rect">
            <a:avLst/>
          </a:prstGeom>
          <a:noFill/>
        </p:spPr>
        <p:txBody>
          <a:bodyPr wrap="square">
            <a:spAutoFit/>
          </a:bodyPr>
          <a:lstStyle/>
          <a:p>
            <a:r>
              <a:rPr lang="it-IT" sz="2000" b="1" i="1" dirty="0">
                <a:solidFill>
                  <a:srgbClr val="FF0000"/>
                </a:solidFill>
              </a:rPr>
              <a:t>Calcolo del peso molecolare di un composto</a:t>
            </a:r>
          </a:p>
        </p:txBody>
      </p:sp>
      <p:sp>
        <p:nvSpPr>
          <p:cNvPr id="9" name="CasellaDiTesto 8">
            <a:extLst>
              <a:ext uri="{FF2B5EF4-FFF2-40B4-BE49-F238E27FC236}">
                <a16:creationId xmlns:a16="http://schemas.microsoft.com/office/drawing/2014/main" id="{4633083E-5CA7-96A2-B0D4-5DCE219E81E4}"/>
              </a:ext>
            </a:extLst>
          </p:cNvPr>
          <p:cNvSpPr txBox="1"/>
          <p:nvPr/>
        </p:nvSpPr>
        <p:spPr>
          <a:xfrm>
            <a:off x="467544" y="2485119"/>
            <a:ext cx="7992888" cy="3570208"/>
          </a:xfrm>
          <a:prstGeom prst="rect">
            <a:avLst/>
          </a:prstGeom>
          <a:noFill/>
        </p:spPr>
        <p:txBody>
          <a:bodyPr wrap="square">
            <a:spAutoFit/>
          </a:bodyPr>
          <a:lstStyle/>
          <a:p>
            <a:r>
              <a:rPr lang="it-IT" sz="1600" dirty="0"/>
              <a:t>l peso molecolare dell’acqua può essere calcolato sommando il peso dei due atomi di idrogeno e quello dell’atomo di ossigeno.</a:t>
            </a:r>
          </a:p>
          <a:p>
            <a:endParaRPr lang="it-IT" sz="1600" dirty="0"/>
          </a:p>
          <a:p>
            <a:endParaRPr lang="it-IT" sz="1600" dirty="0"/>
          </a:p>
          <a:p>
            <a:endParaRPr lang="it-IT" sz="1600" dirty="0"/>
          </a:p>
          <a:p>
            <a:r>
              <a:rPr lang="it-IT" sz="1600" dirty="0"/>
              <a:t>Il peso molecolare del glucosio, C</a:t>
            </a:r>
            <a:r>
              <a:rPr lang="it-IT" sz="1600" baseline="-25000" dirty="0"/>
              <a:t>6</a:t>
            </a:r>
            <a:r>
              <a:rPr lang="it-IT" sz="1600" dirty="0"/>
              <a:t>H</a:t>
            </a:r>
            <a:r>
              <a:rPr lang="it-IT" sz="1600" baseline="-25000" dirty="0"/>
              <a:t>12</a:t>
            </a:r>
            <a:r>
              <a:rPr lang="it-IT" sz="1600" dirty="0"/>
              <a:t>O</a:t>
            </a:r>
            <a:r>
              <a:rPr lang="it-IT" sz="1600" baseline="-25000" dirty="0"/>
              <a:t>6</a:t>
            </a:r>
            <a:r>
              <a:rPr lang="it-IT" sz="1600" dirty="0"/>
              <a:t>, può essere calcolato come segue:</a:t>
            </a:r>
          </a:p>
          <a:p>
            <a:endParaRPr lang="it-IT" sz="1600" dirty="0"/>
          </a:p>
          <a:p>
            <a:endParaRPr lang="it-IT" sz="1600" dirty="0"/>
          </a:p>
          <a:p>
            <a:endParaRPr lang="it-IT" sz="1600" dirty="0"/>
          </a:p>
          <a:p>
            <a:endParaRPr lang="it-IT" sz="1600" dirty="0"/>
          </a:p>
          <a:p>
            <a:endParaRPr lang="it-IT" sz="1600" dirty="0"/>
          </a:p>
          <a:p>
            <a:r>
              <a:rPr lang="it-IT" sz="1600" dirty="0"/>
              <a:t>Il peso molecolare del fosfato di calcio, Ca</a:t>
            </a:r>
            <a:r>
              <a:rPr lang="it-IT" sz="1600" baseline="-25000" dirty="0"/>
              <a:t>3</a:t>
            </a:r>
            <a:r>
              <a:rPr lang="it-IT" sz="1600" dirty="0"/>
              <a:t>(PO</a:t>
            </a:r>
            <a:r>
              <a:rPr lang="it-IT" sz="1600" baseline="-25000" dirty="0"/>
              <a:t>4</a:t>
            </a:r>
            <a:r>
              <a:rPr lang="it-IT" sz="1600" dirty="0"/>
              <a:t>)</a:t>
            </a:r>
            <a:r>
              <a:rPr lang="it-IT" sz="1600" baseline="-25000" dirty="0"/>
              <a:t>2</a:t>
            </a:r>
            <a:r>
              <a:rPr lang="it-IT" sz="1600" dirty="0"/>
              <a:t>, può essere determinato nel seguente modo:</a:t>
            </a:r>
          </a:p>
          <a:p>
            <a:endParaRPr lang="it-IT" dirty="0"/>
          </a:p>
        </p:txBody>
      </p:sp>
      <p:pic>
        <p:nvPicPr>
          <p:cNvPr id="10" name="Immagine 9">
            <a:extLst>
              <a:ext uri="{FF2B5EF4-FFF2-40B4-BE49-F238E27FC236}">
                <a16:creationId xmlns:a16="http://schemas.microsoft.com/office/drawing/2014/main" id="{D6EC56B4-480C-3C44-C34C-AA94FEC4A636}"/>
              </a:ext>
            </a:extLst>
          </p:cNvPr>
          <p:cNvPicPr>
            <a:picLocks noChangeAspect="1"/>
          </p:cNvPicPr>
          <p:nvPr/>
        </p:nvPicPr>
        <p:blipFill>
          <a:blip r:embed="rId2"/>
          <a:stretch>
            <a:fillRect/>
          </a:stretch>
        </p:blipFill>
        <p:spPr>
          <a:xfrm>
            <a:off x="2051720" y="3123371"/>
            <a:ext cx="4759077" cy="611258"/>
          </a:xfrm>
          <a:prstGeom prst="rect">
            <a:avLst/>
          </a:prstGeom>
        </p:spPr>
      </p:pic>
      <p:pic>
        <p:nvPicPr>
          <p:cNvPr id="11" name="Immagine 10">
            <a:extLst>
              <a:ext uri="{FF2B5EF4-FFF2-40B4-BE49-F238E27FC236}">
                <a16:creationId xmlns:a16="http://schemas.microsoft.com/office/drawing/2014/main" id="{ABEEBC72-B8AC-8450-F958-3C7B9329709C}"/>
              </a:ext>
            </a:extLst>
          </p:cNvPr>
          <p:cNvPicPr>
            <a:picLocks noChangeAspect="1"/>
          </p:cNvPicPr>
          <p:nvPr/>
        </p:nvPicPr>
        <p:blipFill>
          <a:blip r:embed="rId3"/>
          <a:stretch>
            <a:fillRect/>
          </a:stretch>
        </p:blipFill>
        <p:spPr>
          <a:xfrm>
            <a:off x="2049016" y="4244789"/>
            <a:ext cx="5045968" cy="856012"/>
          </a:xfrm>
          <a:prstGeom prst="rect">
            <a:avLst/>
          </a:prstGeom>
        </p:spPr>
      </p:pic>
      <p:pic>
        <p:nvPicPr>
          <p:cNvPr id="12" name="Immagine 11">
            <a:extLst>
              <a:ext uri="{FF2B5EF4-FFF2-40B4-BE49-F238E27FC236}">
                <a16:creationId xmlns:a16="http://schemas.microsoft.com/office/drawing/2014/main" id="{12FBC168-D309-0151-1630-79170A8C828A}"/>
              </a:ext>
            </a:extLst>
          </p:cNvPr>
          <p:cNvPicPr>
            <a:picLocks noChangeAspect="1"/>
          </p:cNvPicPr>
          <p:nvPr/>
        </p:nvPicPr>
        <p:blipFill>
          <a:blip r:embed="rId4"/>
          <a:stretch>
            <a:fillRect/>
          </a:stretch>
        </p:blipFill>
        <p:spPr>
          <a:xfrm>
            <a:off x="2069252" y="5808203"/>
            <a:ext cx="5353050" cy="904875"/>
          </a:xfrm>
          <a:prstGeom prst="rect">
            <a:avLst/>
          </a:prstGeom>
        </p:spPr>
      </p:pic>
    </p:spTree>
    <p:extLst>
      <p:ext uri="{BB962C8B-B14F-4D97-AF65-F5344CB8AC3E}">
        <p14:creationId xmlns:p14="http://schemas.microsoft.com/office/powerpoint/2010/main" val="214487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E9F50FD-BA29-C6F2-3049-D39446DCE6DC}"/>
              </a:ext>
            </a:extLst>
          </p:cNvPr>
          <p:cNvSpPr txBox="1"/>
          <p:nvPr/>
        </p:nvSpPr>
        <p:spPr>
          <a:xfrm>
            <a:off x="539552" y="332656"/>
            <a:ext cx="4581832" cy="523220"/>
          </a:xfrm>
          <a:prstGeom prst="rect">
            <a:avLst/>
          </a:prstGeom>
          <a:noFill/>
        </p:spPr>
        <p:txBody>
          <a:bodyPr wrap="square">
            <a:spAutoFit/>
          </a:bodyPr>
          <a:lstStyle/>
          <a:p>
            <a:r>
              <a:rPr lang="it-IT" sz="2800" b="1" dirty="0">
                <a:solidFill>
                  <a:srgbClr val="FF0000"/>
                </a:solidFill>
              </a:rPr>
              <a:t>MOLE</a:t>
            </a:r>
          </a:p>
        </p:txBody>
      </p:sp>
      <p:sp>
        <p:nvSpPr>
          <p:cNvPr id="5" name="CasellaDiTesto 4">
            <a:extLst>
              <a:ext uri="{FF2B5EF4-FFF2-40B4-BE49-F238E27FC236}">
                <a16:creationId xmlns:a16="http://schemas.microsoft.com/office/drawing/2014/main" id="{394ECCC5-0077-5CF5-1108-41438DCA6E31}"/>
              </a:ext>
            </a:extLst>
          </p:cNvPr>
          <p:cNvSpPr txBox="1"/>
          <p:nvPr/>
        </p:nvSpPr>
        <p:spPr>
          <a:xfrm>
            <a:off x="323528" y="1268760"/>
            <a:ext cx="8352928" cy="4247317"/>
          </a:xfrm>
          <a:prstGeom prst="rect">
            <a:avLst/>
          </a:prstGeom>
          <a:noFill/>
        </p:spPr>
        <p:txBody>
          <a:bodyPr wrap="square">
            <a:spAutoFit/>
          </a:bodyPr>
          <a:lstStyle/>
          <a:p>
            <a:r>
              <a:rPr lang="it-IT" sz="2000" b="1" dirty="0"/>
              <a:t>Numero di Avogadro</a:t>
            </a:r>
          </a:p>
          <a:p>
            <a:endParaRPr lang="it-IT" dirty="0"/>
          </a:p>
          <a:p>
            <a:pPr marL="285750" indent="-285750">
              <a:buFont typeface="Wingdings" panose="05000000000000000000" pitchFamily="2" charset="2"/>
              <a:buChar char="Ø"/>
            </a:pPr>
            <a:r>
              <a:rPr lang="it-IT" dirty="0"/>
              <a:t>La mole (simbolo “mol”) è l’unità di misura della grandezza “quantità di sostanza” (simbolo “n”). Una mole di una qualunque sostanza, sia essa formata da molecole, atomi, ioni o elettroni, contiene sempre lo stesso numero di particelle, corrispondente al numero di atomi contenuti in 12 g di </a:t>
            </a:r>
            <a:r>
              <a:rPr lang="it-IT" baseline="30000" dirty="0"/>
              <a:t>12</a:t>
            </a:r>
            <a:r>
              <a:rPr lang="it-IT" dirty="0"/>
              <a:t>C. Tale numero, detto </a:t>
            </a:r>
            <a:r>
              <a:rPr lang="it-IT" b="1" dirty="0"/>
              <a:t>numero di Avogadro, è 6,022 × 10</a:t>
            </a:r>
            <a:r>
              <a:rPr lang="it-IT" b="1" baseline="30000" dirty="0"/>
              <a:t>23</a:t>
            </a:r>
            <a:r>
              <a:rPr lang="it-IT" b="1" dirty="0"/>
              <a:t>.</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La massa di una mole (massa molare) di una qualunque sostanza corrisponde in pratica a una quantità in grammi di tale sostanza pari alla sua massa molecolare (o atomica) e viene espressa in g/mol o kg/mol.</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1 mole di acqua, H</a:t>
            </a:r>
            <a:r>
              <a:rPr lang="it-IT" baseline="-25000" dirty="0"/>
              <a:t>2</a:t>
            </a:r>
            <a:r>
              <a:rPr lang="it-IT" dirty="0"/>
              <a:t>O, contiene 6,022 × 10</a:t>
            </a:r>
            <a:r>
              <a:rPr lang="it-IT" baseline="30000" dirty="0"/>
              <a:t>23</a:t>
            </a:r>
            <a:r>
              <a:rPr lang="it-IT" dirty="0"/>
              <a:t> molecole e corrisponde a 18 g (la massa di 1 molecola d’acqua corrisponde a 2,99 × 10</a:t>
            </a:r>
            <a:r>
              <a:rPr lang="it-IT" baseline="30000" dirty="0"/>
              <a:t>-23</a:t>
            </a:r>
            <a:r>
              <a:rPr lang="it-IT" dirty="0"/>
              <a:t> g o anche, se espressa in unità di massa atomica unificata, 18,01528 u).</a:t>
            </a:r>
          </a:p>
        </p:txBody>
      </p:sp>
    </p:spTree>
    <p:extLst>
      <p:ext uri="{BB962C8B-B14F-4D97-AF65-F5344CB8AC3E}">
        <p14:creationId xmlns:p14="http://schemas.microsoft.com/office/powerpoint/2010/main" val="3907185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3AD97BC-B1E0-456A-3457-6B237456A899}"/>
              </a:ext>
            </a:extLst>
          </p:cNvPr>
          <p:cNvSpPr txBox="1"/>
          <p:nvPr/>
        </p:nvSpPr>
        <p:spPr>
          <a:xfrm>
            <a:off x="395536" y="1196752"/>
            <a:ext cx="7920880" cy="4893647"/>
          </a:xfrm>
          <a:prstGeom prst="rect">
            <a:avLst/>
          </a:prstGeom>
          <a:noFill/>
        </p:spPr>
        <p:txBody>
          <a:bodyPr wrap="square">
            <a:spAutoFit/>
          </a:bodyPr>
          <a:lstStyle/>
          <a:p>
            <a:r>
              <a:rPr lang="it-IT" sz="2400" b="1" dirty="0"/>
              <a:t>Regola dell’ottetto</a:t>
            </a:r>
          </a:p>
          <a:p>
            <a:endParaRPr lang="it-IT" dirty="0"/>
          </a:p>
          <a:p>
            <a:pPr marL="285750" indent="-285750">
              <a:buFont typeface="Wingdings" panose="05000000000000000000" pitchFamily="2" charset="2"/>
              <a:buChar char="Ø"/>
            </a:pPr>
            <a:r>
              <a:rPr lang="it-IT" dirty="0"/>
              <a:t>Molti atomi sono stabili (non reattivi) quando il loro livello elettronico più esterno è completo, cioè riempito con otto elettroni. I gas nobili neon, argon, cripton, xenon e radon, avendo otto elettroni nel livello più esterno, sono stabili. L’eccezione a questa regola, definita regola dell’ottetto, è rappresentata dal gas nobile più leggero, l’elio, il quale è stabile, anche se nel livello più esterno ha solo due elettroni. Ciò dipende dal fatto che il primo livello energetico può contenere solo due elettroni.</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Gli atomi che non hanno nello strato più esterno otto elettroni possono perdere, acquistare o condividere i loro elettroni di valenza con altri atomi in modo da raggiungere una configurazione elettronica più stabile cui è associata una minore energia (potenziale). Il processo del riarrangiamento degli elettroni determina il comportamento degli atomi nelle reazioni chimiche.</a:t>
            </a:r>
          </a:p>
        </p:txBody>
      </p:sp>
      <p:sp>
        <p:nvSpPr>
          <p:cNvPr id="5" name="CasellaDiTesto 4">
            <a:extLst>
              <a:ext uri="{FF2B5EF4-FFF2-40B4-BE49-F238E27FC236}">
                <a16:creationId xmlns:a16="http://schemas.microsoft.com/office/drawing/2014/main" id="{ABA6CAD6-71B2-167C-A21D-9F6A786FCD3B}"/>
              </a:ext>
            </a:extLst>
          </p:cNvPr>
          <p:cNvSpPr txBox="1"/>
          <p:nvPr/>
        </p:nvSpPr>
        <p:spPr>
          <a:xfrm>
            <a:off x="107504" y="27324"/>
            <a:ext cx="4581832" cy="523220"/>
          </a:xfrm>
          <a:prstGeom prst="rect">
            <a:avLst/>
          </a:prstGeom>
          <a:noFill/>
        </p:spPr>
        <p:txBody>
          <a:bodyPr wrap="square">
            <a:spAutoFit/>
          </a:bodyPr>
          <a:lstStyle/>
          <a:p>
            <a:r>
              <a:rPr lang="it-IT" sz="2800" b="1" dirty="0">
                <a:solidFill>
                  <a:srgbClr val="FF0000"/>
                </a:solidFill>
              </a:rPr>
              <a:t>STABILITÀ DEGLI ATOMI</a:t>
            </a:r>
          </a:p>
        </p:txBody>
      </p:sp>
    </p:spTree>
    <p:extLst>
      <p:ext uri="{BB962C8B-B14F-4D97-AF65-F5344CB8AC3E}">
        <p14:creationId xmlns:p14="http://schemas.microsoft.com/office/powerpoint/2010/main" val="2267766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37F18EC-8217-3796-3BE5-3B447046255A}"/>
              </a:ext>
            </a:extLst>
          </p:cNvPr>
          <p:cNvSpPr txBox="1"/>
          <p:nvPr/>
        </p:nvSpPr>
        <p:spPr>
          <a:xfrm>
            <a:off x="467544" y="620688"/>
            <a:ext cx="8208912" cy="4801314"/>
          </a:xfrm>
          <a:prstGeom prst="rect">
            <a:avLst/>
          </a:prstGeom>
          <a:noFill/>
        </p:spPr>
        <p:txBody>
          <a:bodyPr wrap="square">
            <a:spAutoFit/>
          </a:bodyPr>
          <a:lstStyle/>
          <a:p>
            <a:r>
              <a:rPr lang="it-IT" b="1" dirty="0"/>
              <a:t>1 mole di carbonio</a:t>
            </a:r>
            <a:r>
              <a:rPr lang="it-IT" dirty="0"/>
              <a:t>, C, contiene 6,022 × 10</a:t>
            </a:r>
            <a:r>
              <a:rPr lang="it-IT" baseline="30000" dirty="0"/>
              <a:t>23</a:t>
            </a:r>
            <a:r>
              <a:rPr lang="it-IT" dirty="0"/>
              <a:t> atomi e corrisponde a 12 g.</a:t>
            </a:r>
          </a:p>
          <a:p>
            <a:endParaRPr lang="it-IT" dirty="0"/>
          </a:p>
          <a:p>
            <a:r>
              <a:rPr lang="it-IT" b="1" dirty="0"/>
              <a:t>1 mole di glucosio</a:t>
            </a:r>
            <a:r>
              <a:rPr lang="it-IT" dirty="0"/>
              <a:t>, C</a:t>
            </a:r>
            <a:r>
              <a:rPr lang="it-IT" baseline="-25000" dirty="0"/>
              <a:t>6</a:t>
            </a:r>
            <a:r>
              <a:rPr lang="it-IT" dirty="0"/>
              <a:t>H</a:t>
            </a:r>
            <a:r>
              <a:rPr lang="it-IT" baseline="-25000" dirty="0"/>
              <a:t>12</a:t>
            </a:r>
            <a:r>
              <a:rPr lang="it-IT" dirty="0"/>
              <a:t>O</a:t>
            </a:r>
            <a:r>
              <a:rPr lang="it-IT" baseline="-25000" dirty="0"/>
              <a:t>6</a:t>
            </a:r>
            <a:r>
              <a:rPr lang="it-IT" dirty="0"/>
              <a:t>, contiene 6,022 × 10</a:t>
            </a:r>
            <a:r>
              <a:rPr lang="it-IT" baseline="30000" dirty="0"/>
              <a:t>23</a:t>
            </a:r>
            <a:r>
              <a:rPr lang="it-IT" dirty="0"/>
              <a:t> molecole e corrisponde a 180 g.</a:t>
            </a:r>
          </a:p>
          <a:p>
            <a:endParaRPr lang="it-IT" dirty="0"/>
          </a:p>
          <a:p>
            <a:r>
              <a:rPr lang="it-IT" dirty="0"/>
              <a:t>È da notare che nel caso delle molecole, come H</a:t>
            </a:r>
            <a:r>
              <a:rPr lang="it-IT" baseline="-25000" dirty="0"/>
              <a:t>2</a:t>
            </a:r>
            <a:r>
              <a:rPr lang="it-IT" dirty="0"/>
              <a:t>O e C</a:t>
            </a:r>
            <a:r>
              <a:rPr lang="it-IT" baseline="-25000" dirty="0"/>
              <a:t>6</a:t>
            </a:r>
            <a:r>
              <a:rPr lang="it-IT" dirty="0"/>
              <a:t>H</a:t>
            </a:r>
            <a:r>
              <a:rPr lang="it-IT" baseline="-25000" dirty="0"/>
              <a:t>12</a:t>
            </a:r>
            <a:r>
              <a:rPr lang="it-IT" dirty="0"/>
              <a:t>O</a:t>
            </a:r>
            <a:r>
              <a:rPr lang="it-IT" baseline="-25000" dirty="0"/>
              <a:t>6</a:t>
            </a:r>
            <a:r>
              <a:rPr lang="it-IT" dirty="0"/>
              <a:t>, il numero di Avogadro è riferito al numero di molecole. Nel caso del carbonio, il numero di Avogadro è riferito al numero di atomi.</a:t>
            </a:r>
          </a:p>
          <a:p>
            <a:endParaRPr lang="it-IT" dirty="0"/>
          </a:p>
          <a:p>
            <a:endParaRPr lang="it-IT" dirty="0"/>
          </a:p>
          <a:p>
            <a:r>
              <a:rPr lang="it-IT" b="1" i="1" dirty="0"/>
              <a:t>Esempio: A quanti grammi corrisponde una mole di ammoniaca, NH</a:t>
            </a:r>
            <a:r>
              <a:rPr lang="it-IT" b="1" i="1" baseline="-25000" dirty="0"/>
              <a:t>3</a:t>
            </a:r>
            <a:r>
              <a:rPr lang="it-IT" b="1" i="1" dirty="0"/>
              <a:t>, e quante molecole sono contenute in essa? </a:t>
            </a:r>
          </a:p>
          <a:p>
            <a:endParaRPr lang="it-IT" b="1" i="1" dirty="0"/>
          </a:p>
          <a:p>
            <a:r>
              <a:rPr lang="it-IT" dirty="0"/>
              <a:t>Poiché il peso molecolare dell’ammoniaca è uguale a 17 (N = 14, H = 1), si può facilmente calcolare che una mole di ammoniaca pesa 17 g. Dato che una mole di una sostanza contiene un numero di Avogadro di molecole, 17 g di ammoniaca contengono 6,022 × 10</a:t>
            </a:r>
            <a:r>
              <a:rPr lang="it-IT" baseline="30000" dirty="0"/>
              <a:t>23</a:t>
            </a:r>
            <a:r>
              <a:rPr lang="it-IT" dirty="0"/>
              <a:t> molecole.</a:t>
            </a:r>
          </a:p>
        </p:txBody>
      </p:sp>
    </p:spTree>
    <p:extLst>
      <p:ext uri="{BB962C8B-B14F-4D97-AF65-F5344CB8AC3E}">
        <p14:creationId xmlns:p14="http://schemas.microsoft.com/office/powerpoint/2010/main" val="1421688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3878C8F-79E8-EFB3-F70D-A67F2D00D8F8}"/>
              </a:ext>
            </a:extLst>
          </p:cNvPr>
          <p:cNvPicPr>
            <a:picLocks noChangeAspect="1"/>
          </p:cNvPicPr>
          <p:nvPr/>
        </p:nvPicPr>
        <p:blipFill>
          <a:blip r:embed="rId2"/>
          <a:stretch>
            <a:fillRect/>
          </a:stretch>
        </p:blipFill>
        <p:spPr>
          <a:xfrm>
            <a:off x="611560" y="548680"/>
            <a:ext cx="8197954" cy="5209714"/>
          </a:xfrm>
          <a:prstGeom prst="rect">
            <a:avLst/>
          </a:prstGeom>
        </p:spPr>
      </p:pic>
    </p:spTree>
    <p:extLst>
      <p:ext uri="{BB962C8B-B14F-4D97-AF65-F5344CB8AC3E}">
        <p14:creationId xmlns:p14="http://schemas.microsoft.com/office/powerpoint/2010/main" val="1234665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C97E029-E9BB-2CCF-19FA-A20F2A193FA2}"/>
              </a:ext>
            </a:extLst>
          </p:cNvPr>
          <p:cNvPicPr>
            <a:picLocks noChangeAspect="1"/>
          </p:cNvPicPr>
          <p:nvPr/>
        </p:nvPicPr>
        <p:blipFill>
          <a:blip r:embed="rId2"/>
          <a:stretch>
            <a:fillRect/>
          </a:stretch>
        </p:blipFill>
        <p:spPr>
          <a:xfrm>
            <a:off x="0" y="247581"/>
            <a:ext cx="9144000" cy="6362838"/>
          </a:xfrm>
          <a:prstGeom prst="rect">
            <a:avLst/>
          </a:prstGeom>
        </p:spPr>
      </p:pic>
    </p:spTree>
    <p:extLst>
      <p:ext uri="{BB962C8B-B14F-4D97-AF65-F5344CB8AC3E}">
        <p14:creationId xmlns:p14="http://schemas.microsoft.com/office/powerpoint/2010/main" val="4230002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EE3539B-A416-C970-B033-81300B2FC298}"/>
              </a:ext>
            </a:extLst>
          </p:cNvPr>
          <p:cNvSpPr txBox="1"/>
          <p:nvPr/>
        </p:nvSpPr>
        <p:spPr>
          <a:xfrm>
            <a:off x="467544" y="908720"/>
            <a:ext cx="8280920" cy="3416320"/>
          </a:xfrm>
          <a:prstGeom prst="rect">
            <a:avLst/>
          </a:prstGeom>
          <a:noFill/>
        </p:spPr>
        <p:txBody>
          <a:bodyPr wrap="square">
            <a:spAutoFit/>
          </a:bodyPr>
          <a:lstStyle/>
          <a:p>
            <a:r>
              <a:rPr lang="it-IT" sz="2400" b="1" dirty="0"/>
              <a:t>Calcolare il peso di 1.5x10</a:t>
            </a:r>
            <a:r>
              <a:rPr lang="it-IT" sz="2400" b="1" baseline="30000" dirty="0"/>
              <a:t>21</a:t>
            </a:r>
            <a:r>
              <a:rPr lang="it-IT" sz="2400" b="1" dirty="0"/>
              <a:t> molecole di CO</a:t>
            </a:r>
            <a:r>
              <a:rPr lang="it-IT" sz="2400" b="1" baseline="-25000" dirty="0"/>
              <a:t>2</a:t>
            </a:r>
            <a:r>
              <a:rPr lang="it-IT" sz="2400" b="1" dirty="0"/>
              <a:t> </a:t>
            </a:r>
          </a:p>
          <a:p>
            <a:endParaRPr lang="it-IT" sz="2400" dirty="0"/>
          </a:p>
          <a:p>
            <a:r>
              <a:rPr lang="it-IT" dirty="0"/>
              <a:t>1 mol : 6.022 x 10</a:t>
            </a:r>
            <a:r>
              <a:rPr lang="it-IT" baseline="30000" dirty="0"/>
              <a:t>23</a:t>
            </a:r>
            <a:r>
              <a:rPr lang="it-IT" dirty="0"/>
              <a:t> molecole di CO</a:t>
            </a:r>
            <a:r>
              <a:rPr lang="it-IT" baseline="-25000" dirty="0"/>
              <a:t>2</a:t>
            </a:r>
            <a:r>
              <a:rPr lang="it-IT" dirty="0"/>
              <a:t> = x mol : 1.5 x10</a:t>
            </a:r>
            <a:r>
              <a:rPr lang="it-IT" baseline="30000" dirty="0"/>
              <a:t>21</a:t>
            </a:r>
            <a:r>
              <a:rPr lang="it-IT" dirty="0"/>
              <a:t> molecole di CO2 </a:t>
            </a:r>
          </a:p>
          <a:p>
            <a:endParaRPr lang="it-IT" sz="2400" dirty="0"/>
          </a:p>
          <a:p>
            <a:r>
              <a:rPr lang="it-IT" dirty="0"/>
              <a:t>x = 0.0025 mol di CO</a:t>
            </a:r>
            <a:r>
              <a:rPr lang="it-IT" baseline="-25000" dirty="0"/>
              <a:t>2</a:t>
            </a:r>
            <a:r>
              <a:rPr lang="it-IT" dirty="0"/>
              <a:t> </a:t>
            </a:r>
          </a:p>
          <a:p>
            <a:endParaRPr lang="it-IT" dirty="0"/>
          </a:p>
          <a:p>
            <a:r>
              <a:rPr lang="it-IT" dirty="0"/>
              <a:t>PM, CO</a:t>
            </a:r>
            <a:r>
              <a:rPr lang="it-IT" baseline="-25000" dirty="0"/>
              <a:t>2 </a:t>
            </a:r>
            <a:r>
              <a:rPr lang="it-IT" dirty="0"/>
              <a:t>= 12 + 2x16 = 44 g/mol </a:t>
            </a:r>
          </a:p>
          <a:p>
            <a:endParaRPr lang="it-IT" dirty="0"/>
          </a:p>
          <a:p>
            <a:r>
              <a:rPr lang="it-IT" dirty="0"/>
              <a:t>Quindi 0.0025 mol di CO</a:t>
            </a:r>
            <a:r>
              <a:rPr lang="it-IT" baseline="-25000" dirty="0"/>
              <a:t>2</a:t>
            </a:r>
            <a:r>
              <a:rPr lang="it-IT" dirty="0"/>
              <a:t> pesano 0.11 g</a:t>
            </a:r>
          </a:p>
          <a:p>
            <a:endParaRPr lang="it-IT" dirty="0"/>
          </a:p>
          <a:p>
            <a:r>
              <a:rPr lang="it-IT" dirty="0"/>
              <a:t> </a:t>
            </a:r>
          </a:p>
        </p:txBody>
      </p:sp>
    </p:spTree>
    <p:extLst>
      <p:ext uri="{BB962C8B-B14F-4D97-AF65-F5344CB8AC3E}">
        <p14:creationId xmlns:p14="http://schemas.microsoft.com/office/powerpoint/2010/main" val="128124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3F22082-E500-0A2F-DB53-763A9048EF62}"/>
              </a:ext>
            </a:extLst>
          </p:cNvPr>
          <p:cNvSpPr txBox="1"/>
          <p:nvPr/>
        </p:nvSpPr>
        <p:spPr>
          <a:xfrm>
            <a:off x="359961" y="249058"/>
            <a:ext cx="8748464" cy="6359883"/>
          </a:xfrm>
          <a:prstGeom prst="rect">
            <a:avLst/>
          </a:prstGeom>
          <a:noFill/>
        </p:spPr>
        <p:txBody>
          <a:bodyPr wrap="square">
            <a:spAutoFit/>
          </a:bodyPr>
          <a:lstStyle/>
          <a:p>
            <a:pPr>
              <a:lnSpc>
                <a:spcPct val="107000"/>
              </a:lnSpc>
              <a:spcAft>
                <a:spcPts val="800"/>
              </a:spcAft>
            </a:pPr>
            <a:r>
              <a:rPr lang="it-IT" sz="1800" b="1" dirty="0">
                <a:effectLst/>
                <a:latin typeface="Calibri" panose="020F0502020204030204" pitchFamily="34" charset="0"/>
                <a:ea typeface="Calibri" panose="020F0502020204030204" pitchFamily="34" charset="0"/>
                <a:cs typeface="Times New Roman" panose="02020603050405020304" pitchFamily="18" charset="0"/>
              </a:rPr>
              <a:t>Convertire in grammi 1,8 mol di ossigeno atomico (O)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Massa atomica dell'ossigeno = 16,00 → 1 mole</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16,00 × 1,8 moli = 28,8 grammi.</a:t>
            </a:r>
          </a:p>
          <a:p>
            <a:pPr>
              <a:lnSpc>
                <a:spcPct val="107000"/>
              </a:lnSpc>
              <a:spcAft>
                <a:spcPts val="800"/>
              </a:spcAft>
            </a:pPr>
            <a:r>
              <a:rPr lang="it-IT" sz="1800" b="1" dirty="0">
                <a:effectLst/>
                <a:latin typeface="Calibri" panose="020F0502020204030204" pitchFamily="34" charset="0"/>
                <a:ea typeface="Calibri" panose="020F0502020204030204" pitchFamily="34" charset="0"/>
                <a:cs typeface="Times New Roman" panose="02020603050405020304" pitchFamily="18" charset="0"/>
              </a:rPr>
              <a:t>Convertire in grammi 2,6 mol di ossigeno molecolare (O2)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massa molecolare dell'ossigeno = 32,00 × 2,6 moli = 83,2 grammi.</a:t>
            </a:r>
          </a:p>
          <a:p>
            <a:pPr>
              <a:lnSpc>
                <a:spcPct val="107000"/>
              </a:lnSpc>
              <a:spcAft>
                <a:spcPts val="800"/>
              </a:spcAft>
            </a:pPr>
            <a:r>
              <a:rPr lang="it-IT" sz="1800" b="1" dirty="0">
                <a:effectLst/>
                <a:latin typeface="Calibri" panose="020F0502020204030204" pitchFamily="34" charset="0"/>
                <a:ea typeface="Calibri" panose="020F0502020204030204" pitchFamily="34" charset="0"/>
                <a:cs typeface="Times New Roman" panose="02020603050405020304" pitchFamily="18" charset="0"/>
              </a:rPr>
              <a:t>Convertire in grammi 2,6 mol di cloruro di sodio (NaCl)</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massa atomica del sodio = 22,99 + massa atomica del cloro = 35,45 = 58,44</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(massa molecolare NaCl)</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58,44 × 2,6 = 151,994 grammi.</a:t>
            </a:r>
          </a:p>
          <a:p>
            <a:pPr>
              <a:lnSpc>
                <a:spcPct val="107000"/>
              </a:lnSpc>
              <a:spcAft>
                <a:spcPts val="800"/>
              </a:spcAft>
            </a:pPr>
            <a:r>
              <a:rPr lang="it-IT" sz="1800" b="1" dirty="0">
                <a:effectLst/>
                <a:latin typeface="Calibri" panose="020F0502020204030204" pitchFamily="34" charset="0"/>
                <a:ea typeface="Calibri" panose="020F0502020204030204" pitchFamily="34" charset="0"/>
                <a:cs typeface="Times New Roman" panose="02020603050405020304" pitchFamily="18" charset="0"/>
              </a:rPr>
              <a:t>Convertire in moli 11 g di ammoniaca (NH3)</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massa molecolare della NH3 = 3 × 1,008 + 14,01 = 17,34</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11 g : 17,34 = 0,634 moli.</a:t>
            </a:r>
          </a:p>
          <a:p>
            <a:pPr>
              <a:lnSpc>
                <a:spcPct val="107000"/>
              </a:lnSpc>
              <a:spcAft>
                <a:spcPts val="800"/>
              </a:spcAft>
            </a:pPr>
            <a:r>
              <a:rPr lang="it-IT" sz="1800" b="1" dirty="0">
                <a:effectLst/>
                <a:latin typeface="Calibri" panose="020F0502020204030204" pitchFamily="34" charset="0"/>
                <a:ea typeface="Calibri" panose="020F0502020204030204" pitchFamily="34" charset="0"/>
                <a:cs typeface="Times New Roman" panose="02020603050405020304" pitchFamily="18" charset="0"/>
              </a:rPr>
              <a:t>Convertire in grammi 67,2 litri di idrogeno in condizioni normali (H2)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67,2 L:22,4 L/mol = 3 mol massa molare dell'idrogeno = 1,008 g/mol x 2 =</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2,016 g/mol</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3 mol x 2,016g/mol = 6,048g</a:t>
            </a:r>
          </a:p>
        </p:txBody>
      </p:sp>
    </p:spTree>
    <p:extLst>
      <p:ext uri="{BB962C8B-B14F-4D97-AF65-F5344CB8AC3E}">
        <p14:creationId xmlns:p14="http://schemas.microsoft.com/office/powerpoint/2010/main" val="5914302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098F795-ADF9-DA91-22DE-2F4C42C886EC}"/>
              </a:ext>
            </a:extLst>
          </p:cNvPr>
          <p:cNvSpPr txBox="1"/>
          <p:nvPr/>
        </p:nvSpPr>
        <p:spPr>
          <a:xfrm>
            <a:off x="251520" y="476672"/>
            <a:ext cx="8892480" cy="5355312"/>
          </a:xfrm>
          <a:prstGeom prst="rect">
            <a:avLst/>
          </a:prstGeom>
          <a:noFill/>
        </p:spPr>
        <p:txBody>
          <a:bodyPr wrap="square">
            <a:spAutoFit/>
          </a:bodyPr>
          <a:lstStyle/>
          <a:p>
            <a:r>
              <a:rPr lang="it-IT" b="1" dirty="0">
                <a:solidFill>
                  <a:srgbClr val="FF0000"/>
                </a:solidFill>
              </a:rPr>
              <a:t>CONCETTI CHIAVE</a:t>
            </a:r>
          </a:p>
          <a:p>
            <a:endParaRPr lang="it-IT" dirty="0"/>
          </a:p>
          <a:p>
            <a:r>
              <a:rPr lang="it-IT" dirty="0"/>
              <a:t>•Gli atomi di una stessa specie o di specie diverse tendono a combinarsi tra di loro in modo da raggiungere la configurazione </a:t>
            </a:r>
            <a:r>
              <a:rPr lang="it-IT" b="1" dirty="0"/>
              <a:t>dell’ottetto completo</a:t>
            </a:r>
            <a:r>
              <a:rPr lang="it-IT" dirty="0"/>
              <a:t>, cioè con otto elettroni esterni (tipica dei gas nobili).</a:t>
            </a:r>
          </a:p>
          <a:p>
            <a:endParaRPr lang="it-IT" dirty="0"/>
          </a:p>
          <a:p>
            <a:r>
              <a:rPr lang="it-IT" dirty="0"/>
              <a:t>•Una configurazione stabile può essere raggiunta in diversi modi: mediante perdita di elettroni, mediante acquisto di elettroni e mediante compartecipazione di elettroni.</a:t>
            </a:r>
          </a:p>
          <a:p>
            <a:endParaRPr lang="it-IT" dirty="0"/>
          </a:p>
          <a:p>
            <a:r>
              <a:rPr lang="it-IT" dirty="0"/>
              <a:t>•La </a:t>
            </a:r>
            <a:r>
              <a:rPr lang="it-IT" b="1" dirty="0"/>
              <a:t>formazione di un legame chimico </a:t>
            </a:r>
            <a:r>
              <a:rPr lang="it-IT" dirty="0"/>
              <a:t>avviene in quanto porta a riduzione di energia e, quindi, a una situazione di maggiore stabilità degli atomi legati rispetto a quelli liberi.</a:t>
            </a:r>
          </a:p>
          <a:p>
            <a:endParaRPr lang="it-IT" dirty="0"/>
          </a:p>
          <a:p>
            <a:r>
              <a:rPr lang="it-IT" dirty="0"/>
              <a:t>•Allo stato fondamentale gli atomi sono neutri. </a:t>
            </a:r>
            <a:r>
              <a:rPr lang="it-IT" b="1" dirty="0"/>
              <a:t>Un atomo può acquistare o perdere uno o più elettroni diventando uno ione. </a:t>
            </a:r>
            <a:r>
              <a:rPr lang="it-IT" dirty="0"/>
              <a:t>Esistono due tipi ioni: gli anioni, a seguito di acquisto di elettroni, con carica negativa, e i cationi, come conseguenza della perdita di elettroni, con carica positiva.</a:t>
            </a:r>
          </a:p>
          <a:p>
            <a:endParaRPr lang="it-IT" dirty="0"/>
          </a:p>
        </p:txBody>
      </p:sp>
    </p:spTree>
    <p:extLst>
      <p:ext uri="{BB962C8B-B14F-4D97-AF65-F5344CB8AC3E}">
        <p14:creationId xmlns:p14="http://schemas.microsoft.com/office/powerpoint/2010/main" val="2883595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224663D-6E01-88D2-B805-0A6F0EEC0B42}"/>
              </a:ext>
            </a:extLst>
          </p:cNvPr>
          <p:cNvSpPr txBox="1"/>
          <p:nvPr/>
        </p:nvSpPr>
        <p:spPr>
          <a:xfrm>
            <a:off x="467544" y="764704"/>
            <a:ext cx="8136904" cy="4524315"/>
          </a:xfrm>
          <a:prstGeom prst="rect">
            <a:avLst/>
          </a:prstGeom>
          <a:noFill/>
        </p:spPr>
        <p:txBody>
          <a:bodyPr wrap="square">
            <a:spAutoFit/>
          </a:bodyPr>
          <a:lstStyle/>
          <a:p>
            <a:pPr marL="285750" indent="-285750">
              <a:buFont typeface="Wingdings" panose="05000000000000000000" pitchFamily="2" charset="2"/>
              <a:buChar char="Ø"/>
            </a:pPr>
            <a:r>
              <a:rPr lang="it-IT" dirty="0"/>
              <a:t>Si definisce </a:t>
            </a:r>
            <a:r>
              <a:rPr lang="it-IT" b="1" dirty="0"/>
              <a:t>legame ionico </a:t>
            </a:r>
            <a:r>
              <a:rPr lang="it-IT" dirty="0"/>
              <a:t>il legame che si forma quando ioni positivi, o cationi, derivanti dalla cessione di uno o più elettroni, interagiscono con gli ioni negativi, o anioni, derivanti da acquisto di elettroni.</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b="1" dirty="0"/>
              <a:t>I legami ionici non formano molecole</a:t>
            </a:r>
            <a:r>
              <a:rPr lang="it-IT" dirty="0"/>
              <a:t>, ma aggregati ionici cristallini. La formula chimica di un composto ionico indica la più piccola parte di ioni positivi e negativi presenti nel cristallo a cui corrisponde una carica nulla. Nei cristalli non esistono le molecole.</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La </a:t>
            </a:r>
            <a:r>
              <a:rPr lang="it-IT" b="1" dirty="0"/>
              <a:t>formula chimica </a:t>
            </a:r>
            <a:r>
              <a:rPr lang="it-IT" dirty="0"/>
              <a:t>di un composto è il modo più semplice di indicare la sua composizione chimica. La formula chimica contiene due informazioni: i tipi di atomi o di ioni e il rapporto tra questi atomi o ioni presenti nel composto.</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Si definisce </a:t>
            </a:r>
            <a:r>
              <a:rPr lang="it-IT" b="1" dirty="0"/>
              <a:t>legame covalente </a:t>
            </a:r>
            <a:r>
              <a:rPr lang="it-IT" dirty="0"/>
              <a:t>il legame che si forma in seguito alla condivisione di almeno due elettroni tra due atomi.</a:t>
            </a:r>
          </a:p>
        </p:txBody>
      </p:sp>
    </p:spTree>
    <p:extLst>
      <p:ext uri="{BB962C8B-B14F-4D97-AF65-F5344CB8AC3E}">
        <p14:creationId xmlns:p14="http://schemas.microsoft.com/office/powerpoint/2010/main" val="1364115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71EEF56-7BD9-CDFC-2608-3BB22C767D6C}"/>
              </a:ext>
            </a:extLst>
          </p:cNvPr>
          <p:cNvSpPr txBox="1"/>
          <p:nvPr/>
        </p:nvSpPr>
        <p:spPr>
          <a:xfrm>
            <a:off x="395536" y="260648"/>
            <a:ext cx="8352928" cy="6186309"/>
          </a:xfrm>
          <a:prstGeom prst="rect">
            <a:avLst/>
          </a:prstGeom>
          <a:noFill/>
        </p:spPr>
        <p:txBody>
          <a:bodyPr wrap="square">
            <a:spAutoFit/>
          </a:bodyPr>
          <a:lstStyle/>
          <a:p>
            <a:pPr marL="285750" indent="-285750">
              <a:buFont typeface="Wingdings" panose="05000000000000000000" pitchFamily="2" charset="2"/>
              <a:buChar char="Ø"/>
            </a:pPr>
            <a:r>
              <a:rPr lang="it-IT" dirty="0"/>
              <a:t>La molecola è il più piccolo insieme di atomi di un elemento o composto che ne possiede tutte le caratteristiche fisiche e chimiche.</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La parziale ionizzazione del legame covalente si indica affermando che il legame è polare.</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Si definisce </a:t>
            </a:r>
            <a:r>
              <a:rPr lang="it-IT" b="1" dirty="0"/>
              <a:t>legame idrogeno </a:t>
            </a:r>
            <a:r>
              <a:rPr lang="it-IT" dirty="0"/>
              <a:t>l’interazione di un atomo di idrogeno legato con legame covalente ad ossigeno, azoto o fluoro, con un atomo di ossigeno, azoto o fluoro di una molecola vicina.</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Altri legami intermolecolari deboli, di natura elettrostatica, sono le forze di van </a:t>
            </a:r>
            <a:r>
              <a:rPr lang="it-IT" dirty="0" err="1"/>
              <a:t>der</a:t>
            </a:r>
            <a:r>
              <a:rPr lang="it-IT" dirty="0"/>
              <a:t> </a:t>
            </a:r>
            <a:r>
              <a:rPr lang="it-IT" dirty="0" err="1"/>
              <a:t>Waals</a:t>
            </a:r>
            <a:r>
              <a:rPr lang="it-IT" dirty="0"/>
              <a:t> e le forze di London.</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La </a:t>
            </a:r>
            <a:r>
              <a:rPr lang="it-IT" b="1" dirty="0"/>
              <a:t>risonanza</a:t>
            </a:r>
            <a:r>
              <a:rPr lang="it-IT" dirty="0"/>
              <a:t> si verifica quando è possibile rappresentare più di una struttura per una stessa molecola. Le varie strutture sono definite strutture di risonanza.</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Il </a:t>
            </a:r>
            <a:r>
              <a:rPr lang="it-IT" b="1" dirty="0"/>
              <a:t>peso molecolare</a:t>
            </a:r>
            <a:r>
              <a:rPr lang="it-IT" dirty="0"/>
              <a:t> di un composto è la somma dei pesi atomici di tutti gli atomi presenti in una molecola del composto.</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La </a:t>
            </a:r>
            <a:r>
              <a:rPr lang="it-IT" b="1" dirty="0"/>
              <a:t>mole</a:t>
            </a:r>
            <a:r>
              <a:rPr lang="it-IT" dirty="0"/>
              <a:t> è la quantità di qualsiasi sostanza che contiene un numero di Avogadro (6,022 × 10</a:t>
            </a:r>
            <a:r>
              <a:rPr lang="it-IT" baseline="30000" dirty="0"/>
              <a:t>23</a:t>
            </a:r>
            <a:r>
              <a:rPr lang="it-IT" dirty="0"/>
              <a:t>) di particelle.</a:t>
            </a:r>
          </a:p>
        </p:txBody>
      </p:sp>
    </p:spTree>
    <p:extLst>
      <p:ext uri="{BB962C8B-B14F-4D97-AF65-F5344CB8AC3E}">
        <p14:creationId xmlns:p14="http://schemas.microsoft.com/office/powerpoint/2010/main" val="3164120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9469E59-57C4-45F0-B2B6-95E8CF2FAF9F}"/>
              </a:ext>
            </a:extLst>
          </p:cNvPr>
          <p:cNvSpPr txBox="1"/>
          <p:nvPr/>
        </p:nvSpPr>
        <p:spPr>
          <a:xfrm>
            <a:off x="467544" y="548680"/>
            <a:ext cx="7992888" cy="4585871"/>
          </a:xfrm>
          <a:prstGeom prst="rect">
            <a:avLst/>
          </a:prstGeom>
          <a:noFill/>
        </p:spPr>
        <p:txBody>
          <a:bodyPr wrap="square">
            <a:spAutoFit/>
          </a:bodyPr>
          <a:lstStyle/>
          <a:p>
            <a:r>
              <a:rPr lang="it-IT" sz="2800" dirty="0">
                <a:solidFill>
                  <a:srgbClr val="FF0000"/>
                </a:solidFill>
              </a:rPr>
              <a:t>LA STABILITÀ</a:t>
            </a:r>
          </a:p>
          <a:p>
            <a:endParaRPr lang="it-IT" sz="2400" dirty="0"/>
          </a:p>
          <a:p>
            <a:r>
              <a:rPr lang="it-IT" sz="2400" dirty="0"/>
              <a:t>• Esistono diversi modi per raggiungere la stabilità che prevedono</a:t>
            </a:r>
          </a:p>
          <a:p>
            <a:r>
              <a:rPr lang="it-IT" sz="2400" dirty="0"/>
              <a:t>essenzialmente due meccanismi:</a:t>
            </a:r>
          </a:p>
          <a:p>
            <a:endParaRPr lang="it-IT" sz="2400" dirty="0"/>
          </a:p>
          <a:p>
            <a:r>
              <a:rPr lang="it-IT" sz="2400" dirty="0">
                <a:solidFill>
                  <a:schemeClr val="accent1"/>
                </a:solidFill>
              </a:rPr>
              <a:t>– </a:t>
            </a:r>
            <a:r>
              <a:rPr lang="it-IT" sz="2400" dirty="0">
                <a:solidFill>
                  <a:srgbClr val="FF0000"/>
                </a:solidFill>
              </a:rPr>
              <a:t>trasferimento di elettroni (legame ionico)</a:t>
            </a:r>
          </a:p>
          <a:p>
            <a:endParaRPr lang="it-IT" sz="2400" dirty="0">
              <a:solidFill>
                <a:srgbClr val="FF0000"/>
              </a:solidFill>
            </a:endParaRPr>
          </a:p>
          <a:p>
            <a:r>
              <a:rPr lang="it-IT" sz="2400" dirty="0">
                <a:solidFill>
                  <a:srgbClr val="FF0000"/>
                </a:solidFill>
              </a:rPr>
              <a:t>– condivisione di elettroni (legame covalente)</a:t>
            </a:r>
          </a:p>
          <a:p>
            <a:endParaRPr lang="it-IT" sz="2400" dirty="0"/>
          </a:p>
          <a:p>
            <a:r>
              <a:rPr lang="it-IT" sz="2400" dirty="0"/>
              <a:t>• Entrambi i meccanismi prevedono il coinvolgimento degli elettroni di valenza</a:t>
            </a:r>
          </a:p>
        </p:txBody>
      </p:sp>
    </p:spTree>
    <p:extLst>
      <p:ext uri="{BB962C8B-B14F-4D97-AF65-F5344CB8AC3E}">
        <p14:creationId xmlns:p14="http://schemas.microsoft.com/office/powerpoint/2010/main" val="3575283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445F63F-37AE-D7FE-7AFC-33B7F5243386}"/>
              </a:ext>
            </a:extLst>
          </p:cNvPr>
          <p:cNvPicPr>
            <a:picLocks noChangeAspect="1"/>
          </p:cNvPicPr>
          <p:nvPr/>
        </p:nvPicPr>
        <p:blipFill>
          <a:blip r:embed="rId2"/>
          <a:stretch>
            <a:fillRect/>
          </a:stretch>
        </p:blipFill>
        <p:spPr>
          <a:xfrm>
            <a:off x="467544" y="824796"/>
            <a:ext cx="7812183" cy="5208408"/>
          </a:xfrm>
          <a:prstGeom prst="rect">
            <a:avLst/>
          </a:prstGeom>
        </p:spPr>
      </p:pic>
      <p:sp>
        <p:nvSpPr>
          <p:cNvPr id="4" name="CasellaDiTesto 3">
            <a:extLst>
              <a:ext uri="{FF2B5EF4-FFF2-40B4-BE49-F238E27FC236}">
                <a16:creationId xmlns:a16="http://schemas.microsoft.com/office/drawing/2014/main" id="{36193A18-8F40-E0F2-6504-6582F9B2B33C}"/>
              </a:ext>
            </a:extLst>
          </p:cNvPr>
          <p:cNvSpPr txBox="1"/>
          <p:nvPr/>
        </p:nvSpPr>
        <p:spPr>
          <a:xfrm>
            <a:off x="395536" y="188640"/>
            <a:ext cx="1303562" cy="369332"/>
          </a:xfrm>
          <a:prstGeom prst="rect">
            <a:avLst/>
          </a:prstGeom>
          <a:noFill/>
        </p:spPr>
        <p:txBody>
          <a:bodyPr wrap="none" rtlCol="0">
            <a:spAutoFit/>
          </a:bodyPr>
          <a:lstStyle/>
          <a:p>
            <a:r>
              <a:rPr lang="it-IT" b="1" dirty="0">
                <a:solidFill>
                  <a:srgbClr val="FF0000"/>
                </a:solidFill>
              </a:rPr>
              <a:t>ESEMPIO</a:t>
            </a:r>
          </a:p>
        </p:txBody>
      </p:sp>
    </p:spTree>
    <p:extLst>
      <p:ext uri="{BB962C8B-B14F-4D97-AF65-F5344CB8AC3E}">
        <p14:creationId xmlns:p14="http://schemas.microsoft.com/office/powerpoint/2010/main" val="335883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A3EA2DF-4C7B-23AF-0E5D-EC57A247A903}"/>
              </a:ext>
            </a:extLst>
          </p:cNvPr>
          <p:cNvSpPr txBox="1"/>
          <p:nvPr/>
        </p:nvSpPr>
        <p:spPr>
          <a:xfrm>
            <a:off x="323528" y="260648"/>
            <a:ext cx="4581832" cy="523220"/>
          </a:xfrm>
          <a:prstGeom prst="rect">
            <a:avLst/>
          </a:prstGeom>
          <a:noFill/>
        </p:spPr>
        <p:txBody>
          <a:bodyPr wrap="square">
            <a:spAutoFit/>
          </a:bodyPr>
          <a:lstStyle/>
          <a:p>
            <a:r>
              <a:rPr lang="it-IT" sz="2800" b="1" dirty="0">
                <a:solidFill>
                  <a:srgbClr val="FF0000"/>
                </a:solidFill>
              </a:rPr>
              <a:t>SIMBOLI E FORMULE</a:t>
            </a:r>
          </a:p>
        </p:txBody>
      </p:sp>
      <p:sp>
        <p:nvSpPr>
          <p:cNvPr id="5" name="CasellaDiTesto 4">
            <a:extLst>
              <a:ext uri="{FF2B5EF4-FFF2-40B4-BE49-F238E27FC236}">
                <a16:creationId xmlns:a16="http://schemas.microsoft.com/office/drawing/2014/main" id="{40711D0A-CB8D-6F38-3062-83688368BC4D}"/>
              </a:ext>
            </a:extLst>
          </p:cNvPr>
          <p:cNvSpPr txBox="1"/>
          <p:nvPr/>
        </p:nvSpPr>
        <p:spPr>
          <a:xfrm>
            <a:off x="323528" y="823268"/>
            <a:ext cx="8208912" cy="1477328"/>
          </a:xfrm>
          <a:prstGeom prst="rect">
            <a:avLst/>
          </a:prstGeom>
          <a:noFill/>
        </p:spPr>
        <p:txBody>
          <a:bodyPr wrap="square">
            <a:spAutoFit/>
          </a:bodyPr>
          <a:lstStyle/>
          <a:p>
            <a:r>
              <a:rPr lang="it-IT" dirty="0"/>
              <a:t>Il simbolo non solo identifica un determinato elemento, ma rappresenta anche un atomo dell’elemento. Così il simbolo Ca serve a designare l’elemento calcio e anche un atomo di calcio (il numero 1 è sottinteso e, quindi, non viene scritto). Due atomi di calcio sono rappresentati da 2 Ca.</a:t>
            </a:r>
          </a:p>
        </p:txBody>
      </p:sp>
      <p:sp>
        <p:nvSpPr>
          <p:cNvPr id="7" name="CasellaDiTesto 6">
            <a:extLst>
              <a:ext uri="{FF2B5EF4-FFF2-40B4-BE49-F238E27FC236}">
                <a16:creationId xmlns:a16="http://schemas.microsoft.com/office/drawing/2014/main" id="{73C40498-A675-266B-8A77-96721EA08450}"/>
              </a:ext>
            </a:extLst>
          </p:cNvPr>
          <p:cNvSpPr txBox="1"/>
          <p:nvPr/>
        </p:nvSpPr>
        <p:spPr>
          <a:xfrm>
            <a:off x="611560" y="2132856"/>
            <a:ext cx="7848872" cy="4401205"/>
          </a:xfrm>
          <a:prstGeom prst="rect">
            <a:avLst/>
          </a:prstGeom>
          <a:noFill/>
        </p:spPr>
        <p:txBody>
          <a:bodyPr wrap="square">
            <a:spAutoFit/>
          </a:bodyPr>
          <a:lstStyle/>
          <a:p>
            <a:pPr marL="285750" indent="-285750">
              <a:buFont typeface="Wingdings" panose="05000000000000000000" pitchFamily="2" charset="2"/>
              <a:buChar char="§"/>
            </a:pPr>
            <a:r>
              <a:rPr lang="it-IT" sz="1400" dirty="0"/>
              <a:t>La formula chimica indica gli elementi presenti in un composto. Così la formula NaCl indica che il composto cloruro di sodio è formato da un atomo di sodio (Na) e un atomo di cloro (Cl).</a:t>
            </a:r>
          </a:p>
          <a:p>
            <a:pPr marL="285750" indent="-285750">
              <a:buFont typeface="Wingdings" panose="05000000000000000000" pitchFamily="2" charset="2"/>
              <a:buChar char="§"/>
            </a:pPr>
            <a:endParaRPr lang="it-IT" sz="1400" dirty="0"/>
          </a:p>
          <a:p>
            <a:pPr marL="285750" indent="-285750">
              <a:buFont typeface="Wingdings" panose="05000000000000000000" pitchFamily="2" charset="2"/>
              <a:buChar char="§"/>
            </a:pPr>
            <a:r>
              <a:rPr lang="it-IT" sz="1400" dirty="0"/>
              <a:t>Se nella formula del composto è presente più di un atomo dello stesso elemento, questo viene rappresentato con un pedice numerico che serve ad indicare quanti atomi di quell’elemento sono presenti. Nel composto H</a:t>
            </a:r>
            <a:r>
              <a:rPr lang="it-IT" sz="1400" baseline="-25000" dirty="0"/>
              <a:t>2</a:t>
            </a:r>
            <a:r>
              <a:rPr lang="it-IT" sz="1400" dirty="0"/>
              <a:t>CO</a:t>
            </a:r>
            <a:r>
              <a:rPr lang="it-IT" sz="1400" baseline="-25000" dirty="0"/>
              <a:t>3</a:t>
            </a:r>
            <a:r>
              <a:rPr lang="it-IT" sz="1400" dirty="0"/>
              <a:t> (acido carbonico) sono presenti due atomi di idrogeno (H), un atomo di carbonio (C) e tre atomi di ossigeno (O).</a:t>
            </a:r>
          </a:p>
          <a:p>
            <a:pPr marL="285750" indent="-285750">
              <a:buFont typeface="Wingdings" panose="05000000000000000000" pitchFamily="2" charset="2"/>
              <a:buChar char="§"/>
            </a:pPr>
            <a:endParaRPr lang="it-IT" sz="1400" dirty="0"/>
          </a:p>
          <a:p>
            <a:pPr marL="285750" indent="-285750">
              <a:buFont typeface="Wingdings" panose="05000000000000000000" pitchFamily="2" charset="2"/>
              <a:buChar char="§"/>
            </a:pPr>
            <a:r>
              <a:rPr lang="it-IT" sz="1400" dirty="0"/>
              <a:t>Per rappresentare più di una molecola di una sostanza si utilizza un numero (coefficiente) posto davanti alla formula della molecola. Ad esempio, 2 H</a:t>
            </a:r>
            <a:r>
              <a:rPr lang="it-IT" sz="1400" baseline="-25000" dirty="0"/>
              <a:t>2</a:t>
            </a:r>
            <a:r>
              <a:rPr lang="it-IT" sz="1400" dirty="0"/>
              <a:t>CO</a:t>
            </a:r>
            <a:r>
              <a:rPr lang="it-IT" sz="1400" baseline="-25000" dirty="0"/>
              <a:t>3</a:t>
            </a:r>
            <a:r>
              <a:rPr lang="it-IT" sz="1400" dirty="0"/>
              <a:t> rappresenta due molecole di acido carbonico.</a:t>
            </a:r>
          </a:p>
          <a:p>
            <a:pPr marL="285750" indent="-285750">
              <a:buFont typeface="Wingdings" panose="05000000000000000000" pitchFamily="2" charset="2"/>
              <a:buChar char="§"/>
            </a:pPr>
            <a:endParaRPr lang="it-IT" sz="1400" dirty="0"/>
          </a:p>
          <a:p>
            <a:pPr marL="285750" indent="-285750">
              <a:buFont typeface="Wingdings" panose="05000000000000000000" pitchFamily="2" charset="2"/>
              <a:buChar char="§"/>
            </a:pPr>
            <a:r>
              <a:rPr lang="it-IT" sz="1400" dirty="0"/>
              <a:t>La formula O</a:t>
            </a:r>
            <a:r>
              <a:rPr lang="it-IT" sz="1400" baseline="-25000" dirty="0"/>
              <a:t>2</a:t>
            </a:r>
            <a:r>
              <a:rPr lang="it-IT" sz="1400" dirty="0"/>
              <a:t> rappresenta una molecola di ossigeno (1 viene omesso perché sottinteso). Questa molecola è formata da due atomi di ossigeno. La formula H</a:t>
            </a:r>
            <a:r>
              <a:rPr lang="it-IT" sz="1400" baseline="-25000" dirty="0"/>
              <a:t>2</a:t>
            </a:r>
            <a:r>
              <a:rPr lang="it-IT" sz="1400" dirty="0"/>
              <a:t> indica una molecola di idrogeno formata da due atomi di idrogeno. Sia O</a:t>
            </a:r>
            <a:r>
              <a:rPr lang="it-IT" sz="1400" baseline="-25000" dirty="0"/>
              <a:t>2</a:t>
            </a:r>
            <a:r>
              <a:rPr lang="it-IT" sz="1400" dirty="0"/>
              <a:t> che H</a:t>
            </a:r>
            <a:r>
              <a:rPr lang="it-IT" sz="1400" baseline="-25000" dirty="0"/>
              <a:t>2</a:t>
            </a:r>
            <a:r>
              <a:rPr lang="it-IT" sz="1400" dirty="0"/>
              <a:t> sono molecole biatomiche.</a:t>
            </a:r>
          </a:p>
          <a:p>
            <a:pPr marL="285750" indent="-285750">
              <a:buFont typeface="Wingdings" panose="05000000000000000000" pitchFamily="2" charset="2"/>
              <a:buChar char="§"/>
            </a:pPr>
            <a:endParaRPr lang="it-IT" sz="1400" dirty="0"/>
          </a:p>
          <a:p>
            <a:pPr marL="285750" indent="-285750">
              <a:buFont typeface="Wingdings" panose="05000000000000000000" pitchFamily="2" charset="2"/>
              <a:buChar char="§"/>
            </a:pPr>
            <a:r>
              <a:rPr lang="it-IT" sz="1400" dirty="0"/>
              <a:t>Vi sono anche molecole monoatomiche, cioè formate da un solo atomo, come ad esempio i gas nobili neon (Ne) e argon (Ar). Altre molecole, come quella dello zolfo (S</a:t>
            </a:r>
            <a:r>
              <a:rPr lang="it-IT" sz="1400" baseline="-25000" dirty="0"/>
              <a:t>8</a:t>
            </a:r>
            <a:r>
              <a:rPr lang="it-IT" sz="1400" dirty="0"/>
              <a:t>), contengono diversi atomi e quindi vengono definite poliatomiche.</a:t>
            </a:r>
          </a:p>
        </p:txBody>
      </p:sp>
    </p:spTree>
    <p:extLst>
      <p:ext uri="{BB962C8B-B14F-4D97-AF65-F5344CB8AC3E}">
        <p14:creationId xmlns:p14="http://schemas.microsoft.com/office/powerpoint/2010/main" val="3883181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1AD5472-76E1-F2EA-0E9C-0A63B893CD08}"/>
              </a:ext>
            </a:extLst>
          </p:cNvPr>
          <p:cNvPicPr>
            <a:picLocks noChangeAspect="1"/>
          </p:cNvPicPr>
          <p:nvPr/>
        </p:nvPicPr>
        <p:blipFill>
          <a:blip r:embed="rId2"/>
          <a:stretch>
            <a:fillRect/>
          </a:stretch>
        </p:blipFill>
        <p:spPr>
          <a:xfrm>
            <a:off x="762000" y="790575"/>
            <a:ext cx="7620000" cy="5276850"/>
          </a:xfrm>
          <a:prstGeom prst="rect">
            <a:avLst/>
          </a:prstGeom>
        </p:spPr>
      </p:pic>
    </p:spTree>
    <p:extLst>
      <p:ext uri="{BB962C8B-B14F-4D97-AF65-F5344CB8AC3E}">
        <p14:creationId xmlns:p14="http://schemas.microsoft.com/office/powerpoint/2010/main" val="2180580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6ADB6D1-11B2-59C4-3595-6381265F0185}"/>
              </a:ext>
            </a:extLst>
          </p:cNvPr>
          <p:cNvSpPr txBox="1"/>
          <p:nvPr/>
        </p:nvSpPr>
        <p:spPr>
          <a:xfrm>
            <a:off x="299681" y="476672"/>
            <a:ext cx="8136904" cy="1477328"/>
          </a:xfrm>
          <a:prstGeom prst="rect">
            <a:avLst/>
          </a:prstGeom>
          <a:noFill/>
        </p:spPr>
        <p:txBody>
          <a:bodyPr wrap="square">
            <a:spAutoFit/>
          </a:bodyPr>
          <a:lstStyle/>
          <a:p>
            <a:pPr marL="285750" indent="-285750" algn="just">
              <a:buFont typeface="Wingdings" panose="05000000000000000000" pitchFamily="2" charset="2"/>
              <a:buChar char="Ø"/>
            </a:pPr>
            <a:r>
              <a:rPr lang="it-IT" dirty="0"/>
              <a:t>La rappresentazione della struttura elettronica mediante punti (</a:t>
            </a:r>
            <a:r>
              <a:rPr lang="it-IT" b="1" dirty="0"/>
              <a:t>struttura di Lewis</a:t>
            </a:r>
            <a:r>
              <a:rPr lang="it-IT" dirty="0"/>
              <a:t>) è un metodo semplice per rappresentare la struttura elettronica di </a:t>
            </a:r>
            <a:r>
              <a:rPr lang="it-IT"/>
              <a:t>un atomo, </a:t>
            </a:r>
            <a:r>
              <a:rPr lang="it-IT" dirty="0"/>
              <a:t>il nucleo e tutti i livelli energetici di un elemento, ad eccezione dell’ultimo livello, sono rappresentati dal simbolo dell’elemento.</a:t>
            </a:r>
          </a:p>
        </p:txBody>
      </p:sp>
      <p:sp>
        <p:nvSpPr>
          <p:cNvPr id="5" name="CasellaDiTesto 4">
            <a:extLst>
              <a:ext uri="{FF2B5EF4-FFF2-40B4-BE49-F238E27FC236}">
                <a16:creationId xmlns:a16="http://schemas.microsoft.com/office/drawing/2014/main" id="{09D09F55-3E94-A1EF-D446-AB33CBE1B6EE}"/>
              </a:ext>
            </a:extLst>
          </p:cNvPr>
          <p:cNvSpPr txBox="1"/>
          <p:nvPr/>
        </p:nvSpPr>
        <p:spPr>
          <a:xfrm>
            <a:off x="467544" y="2276872"/>
            <a:ext cx="7801179" cy="3170099"/>
          </a:xfrm>
          <a:prstGeom prst="rect">
            <a:avLst/>
          </a:prstGeom>
          <a:noFill/>
        </p:spPr>
        <p:txBody>
          <a:bodyPr wrap="square">
            <a:spAutoFit/>
          </a:bodyPr>
          <a:lstStyle/>
          <a:p>
            <a:r>
              <a:rPr lang="it-IT" sz="2000" b="1" dirty="0">
                <a:solidFill>
                  <a:srgbClr val="FF0000"/>
                </a:solidFill>
              </a:rPr>
              <a:t>Elettroni di valenza</a:t>
            </a:r>
          </a:p>
          <a:p>
            <a:endParaRPr lang="it-IT" dirty="0"/>
          </a:p>
          <a:p>
            <a:r>
              <a:rPr lang="it-IT" dirty="0"/>
              <a:t>Gli elettroni di valenza (elettroni dello strato esterno) sono invece rappresentati da punti. Per esempio, il sodio (simbolo Na, numero atomico 11) ha 11 elettroni che sono così distribuiti: 2 nel primo livello energetico, 8 nel secondo livello e 1 nel terzo livello (cioè il livello energetico più esterno). </a:t>
            </a:r>
          </a:p>
          <a:p>
            <a:r>
              <a:rPr lang="it-IT" dirty="0"/>
              <a:t>La struttura di Lewis del sodio è: Na∙ Il punto rappresenta l’elettrone di valenza, il simbolo Na rappresenta il nucleo del sodio e gli altri elettroni. </a:t>
            </a:r>
          </a:p>
          <a:p>
            <a:r>
              <a:rPr lang="it-IT" dirty="0"/>
              <a:t>Il carbonio, numero atomico 6, ha due elettroni nel primo livello e 4 nel secondo livello. </a:t>
            </a:r>
          </a:p>
        </p:txBody>
      </p:sp>
    </p:spTree>
    <p:extLst>
      <p:ext uri="{BB962C8B-B14F-4D97-AF65-F5344CB8AC3E}">
        <p14:creationId xmlns:p14="http://schemas.microsoft.com/office/powerpoint/2010/main" val="27882201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Legn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gn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Legno</Template>
  <TotalTime>0</TotalTime>
  <Words>4051</Words>
  <Application>Microsoft Office PowerPoint</Application>
  <PresentationFormat>Presentazione su schermo (4:3)</PresentationFormat>
  <Paragraphs>243</Paragraphs>
  <Slides>47</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47</vt:i4>
      </vt:variant>
    </vt:vector>
  </HeadingPairs>
  <TitlesOfParts>
    <vt:vector size="53" baseType="lpstr">
      <vt:lpstr>Arial</vt:lpstr>
      <vt:lpstr>Calibri</vt:lpstr>
      <vt:lpstr>Rockwell</vt:lpstr>
      <vt:lpstr>Rockwell Condensed</vt:lpstr>
      <vt:lpstr>Wingdings</vt:lpstr>
      <vt:lpstr>Legno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DiTech</dc:creator>
  <cp:lastModifiedBy>cinzia rapino</cp:lastModifiedBy>
  <cp:revision>42</cp:revision>
  <dcterms:created xsi:type="dcterms:W3CDTF">2022-04-12T10:30:56Z</dcterms:created>
  <dcterms:modified xsi:type="dcterms:W3CDTF">2023-09-20T09:15:35Z</dcterms:modified>
</cp:coreProperties>
</file>