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7" r:id="rId2"/>
    <p:sldId id="300" r:id="rId3"/>
    <p:sldId id="301" r:id="rId4"/>
    <p:sldId id="302" r:id="rId5"/>
    <p:sldId id="303" r:id="rId6"/>
    <p:sldId id="306" r:id="rId7"/>
    <p:sldId id="307" r:id="rId8"/>
    <p:sldId id="309" r:id="rId9"/>
    <p:sldId id="310" r:id="rId10"/>
    <p:sldId id="312" r:id="rId11"/>
    <p:sldId id="317" r:id="rId12"/>
    <p:sldId id="323" r:id="rId13"/>
    <p:sldId id="324" r:id="rId14"/>
    <p:sldId id="328" r:id="rId15"/>
    <p:sldId id="33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514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28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03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4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535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6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8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5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3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03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19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00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03F0E-EA32-1511-9E7D-43007C2DD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4960137"/>
            <a:ext cx="7897558" cy="1463040"/>
          </a:xfrm>
        </p:spPr>
        <p:txBody>
          <a:bodyPr>
            <a:normAutofit/>
          </a:bodyPr>
          <a:lstStyle/>
          <a:p>
            <a:b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</a:br>
            <a:b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</a:br>
            <a:r>
              <a:rPr lang="it-IT" sz="2200" b="1" dirty="0">
                <a:solidFill>
                  <a:schemeClr val="tx1"/>
                </a:solidFill>
                <a:latin typeface="Trebuchet MS" panose="020B0703020202090204" pitchFamily="34" charset="0"/>
              </a:rPr>
              <a:t>Identità di marca e segni di riconoscimento </a:t>
            </a:r>
            <a:endParaRPr lang="it-IT" sz="2800" b="1" dirty="0">
              <a:solidFill>
                <a:schemeClr val="tx1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4C1BAC-BE05-610F-AB38-2F4DEC067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EF07F00-1517-223A-696E-5DE828542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4579" y="4792307"/>
            <a:ext cx="3532442" cy="179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20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420A91-787A-F5CE-E7E7-061D1FFB0E54}"/>
              </a:ext>
            </a:extLst>
          </p:cNvPr>
          <p:cNvSpPr txBox="1"/>
          <p:nvPr/>
        </p:nvSpPr>
        <p:spPr>
          <a:xfrm>
            <a:off x="621030" y="356721"/>
            <a:ext cx="9486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Se il nome è il cuore della marca, </a:t>
            </a: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gli elementi visivi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, quali appunto i loghi, giocano spesso un ruolo critico nella costruzione dell'identità del brand, posto che «quasi due terzi degli stimoli che arrivano al cervello passano attraverso il sistema visivo». </a:t>
            </a:r>
            <a:endParaRPr lang="it-IT" sz="28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8DF9AD6-BDBD-31FF-B0F9-CFA138D10147}"/>
              </a:ext>
            </a:extLst>
          </p:cNvPr>
          <p:cNvSpPr txBox="1"/>
          <p:nvPr/>
        </p:nvSpPr>
        <p:spPr>
          <a:xfrm>
            <a:off x="1970246" y="4254511"/>
            <a:ext cx="995838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loghi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 sono la prima forma di comunicazione della marca e ne consentono una rapida identificazione. Naturalmente, per tutti i beni e servizi è importante essere immediatamente riconoscibili, ma per alcuni lo è maggiormente.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351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E6CF157-D007-075A-7579-84053A158737}"/>
              </a:ext>
            </a:extLst>
          </p:cNvPr>
          <p:cNvSpPr txBox="1"/>
          <p:nvPr/>
        </p:nvSpPr>
        <p:spPr>
          <a:xfrm>
            <a:off x="1109662" y="751344"/>
            <a:ext cx="99726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La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realizzazione del logo 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implica anche la selezione dei colori con i quali raffigurarne gli elementi costitutivi. Si tratta di un aspetto importante, posto che i colori sono identificativi di attributi, qualità e proprietà. </a:t>
            </a:r>
            <a:endParaRPr 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8D42022-3EB5-4F05-69C0-669AEBACBAA3}"/>
              </a:ext>
            </a:extLst>
          </p:cNvPr>
          <p:cNvSpPr txBox="1"/>
          <p:nvPr/>
        </p:nvSpPr>
        <p:spPr>
          <a:xfrm>
            <a:off x="1533526" y="4866699"/>
            <a:ext cx="1065847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Un logo, pertanto, dovrebbe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permanere stabile nel tempo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limitandosi ad apportare gli aggiustamenti gradualmente necessari. Cambiare il logo ex abrupto è un'operazione rischiosa e onerosa.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6142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529824A-0ACB-C803-3F68-98CED3360019}"/>
              </a:ext>
            </a:extLst>
          </p:cNvPr>
          <p:cNvSpPr txBox="1"/>
          <p:nvPr/>
        </p:nvSpPr>
        <p:spPr>
          <a:xfrm>
            <a:off x="230822" y="444420"/>
            <a:ext cx="1042987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CONFEZIONE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2800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rappresenta oggi uno degli elementi fondativi dell'identità della marca poiché contribuisce in modo significativo allo sviluppo dell'immagine riassumendone i valori portanti in un unico supporto caratterizzato da un numero particolarmente elevato di codici.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8568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5F3772F-1BEC-7704-D770-70A647697AE5}"/>
              </a:ext>
            </a:extLst>
          </p:cNvPr>
          <p:cNvSpPr txBox="1"/>
          <p:nvPr/>
        </p:nvSpPr>
        <p:spPr>
          <a:xfrm>
            <a:off x="-35084" y="191463"/>
            <a:ext cx="984408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703020202090204" pitchFamily="34" charset="0"/>
              </a:rPr>
              <a:t>Si possono individuare tre tipologie di confezione: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﻿ il package primario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ossia l'involucro (un sacchetto, una scatola, una bottiglia ecc.) a diretto contatto con il contenuto (per esempio, la carta dorata che avvolge il cioccolatino Ferrero </a:t>
            </a:r>
            <a:r>
              <a:rPr lang="it-IT" sz="2800" dirty="0" err="1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Rocher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);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828E349-B220-F2E2-185D-F3EBCD67BFB6}"/>
              </a:ext>
            </a:extLst>
          </p:cNvPr>
          <p:cNvSpPr txBox="1"/>
          <p:nvPr/>
        </p:nvSpPr>
        <p:spPr>
          <a:xfrm>
            <a:off x="2376488" y="2908722"/>
            <a:ext cx="9572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il package secondario</a:t>
            </a:r>
            <a:r>
              <a:rPr lang="it-IT" sz="3000" dirty="0">
                <a:solidFill>
                  <a:schemeClr val="accent6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che avvolge la confezione primaria fornendo ulteriore protezione (la scatola contenente 16 o 30 Ferrero Roche);</a:t>
            </a:r>
          </a:p>
          <a:p>
            <a:pPr algn="ctr"/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BFD0D4B-F863-CFD4-1AC7-AB07836DEB7C}"/>
              </a:ext>
            </a:extLst>
          </p:cNvPr>
          <p:cNvSpPr txBox="1"/>
          <p:nvPr/>
        </p:nvSpPr>
        <p:spPr>
          <a:xfrm>
            <a:off x="79216" y="4450546"/>
            <a:ext cx="96154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rebuchet MS" panose="020B0703020202090204" pitchFamily="34" charset="0"/>
              </a:rPr>
              <a:t>il package terziario </a:t>
            </a:r>
            <a:r>
              <a:rPr lang="it-IT" sz="3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rebuchet MS" panose="020B0703020202090204" pitchFamily="34" charset="0"/>
              </a:rPr>
              <a:t>(O imballaggio), costituito da tutti i materiali impiegati per l'espletamento delle funzioni logistiche (per esempio, il cartone contente le confezioni dei suddetti cioccolatini).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0056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A06C40-BF34-9BE6-E7F1-1742B65E8EAA}"/>
              </a:ext>
            </a:extLst>
          </p:cNvPr>
          <p:cNvSpPr txBox="1"/>
          <p:nvPr/>
        </p:nvSpPr>
        <p:spPr>
          <a:xfrm>
            <a:off x="747078" y="350301"/>
            <a:ext cx="945832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703020202090204" pitchFamily="34" charset="0"/>
              </a:rPr>
              <a:t>La</a:t>
            </a:r>
            <a:r>
              <a:rPr lang="it-IT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rebuchet MS" panose="020B0703020202090204" pitchFamily="34" charset="0"/>
              </a:rPr>
              <a:t> confezione </a:t>
            </a:r>
            <a:r>
              <a:rPr lang="it-IT" sz="28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rebuchet MS" panose="020B0703020202090204" pitchFamily="34" charset="0"/>
              </a:rPr>
              <a:t>consente di categorizzare il prodotto, ossia di rendere evidente la categoria merceologica alla quale esso appartiene, o in cui la marca intende inserirlo, e l'esigenza principale che è volto a soddisfare, anche attraverso le componenti formali, grafiche e verbali.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1720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D255B06-A65A-2F4F-CEA3-BD2CDBDC2321}"/>
              </a:ext>
            </a:extLst>
          </p:cNvPr>
          <p:cNvSpPr txBox="1"/>
          <p:nvPr/>
        </p:nvSpPr>
        <p:spPr>
          <a:xfrm>
            <a:off x="766763" y="900113"/>
            <a:ext cx="106584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accent2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La confezione </a:t>
            </a:r>
            <a:r>
              <a:rPr lang="it-IT" sz="2800" dirty="0">
                <a:solidFill>
                  <a:schemeClr val="accent2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deve presentare due livelli di coerenza: interna, ossia fra gli aspetti e le caratteristiche che la compongono, ed esterna, vale a dire tra il pack nel suo complesso e le altre leve del marketing mix. </a:t>
            </a:r>
          </a:p>
          <a:p>
            <a:pPr algn="ctr"/>
            <a:endParaRPr lang="it-IT" sz="2800" dirty="0">
              <a:solidFill>
                <a:schemeClr val="accent2">
                  <a:lumMod val="50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2800" dirty="0">
                <a:solidFill>
                  <a:schemeClr val="accent2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Inoltre, nel caso di prodotto appartenente a una linea, è necessario garantire l'immediata riconoscibilità della promessa complessiva della linea, pur mantenendo l'identità dello specifico prodotto.</a:t>
            </a:r>
            <a:endParaRPr lang="it-IT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8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66BDF6A-4419-BE03-E40A-3EF485F94262}"/>
              </a:ext>
            </a:extLst>
          </p:cNvPr>
          <p:cNvSpPr txBox="1"/>
          <p:nvPr/>
        </p:nvSpPr>
        <p:spPr>
          <a:xfrm>
            <a:off x="538162" y="936010"/>
            <a:ext cx="11115675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In linea di principio, la </a:t>
            </a:r>
            <a:r>
              <a:rPr lang="it-IT" sz="35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703020202090204" pitchFamily="34" charset="0"/>
              </a:rPr>
              <a:t>scelta dei segni di riconoscimento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della marca dovrebbe rispondere ad alcuni criteri di base:</a:t>
            </a:r>
          </a:p>
          <a:p>
            <a:pPr algn="ctr"/>
            <a:endParaRPr lang="it-IT" sz="3000" dirty="0">
              <a:solidFill>
                <a:schemeClr val="accent6">
                  <a:lumMod val="50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﻿</a:t>
            </a:r>
            <a:r>
              <a:rPr lang="it-IT" sz="3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memorizzabilità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, poiché essi devono poter essere ricordati e riconosciuti con facilità;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﻿capacità di significazione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, nel senso che tali segni devono evocare, nel target di riferimento, significati coerenti con le associazioni cognitive e affettive che la marca intende sviluppare, al fine di contribuire alla definizione della sua immagine;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024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C675B72-47AA-7098-293A-92C42AABC472}"/>
              </a:ext>
            </a:extLst>
          </p:cNvPr>
          <p:cNvSpPr txBox="1"/>
          <p:nvPr/>
        </p:nvSpPr>
        <p:spPr>
          <a:xfrm>
            <a:off x="1702593" y="1859339"/>
            <a:ext cx="8786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﻿piacevolezza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, dato che per suscitare l'interesse del consumatore verso la marca i segni di riconoscimento devono essere ricchi di immagini visuali e verbali, divertenti e interessanti;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522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7AA8FB-7D14-5775-13F7-21BF8ED93E53}"/>
              </a:ext>
            </a:extLst>
          </p:cNvPr>
          <p:cNvSpPr txBox="1"/>
          <p:nvPr/>
        </p:nvSpPr>
        <p:spPr>
          <a:xfrm>
            <a:off x="688181" y="1167646"/>
            <a:ext cx="108156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trasferibilità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, perché la marca è sempre più chiamata a estendersi verso nuovi mercati tanto geografici quanto merceologici.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F96860-7682-9C6A-E80E-C27B1019EB85}"/>
              </a:ext>
            </a:extLst>
          </p:cNvPr>
          <p:cNvSpPr txBox="1"/>
          <p:nvPr/>
        </p:nvSpPr>
        <p:spPr>
          <a:xfrm>
            <a:off x="295274" y="3429000"/>
            <a:ext cx="116014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tutelabilità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, in quanto il ritorno sugli investimenti sostenuti per lo sviluppo della marca è subordinato alla capacità di difendere i suoi segni da azioni illecite e da manovre competitive sleali, finalizzate a minarne le valenze distintive. </a:t>
            </a:r>
            <a:endParaRPr lang="it-IT" sz="3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010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D466A65-C5CC-2D90-381A-D31F6AD37D62}"/>
              </a:ext>
            </a:extLst>
          </p:cNvPr>
          <p:cNvSpPr txBox="1"/>
          <p:nvPr/>
        </p:nvSpPr>
        <p:spPr>
          <a:xfrm>
            <a:off x="1052512" y="1305341"/>
            <a:ext cx="100869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adattabilità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, nel senso che, al fine di evitare l'obsolescenza funzionale e simbolica della marca conseguente ai cambiamenti ambientali e/o negli schemi cognitivi dei consumatori, nel corso del tempo è necessario poter apportare modifiche ai suoi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  <a:t>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segni di riconoscimento;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139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937DDA-5043-55CD-A3B7-746B439F74ED}"/>
              </a:ext>
            </a:extLst>
          </p:cNvPr>
          <p:cNvSpPr txBox="1"/>
          <p:nvPr/>
        </p:nvSpPr>
        <p:spPr>
          <a:xfrm>
            <a:off x="1266348" y="3743741"/>
            <a:ext cx="94154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un segno identico o simile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al marchio registrato, per beni o servizi identici o affini, se a causa dell'identità o somiglianza fra i segni e dell'identità o affinità fra i beni o servizi, possa determinarsi un rischio di confusione per il pubblico;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79CAE81-F711-8092-3D21-1063663AE6AF}"/>
              </a:ext>
            </a:extLst>
          </p:cNvPr>
          <p:cNvSpPr txBox="1"/>
          <p:nvPr/>
        </p:nvSpPr>
        <p:spPr>
          <a:xfrm>
            <a:off x="331390" y="352980"/>
            <a:ext cx="116066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Il titolare di un marchio registrato ha il diritto di vietare ai terzi l'uso di:</a:t>
            </a:r>
          </a:p>
          <a:p>
            <a:pPr algn="ctr"/>
            <a:endParaRPr lang="it-IT" sz="30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un segno identico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al marchio per beni o servizi identici a quelli per cui esso è stato registrato;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047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E47D551-D689-A922-2E23-F7BDF0D13D41}"/>
              </a:ext>
            </a:extLst>
          </p:cNvPr>
          <p:cNvSpPr txBox="1"/>
          <p:nvPr/>
        </p:nvSpPr>
        <p:spPr>
          <a:xfrm>
            <a:off x="1202532" y="1305341"/>
            <a:ext cx="9786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un segno identico o simile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al marchio registrato per beni o servizi anche non affini, se il marchio registrato gode di rinomanza e se l'uso del segno senza giusto motivo consente di trarre indebitamente vantaggio dal carattere distintivo o dalla rinomanza del marchio o reca pregiudizio agli stessi.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891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ABEFA05-063F-2099-6564-C915BB4E4752}"/>
              </a:ext>
            </a:extLst>
          </p:cNvPr>
          <p:cNvSpPr txBox="1"/>
          <p:nvPr/>
        </p:nvSpPr>
        <p:spPr>
          <a:xfrm>
            <a:off x="631031" y="394692"/>
            <a:ext cx="1092993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703020202090204" pitchFamily="34" charset="0"/>
              </a:rPr>
              <a:t>BRAND NAME</a:t>
            </a:r>
          </a:p>
          <a:p>
            <a:pPr algn="ctr"/>
            <a:endParaRPr lang="it-IT" sz="3000" dirty="0">
              <a:latin typeface="Trebuchet MS" panose="020B0703020202090204" pitchFamily="34" charset="0"/>
            </a:endParaRPr>
          </a:p>
          <a:p>
            <a:pPr algn="ctr"/>
            <a:r>
              <a:rPr lang="it-IT" sz="3000" dirty="0">
                <a:effectLst/>
                <a:latin typeface="Trebuchet MS" panose="020B0703020202090204" pitchFamily="34" charset="0"/>
              </a:rPr>
              <a:t>Rappresenta un passo essenziale per la costruzione del valore della marca. </a:t>
            </a:r>
          </a:p>
          <a:p>
            <a:pPr algn="ctr"/>
            <a:r>
              <a:rPr lang="it-IT" sz="3000" dirty="0">
                <a:effectLst/>
                <a:latin typeface="Trebuchet MS" panose="020B0703020202090204" pitchFamily="34" charset="0"/>
              </a:rPr>
              <a:t>Se adeguatamente definito, infatti,</a:t>
            </a:r>
          </a:p>
          <a:p>
            <a:pPr algn="ctr"/>
            <a:r>
              <a:rPr lang="it-IT" sz="3000" dirty="0">
                <a:effectLst/>
                <a:latin typeface="Trebuchet MS" panose="020B0703020202090204" pitchFamily="34" charset="0"/>
              </a:rPr>
              <a:t>il nome di marca cattura il tema centrale o le associazioni chiave di un prodotto in modo conciso ed economico. </a:t>
            </a:r>
          </a:p>
          <a:p>
            <a:pPr algn="ctr"/>
            <a:endParaRPr lang="it-IT" sz="3000" dirty="0">
              <a:latin typeface="Trebuchet MS" panose="020B0703020202090204" pitchFamily="34" charset="0"/>
            </a:endParaRPr>
          </a:p>
          <a:p>
            <a:pPr algn="ctr"/>
            <a:r>
              <a:rPr lang="it-IT" sz="3000" dirty="0">
                <a:effectLst/>
                <a:latin typeface="Trebuchet MS" panose="020B0703020202090204" pitchFamily="34" charset="0"/>
              </a:rPr>
              <a:t>È dunque un efficace strumento di comunicazione, un elemento allusivo e fondativo dell'immagine del prodotto, dei suoi attributi nonché della sua personalità.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586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77F9797-87AE-ACF7-50B6-FA9D14224FBF}"/>
              </a:ext>
            </a:extLst>
          </p:cNvPr>
          <p:cNvSpPr txBox="1"/>
          <p:nvPr/>
        </p:nvSpPr>
        <p:spPr>
          <a:xfrm>
            <a:off x="642938" y="751344"/>
            <a:ext cx="1080135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il brand name dovrebbe essere:</a:t>
            </a:r>
          </a:p>
          <a:p>
            <a:pPr algn="ctr"/>
            <a:endParaRPr lang="it-IT" sz="3000" dirty="0">
              <a:solidFill>
                <a:schemeClr val="accent3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3000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﻿ </a:t>
            </a:r>
            <a:r>
              <a:rPr lang="it-IT" sz="3000" b="1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semplice da pronunciare</a:t>
            </a:r>
            <a:r>
              <a:rPr lang="it-IT" sz="3000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scrivere e ricordare;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3000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﻿ </a:t>
            </a:r>
            <a:r>
              <a:rPr lang="it-IT" sz="3000" b="1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distintivo</a:t>
            </a:r>
            <a:r>
              <a:rPr lang="it-IT" sz="3000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significativo e suggestivo;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3000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﻿ </a:t>
            </a:r>
            <a:r>
              <a:rPr lang="it-IT" sz="3000" b="1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diverso</a:t>
            </a:r>
            <a:r>
              <a:rPr lang="it-IT" sz="3000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insolito e difficile da dimenticare;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﻿ in grado di comunicare </a:t>
            </a:r>
            <a:r>
              <a:rPr lang="it-IT" sz="3000" dirty="0">
                <a:solidFill>
                  <a:schemeClr val="accent3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in maniera rapida e immediata al consumatore informazioni rilevanti riguardo agli attributi di prodotto e/o ai bisogni soddisfatti.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3531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{CD46270D-758E-B641-8D33-F0388FBDA082}tf10001061</Template>
  <TotalTime>270</TotalTime>
  <Words>877</Words>
  <Application>Microsoft Office PowerPoint</Application>
  <PresentationFormat>Widescreen</PresentationFormat>
  <Paragraphs>41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Trebuchet MS</vt:lpstr>
      <vt:lpstr>Tw Cen MT</vt:lpstr>
      <vt:lpstr>Tw Cen MT Condensed</vt:lpstr>
      <vt:lpstr>Wingdings 3</vt:lpstr>
      <vt:lpstr>Integrale</vt:lpstr>
      <vt:lpstr>  Identità di marca e segni di riconoscimento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GIANFRANCO SKOWRONEK</dc:creator>
  <cp:lastModifiedBy>Rossana Piccolo</cp:lastModifiedBy>
  <cp:revision>11</cp:revision>
  <dcterms:created xsi:type="dcterms:W3CDTF">2023-03-30T21:12:37Z</dcterms:created>
  <dcterms:modified xsi:type="dcterms:W3CDTF">2024-04-23T07:11:47Z</dcterms:modified>
</cp:coreProperties>
</file>