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60" r:id="rId4"/>
    <p:sldId id="261" r:id="rId5"/>
    <p:sldId id="259" r:id="rId6"/>
    <p:sldId id="262" r:id="rId7"/>
    <p:sldId id="263" r:id="rId8"/>
    <p:sldId id="264" r:id="rId9"/>
    <p:sldId id="258" r:id="rId10"/>
    <p:sldId id="287" r:id="rId11"/>
    <p:sldId id="290" r:id="rId12"/>
    <p:sldId id="291" r:id="rId13"/>
    <p:sldId id="292" r:id="rId14"/>
    <p:sldId id="293" r:id="rId15"/>
    <p:sldId id="29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1440"/>
  </p:normalViewPr>
  <p:slideViewPr>
    <p:cSldViewPr snapToGrid="0">
      <p:cViewPr varScale="1">
        <p:scale>
          <a:sx n="98" d="100"/>
          <a:sy n="98" d="100"/>
        </p:scale>
        <p:origin x="11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00B0F0"/>
                </a:solidFill>
              </a:rPr>
              <a:t>Diritto del lavoro europeo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rgbClr val="00B0F0"/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00B0F0"/>
                </a:solidFill>
              </a:rPr>
              <a:t>Lezione 2</a:t>
            </a:r>
          </a:p>
          <a:p>
            <a:pPr algn="l"/>
            <a:r>
              <a:rPr lang="it-IT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Il processo di integrazione europea – Parte B</a:t>
            </a: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ED1E6A-5DE1-37BD-2E00-536D80A75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0212"/>
          </a:xfrm>
        </p:spPr>
        <p:txBody>
          <a:bodyPr>
            <a:normAutofit/>
          </a:bodyPr>
          <a:lstStyle/>
          <a:p>
            <a:pPr algn="ctr"/>
            <a:r>
              <a:rPr lang="it-IT" altLang="it-IT" sz="4400" b="1" dirty="0">
                <a:solidFill>
                  <a:srgbClr val="00B0F0"/>
                </a:solidFill>
              </a:rPr>
              <a:t>Principio di attribuzione delle competenze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83D185-18DD-4628-561E-1B3682D7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701"/>
            <a:ext cx="10515600" cy="4636262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endParaRPr lang="it-IT" altLang="it-IT" dirty="0"/>
          </a:p>
          <a:p>
            <a:r>
              <a:rPr lang="it-IT" altLang="it-IT" dirty="0"/>
              <a:t>La delimitazione delle competenze dell'Unione si fonda sul </a:t>
            </a:r>
            <a:r>
              <a:rPr lang="it-IT" altLang="it-IT" b="1" dirty="0">
                <a:solidFill>
                  <a:srgbClr val="0070C0"/>
                </a:solidFill>
              </a:rPr>
              <a:t>principio di attribuzione</a:t>
            </a:r>
            <a:r>
              <a:rPr lang="it-IT" altLang="it-IT" dirty="0">
                <a:solidFill>
                  <a:srgbClr val="0070C0"/>
                </a:solidFill>
              </a:rPr>
              <a:t> </a:t>
            </a:r>
            <a:r>
              <a:rPr lang="it-IT" altLang="it-IT" dirty="0"/>
              <a:t>(Art. 5.1 TUE).</a:t>
            </a:r>
          </a:p>
          <a:p>
            <a:r>
              <a:rPr lang="it-IT" altLang="it-IT" dirty="0"/>
              <a:t>Differenza tra UE e Stati membri: mancanza di competenza generale.</a:t>
            </a:r>
          </a:p>
          <a:p>
            <a:r>
              <a:rPr lang="it-IT" altLang="it-IT" dirty="0"/>
              <a:t>Collegamento col principio della </a:t>
            </a:r>
            <a:r>
              <a:rPr lang="it-IT" altLang="it-IT" b="1" dirty="0">
                <a:solidFill>
                  <a:srgbClr val="0070C0"/>
                </a:solidFill>
              </a:rPr>
              <a:t>base giuridica</a:t>
            </a:r>
            <a:r>
              <a:rPr lang="it-IT" altLang="it-IT" dirty="0"/>
              <a:t>.</a:t>
            </a:r>
          </a:p>
          <a:p>
            <a:r>
              <a:rPr lang="it-IT" altLang="it-IT" dirty="0"/>
              <a:t>In virtù del principio di attribuzione, l'Unione agisce esclusivamente </a:t>
            </a:r>
            <a:r>
              <a:rPr lang="it-IT" altLang="it-IT" b="1" dirty="0">
                <a:solidFill>
                  <a:srgbClr val="0070C0"/>
                </a:solidFill>
              </a:rPr>
              <a:t>nei limiti delle competenze che le sono attribuite</a:t>
            </a:r>
            <a:r>
              <a:rPr lang="it-IT" altLang="it-IT" dirty="0">
                <a:solidFill>
                  <a:srgbClr val="0070C0"/>
                </a:solidFill>
              </a:rPr>
              <a:t> </a:t>
            </a:r>
            <a:r>
              <a:rPr lang="it-IT" altLang="it-IT" dirty="0"/>
              <a:t>dagli Stati membri nei trattati per realizzare gli obiettivi da questi stabiliti. Qualsiasi competenza </a:t>
            </a:r>
            <a:r>
              <a:rPr lang="it-IT" altLang="it-IT" b="1" dirty="0">
                <a:solidFill>
                  <a:srgbClr val="0070C0"/>
                </a:solidFill>
              </a:rPr>
              <a:t>non attribuita all'Unione</a:t>
            </a:r>
            <a:r>
              <a:rPr lang="it-IT" altLang="it-IT" dirty="0">
                <a:solidFill>
                  <a:srgbClr val="0070C0"/>
                </a:solidFill>
              </a:rPr>
              <a:t> </a:t>
            </a:r>
            <a:r>
              <a:rPr lang="it-IT" altLang="it-IT" dirty="0"/>
              <a:t>nei trattati appartiene agli Stati membri (Art. 5.1 TUE).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05344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E803F8-C6F6-DFBB-4063-1CB5B17BF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7582"/>
          </a:xfrm>
        </p:spPr>
        <p:txBody>
          <a:bodyPr/>
          <a:lstStyle/>
          <a:p>
            <a:r>
              <a:rPr lang="it-IT" altLang="it-IT" b="1" dirty="0">
                <a:solidFill>
                  <a:srgbClr val="00B0F0"/>
                </a:solidFill>
              </a:rPr>
              <a:t>Competenze UE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2AD53D-F5D1-1916-FE7B-BD44725C2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493"/>
            <a:ext cx="10515600" cy="4736470"/>
          </a:xfrm>
        </p:spPr>
        <p:txBody>
          <a:bodyPr>
            <a:normAutofit/>
          </a:bodyPr>
          <a:lstStyle/>
          <a:p>
            <a:r>
              <a:rPr lang="it-IT" altLang="it-IT" dirty="0"/>
              <a:t>Categorie di ripartizione delle competenze UE:</a:t>
            </a:r>
          </a:p>
          <a:p>
            <a:pPr lvl="1"/>
            <a:r>
              <a:rPr lang="it-IT" altLang="it-IT" b="1" dirty="0"/>
              <a:t>Competenze interne</a:t>
            </a:r>
            <a:r>
              <a:rPr lang="it-IT" altLang="it-IT" dirty="0"/>
              <a:t>: capacità dell’Unione di adottare atti legislativi previsti dai Trattati in una determinata materia.</a:t>
            </a:r>
          </a:p>
          <a:p>
            <a:pPr lvl="1"/>
            <a:r>
              <a:rPr lang="it-IT" altLang="it-IT" b="1" dirty="0"/>
              <a:t>Competenze esterne</a:t>
            </a:r>
            <a:r>
              <a:rPr lang="it-IT" altLang="it-IT" dirty="0"/>
              <a:t>: capacità dell’Unione di concludere accordi internazionali con Stati terzi o OI in una determinata materia.</a:t>
            </a:r>
          </a:p>
          <a:p>
            <a:pPr lvl="1"/>
            <a:r>
              <a:rPr lang="it-IT" altLang="it-IT" b="1" dirty="0"/>
              <a:t>Competenze esclusive dell’UE:</a:t>
            </a:r>
          </a:p>
          <a:p>
            <a:r>
              <a:rPr lang="it-IT" altLang="it-IT" dirty="0"/>
              <a:t>Quando i trattati attribuiscono all'Unione una competenza </a:t>
            </a:r>
            <a:r>
              <a:rPr lang="it-IT" altLang="it-IT" b="1" dirty="0"/>
              <a:t>esclusiva</a:t>
            </a:r>
            <a:r>
              <a:rPr lang="it-IT" altLang="it-IT" dirty="0"/>
              <a:t> in un determinato settore, solo l'Unione può legiferare e adottare atti giuridicamente vincolanti (Art. 2.1 TFUE). </a:t>
            </a:r>
          </a:p>
          <a:p>
            <a:r>
              <a:rPr lang="it-IT" altLang="it-IT" dirty="0"/>
              <a:t>Potere Stati Membri se autorizzati da UE o nell’attuazione del diritto UE.</a:t>
            </a:r>
          </a:p>
          <a:p>
            <a:endParaRPr lang="it-IT" altLang="it-IT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83450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B5E8B2-D058-36DB-5150-8094F0BBC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5056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Competenze esclusive dell’UE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B9B537-0F93-6BA2-14CF-292DBEE3C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5649"/>
            <a:ext cx="10515600" cy="4661314"/>
          </a:xfrm>
        </p:spPr>
        <p:txBody>
          <a:bodyPr/>
          <a:lstStyle/>
          <a:p>
            <a:pPr>
              <a:defRPr/>
            </a:pPr>
            <a:r>
              <a:rPr lang="it-IT" altLang="it-IT" dirty="0"/>
              <a:t>Definizione delle competenze esclusive dell’UE è una novità nel Trattato di Lisbona.</a:t>
            </a:r>
          </a:p>
          <a:p>
            <a:pPr>
              <a:defRPr/>
            </a:pPr>
            <a:r>
              <a:rPr lang="it-IT" altLang="it-IT" dirty="0"/>
              <a:t>L’elenco delle competenze esclusive è un elenco </a:t>
            </a:r>
            <a:r>
              <a:rPr lang="it-IT" altLang="it-IT" b="1" dirty="0">
                <a:solidFill>
                  <a:srgbClr val="0070C0"/>
                </a:solidFill>
              </a:rPr>
              <a:t>tassativo</a:t>
            </a:r>
            <a:r>
              <a:rPr lang="it-IT" altLang="it-IT" b="1" dirty="0"/>
              <a:t> </a:t>
            </a:r>
            <a:r>
              <a:rPr lang="it-IT" altLang="it-IT" dirty="0">
                <a:solidFill>
                  <a:srgbClr val="002060"/>
                </a:solidFill>
              </a:rPr>
              <a:t>ed è contenuto</a:t>
            </a:r>
            <a:r>
              <a:rPr lang="it-IT" altLang="it-IT" b="1" dirty="0"/>
              <a:t> </a:t>
            </a:r>
            <a:r>
              <a:rPr lang="it-IT" altLang="it-IT" dirty="0"/>
              <a:t>nell’art. 3 TFUE:</a:t>
            </a:r>
          </a:p>
          <a:p>
            <a:pPr lvl="1">
              <a:defRPr/>
            </a:pPr>
            <a:r>
              <a:rPr lang="it-IT" altLang="it-IT" sz="2800" dirty="0"/>
              <a:t>Unione doganale;</a:t>
            </a:r>
          </a:p>
          <a:p>
            <a:pPr lvl="1">
              <a:defRPr/>
            </a:pPr>
            <a:r>
              <a:rPr lang="it-IT" altLang="it-IT" sz="2800" dirty="0"/>
              <a:t>Regole di concorrenza necessarie al mercato interno;</a:t>
            </a:r>
          </a:p>
          <a:p>
            <a:pPr lvl="1">
              <a:defRPr/>
            </a:pPr>
            <a:r>
              <a:rPr lang="it-IT" altLang="it-IT" sz="2800" dirty="0"/>
              <a:t>Politica monetaria area euro;</a:t>
            </a:r>
          </a:p>
          <a:p>
            <a:pPr lvl="1">
              <a:defRPr/>
            </a:pPr>
            <a:r>
              <a:rPr lang="it-IT" altLang="it-IT" sz="2800" dirty="0"/>
              <a:t>Conservazione risorse biologiche marine;</a:t>
            </a:r>
          </a:p>
          <a:p>
            <a:pPr lvl="1">
              <a:defRPr/>
            </a:pPr>
            <a:r>
              <a:rPr lang="it-IT" altLang="it-IT" sz="2800" dirty="0"/>
              <a:t>Politica commerciale comune.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2514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AE7E07-4DB4-BD90-2E4E-B3F56F1F0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742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Competenze concorrenti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B9DF26-C54C-5AE9-1F65-1CFCBC540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2706"/>
            <a:ext cx="10515600" cy="5098093"/>
          </a:xfrm>
        </p:spPr>
        <p:txBody>
          <a:bodyPr>
            <a:normAutofit/>
          </a:bodyPr>
          <a:lstStyle/>
          <a:p>
            <a:r>
              <a:rPr lang="it-IT" altLang="it-IT" dirty="0"/>
              <a:t>Quando i trattati attribuiscono all'Unione una </a:t>
            </a:r>
            <a:r>
              <a:rPr lang="it-IT" altLang="it-IT" b="1" dirty="0">
                <a:solidFill>
                  <a:srgbClr val="0070C0"/>
                </a:solidFill>
              </a:rPr>
              <a:t>competenza concorrente</a:t>
            </a:r>
            <a:r>
              <a:rPr lang="it-IT" altLang="it-IT" dirty="0"/>
              <a:t> con quella degli Stati membri in un determinato settore, l'Unione e gli Stati membri possono legiferare e adottare atti giuridicamente vincolanti in tale settore (Art. 2.2 TFUE).</a:t>
            </a:r>
          </a:p>
          <a:p>
            <a:pPr>
              <a:defRPr/>
            </a:pPr>
            <a:r>
              <a:rPr lang="it-IT" altLang="it-IT" dirty="0"/>
              <a:t>Definizione: carattere </a:t>
            </a:r>
            <a:r>
              <a:rPr lang="it-IT" altLang="it-IT" b="1" dirty="0">
                <a:solidFill>
                  <a:srgbClr val="0070C0"/>
                </a:solidFill>
              </a:rPr>
              <a:t>residuale</a:t>
            </a:r>
            <a:r>
              <a:rPr lang="it-IT" altLang="it-IT" dirty="0"/>
              <a:t>.</a:t>
            </a:r>
          </a:p>
          <a:p>
            <a:pPr>
              <a:defRPr/>
            </a:pPr>
            <a:r>
              <a:rPr lang="it-IT" altLang="it-IT" dirty="0"/>
              <a:t>L’elenco è solo </a:t>
            </a:r>
            <a:r>
              <a:rPr lang="it-IT" altLang="it-IT" b="1" dirty="0">
                <a:solidFill>
                  <a:srgbClr val="0070C0"/>
                </a:solidFill>
              </a:rPr>
              <a:t>esemplificativo</a:t>
            </a:r>
            <a:r>
              <a:rPr lang="it-IT" altLang="it-IT" b="1" dirty="0"/>
              <a:t> </a:t>
            </a:r>
            <a:r>
              <a:rPr lang="it-IT" altLang="it-IT" dirty="0"/>
              <a:t>ed è contenuto nell’art. 4 TFUE: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Mercato interno;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Politica sociale;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Spazio di libertà, sicurezza e giustizia;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Ambiente;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Protezione del consumatore;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Agricoltura e pesca.</a:t>
            </a:r>
          </a:p>
          <a:p>
            <a:endParaRPr lang="it-IT" alt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171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856E9D-C2D5-C375-966A-3A5155A54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2842"/>
          </a:xfrm>
        </p:spPr>
        <p:txBody>
          <a:bodyPr/>
          <a:lstStyle/>
          <a:p>
            <a:r>
              <a:rPr lang="it-IT" altLang="it-IT" b="1" dirty="0">
                <a:solidFill>
                  <a:srgbClr val="00B0F0"/>
                </a:solidFill>
              </a:rPr>
              <a:t>Competenze di sostegno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DCBAE3-820A-F235-7BE7-618D7BCBF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7968"/>
            <a:ext cx="10515600" cy="474899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altLang="it-IT" sz="2600" dirty="0"/>
              <a:t>In taluni settori e alle condizioni previste dai trattati, l'Unione ha competenza per svolgere azioni intese a </a:t>
            </a:r>
            <a:r>
              <a:rPr lang="it-IT" altLang="it-IT" sz="2600" b="1" dirty="0">
                <a:solidFill>
                  <a:srgbClr val="0070C0"/>
                </a:solidFill>
              </a:rPr>
              <a:t>sostenere, coordinare o completare</a:t>
            </a:r>
            <a:r>
              <a:rPr lang="it-IT" altLang="it-IT" sz="2600" dirty="0">
                <a:solidFill>
                  <a:srgbClr val="0070C0"/>
                </a:solidFill>
              </a:rPr>
              <a:t> </a:t>
            </a:r>
            <a:r>
              <a:rPr lang="it-IT" altLang="it-IT" sz="2600" dirty="0"/>
              <a:t>l'azione degli Stati membri, senza tuttavia sostituirsi alla loro competenza in tali settori (Art. 2.5 TFUE).</a:t>
            </a:r>
          </a:p>
          <a:p>
            <a:r>
              <a:rPr lang="it-IT" altLang="it-IT" dirty="0"/>
              <a:t>Competenze c.d. di terzo tipo.</a:t>
            </a:r>
          </a:p>
          <a:p>
            <a:r>
              <a:rPr lang="it-IT" altLang="it-IT" dirty="0"/>
              <a:t>L’elenco è </a:t>
            </a:r>
            <a:r>
              <a:rPr lang="it-IT" altLang="it-IT" b="1" dirty="0">
                <a:solidFill>
                  <a:srgbClr val="0070C0"/>
                </a:solidFill>
              </a:rPr>
              <a:t>tassativo</a:t>
            </a:r>
            <a:r>
              <a:rPr lang="it-IT" altLang="it-IT" dirty="0"/>
              <a:t> ed è contenuto nell’art. 6 TFUE:</a:t>
            </a:r>
          </a:p>
          <a:p>
            <a:pPr lvl="1"/>
            <a:r>
              <a:rPr lang="it-IT" altLang="it-IT" dirty="0"/>
              <a:t>tutela e miglioramento della salute;</a:t>
            </a:r>
          </a:p>
          <a:p>
            <a:pPr lvl="1"/>
            <a:r>
              <a:rPr lang="it-IT" altLang="it-IT" dirty="0"/>
              <a:t>industria;</a:t>
            </a:r>
          </a:p>
          <a:p>
            <a:pPr lvl="1"/>
            <a:r>
              <a:rPr lang="it-IT" altLang="it-IT" dirty="0"/>
              <a:t>cultura;</a:t>
            </a:r>
          </a:p>
          <a:p>
            <a:pPr lvl="1"/>
            <a:r>
              <a:rPr lang="it-IT" altLang="it-IT" dirty="0"/>
              <a:t>turismo;</a:t>
            </a:r>
          </a:p>
          <a:p>
            <a:pPr lvl="1"/>
            <a:r>
              <a:rPr lang="it-IT" altLang="it-IT" dirty="0"/>
              <a:t>istruzione, formazione professionale, gioventù e sport;</a:t>
            </a:r>
          </a:p>
          <a:p>
            <a:pPr lvl="1"/>
            <a:r>
              <a:rPr lang="it-IT" altLang="it-IT" dirty="0"/>
              <a:t>protezione civile;</a:t>
            </a:r>
          </a:p>
          <a:p>
            <a:pPr lvl="1"/>
            <a:r>
              <a:rPr lang="it-IT" altLang="it-IT" dirty="0"/>
              <a:t>cooperazione amministrativa.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2518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56DF44-38F7-1500-9B1A-2702F11D5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0212"/>
          </a:xfrm>
        </p:spPr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Competenze c.d. speciali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3B832F-E135-4F42-1F60-7B388EF9B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5338"/>
            <a:ext cx="10515600" cy="4985358"/>
          </a:xfrm>
        </p:spPr>
        <p:txBody>
          <a:bodyPr>
            <a:normAutofit/>
          </a:bodyPr>
          <a:lstStyle/>
          <a:p>
            <a:pPr algn="just"/>
            <a:r>
              <a:rPr lang="it-IT" altLang="it-IT" dirty="0"/>
              <a:t>Coordinamento delle politiche economiche, occupazionali e sociali: ruolo parallelo degli SM e dell’Unione europea (Art. 5 TFUE):</a:t>
            </a:r>
          </a:p>
          <a:p>
            <a:pPr lvl="1"/>
            <a:r>
              <a:rPr lang="it-IT" dirty="0"/>
              <a:t>L'Unione prende misure per assicurare il coordinamento delle politiche occupazionali degli Stati membri, in particolare definendo gli orientamenti per dette politiche. </a:t>
            </a:r>
          </a:p>
          <a:p>
            <a:pPr lvl="1"/>
            <a:r>
              <a:rPr lang="it-IT" dirty="0"/>
              <a:t>L'Unione può̀ prendere iniziative per assicurare il coordinamento delle politiche sociali degli Stati membri. </a:t>
            </a:r>
          </a:p>
          <a:p>
            <a:r>
              <a:rPr lang="it-IT" altLang="it-IT" dirty="0"/>
              <a:t>Politica estera e di sicurezza comune (Art. 2, paragrafo 4, TFUE)</a:t>
            </a:r>
          </a:p>
          <a:p>
            <a:pPr lvl="1" algn="just"/>
            <a:r>
              <a:rPr lang="it-IT" dirty="0"/>
              <a:t>L'Unione ha competenza, conformemente alle disposizioni del trattato sull'Unione europea, per definire e attuare una politica estera e di sicurezza comune, compresa la definizione progressiva di una politica di difesa comune. </a:t>
            </a:r>
          </a:p>
          <a:p>
            <a:pPr lvl="1"/>
            <a:r>
              <a:rPr lang="it-IT" altLang="it-IT" dirty="0"/>
              <a:t>Disposizioni specifiche sulla PESC sono contenute nel TUE.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1067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Processo di integrazione europea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it-IT" dirty="0"/>
              <a:t>Tre strade possibili:</a:t>
            </a:r>
          </a:p>
          <a:p>
            <a:r>
              <a:rPr lang="it-IT" dirty="0"/>
              <a:t>Federalismo</a:t>
            </a:r>
          </a:p>
          <a:p>
            <a:r>
              <a:rPr lang="it-IT" dirty="0"/>
              <a:t>Inter-</a:t>
            </a:r>
            <a:r>
              <a:rPr lang="it-IT" dirty="0" err="1"/>
              <a:t>governamentalismo</a:t>
            </a:r>
            <a:r>
              <a:rPr lang="it-IT" dirty="0"/>
              <a:t>: visione intergovernativa propria del diritto internazionale</a:t>
            </a:r>
          </a:p>
          <a:p>
            <a:r>
              <a:rPr lang="it-IT" dirty="0"/>
              <a:t>Funzionalismo</a:t>
            </a:r>
          </a:p>
          <a:p>
            <a:pPr marL="0" indent="0">
              <a:buNone/>
            </a:pPr>
            <a:endParaRPr lang="it-IT" dirty="0"/>
          </a:p>
          <a:p>
            <a:pPr marL="457200" lvl="1" indent="0" algn="just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D5F9E4-8E7F-CBA5-3091-3FB844864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Processo di integrazione europea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7CC063-BA15-ED65-BF36-F7F5EB36D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Federalismo:</a:t>
            </a:r>
          </a:p>
          <a:p>
            <a:pPr lvl="1"/>
            <a:r>
              <a:rPr lang="it-IT" dirty="0">
                <a:solidFill>
                  <a:srgbClr val="3E3F3E"/>
                </a:solidFill>
                <a:latin typeface="Crimson Text"/>
              </a:rPr>
              <a:t>Il</a:t>
            </a:r>
            <a:r>
              <a:rPr lang="it-IT" b="0" i="0" u="none" strike="noStrike" dirty="0">
                <a:solidFill>
                  <a:srgbClr val="3E3F3E"/>
                </a:solidFill>
                <a:effectLst/>
                <a:latin typeface="Crimson Text"/>
              </a:rPr>
              <a:t> termine indica la dottrina (sostenuta soprattutto dai vari movimenti federalisti europei) che vuole l’unione di più stati nazionali in un organismo sopranazionale, fondato su una carta federale e dotato di poteri centrali capaci di unificare e dirigere il mercato, la politica estera e militare dei singoli paesi (i quali, entrando nella federazione, rinunciano a parte dei loro poteri sovrani trasferendoli agli organi politici comuni). </a:t>
            </a:r>
          </a:p>
          <a:p>
            <a:pPr lvl="1"/>
            <a:r>
              <a:rPr lang="it-IT" dirty="0">
                <a:solidFill>
                  <a:srgbClr val="3E3F3E"/>
                </a:solidFill>
                <a:latin typeface="Crimson Text"/>
              </a:rPr>
              <a:t>Concezione contenuta nel Manifesto di Ventotene del 1941 (Federalismo europeo)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933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001AE7-821A-8CBB-81DD-CF5BDCD34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Processo di integrazione europea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44C89F-D7B1-A94C-471A-176C02B7B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Inter-</a:t>
            </a:r>
            <a:r>
              <a:rPr lang="it-IT" b="1" dirty="0" err="1">
                <a:solidFill>
                  <a:srgbClr val="00B0F0"/>
                </a:solidFill>
              </a:rPr>
              <a:t>governamentalismo</a:t>
            </a:r>
            <a:r>
              <a:rPr lang="it-IT" b="1" dirty="0">
                <a:solidFill>
                  <a:srgbClr val="00B0F0"/>
                </a:solidFill>
              </a:rPr>
              <a:t>:</a:t>
            </a:r>
          </a:p>
          <a:p>
            <a:pPr lvl="1"/>
            <a:r>
              <a:rPr lang="it-IT" dirty="0"/>
              <a:t>L’integrazione è una sequenza di contrattazioni tra Stati che avviene entro un contesto istituzionalizzato</a:t>
            </a:r>
          </a:p>
          <a:p>
            <a:pPr lvl="1"/>
            <a:r>
              <a:rPr lang="it-IT" dirty="0"/>
              <a:t>Le contrattazioni interstatali vengono sulla base degli interessi nazionali che rimangono alla base delle contrattazioni portate avanti seguendo dinamiche determinate dalla distribuzione del potere relativo ai  diversi attori statali</a:t>
            </a:r>
          </a:p>
          <a:p>
            <a:pPr lvl="1"/>
            <a:r>
              <a:rPr lang="it-IT" dirty="0"/>
              <a:t>Il processo è di contrattazione razionale, cioè gli Stati interagiscono in base al calcolo dei costi e dei benefici derivanti dalla definizione dei diversi interessi nazionali e non ’è spazio per l’ideologia</a:t>
            </a:r>
          </a:p>
          <a:p>
            <a:pPr lvl="1"/>
            <a:r>
              <a:rPr lang="it-IT" dirty="0"/>
              <a:t>Sovranità come qualità esclusiva degli Stati</a:t>
            </a:r>
          </a:p>
          <a:p>
            <a:pPr lvl="1"/>
            <a:r>
              <a:rPr lang="it-IT" dirty="0"/>
              <a:t>Integrazione come momento di coordinamento e di cooperazione tra Stati </a:t>
            </a:r>
          </a:p>
        </p:txBody>
      </p:sp>
    </p:spTree>
    <p:extLst>
      <p:ext uri="{BB962C8B-B14F-4D97-AF65-F5344CB8AC3E}">
        <p14:creationId xmlns:p14="http://schemas.microsoft.com/office/powerpoint/2010/main" val="2402782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D77DC2-7985-E623-477A-6F46918CA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Processo di integrazione europea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274A15-66B8-71B7-6571-43BE44B5A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>
                <a:solidFill>
                  <a:srgbClr val="00B0F0"/>
                </a:solidFill>
              </a:rPr>
              <a:t>Funzionalismo</a:t>
            </a:r>
            <a:r>
              <a:rPr lang="it-IT" dirty="0"/>
              <a:t>: </a:t>
            </a:r>
          </a:p>
          <a:p>
            <a:pPr lvl="1" algn="just"/>
            <a:r>
              <a:rPr lang="it-IT" dirty="0"/>
              <a:t>Il metodo funzionalista aveva una natura tecnico-amministrativa e si configurava come una sorta di compromesso tra le due altre soluzioni. L’idea alla base era quella di mettere sul piano della comunità, gradualmente, l’amministrazione di alcuni servizi o funzioni di importanza strategica mediante l’uso di trattati. </a:t>
            </a:r>
          </a:p>
          <a:p>
            <a:pPr lvl="1" algn="just"/>
            <a:r>
              <a:rPr lang="it-IT" dirty="0"/>
              <a:t>Il pregio di questo metodo era che da una parte rassicurava gli Stati, i quali mantenevano quanto meno formalmente una loro sovranità, dall’altra per- metteva la nascita di una serie di istituzioni europee che, a loro volta favori- vano la creazione di potenti interessi comuni che avrebbero gradualmente eroso le sovranità nazionali.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6689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8DD0C388-BEBF-EF8F-855F-6257C7609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Processo di integrazione europea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4439D266-E44A-C7A6-8281-442E67B169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«Il problema che in primo luogo va risolto, e fallendo il quale qualsiasi altro progresso non è che apparenza, è la definitiva abolizione della divisione dell'Europa in stati nazionali sovrani» (Spinelli e Rossi, Il manifesto di Ventotene) </a:t>
            </a:r>
            <a:endParaRPr lang="it-IT" sz="3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it-IT" sz="20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FEDERALISMO </a:t>
            </a:r>
            <a:endParaRPr lang="it-IT" sz="3200" b="1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Posto centrale al patto costituzionale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Competenze ripartite tra governo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centrale e governi nazionali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Figure di spicco Altiero Spinelli e Ernesto Rossi (II Manifesto di Ventotene,1941) </a:t>
            </a:r>
          </a:p>
          <a:p>
            <a:endParaRPr lang="it-IT" dirty="0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D04731C-491A-00BA-3D62-5352B3709B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«Non ci sarà mai pace in Europa se gli stati si ricostituiranno su una base di sovranità nazionale... [ciò̀] presuppone che gli stati d'Europa formino una federazione o una entità̀ europea che ne faccia una comune unità economica» (Monnet, 1943) </a:t>
            </a:r>
            <a:endParaRPr lang="it-IT" sz="3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it-IT" sz="20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FUNZIONALISMO </a:t>
            </a:r>
            <a:endParaRPr lang="it-IT" sz="3200" b="1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Enfasi sulle funzioni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Processo graduale basato su progressive deleghe dei governi nazionali ad agenzie funzionali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Figure di spicco: David </a:t>
            </a:r>
            <a:r>
              <a:rPr lang="it-IT" sz="20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Mitrany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(A working peace system, 1943</a:t>
            </a:r>
            <a:r>
              <a:rPr lang="it-IT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entury Gothic" panose="020B0502020202020204" pitchFamily="34" charset="0"/>
              </a:rPr>
              <a:t>) </a:t>
            </a:r>
            <a:endParaRPr lang="it-IT" sz="18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MT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1649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05161B76-DEC2-DB40-EC1A-24EA1D6AF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Integrazione europea e mercato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05B585A-F745-9F5B-6885-72541BDEF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Mercato al centro del processo di integrazione europea </a:t>
            </a:r>
            <a:r>
              <a:rPr lang="it-IT" dirty="0"/>
              <a:t>tramite il metodo funzionalista</a:t>
            </a:r>
          </a:p>
          <a:p>
            <a:pPr lvl="1"/>
            <a:r>
              <a:rPr lang="it-IT" dirty="0"/>
              <a:t>Definizione di </a:t>
            </a:r>
            <a:r>
              <a:rPr lang="it-IT" dirty="0">
                <a:solidFill>
                  <a:srgbClr val="FF0000"/>
                </a:solidFill>
              </a:rPr>
              <a:t>mercato comune </a:t>
            </a:r>
            <a:r>
              <a:rPr lang="it-IT" dirty="0"/>
              <a:t>(Corte di giustizia, C-15/81): «il mercato comune mira a eliminare ogni intralcio per gli scambi intracomunitari al fine di fondere i mercati nazionali in un mercato unico il più possibile simile ad un vero e proprio mercato interno»</a:t>
            </a:r>
          </a:p>
          <a:p>
            <a:pPr lvl="1"/>
            <a:r>
              <a:rPr lang="it-IT" dirty="0"/>
              <a:t>Definizione art. 2TCE: comune come lo strumento, insieme al ravvicinamento delle politiche economiche degli Stati membri, atto a promuovere lo sviluppo armonioso delle attività economiche della comunità e perseguirne i suoi obiettivi</a:t>
            </a:r>
          </a:p>
          <a:p>
            <a:pPr lvl="1"/>
            <a:r>
              <a:rPr lang="it-IT" dirty="0"/>
              <a:t>Definizione di </a:t>
            </a:r>
            <a:r>
              <a:rPr lang="it-IT" dirty="0">
                <a:solidFill>
                  <a:srgbClr val="FF0000"/>
                </a:solidFill>
              </a:rPr>
              <a:t>mercato interno </a:t>
            </a:r>
            <a:r>
              <a:rPr lang="it-IT" dirty="0"/>
              <a:t>(art. 26 TFUE) : «spazio senza frontiere interne, nel quale è assicurata la libera circolazione delle merci, delle persone, dei servizi e dei capitali»</a:t>
            </a:r>
          </a:p>
          <a:p>
            <a:pPr lvl="1"/>
            <a:r>
              <a:rPr lang="it-IT" dirty="0"/>
              <a:t>Le espressioni mercato, comune, mercato interno e mercato unico sono in pratica equivalenti </a:t>
            </a:r>
          </a:p>
        </p:txBody>
      </p:sp>
    </p:spTree>
    <p:extLst>
      <p:ext uri="{BB962C8B-B14F-4D97-AF65-F5344CB8AC3E}">
        <p14:creationId xmlns:p14="http://schemas.microsoft.com/office/powerpoint/2010/main" val="3508505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2434A4-AC97-B768-1DBA-6CB33C1C8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Integrazione positiva e Integrazione negativa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6986-8B44-A3AB-7D51-1C8347884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Dimensione </a:t>
            </a:r>
            <a:r>
              <a:rPr lang="it-IT" b="1" dirty="0">
                <a:solidFill>
                  <a:srgbClr val="00B0F0"/>
                </a:solidFill>
              </a:rPr>
              <a:t>c.d. negativa dell’integrazione </a:t>
            </a:r>
            <a:r>
              <a:rPr lang="it-IT" dirty="0"/>
              <a:t>fra i mercati e fra le attività economiche degli Stati membri (</a:t>
            </a:r>
            <a:r>
              <a:rPr lang="it-IT" b="1" dirty="0">
                <a:solidFill>
                  <a:srgbClr val="92D050"/>
                </a:solidFill>
              </a:rPr>
              <a:t>prima generazione del mercato</a:t>
            </a:r>
            <a:r>
              <a:rPr lang="it-IT" dirty="0"/>
              <a:t>):</a:t>
            </a:r>
          </a:p>
          <a:p>
            <a:pPr lvl="1"/>
            <a:r>
              <a:rPr lang="it-IT" dirty="0"/>
              <a:t>Eliminazione delle barriere poste dagli Stati agli scambi in merci, persone, servizi e capitali, con una serie di divieti imposti agli Stati membri e con un oculato dosaggio nella previsione e soprattutto nell’applicazione delle relative deroghe. </a:t>
            </a:r>
          </a:p>
          <a:p>
            <a:pPr lvl="1"/>
            <a:r>
              <a:rPr lang="it-IT" b="1" dirty="0"/>
              <a:t>Norme dei Trattati </a:t>
            </a:r>
          </a:p>
          <a:p>
            <a:r>
              <a:rPr lang="it-IT" dirty="0"/>
              <a:t>Atto unico europeo e passaggio a c.d. </a:t>
            </a:r>
            <a:r>
              <a:rPr lang="it-IT" b="1" dirty="0">
                <a:solidFill>
                  <a:srgbClr val="00B0F0"/>
                </a:solidFill>
              </a:rPr>
              <a:t>integrazione positiva  </a:t>
            </a:r>
            <a:r>
              <a:rPr lang="it-IT" dirty="0"/>
              <a:t>(</a:t>
            </a:r>
            <a:r>
              <a:rPr lang="it-IT" b="1" dirty="0">
                <a:solidFill>
                  <a:srgbClr val="92D050"/>
                </a:solidFill>
              </a:rPr>
              <a:t>seconda generazione del mercato unico</a:t>
            </a:r>
            <a:r>
              <a:rPr lang="it-IT" dirty="0"/>
              <a:t>): </a:t>
            </a:r>
          </a:p>
          <a:p>
            <a:pPr lvl="1"/>
            <a:r>
              <a:rPr lang="it-IT" dirty="0"/>
              <a:t>Completa e definitiva eliminazione delle frontiere tecniche, fisiche e fiscali tra i mercati degli Stati membri e quello della armonizzazione della fiscalità indiretta. Eliminazione dell’unanimità per la presa delle decisioni.</a:t>
            </a:r>
          </a:p>
          <a:p>
            <a:pPr lvl="1"/>
            <a:r>
              <a:rPr lang="it-IT" dirty="0"/>
              <a:t>Utilizzo del regolamento in luogo della direttiva. </a:t>
            </a:r>
          </a:p>
          <a:p>
            <a:pPr lvl="1"/>
            <a:r>
              <a:rPr lang="it-IT" dirty="0"/>
              <a:t>Applicazione del criterio del mutuo riconoscimento delle normative nazionali in determinati settori.</a:t>
            </a:r>
          </a:p>
          <a:p>
            <a:pPr lvl="1"/>
            <a:r>
              <a:rPr lang="it-IT" b="1" dirty="0"/>
              <a:t>Diritto derivato</a:t>
            </a:r>
          </a:p>
        </p:txBody>
      </p:sp>
    </p:spTree>
    <p:extLst>
      <p:ext uri="{BB962C8B-B14F-4D97-AF65-F5344CB8AC3E}">
        <p14:creationId xmlns:p14="http://schemas.microsoft.com/office/powerpoint/2010/main" val="3369365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Metodo funzionalista e competenze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Metodo funzionalista e Passaggio dal mercato alle competenze politiche:</a:t>
            </a:r>
          </a:p>
          <a:p>
            <a:r>
              <a:rPr lang="it-IT" dirty="0"/>
              <a:t>Cooperazione in materia civile, giudiziaria-penale </a:t>
            </a:r>
          </a:p>
          <a:p>
            <a:r>
              <a:rPr lang="it-IT" dirty="0"/>
              <a:t>Politica estera e di difesa</a:t>
            </a:r>
          </a:p>
          <a:p>
            <a:r>
              <a:rPr lang="it-IT" dirty="0"/>
              <a:t>Competenze e Trattato di Lisbona</a:t>
            </a:r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393</TotalTime>
  <Words>1359</Words>
  <Application>Microsoft Macintosh PowerPoint</Application>
  <PresentationFormat>Widescreen</PresentationFormat>
  <Paragraphs>105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Arial</vt:lpstr>
      <vt:lpstr>ArialMT</vt:lpstr>
      <vt:lpstr>Calibri</vt:lpstr>
      <vt:lpstr>Calibri Light</vt:lpstr>
      <vt:lpstr>Century Gothic</vt:lpstr>
      <vt:lpstr>Crimson Text</vt:lpstr>
      <vt:lpstr>Tema di Office</vt:lpstr>
      <vt:lpstr>Diritto del lavoro europeo Prof. Dr. Alessandro Nato</vt:lpstr>
      <vt:lpstr>Processo di integrazione europea</vt:lpstr>
      <vt:lpstr>Processo di integrazione europea</vt:lpstr>
      <vt:lpstr>Processo di integrazione europea</vt:lpstr>
      <vt:lpstr>Processo di integrazione europea</vt:lpstr>
      <vt:lpstr>Processo di integrazione europea</vt:lpstr>
      <vt:lpstr>Integrazione europea e mercato</vt:lpstr>
      <vt:lpstr>Integrazione positiva e Integrazione negativa </vt:lpstr>
      <vt:lpstr>Metodo funzionalista e competenze</vt:lpstr>
      <vt:lpstr>Principio di attribuzione delle competenze</vt:lpstr>
      <vt:lpstr>Competenze UE</vt:lpstr>
      <vt:lpstr>Competenze esclusive dell’UE</vt:lpstr>
      <vt:lpstr>Competenze concorrenti</vt:lpstr>
      <vt:lpstr>Competenze di sostegno</vt:lpstr>
      <vt:lpstr>Competenze c.d. speciali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111</cp:revision>
  <dcterms:created xsi:type="dcterms:W3CDTF">2022-09-09T08:27:37Z</dcterms:created>
  <dcterms:modified xsi:type="dcterms:W3CDTF">2023-02-21T17:31:26Z</dcterms:modified>
</cp:coreProperties>
</file>