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7" r:id="rId4"/>
    <p:sldId id="291" r:id="rId5"/>
    <p:sldId id="292" r:id="rId6"/>
    <p:sldId id="293" r:id="rId7"/>
    <p:sldId id="295" r:id="rId8"/>
    <p:sldId id="296" r:id="rId9"/>
    <p:sldId id="297" r:id="rId10"/>
    <p:sldId id="300" r:id="rId11"/>
    <p:sldId id="298" r:id="rId12"/>
    <p:sldId id="299" r:id="rId13"/>
    <p:sldId id="301" r:id="rId14"/>
    <p:sldId id="302" r:id="rId15"/>
    <p:sldId id="303" r:id="rId16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A30377-55F4-A0C8-3B0B-EFA177062B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88DBDF-37AF-CC67-A097-C505C9BE91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266D701-FA36-942D-F761-667A630439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8BA10-E89B-4811-8C04-E42E0340138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7755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DE1B72-CD65-53C4-51DF-96A278C0E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89DB51-BE4A-0DD3-7B5E-67DB754B86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C8F88B-79A3-21BA-74F9-5DC1867C6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6F2AF-68A9-4CF0-A9CD-7D24B379B7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3060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7B6FE0-6A40-6CF6-06D2-28EDB5BB45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46886-BB0D-CFAA-C2CC-9E9928FC4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FB9259-E8D7-E71B-68BA-66E519974A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C5D4B-0546-471C-ADD2-DC3DB1B52FF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83373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B2695D-959C-E730-DA47-0717C2708F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CF6E25-D1A0-6DBE-9464-D82DD41F40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68785E-5086-0B2B-012C-A0DD769E5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5A682-317A-4F7B-A452-6181C8EAE5C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4635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A95D7-28B7-66DA-13E4-760B739F10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6FE7F0B-9555-44FB-1776-2EE19AA6C0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17D2EE-3D70-A3D9-09F5-6FFB7B2B2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6908C-5587-4F71-AAD1-8B4A1D21912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0855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6B2B58-8495-D882-FDBE-B87C9882D5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AACDF2-5199-E0F4-0C8B-1303A55E06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8ABE33-2A33-2492-6B31-5A3801A385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AC933-5B8C-4679-94B6-79CAD85C08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63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C441424-D9D1-4297-FF5F-01B256CD1D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D9FCD26-9708-C173-2C1B-89395584FB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CD146D3-6F3C-F3F5-A201-E67416C992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EF851-6928-4D8E-8274-F027415C090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48214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5336988-EAD2-9312-BCB2-F37301BECA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92A5006-CDFA-FF02-93AB-A2314E1B4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0A4C01-5A95-8DB5-E014-0CD21A2B15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D3D6C-771F-49A0-BF17-5503ED2AFA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892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CF50E50-FA0B-137E-A4F8-233CC9730B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E7BA995-2D03-D50F-8068-63B05D6D19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1A2C6E8-3FB3-3AF1-46D6-AAB4D01E73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BC352-916E-4DDD-9190-29C660898EA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82198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67E3D7-A969-07A2-0B58-0B85223571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E130AD-5CA8-E755-DD46-64A56ED26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7FB15A-10FE-0532-D545-D11677E205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29490-7103-46C8-8039-8A2108285C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1862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F1554B-373F-A5B5-1F4E-B85E9EB0DA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A0721A-6435-C4C8-50D6-DC3143205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8AC01F-18DF-6B42-BD57-1BD1A84E3B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90ACC-8EC5-40BD-B9AD-18B0366263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7282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4E2B66-023A-4E2C-385D-A955988268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86DB87C-223C-4DC5-1EA8-2F010097C8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04274E0-8581-BDA4-5C2C-84F0AB2EF7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C776DD-465D-821B-8050-E0150C7B2E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8ADA88-8201-21C6-5A1D-9016DA0F1B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83FD877-7BED-45B2-8354-6AB007BCF8B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1988889-EE98-D441-A830-E6AC6CF04CA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3024187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skerville Old Face" pitchFamily="18" charset="0"/>
              </a:rPr>
              <a:t>Diritto delle relazioni esterne dell’Unione europea della PESC e della PESD</a:t>
            </a:r>
            <a:br>
              <a:rPr lang="it-IT" altLang="it-IT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skerville Old Face" pitchFamily="18" charset="0"/>
              </a:rPr>
            </a:br>
            <a:r>
              <a:rPr lang="it-IT" altLang="it-IT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skerville Old Face" pitchFamily="18" charset="0"/>
              </a:rPr>
              <a:t>Politica di sicurezza e di difesa: graduale definizione di politica di difesa comune</a:t>
            </a:r>
            <a:br>
              <a:rPr lang="it-IT" altLang="it-IT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skerville Old Face" pitchFamily="18" charset="0"/>
              </a:rPr>
            </a:br>
            <a:r>
              <a:rPr lang="it-IT" altLang="it-IT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skerville Old Face" pitchFamily="18" charset="0"/>
              </a:rPr>
              <a:t>Master «</a:t>
            </a:r>
            <a:r>
              <a:rPr lang="en-US" altLang="it-IT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skerville Old Face" pitchFamily="18" charset="0"/>
              </a:rPr>
              <a:t>International Cooperation and Security Diplomacy</a:t>
            </a:r>
            <a:r>
              <a:rPr lang="it-IT" altLang="it-IT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askerville Old Face" pitchFamily="18" charset="0"/>
              </a:rPr>
              <a:t>»</a:t>
            </a:r>
            <a:endParaRPr lang="it-IT" altLang="it-IT" sz="36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askerville Old Face" pitchFamily="18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148B0BD-149E-BB9D-2297-B12AA0E41B3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52963"/>
            <a:ext cx="6400800" cy="1368425"/>
          </a:xfrm>
        </p:spPr>
        <p:txBody>
          <a:bodyPr/>
          <a:lstStyle/>
          <a:p>
            <a:pPr eaLnBrk="1" hangingPunct="1"/>
            <a:endParaRPr lang="it-IT" altLang="it-IT">
              <a:solidFill>
                <a:srgbClr val="CC0000"/>
              </a:solidFill>
              <a:latin typeface="Baskerville Old Face" panose="02020602080505020303" pitchFamily="18" charset="0"/>
            </a:endParaRPr>
          </a:p>
          <a:p>
            <a:pPr eaLnBrk="1" hangingPunct="1"/>
            <a:r>
              <a:rPr lang="it-IT" altLang="it-IT" sz="1800">
                <a:solidFill>
                  <a:srgbClr val="CC0000"/>
                </a:solidFill>
                <a:latin typeface="Baskerville Old Face" panose="02020602080505020303" pitchFamily="18" charset="0"/>
              </a:rPr>
              <a:t>Prof.ssa Emanuela Pistoia</a:t>
            </a:r>
          </a:p>
          <a:p>
            <a:pPr eaLnBrk="1" hangingPunct="1"/>
            <a:r>
              <a:rPr lang="it-IT" altLang="it-IT" sz="1600">
                <a:solidFill>
                  <a:srgbClr val="CC0000"/>
                </a:solidFill>
                <a:latin typeface="Baskerville Old Face" panose="02020602080505020303" pitchFamily="18" charset="0"/>
              </a:rPr>
              <a:t>Ordinario di Diritto dell’Unione europea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4DE7B9-737A-D43E-BFCD-0ADBFDA71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FC5D16F-F416-5EA7-E140-031FD0AFF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6396A6F-B7C2-E2B4-4AF9-13301A7B8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La </a:t>
            </a:r>
            <a:r>
              <a:rPr lang="it-IT" altLang="it-IT" i="1" dirty="0">
                <a:solidFill>
                  <a:srgbClr val="CC0000"/>
                </a:solidFill>
                <a:latin typeface="Baskerville Old Face" pitchFamily="18" charset="0"/>
              </a:rPr>
              <a:t>difesa comune</a:t>
            </a:r>
            <a:endParaRPr lang="it-IT" altLang="it-IT" dirty="0">
              <a:solidFill>
                <a:srgbClr val="CC0000"/>
              </a:solidFill>
              <a:latin typeface="Baskerville Old Face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0070C0"/>
                </a:solidFill>
                <a:latin typeface="Baskerville Old Face" pitchFamily="18" charset="0"/>
              </a:rPr>
              <a:t>Cosa significa?</a:t>
            </a:r>
          </a:p>
          <a:p>
            <a:pPr algn="just" eaLnBrk="1" hangingPunct="1">
              <a:buNone/>
              <a:defRPr/>
            </a:pPr>
            <a:endParaRPr lang="it-IT" altLang="it-IT" sz="24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buNone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L’UE può acquisire una </a:t>
            </a:r>
            <a:r>
              <a:rPr lang="it-IT" altLang="it-IT" sz="2400" dirty="0">
                <a:solidFill>
                  <a:srgbClr val="C00000"/>
                </a:solidFill>
                <a:latin typeface="Baskerville Old Face" pitchFamily="18" charset="0"/>
              </a:rPr>
              <a:t>competenza nuova </a:t>
            </a: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senza necessità di revisionare i Trattati.</a:t>
            </a:r>
          </a:p>
          <a:p>
            <a:pPr algn="just" eaLnBrk="1" hangingPunct="1">
              <a:buNone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Tuttavia:</a:t>
            </a:r>
          </a:p>
          <a:p>
            <a:pPr marL="457200" lvl="1" indent="0" algn="just" eaLnBrk="1" hangingPunct="1">
              <a:buNone/>
              <a:defRPr/>
            </a:pPr>
            <a:r>
              <a:rPr lang="it-IT" altLang="it-IT" sz="2400" dirty="0">
                <a:solidFill>
                  <a:srgbClr val="C00000"/>
                </a:solidFill>
                <a:latin typeface="Baskerville Old Face" pitchFamily="18" charset="0"/>
              </a:rPr>
              <a:t>Difesa comune = forze armate comuni?</a:t>
            </a:r>
          </a:p>
          <a:p>
            <a:pPr marL="457200" lvl="1" indent="0" algn="just" eaLnBrk="1" hangingPunct="1">
              <a:buNone/>
              <a:defRPr/>
            </a:pPr>
            <a:endParaRPr lang="it-IT" altLang="it-IT" sz="1800" dirty="0">
              <a:solidFill>
                <a:srgbClr val="C00000"/>
              </a:solidFill>
              <a:latin typeface="Baskerville Old Face" pitchFamily="18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800" dirty="0">
                <a:solidFill>
                  <a:srgbClr val="C00000"/>
                </a:solidFill>
                <a:latin typeface="Baskerville Old Face" pitchFamily="18" charset="0"/>
              </a:rPr>
              <a:t>Sì</a:t>
            </a:r>
          </a:p>
          <a:p>
            <a:pPr lvl="1"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800" dirty="0">
                <a:solidFill>
                  <a:srgbClr val="C00000"/>
                </a:solidFill>
                <a:latin typeface="Baskerville Old Face" pitchFamily="18" charset="0"/>
              </a:rPr>
              <a:t>No</a:t>
            </a:r>
          </a:p>
          <a:p>
            <a:pPr lvl="1"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800" dirty="0">
                <a:solidFill>
                  <a:srgbClr val="C00000"/>
                </a:solidFill>
                <a:latin typeface="Baskerville Old Face" pitchFamily="18" charset="0"/>
              </a:rPr>
              <a:t>Non necessariamente</a:t>
            </a:r>
          </a:p>
          <a:p>
            <a:pPr marL="457200" lvl="1" indent="0" algn="just" eaLnBrk="1" hangingPunct="1">
              <a:buNone/>
              <a:defRPr/>
            </a:pPr>
            <a:endParaRPr lang="it-IT" altLang="it-IT" sz="1800" dirty="0">
              <a:solidFill>
                <a:srgbClr val="C00000"/>
              </a:solidFill>
              <a:latin typeface="Baskerville Old Face" pitchFamily="18" charset="0"/>
            </a:endParaRPr>
          </a:p>
          <a:p>
            <a:pPr marL="457200" lvl="1" indent="0" algn="just" eaLnBrk="1" hangingPunct="1">
              <a:buNone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457200" lvl="1" indent="0" algn="just" eaLnBrk="1" hangingPunct="1">
              <a:buNone/>
              <a:defRPr/>
            </a:pPr>
            <a:endParaRPr lang="it-IT" altLang="it-IT" sz="20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457200" lvl="1" indent="0" algn="just" eaLnBrk="1" hangingPunct="1">
              <a:buNone/>
              <a:defRPr/>
            </a:pPr>
            <a:endParaRPr lang="it-IT" altLang="it-IT" sz="20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457200" lvl="1" indent="0" algn="just" eaLnBrk="1" hangingPunct="1">
              <a:buNone/>
              <a:defRPr/>
            </a:pPr>
            <a:endParaRPr lang="it-IT" altLang="it-IT" sz="2000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684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7A248C-571A-1F3A-F44C-AF4AB9915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EB7C13-6020-441A-A041-2E7C78C2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0438"/>
            <a:ext cx="7772400" cy="1543050"/>
          </a:xfrm>
        </p:spPr>
        <p:txBody>
          <a:bodyPr/>
          <a:lstStyle/>
          <a:p>
            <a:pPr>
              <a:defRPr/>
            </a:pPr>
            <a:r>
              <a:rPr lang="it-IT" sz="3200" dirty="0">
                <a:solidFill>
                  <a:srgbClr val="C00000"/>
                </a:solidFill>
              </a:rPr>
              <a:t>LA GRADUALE DEFINIZIONE DI POLITICA DI DIFESA COMUNE</a:t>
            </a:r>
            <a:endParaRPr lang="nl-NL" sz="3200" dirty="0">
              <a:solidFill>
                <a:srgbClr val="C00000"/>
              </a:solidFill>
            </a:endParaRPr>
          </a:p>
        </p:txBody>
      </p:sp>
      <p:sp>
        <p:nvSpPr>
          <p:cNvPr id="8195" name="Segnaposto testo 2">
            <a:extLst>
              <a:ext uri="{FF2B5EF4-FFF2-40B4-BE49-F238E27FC236}">
                <a16:creationId xmlns:a16="http://schemas.microsoft.com/office/drawing/2014/main" id="{D856B11E-A371-3032-18B1-995705B99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810500" cy="760413"/>
          </a:xfrm>
        </p:spPr>
        <p:txBody>
          <a:bodyPr/>
          <a:lstStyle/>
          <a:p>
            <a:r>
              <a:rPr lang="it-IT" altLang="nl-NL" dirty="0">
                <a:solidFill>
                  <a:srgbClr val="0070C0"/>
                </a:solidFill>
              </a:rPr>
              <a:t>Sezione III</a:t>
            </a:r>
            <a:endParaRPr lang="nl-NL" altLang="nl-NL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561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AE2CF-982C-3A16-2A38-982CA1CEB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71A5CF9-50BE-ED34-54AA-E68A8A8A2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D822F02-89B6-4F93-EB0F-31DCDD56D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L’incipit</a:t>
            </a:r>
          </a:p>
          <a:p>
            <a:pPr algn="ctr" eaLnBrk="1" hangingPunct="1">
              <a:buFontTx/>
              <a:buNone/>
              <a:defRPr/>
            </a:pPr>
            <a:endParaRPr lang="it-IT" altLang="it-IT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it-IT" altLang="it-IT" sz="2800" dirty="0">
                <a:solidFill>
                  <a:srgbClr val="0070C0"/>
                </a:solidFill>
                <a:latin typeface="Baskerville Old Face" pitchFamily="18" charset="0"/>
              </a:rPr>
              <a:t>2016: l’Alto Rappresentante per gli affari esteri e la politica di sicurezza presenta la Strategia globale dell’UE</a:t>
            </a:r>
          </a:p>
          <a:p>
            <a:pPr marL="457200" lvl="1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RAGIONI</a:t>
            </a:r>
          </a:p>
          <a:p>
            <a:pPr lvl="1" algn="just" eaLnBrk="1" hangingPunct="1"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Instabilità geopolitica internazionale (Russia, Cina)</a:t>
            </a:r>
          </a:p>
          <a:p>
            <a:pPr lvl="1" algn="just" eaLnBrk="1" hangingPunct="1"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Brexit (uscita SM più riluttante + necessità di «stringersi»)</a:t>
            </a:r>
          </a:p>
          <a:p>
            <a:pPr lvl="1" algn="just" eaLnBrk="1" hangingPunct="1"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Presidenza Trump e NATO</a:t>
            </a:r>
          </a:p>
          <a:p>
            <a:pPr lvl="1" algn="just" eaLnBrk="1" hangingPunct="1"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Possibilità di sviluppare sinergie con altre politiche dell’UE (mercato unico – politica industriale)</a:t>
            </a:r>
          </a:p>
        </p:txBody>
      </p:sp>
    </p:spTree>
    <p:extLst>
      <p:ext uri="{BB962C8B-B14F-4D97-AF65-F5344CB8AC3E}">
        <p14:creationId xmlns:p14="http://schemas.microsoft.com/office/powerpoint/2010/main" val="2002247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72CC7-F99C-FD6C-99D7-C954F660F9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236F262-A43D-8092-8406-AED3183DB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8F74894-0713-FAE5-D548-8622788C92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La definizione graduale della politica di difesa comune</a:t>
            </a:r>
          </a:p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AL DI FUORI</a:t>
            </a:r>
          </a:p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della politica di sicurezza e difesa</a:t>
            </a:r>
          </a:p>
          <a:p>
            <a:pPr algn="just" eaLnBrk="1" hangingPunct="1"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EDITB (consolidamento della base tecnologica e industriale di difesa europea)</a:t>
            </a:r>
          </a:p>
          <a:p>
            <a:pPr algn="just" eaLnBrk="1" hangingPunct="1"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Promuovere l’integrazione del mercato dei prodotti della difesa (molto compartimentato su base nazionale)</a:t>
            </a:r>
          </a:p>
          <a:p>
            <a:pPr algn="just" eaLnBrk="1" hangingPunct="1"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Fondo europeo per la difesa (regolamento 2021/697): basi giuridiche relative alla politica industriale e alla competenza dell’Unione in materia di ricerca e sviluppo tecnologico e spazio</a:t>
            </a:r>
          </a:p>
          <a:p>
            <a:pPr algn="just" eaLnBrk="1" hangingPunct="1"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varie </a:t>
            </a:r>
          </a:p>
        </p:txBody>
      </p:sp>
    </p:spTree>
    <p:extLst>
      <p:ext uri="{BB962C8B-B14F-4D97-AF65-F5344CB8AC3E}">
        <p14:creationId xmlns:p14="http://schemas.microsoft.com/office/powerpoint/2010/main" val="3743985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5B2B3-8E1E-107B-5AE0-81FCFB0DB4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3BB92A2-494D-DFF8-5773-898BF7DA2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D63372B-92C5-2B19-9CA7-E745D5B084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Agenzia europea per la difesa</a:t>
            </a:r>
          </a:p>
          <a:p>
            <a:pPr algn="ctr" eaLnBrk="1" hangingPunct="1">
              <a:buFontTx/>
              <a:buNone/>
              <a:defRPr/>
            </a:pPr>
            <a:r>
              <a:rPr lang="it-IT" altLang="it-IT" sz="2400" dirty="0">
                <a:solidFill>
                  <a:srgbClr val="CC0000"/>
                </a:solidFill>
                <a:latin typeface="Baskerville Old Face" pitchFamily="18" charset="0"/>
              </a:rPr>
              <a:t>Strumento squisitamente PSDC</a:t>
            </a:r>
          </a:p>
          <a:p>
            <a:pPr algn="ctr" eaLnBrk="1" hangingPunct="1">
              <a:buFontTx/>
              <a:buNone/>
              <a:defRPr/>
            </a:pPr>
            <a:endParaRPr lang="it-IT" altLang="it-IT" sz="24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Artt. 42, par. 3 e 45 TUE (compiti)</a:t>
            </a:r>
          </a:p>
          <a:p>
            <a:pPr algn="just" eaLnBrk="1" hangingPunct="1">
              <a:buFontTx/>
              <a:buChar char="-"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Istituita nel 2004</a:t>
            </a:r>
          </a:p>
          <a:p>
            <a:pPr algn="just" eaLnBrk="1" hangingPunct="1">
              <a:buFontTx/>
              <a:buChar char="-"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Decisione (PESC) 2015/1835: Statuto, sede, modalità di funzionamento</a:t>
            </a:r>
          </a:p>
          <a:p>
            <a:pPr algn="just" eaLnBrk="1" hangingPunct="1">
              <a:buFontTx/>
              <a:buChar char="-"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Governance intergovernativa (Ministri Difesa)</a:t>
            </a:r>
          </a:p>
          <a:p>
            <a:pPr algn="just" eaLnBrk="1" hangingPunct="1">
              <a:buFontTx/>
              <a:buChar char="-"/>
              <a:defRPr/>
            </a:pPr>
            <a:endParaRPr lang="it-IT" altLang="it-IT" sz="24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Priva di poteri decisionali – supporto agli Stati, anche grazie a imprese private</a:t>
            </a:r>
          </a:p>
          <a:p>
            <a:pPr marL="0" indent="0" algn="just" eaLnBrk="1" hangingPunct="1"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Esempi:</a:t>
            </a:r>
          </a:p>
          <a:p>
            <a:pPr marL="0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Helicopter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Exercise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Programme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,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Helicopter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Tactics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Course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Programme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,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Helicopter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Instructor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Course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programme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(interoperabilità forze armate, addestramento, condivisione prassi)</a:t>
            </a:r>
          </a:p>
          <a:p>
            <a:pPr marL="0" indent="0" algn="just" eaLnBrk="1" hangingPunct="1">
              <a:buNone/>
              <a:defRPr/>
            </a:pP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Remotely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  <a:r>
              <a:rPr lang="it-IT" altLang="it-IT" sz="1800" dirty="0" err="1">
                <a:solidFill>
                  <a:srgbClr val="0070C0"/>
                </a:solidFill>
                <a:latin typeface="Baskerville Old Face" pitchFamily="18" charset="0"/>
              </a:rPr>
              <a:t>Piloted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Aircraft Systems (anche attori privati)</a:t>
            </a:r>
          </a:p>
          <a:p>
            <a:pPr marL="0" indent="0" algn="just" eaLnBrk="1" hangingPunct="1">
              <a:buNone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23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5FEA4B-4881-F7AD-1FDD-4ACC6DB46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3F2345D-8CA0-3F80-E194-C70E95A76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F704BBC-BD35-8F42-BAB0-6CEF05D37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sz="2400" dirty="0">
                <a:solidFill>
                  <a:srgbClr val="CC0000"/>
                </a:solidFill>
                <a:latin typeface="Baskerville Old Face" pitchFamily="18" charset="0"/>
              </a:rPr>
              <a:t>segue</a:t>
            </a:r>
          </a:p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Agenzia europea per la difesa</a:t>
            </a:r>
          </a:p>
          <a:p>
            <a:pPr marL="0" indent="0" algn="just" eaLnBrk="1" hangingPunct="1">
              <a:buNone/>
              <a:defRPr/>
            </a:pPr>
            <a:endParaRPr lang="it-IT" altLang="it-IT" sz="1800" i="1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Metodo: individuare le aree di potenziale intersezione e di vantaggio reciproco + finanzia la ricerca</a:t>
            </a:r>
          </a:p>
          <a:p>
            <a:pPr marL="0" indent="0" algn="just" eaLnBrk="1" hangingPunct="1">
              <a:buNone/>
              <a:defRPr/>
            </a:pPr>
            <a:r>
              <a:rPr lang="it-IT" altLang="it-IT" sz="1800" i="1" dirty="0">
                <a:solidFill>
                  <a:srgbClr val="0070C0"/>
                </a:solidFill>
                <a:latin typeface="Baskerville Old Face" pitchFamily="18" charset="0"/>
              </a:rPr>
              <a:t>Dual-use </a:t>
            </a:r>
            <a:r>
              <a:rPr lang="it-IT" altLang="it-IT" sz="1800" i="1" dirty="0" err="1">
                <a:solidFill>
                  <a:srgbClr val="0070C0"/>
                </a:solidFill>
                <a:latin typeface="Baskerville Old Face" pitchFamily="18" charset="0"/>
              </a:rPr>
              <a:t>research</a:t>
            </a:r>
            <a:endParaRPr lang="it-IT" altLang="it-IT" sz="1800" i="1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endParaRPr lang="it-IT" altLang="it-IT" sz="1800" i="1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Ulteriori enti a corollario: </a:t>
            </a:r>
          </a:p>
          <a:p>
            <a:pPr marL="0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	Centro satellitare europeo (già UEO 1992)</a:t>
            </a:r>
          </a:p>
          <a:p>
            <a:pPr marL="0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	Istituto dell’UE per gli studi sulla sicurezza (dal 2002) – politologico</a:t>
            </a:r>
          </a:p>
          <a:p>
            <a:pPr marL="0" indent="0" algn="just" eaLnBrk="1" hangingPunct="1">
              <a:buNone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Ruolo in CARD (Revisione coordinata annuale della difesa – processo di coordinamento intergovernativo caratterizzato da basso livello di formalità, regolato da fonti di </a:t>
            </a:r>
            <a:r>
              <a:rPr lang="it-IT" altLang="it-IT" sz="1800" i="1" dirty="0">
                <a:solidFill>
                  <a:srgbClr val="0070C0"/>
                </a:solidFill>
                <a:latin typeface="Baskerville Old Face" pitchFamily="18" charset="0"/>
              </a:rPr>
              <a:t>soft </a:t>
            </a:r>
            <a:r>
              <a:rPr lang="it-IT" altLang="it-IT" sz="1800" i="1" dirty="0" err="1">
                <a:solidFill>
                  <a:srgbClr val="0070C0"/>
                </a:solidFill>
                <a:latin typeface="Baskerville Old Face" pitchFamily="18" charset="0"/>
              </a:rPr>
              <a:t>law</a:t>
            </a:r>
            <a:r>
              <a:rPr lang="it-IT" altLang="it-IT" sz="1800">
                <a:solidFill>
                  <a:srgbClr val="0070C0"/>
                </a:solidFill>
                <a:latin typeface="Baskerville Old Face" pitchFamily="18" charset="0"/>
              </a:rPr>
              <a:t>)</a:t>
            </a: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	</a:t>
            </a:r>
          </a:p>
          <a:p>
            <a:pPr marL="0" indent="0" algn="just" eaLnBrk="1" hangingPunct="1">
              <a:buNone/>
              <a:defRPr/>
            </a:pPr>
            <a:endParaRPr lang="it-IT" altLang="it-IT" sz="1800" i="1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50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CA3A73-9547-8BDF-6A39-CD6B2DA0F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0438"/>
            <a:ext cx="7772400" cy="1543050"/>
          </a:xfrm>
        </p:spPr>
        <p:txBody>
          <a:bodyPr/>
          <a:lstStyle/>
          <a:p>
            <a:pPr>
              <a:defRPr/>
            </a:pPr>
            <a:r>
              <a:rPr lang="it-IT" sz="3200" dirty="0">
                <a:solidFill>
                  <a:srgbClr val="C00000"/>
                </a:solidFill>
              </a:rPr>
              <a:t>Il ruolo della difesa nel processo di integrazione europea</a:t>
            </a:r>
            <a:endParaRPr lang="nl-NL" sz="3200" dirty="0">
              <a:solidFill>
                <a:srgbClr val="C00000"/>
              </a:solidFill>
            </a:endParaRPr>
          </a:p>
        </p:txBody>
      </p:sp>
      <p:sp>
        <p:nvSpPr>
          <p:cNvPr id="3075" name="Segnaposto testo 2">
            <a:extLst>
              <a:ext uri="{FF2B5EF4-FFF2-40B4-BE49-F238E27FC236}">
                <a16:creationId xmlns:a16="http://schemas.microsoft.com/office/drawing/2014/main" id="{8ED546A7-7C0F-38B6-3A68-AD17AF2F41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810500" cy="760413"/>
          </a:xfrm>
        </p:spPr>
        <p:txBody>
          <a:bodyPr/>
          <a:lstStyle/>
          <a:p>
            <a:r>
              <a:rPr lang="it-IT" altLang="nl-NL">
                <a:solidFill>
                  <a:srgbClr val="0070C0"/>
                </a:solidFill>
              </a:rPr>
              <a:t>Sezione I</a:t>
            </a:r>
            <a:endParaRPr lang="nl-NL" altLang="nl-NL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40E8ABE-0EF3-E18A-F10B-9795A1B136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8C641A4-B47E-8965-0787-F9EEF161AF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761038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CC0000"/>
                </a:solidFill>
                <a:latin typeface="Baskerville Old Face" pitchFamily="18" charset="0"/>
              </a:rPr>
              <a:t>Il dopoguerra</a:t>
            </a:r>
          </a:p>
          <a:p>
            <a:pPr algn="ctr" eaLnBrk="1" hangingPunct="1">
              <a:buFontTx/>
              <a:buNone/>
              <a:defRPr/>
            </a:pPr>
            <a:endParaRPr lang="it-IT" altLang="it-IT" sz="1400" dirty="0">
              <a:solidFill>
                <a:srgbClr val="CC0000"/>
              </a:solidFill>
              <a:latin typeface="Baskerville Old Face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Il «Patto di Bruxelles» del 17 marzo 1948: Francia, UK, Belgio, Lussemburgo, Paesi Bassi</a:t>
            </a:r>
          </a:p>
          <a:p>
            <a:pPr algn="just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0070C0"/>
                </a:solidFill>
                <a:latin typeface="Baskerville Old Face" pitchFamily="18" charset="0"/>
              </a:rPr>
              <a:t>		</a:t>
            </a:r>
            <a:r>
              <a:rPr lang="it-IT" altLang="it-IT" sz="1600" dirty="0">
                <a:solidFill>
                  <a:srgbClr val="0070C0"/>
                </a:solidFill>
                <a:latin typeface="Baskerville Old Face" pitchFamily="18" charset="0"/>
              </a:rPr>
              <a:t>precedente: Accordo di Dunkerque per </a:t>
            </a:r>
            <a:r>
              <a:rPr lang="it-IT" altLang="it-IT" sz="1600" u="sng" dirty="0">
                <a:solidFill>
                  <a:srgbClr val="0070C0"/>
                </a:solidFill>
                <a:latin typeface="Baskerville Old Face" pitchFamily="18" charset="0"/>
              </a:rPr>
              <a:t>mutuo soccorso </a:t>
            </a:r>
            <a:r>
              <a:rPr lang="it-IT" altLang="it-IT" sz="1600" dirty="0">
                <a:solidFill>
                  <a:srgbClr val="0070C0"/>
                </a:solidFill>
                <a:latin typeface="Baskerville Old Face" pitchFamily="18" charset="0"/>
              </a:rPr>
              <a:t>in caso di </a:t>
            </a:r>
            <a:r>
              <a:rPr lang="it-IT" altLang="it-IT" sz="1600" u="sng" dirty="0">
                <a:solidFill>
                  <a:srgbClr val="0070C0"/>
                </a:solidFill>
                <a:latin typeface="Baskerville Old Face" pitchFamily="18" charset="0"/>
              </a:rPr>
              <a:t>rinnovato attacco tedesco</a:t>
            </a:r>
            <a:r>
              <a:rPr lang="it-IT" altLang="it-IT" sz="1600" dirty="0">
                <a:solidFill>
                  <a:srgbClr val="0070C0"/>
                </a:solidFill>
                <a:latin typeface="Baskerville Old Face" pitchFamily="18" charset="0"/>
              </a:rPr>
              <a:t>  (Francia e UK) - 4 marzo 1947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600" dirty="0">
                <a:solidFill>
                  <a:srgbClr val="0070C0"/>
                </a:solidFill>
                <a:latin typeface="Baskerville Old Face" pitchFamily="18" charset="0"/>
              </a:rPr>
              <a:t>		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2000" b="1" dirty="0">
                <a:solidFill>
                  <a:srgbClr val="CC0000"/>
                </a:solidFill>
                <a:latin typeface="Bradley Hand ITC" panose="03070402050302030203" pitchFamily="66" charset="0"/>
              </a:rPr>
              <a:t>*4 aprile 1949 Trattato Nord-Atlantico (Washington)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2000" b="1" dirty="0">
                <a:solidFill>
                  <a:srgbClr val="CC0000"/>
                </a:solidFill>
                <a:latin typeface="Bradley Hand ITC" panose="03070402050302030203" pitchFamily="66" charset="0"/>
              </a:rPr>
              <a:t>*Nel 1950 USA chiedono che RFT aderisca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Contrarietà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della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Francia al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riarmo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Tedesco MA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favore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di tutti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gli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altri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Stati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all’ingresso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della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RFT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nel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sistema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di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difesa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europeo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</a:p>
          <a:p>
            <a:pPr algn="just" eaLnBrk="1" hangingPunct="1">
              <a:buFontTx/>
              <a:buNone/>
              <a:defRPr/>
            </a:pPr>
            <a:endParaRPr lang="en-US" altLang="it-IT" sz="2800" b="1" dirty="0">
              <a:solidFill>
                <a:srgbClr val="0070C0"/>
              </a:solidFill>
              <a:latin typeface="Bradley Hand ITC" pitchFamily="66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Il </a:t>
            </a:r>
            <a:r>
              <a:rPr lang="en-US" altLang="it-IT" sz="18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Trattato</a:t>
            </a: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istitutivo</a:t>
            </a: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della</a:t>
            </a: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Comunità</a:t>
            </a: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europea</a:t>
            </a: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di </a:t>
            </a:r>
            <a:r>
              <a:rPr lang="en-US" altLang="it-IT" sz="18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Difesa</a:t>
            </a: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– CED (René Pleven) del 1952 (I 6 </a:t>
            </a:r>
            <a:r>
              <a:rPr lang="en-US" altLang="it-IT" sz="1800" dirty="0" err="1">
                <a:solidFill>
                  <a:srgbClr val="0070C0"/>
                </a:solidFill>
                <a:latin typeface="Baskerville Old Face" panose="02020602080505020303" pitchFamily="18" charset="0"/>
              </a:rPr>
              <a:t>Stati</a:t>
            </a:r>
            <a:r>
              <a:rPr lang="en-US" altLang="it-IT" sz="18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 CECA)</a:t>
            </a:r>
          </a:p>
          <a:p>
            <a:pPr algn="just" eaLnBrk="1" hangingPunct="1">
              <a:buFontTx/>
              <a:buNone/>
              <a:defRPr/>
            </a:pPr>
            <a:r>
              <a:rPr lang="en-US" altLang="it-IT" sz="1800" b="1" dirty="0">
                <a:solidFill>
                  <a:srgbClr val="0070C0"/>
                </a:solidFill>
                <a:latin typeface="Baskerville Old Face" panose="02020602080505020303" pitchFamily="18" charset="0"/>
              </a:rPr>
              <a:t>			</a:t>
            </a:r>
            <a:r>
              <a:rPr lang="en-US" altLang="it-IT" sz="1800" dirty="0" err="1">
                <a:solidFill>
                  <a:srgbClr val="CC0000"/>
                </a:solidFill>
                <a:latin typeface="Baskerville Old Face" panose="02020602080505020303" pitchFamily="18" charset="0"/>
              </a:rPr>
              <a:t>mancata</a:t>
            </a:r>
            <a:r>
              <a:rPr lang="en-US" altLang="it-IT" sz="1800" dirty="0">
                <a:solidFill>
                  <a:srgbClr val="CC00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CC0000"/>
                </a:solidFill>
                <a:latin typeface="Baskerville Old Face" panose="02020602080505020303" pitchFamily="18" charset="0"/>
              </a:rPr>
              <a:t>ratifica</a:t>
            </a:r>
            <a:r>
              <a:rPr lang="en-US" altLang="it-IT" sz="1800" dirty="0">
                <a:solidFill>
                  <a:srgbClr val="CC0000"/>
                </a:solidFill>
                <a:latin typeface="Baskerville Old Face" panose="02020602080505020303" pitchFamily="18" charset="0"/>
              </a:rPr>
              <a:t> da </a:t>
            </a:r>
            <a:r>
              <a:rPr lang="en-US" altLang="it-IT" sz="1800" dirty="0" err="1">
                <a:solidFill>
                  <a:srgbClr val="CC0000"/>
                </a:solidFill>
                <a:latin typeface="Baskerville Old Face" panose="02020602080505020303" pitchFamily="18" charset="0"/>
              </a:rPr>
              <a:t>parte</a:t>
            </a:r>
            <a:r>
              <a:rPr lang="en-US" altLang="it-IT" sz="1800" dirty="0">
                <a:solidFill>
                  <a:srgbClr val="CC00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CC0000"/>
                </a:solidFill>
                <a:latin typeface="Baskerville Old Face" panose="02020602080505020303" pitchFamily="18" charset="0"/>
              </a:rPr>
              <a:t>dell’Assemblea</a:t>
            </a:r>
            <a:r>
              <a:rPr lang="en-US" altLang="it-IT" sz="1800" dirty="0">
                <a:solidFill>
                  <a:srgbClr val="CC00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CC0000"/>
                </a:solidFill>
                <a:latin typeface="Baskerville Old Face" panose="02020602080505020303" pitchFamily="18" charset="0"/>
              </a:rPr>
              <a:t>nazionale</a:t>
            </a:r>
            <a:r>
              <a:rPr lang="en-US" altLang="it-IT" sz="1800" dirty="0">
                <a:solidFill>
                  <a:srgbClr val="CC0000"/>
                </a:solidFill>
                <a:latin typeface="Baskerville Old Face" panose="02020602080505020303" pitchFamily="18" charset="0"/>
              </a:rPr>
              <a:t> </a:t>
            </a:r>
            <a:r>
              <a:rPr lang="en-US" altLang="it-IT" sz="1800" dirty="0" err="1">
                <a:solidFill>
                  <a:srgbClr val="CC0000"/>
                </a:solidFill>
                <a:latin typeface="Baskerville Old Face" panose="02020602080505020303" pitchFamily="18" charset="0"/>
              </a:rPr>
              <a:t>francese</a:t>
            </a:r>
            <a:r>
              <a:rPr lang="en-US" altLang="it-IT" sz="1800" dirty="0">
                <a:solidFill>
                  <a:srgbClr val="CC0000"/>
                </a:solidFill>
                <a:latin typeface="Baskerville Old Face" panose="02020602080505020303" pitchFamily="18" charset="0"/>
              </a:rPr>
              <a:t> (1954)</a:t>
            </a:r>
            <a:endParaRPr lang="en-US" altLang="it-IT" sz="2800" dirty="0">
              <a:latin typeface="Bradley Hand ITC" pitchFamily="66" charset="0"/>
            </a:endParaRPr>
          </a:p>
          <a:p>
            <a:pPr algn="just" eaLnBrk="1" hangingPunct="1">
              <a:buFontTx/>
              <a:buNone/>
              <a:defRPr/>
            </a:pPr>
            <a:endParaRPr lang="en-US" altLang="it-IT" sz="2800" b="1" dirty="0">
              <a:latin typeface="Bradley Hand ITC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US" altLang="it-IT" sz="2800" b="1" dirty="0">
              <a:solidFill>
                <a:schemeClr val="accent2"/>
              </a:solidFill>
              <a:latin typeface="Bradley Hand ITC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it-IT" altLang="it-IT" sz="2800" i="1" dirty="0">
              <a:solidFill>
                <a:srgbClr val="00660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131C180-42B4-32FC-9F92-9B268EEA84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D832D45-2CFE-543D-956A-5242A4849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9055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CC0000"/>
                </a:solidFill>
                <a:latin typeface="Baskerville Old Face" pitchFamily="18" charset="0"/>
              </a:rPr>
              <a:t>La UEO</a:t>
            </a:r>
          </a:p>
          <a:p>
            <a:pPr algn="ctr" eaLnBrk="1" hangingPunct="1">
              <a:buFontTx/>
              <a:buNone/>
              <a:defRPr/>
            </a:pPr>
            <a:endParaRPr lang="it-IT" altLang="it-IT" sz="1400" dirty="0">
              <a:solidFill>
                <a:srgbClr val="CC0000"/>
              </a:solidFill>
              <a:latin typeface="Baskerville Old Face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Pressione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USA per la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costituzione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di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un’organizzazione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di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difesa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europea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per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contrapporre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Europa occidentale forte a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blocco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dei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Paesi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r>
              <a:rPr lang="en-US" altLang="it-IT" sz="2000" b="1" dirty="0" err="1">
                <a:solidFill>
                  <a:srgbClr val="0070C0"/>
                </a:solidFill>
                <a:latin typeface="Bradley Hand ITC" panose="03070402050302030203" pitchFamily="66" charset="0"/>
              </a:rPr>
              <a:t>socialisti</a:t>
            </a:r>
            <a:r>
              <a:rPr lang="en-US" altLang="it-IT" sz="20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→</a:t>
            </a:r>
            <a:r>
              <a:rPr lang="en-US" altLang="it-IT" sz="2000" b="1" dirty="0">
                <a:solidFill>
                  <a:srgbClr val="0070C0"/>
                </a:solidFill>
                <a:latin typeface="Bradley Hand ITC" panose="03070402050302030203" pitchFamily="66" charset="0"/>
              </a:rPr>
              <a:t> </a:t>
            </a:r>
            <a:endParaRPr lang="it-IT" altLang="it-IT" sz="20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Revisione globale del Patto di Bruxelles: </a:t>
            </a:r>
            <a:r>
              <a:rPr lang="it-IT" altLang="it-IT" sz="2000" u="sng" dirty="0">
                <a:solidFill>
                  <a:srgbClr val="0070C0"/>
                </a:solidFill>
                <a:latin typeface="Baskerville Old Face" pitchFamily="18" charset="0"/>
              </a:rPr>
              <a:t>Accordi di Parigi del 23 ottobre 1954 – Unione europea Occidentale </a:t>
            </a:r>
          </a:p>
          <a:p>
            <a:pPr algn="just" eaLnBrk="1" hangingPunct="1">
              <a:buFontTx/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I 5 Stati del «Patto di Bruxelles» + RFT e Italia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Art. V legittima difesa collettiva (obbligo di agire automaticamente) </a:t>
            </a:r>
            <a:r>
              <a:rPr lang="it-IT" altLang="it-IT" sz="1400" dirty="0">
                <a:solidFill>
                  <a:srgbClr val="0070C0"/>
                </a:solidFill>
                <a:latin typeface="Baskerville Old Face" pitchFamily="18" charset="0"/>
              </a:rPr>
              <a:t>(VI raccordo con Carta ONU)</a:t>
            </a: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Art. VIII mutua consultazione per «minacce alla pace»</a:t>
            </a:r>
            <a:r>
              <a:rPr lang="it-IT" altLang="it-IT" sz="2800" b="1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</a:p>
          <a:p>
            <a:pPr marL="0" indent="0" algn="just" eaLnBrk="1" hangingPunct="1">
              <a:spcBef>
                <a:spcPts val="0"/>
              </a:spcBef>
              <a:buFontTx/>
              <a:buNone/>
              <a:defRPr/>
            </a:pPr>
            <a:r>
              <a:rPr lang="it-IT" altLang="it-IT" sz="1400" b="1" dirty="0">
                <a:solidFill>
                  <a:srgbClr val="0070C0"/>
                </a:solidFill>
                <a:latin typeface="Baskerville Old Face" pitchFamily="18" charset="0"/>
              </a:rPr>
              <a:t>*In tutto 28 Stati ma con Diversi Status</a:t>
            </a:r>
            <a:r>
              <a:rPr lang="it-IT" altLang="it-IT" sz="1400" dirty="0">
                <a:solidFill>
                  <a:srgbClr val="0070C0"/>
                </a:solidFill>
                <a:latin typeface="Baskerville Old Face" pitchFamily="18" charset="0"/>
              </a:rPr>
              <a:t>: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400" dirty="0">
                <a:solidFill>
                  <a:srgbClr val="0070C0"/>
                </a:solidFill>
                <a:latin typeface="Baskerville Old Face" pitchFamily="18" charset="0"/>
              </a:rPr>
              <a:t>		membri a pieno titolo (10) 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400" dirty="0">
                <a:solidFill>
                  <a:srgbClr val="0070C0"/>
                </a:solidFill>
                <a:latin typeface="Baskerville Old Face" pitchFamily="18" charset="0"/>
              </a:rPr>
              <a:t>		membri associati (6 - anche membri NATO)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400" b="1" dirty="0">
                <a:solidFill>
                  <a:srgbClr val="0070C0"/>
                </a:solidFill>
                <a:latin typeface="Baskerville Old Face" pitchFamily="18" charset="0"/>
              </a:rPr>
              <a:t>		</a:t>
            </a:r>
            <a:r>
              <a:rPr lang="it-IT" altLang="it-IT" sz="1400" dirty="0">
                <a:solidFill>
                  <a:srgbClr val="0070C0"/>
                </a:solidFill>
                <a:latin typeface="Baskerville Old Face" pitchFamily="18" charset="0"/>
              </a:rPr>
              <a:t>osservatori (5 - anche membri UE)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400" b="1" dirty="0">
                <a:solidFill>
                  <a:srgbClr val="0070C0"/>
                </a:solidFill>
                <a:latin typeface="Baskerville Old Face" pitchFamily="18" charset="0"/>
              </a:rPr>
              <a:t>		</a:t>
            </a:r>
            <a:r>
              <a:rPr lang="it-IT" altLang="it-IT" sz="1400" dirty="0">
                <a:solidFill>
                  <a:srgbClr val="0070C0"/>
                </a:solidFill>
                <a:latin typeface="Baskerville Old Face" pitchFamily="18" charset="0"/>
              </a:rPr>
              <a:t>partner associati (7 – accordi di associazione)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altLang="it-IT" sz="14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800" dirty="0">
                <a:solidFill>
                  <a:srgbClr val="C00000"/>
                </a:solidFill>
                <a:latin typeface="Bradley Hand ITC" panose="03070402050302030203" pitchFamily="66" charset="0"/>
              </a:rPr>
              <a:t>Tuttavia, durante la Guerra fredda il compito di salvaguardare La sicurezza dell’Europa occidentale fu in effetti affidato alla NATO </a:t>
            </a:r>
          </a:p>
          <a:p>
            <a:pPr algn="ctr" eaLnBrk="1" hangingPunct="1">
              <a:buFontTx/>
              <a:buNone/>
              <a:defRPr/>
            </a:pPr>
            <a:endParaRPr lang="it-IT" altLang="it-IT" sz="2800" i="1" dirty="0">
              <a:solidFill>
                <a:srgbClr val="00660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0B9661C-E88A-5FBB-CEC7-88E008041A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71B937-C069-54C2-1D44-D08F9C7383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9055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CC0000"/>
                </a:solidFill>
                <a:latin typeface="Baskerville Old Face" pitchFamily="18" charset="0"/>
              </a:rPr>
              <a:t>Il ruolo della UEO</a:t>
            </a:r>
          </a:p>
          <a:p>
            <a:pPr algn="ctr" eaLnBrk="1" hangingPunct="1">
              <a:buFontTx/>
              <a:buNone/>
              <a:defRPr/>
            </a:pPr>
            <a:endParaRPr lang="it-IT" altLang="it-IT" sz="1400" dirty="0">
              <a:solidFill>
                <a:srgbClr val="CC0000"/>
              </a:solidFill>
              <a:latin typeface="Baskerville Old Face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In concreto: </a:t>
            </a:r>
          </a:p>
          <a:p>
            <a:pPr algn="just" eaLnBrk="1" hangingPunct="1">
              <a:buFontTx/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1954-1984: ruolo nel controllo sul </a:t>
            </a:r>
            <a:r>
              <a:rPr lang="it-IT" altLang="it-IT" sz="2000">
                <a:solidFill>
                  <a:srgbClr val="0070C0"/>
                </a:solidFill>
                <a:latin typeface="Baskerville Old Face" panose="02020602080505020303" pitchFamily="18" charset="0"/>
              </a:rPr>
              <a:t>riarmo Tedesco + </a:t>
            </a:r>
            <a:r>
              <a:rPr lang="it-IT" altLang="it-IT" sz="20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foro politico (UK)</a:t>
            </a:r>
          </a:p>
          <a:p>
            <a:pPr algn="just" eaLnBrk="1" hangingPunct="1">
              <a:buFontTx/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1984: Dichiarazione di Roma (Consiglio) e riattivazione della UEO</a:t>
            </a:r>
          </a:p>
          <a:p>
            <a:pPr algn="just" eaLnBrk="1" hangingPunct="1">
              <a:buFontTx/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27 ottobre 1987: Piattaforma de L’Aja degli interessi europei in materia di sicurezza (Consiglio) </a:t>
            </a:r>
            <a:r>
              <a:rPr lang="it-IT" altLang="it-IT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obiettivo di creare una dimensione di sicurezza nell’ambito del processo di integrazione europea</a:t>
            </a:r>
          </a:p>
          <a:p>
            <a:pPr algn="just" eaLnBrk="1" hangingPunct="1">
              <a:buFontTx/>
              <a:buNone/>
              <a:defRPr/>
            </a:pPr>
            <a:endParaRPr lang="it-IT" altLang="it-IT" sz="20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Prassi UEO: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operazione </a:t>
            </a:r>
            <a:r>
              <a:rPr lang="it-IT" altLang="it-IT" sz="1600" i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Cleansweep</a:t>
            </a:r>
            <a:r>
              <a:rPr lang="it-IT" altLang="it-IT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altLang="it-IT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(op. navale Golfo persico) 1987-88 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Operazioni navali nel Golfo nella c.d. II guerra del Golfo (1990-1991)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Operazioni navali nei Balcani (1992-1996)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Operazione di polizia a Mostar (1993-1996)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Progetto MAPE in Albania (1997-1999)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anose="02020602080505020303" pitchFamily="18" charset="0"/>
              </a:rPr>
              <a:t>A margine: Dichiarazione di Petersberg (1992)</a:t>
            </a:r>
          </a:p>
          <a:p>
            <a:pPr algn="ctr" eaLnBrk="1" hangingPunct="1">
              <a:buFontTx/>
              <a:buNone/>
              <a:defRPr/>
            </a:pPr>
            <a:endParaRPr lang="it-IT" altLang="it-IT" sz="2800" i="1" dirty="0">
              <a:solidFill>
                <a:srgbClr val="00660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0A56007-7F6E-A8FA-AFE7-0323D4316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1857E77-0D0F-DCCB-C3F7-95A8F7130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CC0000"/>
                </a:solidFill>
                <a:latin typeface="Baskerville Old Face" pitchFamily="18" charset="0"/>
              </a:rPr>
              <a:t>UEO e UE</a:t>
            </a:r>
          </a:p>
          <a:p>
            <a:pPr algn="ctr" eaLnBrk="1" hangingPunct="1">
              <a:buFontTx/>
              <a:buNone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A seguito dell’istituzione della UE e dell’attribuzione ad essa di una politica estera e di sicurezza comune (II Pilastro)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La UEO è indicata nei Trattati di Maastricht e Amsterdam quale «parte integrante dello sviluppo dell’Unione alla quale conferisce l’accesso ad una capacità operativa di difesa» (compiti di Petersberg – la Dichiarazione è allegata al Trattato di Maastricht))</a:t>
            </a:r>
          </a:p>
          <a:p>
            <a:pPr marL="0" indent="0" algn="just" eaLnBrk="1" hangingPunct="1">
              <a:buFontTx/>
              <a:buNone/>
              <a:defRPr/>
            </a:pPr>
            <a:r>
              <a:rPr lang="it-IT" altLang="it-IT" sz="1600" u="sng" dirty="0">
                <a:solidFill>
                  <a:srgbClr val="0070C0"/>
                </a:solidFill>
                <a:latin typeface="Baskerville Old Face" pitchFamily="18" charset="0"/>
              </a:rPr>
              <a:t>Cioè:</a:t>
            </a:r>
            <a:endParaRPr lang="it-IT" altLang="it-IT" sz="16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defRPr/>
            </a:pPr>
            <a:r>
              <a:rPr lang="it-IT" altLang="it-IT" sz="1600" dirty="0">
                <a:solidFill>
                  <a:srgbClr val="C00000"/>
                </a:solidFill>
                <a:latin typeface="Baskerville Old Face" pitchFamily="18" charset="0"/>
              </a:rPr>
              <a:t>alla UE NON è riconosciuto un ruolo autonomo nel settore della difesa</a:t>
            </a:r>
          </a:p>
          <a:p>
            <a:pPr algn="just" eaLnBrk="1" hangingPunct="1">
              <a:defRPr/>
            </a:pPr>
            <a:r>
              <a:rPr lang="it-IT" altLang="it-IT" sz="1600" dirty="0">
                <a:solidFill>
                  <a:srgbClr val="C00000"/>
                </a:solidFill>
                <a:latin typeface="Baskerville Old Face" pitchFamily="18" charset="0"/>
              </a:rPr>
              <a:t>la definizione progressiva di una politica di difesa comune è rimessa alla UEO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altLang="it-IT" sz="1800" u="sng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Dichiarazione di Marsiglia della UEO (2000) – oggetto: decisa la cessazione della maggior parte delle attività del Consiglio dell’UEO (resta art. V), anticipando le decisioni che il Consiglio europeo avrebbe preso a Nizza</a:t>
            </a:r>
          </a:p>
          <a:p>
            <a:pPr marL="0" indent="0" algn="just" eaLnBrk="1" hangingPunct="1">
              <a:buFontTx/>
              <a:buNone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Trattato di Nizza (riforma UE): UEO scompare dal TUE</a:t>
            </a: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ü"/>
              <a:defRPr/>
            </a:pPr>
            <a:r>
              <a:rPr lang="it-IT" altLang="it-IT" sz="1800" dirty="0">
                <a:solidFill>
                  <a:srgbClr val="0070C0"/>
                </a:solidFill>
                <a:latin typeface="Baskerville Old Face" pitchFamily="18" charset="0"/>
              </a:rPr>
              <a:t>Con il Trattato di Lisbona è introdotta nel TUE la clausola di legittima difesa collettiva art. 42, par. 7) che tuttavia riguarda azioni statali </a:t>
            </a:r>
            <a:r>
              <a:rPr lang="it-IT" altLang="it-IT" sz="1800" dirty="0">
                <a:solidFill>
                  <a:srgbClr val="C00000"/>
                </a:solidFill>
                <a:latin typeface="Baskerville Old Face" pitchFamily="18" charset="0"/>
              </a:rPr>
              <a:t>(NB: l’UEO termina a giugno 2011)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186515-E077-A7D9-5570-205FE10BB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0438"/>
            <a:ext cx="7772400" cy="1543050"/>
          </a:xfrm>
        </p:spPr>
        <p:txBody>
          <a:bodyPr/>
          <a:lstStyle/>
          <a:p>
            <a:pPr>
              <a:defRPr/>
            </a:pPr>
            <a:r>
              <a:rPr lang="it-IT" sz="3200" dirty="0">
                <a:solidFill>
                  <a:srgbClr val="C00000"/>
                </a:solidFill>
              </a:rPr>
              <a:t>ASSETTO ATTUALE</a:t>
            </a:r>
            <a:endParaRPr lang="nl-NL" sz="3200" dirty="0">
              <a:solidFill>
                <a:srgbClr val="C00000"/>
              </a:solidFill>
            </a:endParaRPr>
          </a:p>
        </p:txBody>
      </p:sp>
      <p:sp>
        <p:nvSpPr>
          <p:cNvPr id="8195" name="Segnaposto testo 2">
            <a:extLst>
              <a:ext uri="{FF2B5EF4-FFF2-40B4-BE49-F238E27FC236}">
                <a16:creationId xmlns:a16="http://schemas.microsoft.com/office/drawing/2014/main" id="{28E52D4B-186E-3699-A25B-FA7F2684B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7810500" cy="760413"/>
          </a:xfrm>
        </p:spPr>
        <p:txBody>
          <a:bodyPr/>
          <a:lstStyle/>
          <a:p>
            <a:r>
              <a:rPr lang="it-IT" altLang="nl-NL">
                <a:solidFill>
                  <a:srgbClr val="0070C0"/>
                </a:solidFill>
              </a:rPr>
              <a:t>Sezione II</a:t>
            </a:r>
            <a:endParaRPr lang="nl-NL" altLang="nl-NL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EA969-EC70-D5BE-4CC5-A1D1369B9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45295F6-C44D-B362-73AD-5FC6ECC4D0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19AC1A2-339A-21C2-85FA-00B409BA4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sz="2800" dirty="0">
                <a:solidFill>
                  <a:srgbClr val="CC0000"/>
                </a:solidFill>
                <a:latin typeface="Baskerville Old Face" pitchFamily="18" charset="0"/>
              </a:rPr>
              <a:t>L’UE ha competenze nella difesa dei suoi SM da attacchi armati?</a:t>
            </a:r>
          </a:p>
          <a:p>
            <a:pPr algn="ctr" eaLnBrk="1" hangingPunct="1">
              <a:buFontTx/>
              <a:buNone/>
              <a:defRPr/>
            </a:pPr>
            <a:endParaRPr lang="it-IT" altLang="it-IT" sz="18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algn="just" eaLnBrk="1" hangingPunct="1">
              <a:buFontTx/>
              <a:buNone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Clausola di legittima difesa collettiva art. 42, par. 7 TUE</a:t>
            </a:r>
          </a:p>
          <a:p>
            <a:pPr algn="just" eaLnBrk="1" hangingPunct="1">
              <a:buFontTx/>
              <a:buNone/>
              <a:defRPr/>
            </a:pP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</a:rPr>
              <a:t>		</a:t>
            </a:r>
            <a:r>
              <a:rPr lang="it-IT" altLang="it-IT" sz="2400" dirty="0">
                <a:solidFill>
                  <a:srgbClr val="0070C0"/>
                </a:solidFill>
                <a:latin typeface="Baskerville Old Face" pitchFamily="18" charset="0"/>
                <a:ea typeface="Calibri" panose="020F0502020204030204" pitchFamily="34" charset="0"/>
                <a:cs typeface="Calibri" panose="020F0502020204030204" pitchFamily="34" charset="0"/>
              </a:rPr>
              <a:t>→ l’UE NON ha competenze: </a:t>
            </a:r>
            <a:r>
              <a:rPr lang="it-IT" altLang="it-IT" sz="2400" dirty="0">
                <a:solidFill>
                  <a:srgbClr val="C00000"/>
                </a:solidFill>
                <a:latin typeface="Baskerville Old Face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il supporto, armato e non, da parte degli altri SM </a:t>
            </a:r>
            <a:r>
              <a:rPr lang="it-IT" altLang="it-IT" sz="2400" u="sng" dirty="0">
                <a:solidFill>
                  <a:srgbClr val="C00000"/>
                </a:solidFill>
                <a:latin typeface="Baskerville Old Face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non passa attraverso l’Unione</a:t>
            </a:r>
            <a:endParaRPr lang="it-IT" altLang="it-IT" sz="2400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889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AF521A-7317-4A8A-BF04-5017B4941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25C60A4-6FAC-468A-FFCC-6C4DB0D2A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325" y="620713"/>
            <a:ext cx="8229600" cy="71437"/>
          </a:xfrm>
        </p:spPr>
        <p:txBody>
          <a:bodyPr/>
          <a:lstStyle/>
          <a:p>
            <a:pPr eaLnBrk="1" hangingPunct="1"/>
            <a:r>
              <a:rPr lang="it-IT" altLang="it-IT" sz="3600">
                <a:solidFill>
                  <a:srgbClr val="CC0000"/>
                </a:solidFill>
                <a:latin typeface="Baskerville Old Face" panose="02020602080505020303" pitchFamily="18" charset="0"/>
              </a:rPr>
              <a:t>-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E6528D1-8067-96AA-F24E-C2DCE45438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3373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Quali sono le competenze UE in materia di </a:t>
            </a:r>
            <a:r>
              <a:rPr lang="it-IT" altLang="it-IT" i="1" dirty="0">
                <a:solidFill>
                  <a:srgbClr val="CC0000"/>
                </a:solidFill>
                <a:latin typeface="Baskerville Old Face" pitchFamily="18" charset="0"/>
              </a:rPr>
              <a:t>difesa</a:t>
            </a:r>
            <a:r>
              <a:rPr lang="it-IT" altLang="it-IT" dirty="0">
                <a:solidFill>
                  <a:srgbClr val="CC0000"/>
                </a:solidFill>
                <a:latin typeface="Baskerville Old Face" pitchFamily="18" charset="0"/>
              </a:rPr>
              <a:t>?</a:t>
            </a:r>
          </a:p>
          <a:p>
            <a:pPr algn="ctr" eaLnBrk="1" hangingPunct="1">
              <a:buFontTx/>
              <a:buNone/>
              <a:defRPr/>
            </a:pPr>
            <a:endParaRPr lang="it-IT" altLang="it-IT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0" indent="0" algn="just" eaLnBrk="1" hangingPunct="1">
              <a:buNone/>
              <a:defRPr/>
            </a:pPr>
            <a:r>
              <a:rPr lang="it-IT" altLang="it-IT" sz="2800" dirty="0">
                <a:solidFill>
                  <a:srgbClr val="0070C0"/>
                </a:solidFill>
                <a:latin typeface="Baskerville Old Face" pitchFamily="18" charset="0"/>
              </a:rPr>
              <a:t>Politica di sicurezza e di </a:t>
            </a:r>
            <a:r>
              <a:rPr lang="it-IT" altLang="it-IT" sz="2800" dirty="0">
                <a:solidFill>
                  <a:srgbClr val="C00000"/>
                </a:solidFill>
                <a:latin typeface="Baskerville Old Face" pitchFamily="18" charset="0"/>
              </a:rPr>
              <a:t>difesa</a:t>
            </a:r>
            <a:r>
              <a:rPr lang="it-IT" altLang="it-IT" sz="2800" dirty="0">
                <a:solidFill>
                  <a:srgbClr val="0070C0"/>
                </a:solidFill>
                <a:latin typeface="Baskerville Old Face" pitchFamily="18" charset="0"/>
              </a:rPr>
              <a:t> comune (TUE, Titolo V, Capo 2, Sezione 2)</a:t>
            </a:r>
          </a:p>
          <a:p>
            <a:pPr marL="457200" lvl="1" indent="0" algn="just" eaLnBrk="1" hangingPunct="1">
              <a:buNone/>
              <a:defRPr/>
            </a:pPr>
            <a:r>
              <a:rPr lang="it-IT" altLang="it-IT" sz="1400" dirty="0">
                <a:solidFill>
                  <a:srgbClr val="0070C0"/>
                </a:solidFill>
                <a:latin typeface="Baskerville Old Face" pitchFamily="18" charset="0"/>
              </a:rPr>
              <a:t> </a:t>
            </a:r>
          </a:p>
          <a:p>
            <a:pPr lvl="1" algn="just" eaLnBrk="1" hangingPunct="1">
              <a:defRPr/>
            </a:pPr>
            <a:r>
              <a:rPr lang="it-IT" altLang="it-IT" sz="2000" dirty="0">
                <a:solidFill>
                  <a:srgbClr val="C00000"/>
                </a:solidFill>
                <a:latin typeface="Baskerville Old Face" pitchFamily="18" charset="0"/>
              </a:rPr>
              <a:t>Missioni civili e militari</a:t>
            </a: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, con capacità operative fornite dagli Stati membri (art. 42, par. 1)</a:t>
            </a:r>
          </a:p>
          <a:p>
            <a:pPr marL="457200" lvl="1" indent="0" algn="just" eaLnBrk="1" hangingPunct="1">
              <a:buNone/>
              <a:defRPr/>
            </a:pPr>
            <a:endParaRPr lang="it-IT" altLang="it-IT" sz="20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457200" lvl="1" indent="0" algn="just" eaLnBrk="1" hangingPunct="1"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- 	Comprende la graduale definizione di </a:t>
            </a:r>
            <a:r>
              <a:rPr lang="it-IT" altLang="it-IT" sz="2000" dirty="0">
                <a:solidFill>
                  <a:srgbClr val="C00000"/>
                </a:solidFill>
                <a:latin typeface="Baskerville Old Face" pitchFamily="18" charset="0"/>
              </a:rPr>
              <a:t>politica di difesa comune </a:t>
            </a: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(art. 42, par. 2)	</a:t>
            </a:r>
          </a:p>
          <a:p>
            <a:pPr marL="457200" lvl="1" indent="0" algn="just" eaLnBrk="1" hangingPunct="1"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		Questa condurrà a </a:t>
            </a:r>
            <a:r>
              <a:rPr lang="it-IT" altLang="it-IT" sz="2000" b="1" u="sng" dirty="0">
                <a:solidFill>
                  <a:srgbClr val="C00000"/>
                </a:solidFill>
                <a:latin typeface="Baskerville Old Face" pitchFamily="18" charset="0"/>
              </a:rPr>
              <a:t>difesa comune </a:t>
            </a: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(decisione Consiglio 		europeo all’unanimità)</a:t>
            </a:r>
          </a:p>
          <a:p>
            <a:pPr marL="457200" lvl="1" indent="0" algn="just" eaLnBrk="1" hangingPunct="1">
              <a:buNone/>
              <a:defRPr/>
            </a:pPr>
            <a:endParaRPr lang="it-IT" altLang="it-IT" sz="2000" dirty="0">
              <a:solidFill>
                <a:srgbClr val="0070C0"/>
              </a:solidFill>
              <a:latin typeface="Baskerville Old Face" pitchFamily="18" charset="0"/>
            </a:endParaRPr>
          </a:p>
          <a:p>
            <a:pPr marL="457200" lvl="1" indent="0" algn="just" eaLnBrk="1" hangingPunct="1">
              <a:buNone/>
              <a:defRPr/>
            </a:pPr>
            <a:r>
              <a:rPr lang="it-IT" altLang="it-IT" sz="2000" dirty="0">
                <a:solidFill>
                  <a:srgbClr val="0070C0"/>
                </a:solidFill>
                <a:latin typeface="Baskerville Old Face" pitchFamily="18" charset="0"/>
              </a:rPr>
              <a:t>- NOTA BENE: la clausola di legittima difesa collettiva fa parte della politica di sicurezza e di difesa comune 	</a:t>
            </a:r>
          </a:p>
        </p:txBody>
      </p:sp>
    </p:spTree>
    <p:extLst>
      <p:ext uri="{BB962C8B-B14F-4D97-AF65-F5344CB8AC3E}">
        <p14:creationId xmlns:p14="http://schemas.microsoft.com/office/powerpoint/2010/main" val="3293231565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4357</TotalTime>
  <Words>1159</Words>
  <Application>Microsoft Office PowerPoint</Application>
  <PresentationFormat>Presentazione su schermo (4:3)</PresentationFormat>
  <Paragraphs>141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Arial</vt:lpstr>
      <vt:lpstr>Baskerville Old Face</vt:lpstr>
      <vt:lpstr>Bradley Hand ITC</vt:lpstr>
      <vt:lpstr>Calibri</vt:lpstr>
      <vt:lpstr>Wingdings</vt:lpstr>
      <vt:lpstr>Struttura predefinita</vt:lpstr>
      <vt:lpstr>Diritto delle relazioni esterne dell’Unione europea della PESC e della PESD Politica di sicurezza e di difesa: graduale definizione di politica di difesa comune Master «International Cooperation and Security Diplomacy»</vt:lpstr>
      <vt:lpstr>Il ruolo della difesa nel processo di integrazione europea</vt:lpstr>
      <vt:lpstr>-</vt:lpstr>
      <vt:lpstr>-</vt:lpstr>
      <vt:lpstr>-</vt:lpstr>
      <vt:lpstr>-</vt:lpstr>
      <vt:lpstr>ASSETTO ATTUALE</vt:lpstr>
      <vt:lpstr>-</vt:lpstr>
      <vt:lpstr>-</vt:lpstr>
      <vt:lpstr>-</vt:lpstr>
      <vt:lpstr>LA GRADUALE DEFINIZIONE DI POLITICA DI DIFESA COMUNE</vt:lpstr>
      <vt:lpstr>-</vt:lpstr>
      <vt:lpstr>-</vt:lpstr>
      <vt:lpstr>-</vt:lpstr>
      <vt:lpstr>-</vt:lpstr>
    </vt:vector>
  </TitlesOfParts>
  <Company>Uniroma1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DITS</dc:creator>
  <cp:lastModifiedBy>Emanuela Pistoia</cp:lastModifiedBy>
  <cp:revision>119</cp:revision>
  <dcterms:created xsi:type="dcterms:W3CDTF">2012-10-05T13:09:13Z</dcterms:created>
  <dcterms:modified xsi:type="dcterms:W3CDTF">2024-11-28T18:23:59Z</dcterms:modified>
</cp:coreProperties>
</file>