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48" r:id="rId3"/>
    <p:sldId id="349" r:id="rId4"/>
    <p:sldId id="350" r:id="rId5"/>
    <p:sldId id="354" r:id="rId6"/>
    <p:sldId id="353" r:id="rId7"/>
    <p:sldId id="355" r:id="rId8"/>
    <p:sldId id="352" r:id="rId9"/>
    <p:sldId id="351" r:id="rId10"/>
    <p:sldId id="356" r:id="rId11"/>
    <p:sldId id="357" r:id="rId12"/>
    <p:sldId id="358" r:id="rId13"/>
    <p:sldId id="360" r:id="rId14"/>
    <p:sldId id="359" r:id="rId15"/>
    <p:sldId id="361" r:id="rId16"/>
    <p:sldId id="36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178"/>
    <a:srgbClr val="8089FF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/>
    <p:restoredTop sz="94233"/>
  </p:normalViewPr>
  <p:slideViewPr>
    <p:cSldViewPr snapToGrid="0">
      <p:cViewPr varScale="1">
        <p:scale>
          <a:sx n="89" d="100"/>
          <a:sy n="89" d="100"/>
        </p:scale>
        <p:origin x="17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35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04/11/25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C00000"/>
                </a:solidFill>
              </a:rPr>
              <a:t>2.6. La politica internazionale tra le due </a:t>
            </a:r>
            <a:r>
              <a:rPr lang="it-IT" sz="5400" b="1">
                <a:solidFill>
                  <a:srgbClr val="C00000"/>
                </a:solidFill>
              </a:rPr>
              <a:t>guerre mondiali</a:t>
            </a:r>
            <a:endParaRPr lang="it-IT" sz="5400" b="1" dirty="0">
              <a:solidFill>
                <a:srgbClr val="C0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1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4913B-ECB4-2370-E29F-76CE43D5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chemeClr val="accent2"/>
                </a:solidFill>
                <a:latin typeface="Times" pitchFamily="2" charset="0"/>
              </a:rPr>
              <a:t>Guerra civile spagnola (1936-1939)</a:t>
            </a:r>
            <a:endParaRPr lang="it-IT" sz="3200" dirty="0">
              <a:solidFill>
                <a:schemeClr val="accent2"/>
              </a:solidFill>
            </a:endParaRP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1923-1930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dittatura di Primo de Rivera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aprile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elezioni amministrative e sconfitta dei partiti monarchici. Alfonso XIII abdica ed espatria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aprile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proclamazione della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Repubblica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Governo di coalizione repubblicano-socialista guidato da Manuel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Azana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tentativo di ridimensionare i poteri forti della Spagna monarchica: gerarchia ecclesiastica, esercito, aristocrazia terriera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Costituzione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dicembre 1931)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Statuto autonomo di Catalogna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forme di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autogoverno nelle province basche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Riforma agraria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(settembre 1932)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 1932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tentativo di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colpo di Stato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generale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Sanjurio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gennaio 1933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scioperi promossi dal sindacato anarchico CNT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274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riorganizzazione dei partiti di destra:</a:t>
            </a:r>
            <a:b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CEDA, dicembre 1932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Falange </a:t>
            </a:r>
            <a:r>
              <a:rPr lang="it-IT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espanola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ottobre 1933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novembre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1933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vittoria delle destre alle elezioni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bienio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(repressione dell’ottobre 1934)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febbraio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vittoria della coalizione di </a:t>
            </a:r>
            <a:r>
              <a:rPr lang="it-IT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Fronte popolare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formazione di un nuovo governo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Azana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luglio 1936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alzamiento</a:t>
            </a:r>
            <a:r>
              <a:rPr lang="it-IT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degli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Africanistas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stanza in Marocco</a:t>
            </a:r>
            <a:r>
              <a:rPr lang="it-IT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[Francisco Franco, Manuel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Emilio Mola, José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Sanjurio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appoggiati da Hitler e Mussolini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giro di qualche settimana la Spagna viene spezzata a metà: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regioni nordoccidentali amministrate da una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Giunta di difesa nazionale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guidata dal generalissimo Franco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 territori controllati dalla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Repubblica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(Asturie, Catalogna, Paesi Baschi, Castiglia orientale), sostenuti dal governo legittimo, dalle migliaia di volontari accorsi in sua difesa da ogni parte del paese e del mondo</a:t>
            </a:r>
          </a:p>
        </p:txBody>
      </p:sp>
    </p:spTree>
    <p:extLst>
      <p:ext uri="{BB962C8B-B14F-4D97-AF65-F5344CB8AC3E}">
        <p14:creationId xmlns:p14="http://schemas.microsoft.com/office/powerpoint/2010/main" val="10416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urope">
            <a:extLst>
              <a:ext uri="{FF2B5EF4-FFF2-40B4-BE49-F238E27FC236}">
                <a16:creationId xmlns:a16="http://schemas.microsoft.com/office/drawing/2014/main" id="{8568A95B-08EA-2994-2FB0-C7AE69E243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" y="0"/>
            <a:ext cx="5246439" cy="4068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urope">
            <a:extLst>
              <a:ext uri="{FF2B5EF4-FFF2-40B4-BE49-F238E27FC236}">
                <a16:creationId xmlns:a16="http://schemas.microsoft.com/office/drawing/2014/main" id="{F5EA5BA4-F794-C629-C67B-E4AF079546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810" y="1674000"/>
            <a:ext cx="6695181" cy="5184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7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262C173-6001-B22A-6B48-F0C6BECAF6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 nazionalista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coesione e disciplina interna; autorità del capo e partito unico (Falange); ideologia corporativa di matrice fascista (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Fuero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marzo 1938)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 repubblicano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profonde divisioni interne, che si sommano alla frammentazione dei governi locali, malgrado la formazione di un governo organico di Fronte popolare presieduto dal socialista Largo Caballero (settembre 1936)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‘guerra civile nella guerra civile’ 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(Barcellona, maggio 1937)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1937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governo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Négrin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(rallenta le riforme per rafforzare lo sforzo bellico)</a:t>
            </a:r>
          </a:p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9D2095-C24B-2483-B8DE-ED82879D52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agosto 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patto di non intervento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politica di </a:t>
            </a:r>
            <a:r>
              <a:rPr lang="it-IT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appeasement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aprile 1937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bombardamento di Guernica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gennaio 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cade Barcellona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marzo 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cade Madrid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aprile 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 ufficialmente inizio la dittatura di Francisco Franco (che soggiogherà la Spagna fino alla morte del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caudillo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avvenuta il 20 novembre 1975)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91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anish Civil War maps">
            <a:extLst>
              <a:ext uri="{FF2B5EF4-FFF2-40B4-BE49-F238E27FC236}">
                <a16:creationId xmlns:a16="http://schemas.microsoft.com/office/drawing/2014/main" id="{2A4088FB-16DE-E4C0-CBEC-084D52CD9E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033" y="1825625"/>
            <a:ext cx="4195933" cy="435133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p showing situation in 1938">
            <a:extLst>
              <a:ext uri="{FF2B5EF4-FFF2-40B4-BE49-F238E27FC236}">
                <a16:creationId xmlns:a16="http://schemas.microsoft.com/office/drawing/2014/main" id="{2859EDBE-4CF6-4100-0CAD-E646CF186A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856405"/>
            <a:ext cx="5181600" cy="428977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262C173-6001-B22A-6B48-F0C6BECAF6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fenomeno dei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volontari internazionali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(George Mosse)</a:t>
            </a:r>
          </a:p>
          <a:p>
            <a:pPr>
              <a:buClr>
                <a:srgbClr val="FF0000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schieramenti internazionali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si sovrappongono a quelli interni</a:t>
            </a:r>
          </a:p>
          <a:p>
            <a:pPr>
              <a:buClr>
                <a:srgbClr val="FF0000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bombardamenti</a:t>
            </a:r>
          </a:p>
          <a:p>
            <a:pPr>
              <a:buClr>
                <a:srgbClr val="FF0000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surplus di violenza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guerra civile</a:t>
            </a:r>
          </a:p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B46565C-E725-460D-4733-CB1E186230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67101"/>
            <a:ext cx="5181600" cy="2868385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5025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6506858-AD3A-6E83-3B3F-5203FCE0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Pablo Picasso, </a:t>
            </a:r>
            <a:r>
              <a:rPr lang="it-IT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Guernica </a:t>
            </a:r>
            <a:r>
              <a:rPr lang="it-IT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(1937)</a:t>
            </a:r>
          </a:p>
        </p:txBody>
      </p:sp>
      <p:pic>
        <p:nvPicPr>
          <p:cNvPr id="4100" name="Picture 4" descr="la guernica">
            <a:extLst>
              <a:ext uri="{FF2B5EF4-FFF2-40B4-BE49-F238E27FC236}">
                <a16:creationId xmlns:a16="http://schemas.microsoft.com/office/drawing/2014/main" id="{FFBA4BCA-3AFA-AAED-6245-54FCAE13A4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25" y="1690688"/>
            <a:ext cx="10788750" cy="49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83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4913B-ECB4-2370-E29F-76CE43D5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" pitchFamily="2" charset="0"/>
              </a:rPr>
              <a:t>1. L’instabilità europea e la </a:t>
            </a:r>
            <a:r>
              <a:rPr lang="it-IT" sz="3600" i="1" dirty="0">
                <a:solidFill>
                  <a:schemeClr val="accent2"/>
                </a:solidFill>
                <a:latin typeface="Times" pitchFamily="2" charset="0"/>
              </a:rPr>
              <a:t>sicurezza collettiva</a:t>
            </a:r>
            <a:endParaRPr lang="it-IT" sz="3600" dirty="0">
              <a:solidFill>
                <a:schemeClr val="accent2"/>
              </a:solidFill>
            </a:endParaRP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settembre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dicembre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«avventura fiumana»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gennaio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occupazione franco-belga della Ruhr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inflazionistico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rovina dei piccoli e medi risparmiatori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deprezzamento dei salari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aumento del tasso di disoccupazione</a:t>
            </a:r>
            <a:endParaRPr lang="it-IT" sz="2000" dirty="0">
              <a:latin typeface="Times" pitchFamily="2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agosto 1923: ministero di coalizione guidato da Gustav </a:t>
            </a:r>
            <a:r>
              <a:rPr lang="it-IT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Stresemann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 avvia una politica di dialogo con il Cartello delle sinistre francesi e il ministero laburista inglese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aprile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1924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</a:t>
            </a:r>
            <a:r>
              <a:rPr lang="it-IT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Dawes</a:t>
            </a:r>
            <a:r>
              <a:rPr lang="it-IT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1929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Young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ottobre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1925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Trattato di Locarno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agosto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Patto Briand-</a:t>
            </a:r>
            <a:r>
              <a:rPr lang="it-IT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Kellogs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338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carno, Patto di">
            <a:extLst>
              <a:ext uri="{FF2B5EF4-FFF2-40B4-BE49-F238E27FC236}">
                <a16:creationId xmlns:a16="http://schemas.microsoft.com/office/drawing/2014/main" id="{56FBBF95-1A24-5E6E-86C3-772220F95E6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34839"/>
            <a:ext cx="5181600" cy="353290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7BD2EA-0DFF-641A-F6A5-7EEBE796642B}"/>
              </a:ext>
            </a:extLst>
          </p:cNvPr>
          <p:cNvSpPr txBox="1"/>
          <p:nvPr/>
        </p:nvSpPr>
        <p:spPr>
          <a:xfrm>
            <a:off x="838200" y="138411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Locarno, 16 ottobre 1925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(Archivio della città di Locarno)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E03D6ED-4A33-1E92-0BDE-A1E18C2845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177371"/>
            <a:ext cx="5181600" cy="3647846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6358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limiti della politica di sicurezza collettiva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Font di sistema regolare"/>
              <a:buChar char="✓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contraddizioni interne alla Sdn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Font di sistema regolare"/>
              <a:buChar char="✓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dialettica tra le principali potenze europee e occidentali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Font di sistema regolare"/>
              <a:buChar char="✓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destabilizzante della Russia sovietica</a:t>
            </a:r>
          </a:p>
          <a:p>
            <a:pPr marL="0" indent="0" algn="just">
              <a:buNone/>
            </a:pP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2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4913B-ECB4-2370-E29F-76CE43D5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" pitchFamily="2" charset="0"/>
              </a:rPr>
              <a:t>2. La crisi della </a:t>
            </a:r>
            <a:r>
              <a:rPr lang="it-IT" sz="3600" i="1" dirty="0">
                <a:solidFill>
                  <a:schemeClr val="accent2"/>
                </a:solidFill>
                <a:latin typeface="Times" pitchFamily="2" charset="0"/>
              </a:rPr>
              <a:t>sicurezza collettiva </a:t>
            </a:r>
            <a:r>
              <a:rPr lang="it-IT" sz="3600" dirty="0">
                <a:solidFill>
                  <a:schemeClr val="accent2"/>
                </a:solidFill>
                <a:latin typeface="Times" pitchFamily="2" charset="0"/>
              </a:rPr>
              <a:t>(1919-1931)</a:t>
            </a:r>
            <a:endParaRPr lang="it-IT" sz="3600" dirty="0">
              <a:solidFill>
                <a:schemeClr val="accent2"/>
              </a:solidFill>
            </a:endParaRP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1929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Grande Depressione mette in crisi l’illusione della «sicurezza collettiva»</a:t>
            </a:r>
          </a:p>
          <a:p>
            <a:pPr algn="just"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1931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aggressione giapponese alla Manciuria</a:t>
            </a:r>
          </a:p>
          <a:p>
            <a:pPr algn="just">
              <a:buFont typeface="Wingdings" pitchFamily="2" charset="2"/>
              <a:buChar char="q"/>
            </a:pP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1933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Giappone esce dalla Società delle nazioni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3" name="Segnaposto contenuto 3" descr="China_and_Japan,_John_Nicaragua_Dower_(1844).jpg">
            <a:extLst>
              <a:ext uri="{FF2B5EF4-FFF2-40B4-BE49-F238E27FC236}">
                <a16:creationId xmlns:a16="http://schemas.microsoft.com/office/drawing/2014/main" id="{5B381845-4BB5-C25C-A66A-58605BC6DB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25625"/>
            <a:ext cx="5577650" cy="454380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0670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3FEAAEA2-E0D7-46C7-A568-66D933CCC7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50541" y="183450"/>
            <a:ext cx="6617665" cy="4428000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6572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4913B-ECB4-2370-E29F-76CE43D5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" pitchFamily="2" charset="0"/>
              </a:rPr>
              <a:t>3. Verso la seconda guerra mondiale (1933-1939)</a:t>
            </a:r>
            <a:endParaRPr lang="it-IT" sz="3600" dirty="0">
              <a:solidFill>
                <a:schemeClr val="accent2"/>
              </a:solidFill>
            </a:endParaRP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Hitler cancelliere del Reich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Germania esce dalla Società delle nazioni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plebiscito della Saar (riunificazione entro lo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stesso territorio nazionale di tutti i tedeschi)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ripristino della coscrizione obbligatoria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1935-1936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guerra italo-etiopica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rimilitarizzazione della Renania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novembre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 Roma-Berlino e patto anti-Comintern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1936-1939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civile spagnola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marzo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Anschluss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settembre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Conferenza di Monaco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agosto 1939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patto Ribbentrop-Molotov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106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12595EE-F5FD-D8EF-F333-2FF6488B09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4064" y="225000"/>
            <a:ext cx="5453920" cy="6408000"/>
          </a:xfrm>
          <a:ln w="19050">
            <a:solidFill>
              <a:srgbClr val="FF0000"/>
            </a:solidFill>
          </a:ln>
        </p:spPr>
      </p:pic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BA2BF6B-51A7-7A68-B5B3-A6A9184244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6" y="1197000"/>
            <a:ext cx="4248721" cy="5436000"/>
          </a:xfrm>
          <a:ln w="19050">
            <a:solidFill>
              <a:srgbClr val="FF0000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99263C-6893-9325-4F90-5426AD7B70C3}"/>
              </a:ext>
            </a:extLst>
          </p:cNvPr>
          <p:cNvSpPr txBox="1"/>
          <p:nvPr/>
        </p:nvSpPr>
        <p:spPr>
          <a:xfrm>
            <a:off x="284016" y="225000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d’Etiopia (1935-1936)</a:t>
            </a:r>
          </a:p>
        </p:txBody>
      </p:sp>
    </p:spTree>
    <p:extLst>
      <p:ext uri="{BB962C8B-B14F-4D97-AF65-F5344CB8AC3E}">
        <p14:creationId xmlns:p14="http://schemas.microsoft.com/office/powerpoint/2010/main" val="6391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ottobre 1935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l’Italia attacca l’Etiopia, Stato aderente alla Società delle Nazioni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maggio 1936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proclamazione dell’Impero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Africa Orientale Italiana (Etiopia, Somalia, Eritrea)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Sanzioni economiche della Sdn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Appoggio diplomatico della Germania nazista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1937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L’Italia esce dalla Sdn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Legislazione razziale in colonia: segregazionismo nei confronti degli eritrei, etiopi e somali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Distinzione tra abitanti e sudditi</a:t>
            </a:r>
          </a:p>
          <a:p>
            <a:pPr marL="0" indent="0" algn="just">
              <a:buNone/>
            </a:pP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37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</TotalTime>
  <Words>800</Words>
  <Application>Microsoft Macintosh PowerPoint</Application>
  <PresentationFormat>Widescreen</PresentationFormat>
  <Paragraphs>132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Font di sistema regolare</vt:lpstr>
      <vt:lpstr>Times</vt:lpstr>
      <vt:lpstr>Times New Roman</vt:lpstr>
      <vt:lpstr>Wingdings</vt:lpstr>
      <vt:lpstr>Tema di Office</vt:lpstr>
      <vt:lpstr>2.6. La politica internazionale tra le due guerre mondiali</vt:lpstr>
      <vt:lpstr>1. L’instabilità europea e la sicurezza collettiva</vt:lpstr>
      <vt:lpstr>Presentazione standard di PowerPoint</vt:lpstr>
      <vt:lpstr>Presentazione standard di PowerPoint</vt:lpstr>
      <vt:lpstr>2. La crisi della sicurezza collettiva (1919-1931)</vt:lpstr>
      <vt:lpstr>Presentazione standard di PowerPoint</vt:lpstr>
      <vt:lpstr>3. Verso la seconda guerra mondiale (1933-1939)</vt:lpstr>
      <vt:lpstr>Presentazione standard di PowerPoint</vt:lpstr>
      <vt:lpstr>Presentazione standard di PowerPoint</vt:lpstr>
      <vt:lpstr>Guerra civile spagnola (1936-1939)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Pablo Picasso, Guernica (1937)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89</cp:revision>
  <dcterms:created xsi:type="dcterms:W3CDTF">2025-05-28T06:59:09Z</dcterms:created>
  <dcterms:modified xsi:type="dcterms:W3CDTF">2025-11-04T09:07:09Z</dcterms:modified>
</cp:coreProperties>
</file>