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heme/themeOverride1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311" r:id="rId3"/>
    <p:sldId id="328" r:id="rId4"/>
    <p:sldId id="330" r:id="rId5"/>
    <p:sldId id="331" r:id="rId6"/>
    <p:sldId id="333" r:id="rId7"/>
    <p:sldId id="335" r:id="rId8"/>
    <p:sldId id="337" r:id="rId9"/>
    <p:sldId id="263" r:id="rId10"/>
    <p:sldId id="343" r:id="rId11"/>
    <p:sldId id="344" r:id="rId12"/>
    <p:sldId id="345" r:id="rId13"/>
    <p:sldId id="346" r:id="rId14"/>
    <p:sldId id="347" r:id="rId15"/>
    <p:sldId id="348" r:id="rId1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E4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47" d="100"/>
          <a:sy n="47" d="100"/>
        </p:scale>
        <p:origin x="1392" y="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3946BD-0E08-4F39-8FEA-15076740A819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it-IT"/>
        </a:p>
      </dgm:t>
    </dgm:pt>
    <dgm:pt modelId="{20FFC43E-DB6D-4703-8CC2-2AF1B70B66ED}">
      <dgm:prSet phldrT="[Testo]" custT="1"/>
      <dgm:spPr/>
      <dgm:t>
        <a:bodyPr/>
        <a:lstStyle/>
        <a:p>
          <a:r>
            <a:rPr lang="it-IT" sz="2500" b="1" dirty="0"/>
            <a:t>POLITICHE DI APPROVVIGIONAMENTO</a:t>
          </a:r>
        </a:p>
      </dgm:t>
    </dgm:pt>
    <dgm:pt modelId="{FD5D9CEF-1F72-4155-B61F-ABA1AB0F49BF}" type="parTrans" cxnId="{ABD499F1-2EE7-499F-B970-CA03C396C1D9}">
      <dgm:prSet/>
      <dgm:spPr/>
      <dgm:t>
        <a:bodyPr/>
        <a:lstStyle/>
        <a:p>
          <a:endParaRPr lang="it-IT"/>
        </a:p>
      </dgm:t>
    </dgm:pt>
    <dgm:pt modelId="{425D948C-47C5-4E2A-9E82-235674D04BF0}" type="sibTrans" cxnId="{ABD499F1-2EE7-499F-B970-CA03C396C1D9}">
      <dgm:prSet/>
      <dgm:spPr/>
      <dgm:t>
        <a:bodyPr/>
        <a:lstStyle/>
        <a:p>
          <a:endParaRPr lang="it-IT"/>
        </a:p>
      </dgm:t>
    </dgm:pt>
    <dgm:pt modelId="{0F23F131-7CF7-4670-A82E-A1A1F76136D3}">
      <dgm:prSet phldrT="[Testo]" custT="1"/>
      <dgm:spPr/>
      <dgm:t>
        <a:bodyPr/>
        <a:lstStyle/>
        <a:p>
          <a:r>
            <a:rPr lang="it-IT" sz="2500" b="1" i="1" dirty="0"/>
            <a:t>RIDUZIONE DELL’IMPRONTA CLIMATICA</a:t>
          </a:r>
          <a:endParaRPr lang="it-IT" sz="2500" b="1" dirty="0"/>
        </a:p>
      </dgm:t>
    </dgm:pt>
    <dgm:pt modelId="{CD81E13F-5ACE-4297-99CD-C9F4AEEFC8EB}" type="parTrans" cxnId="{90BF68A9-077C-45D0-BD0A-C6598B34182E}">
      <dgm:prSet/>
      <dgm:spPr/>
      <dgm:t>
        <a:bodyPr/>
        <a:lstStyle/>
        <a:p>
          <a:endParaRPr lang="it-IT"/>
        </a:p>
      </dgm:t>
    </dgm:pt>
    <dgm:pt modelId="{DD96EF3F-4266-463A-BD25-F58881744B71}" type="sibTrans" cxnId="{90BF68A9-077C-45D0-BD0A-C6598B34182E}">
      <dgm:prSet/>
      <dgm:spPr/>
      <dgm:t>
        <a:bodyPr/>
        <a:lstStyle/>
        <a:p>
          <a:endParaRPr lang="it-IT"/>
        </a:p>
      </dgm:t>
    </dgm:pt>
    <dgm:pt modelId="{F27B6076-FE3A-4FFC-867B-5BF5ED487CDC}">
      <dgm:prSet phldrT="[Testo]" custT="1"/>
      <dgm:spPr/>
      <dgm:t>
        <a:bodyPr/>
        <a:lstStyle/>
        <a:p>
          <a:r>
            <a:rPr lang="it-IT" sz="2500" b="1" i="1" u="none" dirty="0"/>
            <a:t>GESTIONE DEI RIFIUTI E RICICLO</a:t>
          </a:r>
          <a:endParaRPr lang="it-IT" sz="2500" b="1" u="none" dirty="0"/>
        </a:p>
        <a:p>
          <a:endParaRPr lang="it-IT" sz="3400" b="1" u="sng" dirty="0"/>
        </a:p>
      </dgm:t>
    </dgm:pt>
    <dgm:pt modelId="{82D1600E-44B1-423A-B35A-D128EB523EEE}" type="parTrans" cxnId="{6C355DFB-C2B4-4752-B78C-A2850215802B}">
      <dgm:prSet/>
      <dgm:spPr/>
      <dgm:t>
        <a:bodyPr/>
        <a:lstStyle/>
        <a:p>
          <a:endParaRPr lang="it-IT"/>
        </a:p>
      </dgm:t>
    </dgm:pt>
    <dgm:pt modelId="{79655B51-ACD9-4EA5-B608-E6FA3AD6403C}" type="sibTrans" cxnId="{6C355DFB-C2B4-4752-B78C-A2850215802B}">
      <dgm:prSet/>
      <dgm:spPr/>
      <dgm:t>
        <a:bodyPr/>
        <a:lstStyle/>
        <a:p>
          <a:endParaRPr lang="it-IT"/>
        </a:p>
      </dgm:t>
    </dgm:pt>
    <dgm:pt modelId="{D89EB827-C3AF-44E7-8405-3E39477C0624}" type="pres">
      <dgm:prSet presAssocID="{2E3946BD-0E08-4F39-8FEA-15076740A819}" presName="diagram" presStyleCnt="0">
        <dgm:presLayoutVars>
          <dgm:dir/>
          <dgm:resizeHandles val="exact"/>
        </dgm:presLayoutVars>
      </dgm:prSet>
      <dgm:spPr/>
    </dgm:pt>
    <dgm:pt modelId="{813DAADF-95E3-4A2A-B85E-28F295230D08}" type="pres">
      <dgm:prSet presAssocID="{20FFC43E-DB6D-4703-8CC2-2AF1B70B66ED}" presName="node" presStyleLbl="node1" presStyleIdx="0" presStyleCnt="3" custLinFactNeighborX="-455" custLinFactNeighborY="-379">
        <dgm:presLayoutVars>
          <dgm:bulletEnabled val="1"/>
        </dgm:presLayoutVars>
      </dgm:prSet>
      <dgm:spPr/>
    </dgm:pt>
    <dgm:pt modelId="{693F89CA-2BAC-4A8A-8089-DA9937DFFFB5}" type="pres">
      <dgm:prSet presAssocID="{425D948C-47C5-4E2A-9E82-235674D04BF0}" presName="sibTrans" presStyleCnt="0"/>
      <dgm:spPr/>
    </dgm:pt>
    <dgm:pt modelId="{AF737CC7-0A6E-4D1B-AF5D-0CF359EBC893}" type="pres">
      <dgm:prSet presAssocID="{0F23F131-7CF7-4670-A82E-A1A1F76136D3}" presName="node" presStyleLbl="node1" presStyleIdx="1" presStyleCnt="3" custScaleX="102761" custScaleY="97793" custLinFactNeighborX="-1592" custLinFactNeighborY="-1895">
        <dgm:presLayoutVars>
          <dgm:bulletEnabled val="1"/>
        </dgm:presLayoutVars>
      </dgm:prSet>
      <dgm:spPr/>
    </dgm:pt>
    <dgm:pt modelId="{F6DD01D1-61AE-4C86-929F-E70F30CDA2EE}" type="pres">
      <dgm:prSet presAssocID="{DD96EF3F-4266-463A-BD25-F58881744B71}" presName="sibTrans" presStyleCnt="0"/>
      <dgm:spPr/>
    </dgm:pt>
    <dgm:pt modelId="{2B0C1B90-2A27-41A4-9701-4E99E0B8DA78}" type="pres">
      <dgm:prSet presAssocID="{F27B6076-FE3A-4FFC-867B-5BF5ED487CDC}" presName="node" presStyleLbl="node1" presStyleIdx="2" presStyleCnt="3">
        <dgm:presLayoutVars>
          <dgm:bulletEnabled val="1"/>
        </dgm:presLayoutVars>
      </dgm:prSet>
      <dgm:spPr/>
    </dgm:pt>
  </dgm:ptLst>
  <dgm:cxnLst>
    <dgm:cxn modelId="{A3251415-FDDC-4464-8E95-1D0FDFB366A6}" type="presOf" srcId="{F27B6076-FE3A-4FFC-867B-5BF5ED487CDC}" destId="{2B0C1B90-2A27-41A4-9701-4E99E0B8DA78}" srcOrd="0" destOrd="0" presId="urn:microsoft.com/office/officeart/2005/8/layout/default"/>
    <dgm:cxn modelId="{F3361131-D8C1-4755-A849-6834B2212729}" type="presOf" srcId="{0F23F131-7CF7-4670-A82E-A1A1F76136D3}" destId="{AF737CC7-0A6E-4D1B-AF5D-0CF359EBC893}" srcOrd="0" destOrd="0" presId="urn:microsoft.com/office/officeart/2005/8/layout/default"/>
    <dgm:cxn modelId="{90BF68A9-077C-45D0-BD0A-C6598B34182E}" srcId="{2E3946BD-0E08-4F39-8FEA-15076740A819}" destId="{0F23F131-7CF7-4670-A82E-A1A1F76136D3}" srcOrd="1" destOrd="0" parTransId="{CD81E13F-5ACE-4297-99CD-C9F4AEEFC8EB}" sibTransId="{DD96EF3F-4266-463A-BD25-F58881744B71}"/>
    <dgm:cxn modelId="{0C94F5D4-049F-4B0E-A6E8-63FE8B15A64A}" type="presOf" srcId="{2E3946BD-0E08-4F39-8FEA-15076740A819}" destId="{D89EB827-C3AF-44E7-8405-3E39477C0624}" srcOrd="0" destOrd="0" presId="urn:microsoft.com/office/officeart/2005/8/layout/default"/>
    <dgm:cxn modelId="{639067E2-BADD-4DE6-AD7B-ADFBAF1C912E}" type="presOf" srcId="{20FFC43E-DB6D-4703-8CC2-2AF1B70B66ED}" destId="{813DAADF-95E3-4A2A-B85E-28F295230D08}" srcOrd="0" destOrd="0" presId="urn:microsoft.com/office/officeart/2005/8/layout/default"/>
    <dgm:cxn modelId="{ABD499F1-2EE7-499F-B970-CA03C396C1D9}" srcId="{2E3946BD-0E08-4F39-8FEA-15076740A819}" destId="{20FFC43E-DB6D-4703-8CC2-2AF1B70B66ED}" srcOrd="0" destOrd="0" parTransId="{FD5D9CEF-1F72-4155-B61F-ABA1AB0F49BF}" sibTransId="{425D948C-47C5-4E2A-9E82-235674D04BF0}"/>
    <dgm:cxn modelId="{6C355DFB-C2B4-4752-B78C-A2850215802B}" srcId="{2E3946BD-0E08-4F39-8FEA-15076740A819}" destId="{F27B6076-FE3A-4FFC-867B-5BF5ED487CDC}" srcOrd="2" destOrd="0" parTransId="{82D1600E-44B1-423A-B35A-D128EB523EEE}" sibTransId="{79655B51-ACD9-4EA5-B608-E6FA3AD6403C}"/>
    <dgm:cxn modelId="{839BDE65-F4A6-47F4-B6BC-13F62BC71580}" type="presParOf" srcId="{D89EB827-C3AF-44E7-8405-3E39477C0624}" destId="{813DAADF-95E3-4A2A-B85E-28F295230D08}" srcOrd="0" destOrd="0" presId="urn:microsoft.com/office/officeart/2005/8/layout/default"/>
    <dgm:cxn modelId="{ECE1CC46-F066-4C29-B47F-53A97C1A8F28}" type="presParOf" srcId="{D89EB827-C3AF-44E7-8405-3E39477C0624}" destId="{693F89CA-2BAC-4A8A-8089-DA9937DFFFB5}" srcOrd="1" destOrd="0" presId="urn:microsoft.com/office/officeart/2005/8/layout/default"/>
    <dgm:cxn modelId="{46076C3D-0259-4FD6-9AEE-CE78C50E66F7}" type="presParOf" srcId="{D89EB827-C3AF-44E7-8405-3E39477C0624}" destId="{AF737CC7-0A6E-4D1B-AF5D-0CF359EBC893}" srcOrd="2" destOrd="0" presId="urn:microsoft.com/office/officeart/2005/8/layout/default"/>
    <dgm:cxn modelId="{7B328FA1-7733-442A-A714-6DC4BB1CCFC8}" type="presParOf" srcId="{D89EB827-C3AF-44E7-8405-3E39477C0624}" destId="{F6DD01D1-61AE-4C86-929F-E70F30CDA2EE}" srcOrd="3" destOrd="0" presId="urn:microsoft.com/office/officeart/2005/8/layout/default"/>
    <dgm:cxn modelId="{9A823B26-4B3C-49F6-8FEF-444FA73F4014}" type="presParOf" srcId="{D89EB827-C3AF-44E7-8405-3E39477C0624}" destId="{2B0C1B90-2A27-41A4-9701-4E99E0B8DA78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3DAADF-95E3-4A2A-B85E-28F295230D08}">
      <dsp:nvSpPr>
        <dsp:cNvPr id="0" name=""/>
        <dsp:cNvSpPr/>
      </dsp:nvSpPr>
      <dsp:spPr>
        <a:xfrm>
          <a:off x="1599688" y="0"/>
          <a:ext cx="3656202" cy="219372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500" b="1" kern="1200" dirty="0"/>
            <a:t>POLITICHE DI APPROVVIGIONAMENTO</a:t>
          </a:r>
        </a:p>
      </dsp:txBody>
      <dsp:txXfrm>
        <a:off x="1599688" y="0"/>
        <a:ext cx="3656202" cy="2193721"/>
      </dsp:txXfrm>
    </dsp:sp>
    <dsp:sp modelId="{AF737CC7-0A6E-4D1B-AF5D-0CF359EBC893}">
      <dsp:nvSpPr>
        <dsp:cNvPr id="0" name=""/>
        <dsp:cNvSpPr/>
      </dsp:nvSpPr>
      <dsp:spPr>
        <a:xfrm>
          <a:off x="5579940" y="0"/>
          <a:ext cx="3757150" cy="2145306"/>
        </a:xfrm>
        <a:prstGeom prst="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500" b="1" i="1" kern="1200" dirty="0"/>
            <a:t>RIDUZIONE DELL’IMPRONTA CLIMATICA</a:t>
          </a:r>
          <a:endParaRPr lang="it-IT" sz="2500" b="1" kern="1200" dirty="0"/>
        </a:p>
      </dsp:txBody>
      <dsp:txXfrm>
        <a:off x="5579940" y="0"/>
        <a:ext cx="3757150" cy="2145306"/>
      </dsp:txXfrm>
    </dsp:sp>
    <dsp:sp modelId="{2B0C1B90-2A27-41A4-9701-4E99E0B8DA78}">
      <dsp:nvSpPr>
        <dsp:cNvPr id="0" name=""/>
        <dsp:cNvSpPr/>
      </dsp:nvSpPr>
      <dsp:spPr>
        <a:xfrm>
          <a:off x="3677709" y="2561207"/>
          <a:ext cx="3656202" cy="2193721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500" b="1" i="1" u="none" kern="1200" dirty="0"/>
            <a:t>GESTIONE DEI RIFIUTI E RICICLO</a:t>
          </a:r>
          <a:endParaRPr lang="it-IT" sz="2500" b="1" u="none" kern="1200" dirty="0"/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3400" b="1" u="sng" kern="1200" dirty="0"/>
        </a:p>
      </dsp:txBody>
      <dsp:txXfrm>
        <a:off x="3677709" y="2561207"/>
        <a:ext cx="3656202" cy="21937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84648-72B3-40D5-B14F-1FEE6C5251F5}" type="datetimeFigureOut">
              <a:rPr lang="it-IT" smtClean="0"/>
              <a:t>21/03/2023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F5EAE5-8899-46E6-88C0-DBF392EFE8D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44992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34486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86247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46465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8107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13298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9663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6443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58757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2987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87709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47132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8276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8555D31-F77D-4493-BF5F-AA6C8007E04B}" type="datetimeFigureOut">
              <a:rPr lang="it-IT" smtClean="0"/>
              <a:t>21/03/2023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5043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21/03/2023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5163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21/03/2023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6348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21/03/2023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7896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21/03/2023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1183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21/03/2023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183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21/03/2023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6945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21/03/2023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5300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21/03/2023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2242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21/03/2023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0177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21/03/2023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9026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8555D31-F77D-4493-BF5F-AA6C8007E04B}" type="datetimeFigureOut">
              <a:rPr lang="it-IT" smtClean="0"/>
              <a:t>21/03/2023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6372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A71B0B99-C6DB-4620-8304-2D03547E2259}"/>
              </a:ext>
            </a:extLst>
          </p:cNvPr>
          <p:cNvSpPr txBox="1"/>
          <p:nvPr/>
        </p:nvSpPr>
        <p:spPr>
          <a:xfrm>
            <a:off x="8661420" y="6108044"/>
            <a:ext cx="3363311" cy="17697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it-IT" sz="2100" i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Prof.ssa Rossana Piccolo</a:t>
            </a:r>
          </a:p>
          <a:p>
            <a:pPr algn="r"/>
            <a:r>
              <a:rPr lang="it-IT" sz="2100" i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rpiccolo@unite.it</a:t>
            </a:r>
            <a:br>
              <a:rPr lang="it-IT" sz="2100" i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it-IT" sz="2100" i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it-IT" sz="2300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it-IT" sz="2300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8C7802F1-8715-577A-11EA-3B31FC9821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12234"/>
            <a:ext cx="4038600" cy="4884234"/>
          </a:xfrm>
          <a:prstGeom prst="rect">
            <a:avLst/>
          </a:prstGeom>
        </p:spPr>
      </p:pic>
      <p:sp>
        <p:nvSpPr>
          <p:cNvPr id="8" name="object 7">
            <a:extLst>
              <a:ext uri="{FF2B5EF4-FFF2-40B4-BE49-F238E27FC236}">
                <a16:creationId xmlns:a16="http://schemas.microsoft.com/office/drawing/2014/main" id="{51FAAAAE-561F-157E-E176-5A3CCD4DE664}"/>
              </a:ext>
            </a:extLst>
          </p:cNvPr>
          <p:cNvSpPr txBox="1"/>
          <p:nvPr/>
        </p:nvSpPr>
        <p:spPr>
          <a:xfrm>
            <a:off x="6525580" y="4572000"/>
            <a:ext cx="5666420" cy="16594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wrap="square" lIns="0" tIns="149860" rIns="0" bIns="0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ct val="100000"/>
              </a:lnSpc>
              <a:spcBef>
                <a:spcPts val="1180"/>
              </a:spcBef>
            </a:pPr>
            <a:r>
              <a:rPr lang="it-IT" sz="2200" b="1" spc="2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TECNICHE DI VENDITA</a:t>
            </a:r>
          </a:p>
          <a:p>
            <a:pPr marL="12700">
              <a:lnSpc>
                <a:spcPct val="100000"/>
              </a:lnSpc>
              <a:spcBef>
                <a:spcPts val="1180"/>
              </a:spcBef>
            </a:pPr>
            <a:r>
              <a:rPr lang="it-IT" spc="20" dirty="0">
                <a:solidFill>
                  <a:schemeClr val="tx2"/>
                </a:solidFill>
                <a:latin typeface="Calibri"/>
                <a:cs typeface="Calibri"/>
              </a:rPr>
              <a:t>Corso di laurea triennale in SCIENZE DELLA COMUNICAZIONE</a:t>
            </a:r>
          </a:p>
          <a:p>
            <a:pPr marL="12700">
              <a:lnSpc>
                <a:spcPct val="100000"/>
              </a:lnSpc>
              <a:spcBef>
                <a:spcPts val="1180"/>
              </a:spcBef>
            </a:pPr>
            <a:endParaRPr lang="it-IT" sz="2000" spc="20" dirty="0">
              <a:solidFill>
                <a:srgbClr val="C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643766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6C086C82-F7D9-3E5F-BE57-0F62F0042A60}"/>
              </a:ext>
            </a:extLst>
          </p:cNvPr>
          <p:cNvSpPr txBox="1"/>
          <p:nvPr/>
        </p:nvSpPr>
        <p:spPr>
          <a:xfrm>
            <a:off x="1134737" y="2225408"/>
            <a:ext cx="8078118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5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 delle questioni più importanti che il senior management deve affrontare ruota intorno ai potenziali benefici che possono derivare dal perseguire un approccio coerente e pianificato per integrare la sostenibilità nella supply chain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B1A699BF-DA74-7130-5B02-C3A195B48EFB}"/>
              </a:ext>
            </a:extLst>
          </p:cNvPr>
          <p:cNvSpPr txBox="1"/>
          <p:nvPr/>
        </p:nvSpPr>
        <p:spPr>
          <a:xfrm>
            <a:off x="3853149" y="4338570"/>
            <a:ext cx="8078118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it-IT" sz="30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Emmett e </a:t>
            </a:r>
            <a:r>
              <a:rPr lang="it-IT" sz="3000" dirty="0" err="1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Sood</a:t>
            </a:r>
            <a:r>
              <a:rPr lang="it-IT" sz="30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 (2010) identificano una serie di benefici e li raggruppano in cinque grandi categorie. </a:t>
            </a:r>
          </a:p>
        </p:txBody>
      </p:sp>
      <p:sp>
        <p:nvSpPr>
          <p:cNvPr id="7" name="Freccia in giù 6">
            <a:extLst>
              <a:ext uri="{FF2B5EF4-FFF2-40B4-BE49-F238E27FC236}">
                <a16:creationId xmlns:a16="http://schemas.microsoft.com/office/drawing/2014/main" id="{AAA03CEB-382B-A9A2-9FD6-EFFE00D74A0B}"/>
              </a:ext>
            </a:extLst>
          </p:cNvPr>
          <p:cNvSpPr/>
          <p:nvPr/>
        </p:nvSpPr>
        <p:spPr>
          <a:xfrm>
            <a:off x="9746518" y="5815898"/>
            <a:ext cx="816428" cy="6763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0CB5212-47FE-3AC0-BAD8-F78D9091D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4737" y="613947"/>
            <a:ext cx="10783657" cy="93515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it-IT" sz="3500" dirty="0">
                <a:solidFill>
                  <a:schemeClr val="tx2"/>
                </a:solidFill>
                <a:latin typeface="Algerian" panose="04020705040A02060702" pitchFamily="82" charset="0"/>
              </a:rPr>
              <a:t>La sostenibilità genera vantaggi competitivi nel </a:t>
            </a:r>
            <a:r>
              <a:rPr lang="it-IT" sz="3500" dirty="0" err="1">
                <a:solidFill>
                  <a:schemeClr val="tx2"/>
                </a:solidFill>
                <a:latin typeface="Algerian" panose="04020705040A02060702" pitchFamily="82" charset="0"/>
              </a:rPr>
              <a:t>retailing</a:t>
            </a:r>
            <a:r>
              <a:rPr lang="it-IT" sz="3500" dirty="0">
                <a:solidFill>
                  <a:schemeClr val="tx2"/>
                </a:solidFill>
                <a:latin typeface="Algerian" panose="04020705040A02060702" pitchFamily="82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854826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1E0A052E-1BA6-306F-E40B-BFB8047AA2C7}"/>
              </a:ext>
            </a:extLst>
          </p:cNvPr>
          <p:cNvSpPr txBox="1"/>
          <p:nvPr/>
        </p:nvSpPr>
        <p:spPr>
          <a:xfrm>
            <a:off x="1039257" y="1582340"/>
            <a:ext cx="10377889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it-IT" sz="29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Ambientale: </a:t>
            </a:r>
            <a:r>
              <a:rPr lang="it-IT" sz="2600" dirty="0">
                <a:solidFill>
                  <a:schemeClr val="accent1">
                    <a:lumMod val="75000"/>
                  </a:schemeClr>
                </a:solidFill>
              </a:rPr>
              <a:t>l’introduzione delle considerazioni di carattere ambientale e il processo di gestione della supply chain contribuisce ad abbassare le emissioni di gas serra; riduce i rifiuti, l’inquinamento e il degrado ambientale.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it-IT" sz="2600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it-IT" sz="29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Tecnologico: </a:t>
            </a:r>
            <a:r>
              <a:rPr lang="it-IT" sz="2600" dirty="0">
                <a:solidFill>
                  <a:schemeClr val="accent1">
                    <a:lumMod val="75000"/>
                  </a:schemeClr>
                </a:solidFill>
              </a:rPr>
              <a:t>una supply chain sostenibile crea le premesse per ulteriori progressi tecnologici identificando nuove aree d’intervento; fornisce un processo sistematico che consente di valorizzare le opportunità di riduzione dell’impatto ambientale in tali aree lungo tutta la filiera.</a:t>
            </a:r>
          </a:p>
        </p:txBody>
      </p:sp>
    </p:spTree>
    <p:extLst>
      <p:ext uri="{BB962C8B-B14F-4D97-AF65-F5344CB8AC3E}">
        <p14:creationId xmlns:p14="http://schemas.microsoft.com/office/powerpoint/2010/main" val="39068516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1E0A052E-1BA6-306F-E40B-BFB8047AA2C7}"/>
              </a:ext>
            </a:extLst>
          </p:cNvPr>
          <p:cNvSpPr txBox="1"/>
          <p:nvPr/>
        </p:nvSpPr>
        <p:spPr>
          <a:xfrm>
            <a:off x="1288973" y="343197"/>
            <a:ext cx="10336970" cy="13388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9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Economico: </a:t>
            </a:r>
            <a:r>
              <a:rPr lang="it-IT" sz="2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grazie a progetti di green supply chain management è possibile aumentare la redditività complessiva per effetto degli impatti finanziari positivi.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6A7CE2C1-3BE0-DCF9-7535-5344C83599FB}"/>
              </a:ext>
            </a:extLst>
          </p:cNvPr>
          <p:cNvSpPr txBox="1"/>
          <p:nvPr/>
        </p:nvSpPr>
        <p:spPr>
          <a:xfrm>
            <a:off x="870333" y="2274838"/>
            <a:ext cx="10576192" cy="29854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9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Regolamentare: </a:t>
            </a:r>
            <a:r>
              <a:rPr lang="it-IT" sz="2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una gestione sostenibile della supply chain permette, inoltre, di anticipare le tendenze normative, creando uno slancio per l’innovazione, l’apprendimento organizzativo e il cambiamento.</a:t>
            </a:r>
          </a:p>
          <a:p>
            <a:endParaRPr lang="it-IT" sz="2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it-IT" sz="29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Sociale: </a:t>
            </a:r>
            <a:r>
              <a:rPr lang="it-IT" sz="2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ulteriori benefici possono, infine, ravvisarsi in passaparola positivo, opportunità di marketing virale e riconoscimento di qualità di leadership ambientale.</a:t>
            </a:r>
          </a:p>
        </p:txBody>
      </p:sp>
    </p:spTree>
    <p:extLst>
      <p:ext uri="{BB962C8B-B14F-4D97-AF65-F5344CB8AC3E}">
        <p14:creationId xmlns:p14="http://schemas.microsoft.com/office/powerpoint/2010/main" val="18434039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2783BD66-EFCE-CEC4-CE49-F64A52C3B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258" y="550843"/>
            <a:ext cx="10113484" cy="5220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30043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904C0BC6-B04D-4459-B721-9C030C3927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B2F024E-D853-479C-B5A9-08293A2D72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Immagine che contiene diagramma&#10;&#10;Descrizione generata automaticamente">
            <a:extLst>
              <a:ext uri="{FF2B5EF4-FFF2-40B4-BE49-F238E27FC236}">
                <a16:creationId xmlns:a16="http://schemas.microsoft.com/office/drawing/2014/main" id="{3B3EEF03-2B77-4B1F-E212-0B71CBBE05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90132" y="643467"/>
            <a:ext cx="7211735" cy="557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51500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61657BD-3333-446A-A16A-CBDC77C8E5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0" cy="457200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2CAFF06-4D3A-42A5-8614-B1FA47EA0F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7" y="643467"/>
            <a:ext cx="10905066" cy="5571066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17A0EFB-AEE5-CF4A-A0F4-CE51767B64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89823" y="804333"/>
            <a:ext cx="9518572" cy="5249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6662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72AFA1-0F37-4E79-A404-9FAA0D97D4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9502" y="4853706"/>
            <a:ext cx="7772400" cy="1862048"/>
          </a:xfrm>
          <a:solidFill>
            <a:schemeClr val="bg1"/>
          </a:solidFill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br>
              <a:rPr lang="it-IT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it-IT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LEZIONE 11</a:t>
            </a:r>
            <a:br>
              <a:rPr lang="it-IT" sz="3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sostenibilità nel </a:t>
            </a:r>
            <a:r>
              <a:rPr lang="it-IT" sz="32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retailing</a:t>
            </a:r>
            <a:br>
              <a:rPr lang="it-IT" sz="2400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31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it-IT" sz="31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00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b="1" dirty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5B7C1E63-8215-1CDE-3A1C-3D5CE3D7B53F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9311269" y="5446097"/>
            <a:ext cx="2765640" cy="1269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7624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13A86A25-CC31-467F-A2B6-D7D256916274}"/>
              </a:ext>
            </a:extLst>
          </p:cNvPr>
          <p:cNvSpPr txBox="1"/>
          <p:nvPr/>
        </p:nvSpPr>
        <p:spPr>
          <a:xfrm>
            <a:off x="892367" y="2091882"/>
            <a:ext cx="11082968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600" dirty="0">
                <a:solidFill>
                  <a:schemeClr val="accent1">
                    <a:lumMod val="75000"/>
                  </a:schemeClr>
                </a:solidFill>
              </a:rPr>
              <a:t>Accanto alle questioni sociali, la </a:t>
            </a:r>
            <a:r>
              <a:rPr lang="it-IT" sz="32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sostenibilità</a:t>
            </a:r>
            <a:r>
              <a:rPr lang="it-IT" sz="2600" dirty="0">
                <a:solidFill>
                  <a:schemeClr val="accent1">
                    <a:lumMod val="75000"/>
                  </a:schemeClr>
                </a:solidFill>
              </a:rPr>
              <a:t> delle attività dei retailer abbraccia anche altri aspetti connessi, per esempio, all’efficienza energetica, alle emissioni di gas serra (la cosiddetta impronta climatica) e al riciclo e riuso di materiali, che sono oramai annoverati tra le priorità strategiche di molti player. 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1758EF05-9470-5C6F-622B-050F54D944FA}"/>
              </a:ext>
            </a:extLst>
          </p:cNvPr>
          <p:cNvSpPr txBox="1"/>
          <p:nvPr/>
        </p:nvSpPr>
        <p:spPr>
          <a:xfrm>
            <a:off x="3434508" y="4475105"/>
            <a:ext cx="8540827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300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Anche il consumatore è al centro della sostenibilità. </a:t>
            </a:r>
          </a:p>
          <a:p>
            <a:r>
              <a:rPr lang="it-IT" sz="300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È crescente infatti la quota di consumatori verdi, sensibili all’ambiente (green-</a:t>
            </a:r>
            <a:r>
              <a:rPr lang="it-IT" sz="3000" dirty="0" err="1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minded</a:t>
            </a:r>
            <a:r>
              <a:rPr lang="it-IT" sz="300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5EC63B1-506C-D4BF-E7A3-6C42598038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2367" y="574158"/>
            <a:ext cx="10783657" cy="100125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sz="3500" dirty="0">
                <a:solidFill>
                  <a:schemeClr val="tx2"/>
                </a:solidFill>
                <a:latin typeface="Algerian" panose="04020705040A02060702" pitchFamily="82" charset="0"/>
              </a:rPr>
              <a:t>Aspetti chiave della sostenibilità per il retail marketing</a:t>
            </a:r>
          </a:p>
        </p:txBody>
      </p:sp>
    </p:spTree>
    <p:extLst>
      <p:ext uri="{BB962C8B-B14F-4D97-AF65-F5344CB8AC3E}">
        <p14:creationId xmlns:p14="http://schemas.microsoft.com/office/powerpoint/2010/main" val="1765499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3FBBCB67-1946-10C8-716C-277AD43F90EE}"/>
              </a:ext>
            </a:extLst>
          </p:cNvPr>
          <p:cNvSpPr txBox="1"/>
          <p:nvPr/>
        </p:nvSpPr>
        <p:spPr>
          <a:xfrm>
            <a:off x="1487278" y="1490008"/>
            <a:ext cx="8133202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800" dirty="0">
                <a:solidFill>
                  <a:schemeClr val="accent1">
                    <a:lumMod val="75000"/>
                  </a:schemeClr>
                </a:solidFill>
              </a:rPr>
              <a:t>La sostenibilità aziendale si basa sul principio che ogni attività d’impresa debba sempre tener conto di una </a:t>
            </a:r>
            <a:r>
              <a:rPr lang="it-IT" sz="320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 di bene superiore per la società e per il pianeta.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71D0130C-3209-88B5-65AA-CB341882979D}"/>
              </a:ext>
            </a:extLst>
          </p:cNvPr>
          <p:cNvSpPr txBox="1"/>
          <p:nvPr/>
        </p:nvSpPr>
        <p:spPr>
          <a:xfrm>
            <a:off x="3236204" y="3872567"/>
            <a:ext cx="8452692" cy="29854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6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Accettare una visione così ampia della sostenibilità porta a considerare varie questioni di </a:t>
            </a:r>
            <a:r>
              <a:rPr lang="it-IT" sz="320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responsabilità sociale</a:t>
            </a:r>
            <a:r>
              <a:rPr lang="it-IT" sz="26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, dai problemi ambientali (inquinamento, rifiuti, impronta climatica), alle condizioni di lavoro, alla protezione dei diritti dei consumatori, alla globalizzazione, e più in generale ai temi dell’etica di business e alla salvaguardia del benessere presente e futuro della società. </a:t>
            </a:r>
          </a:p>
        </p:txBody>
      </p:sp>
      <p:sp>
        <p:nvSpPr>
          <p:cNvPr id="6" name="Freccia in giù 5">
            <a:extLst>
              <a:ext uri="{FF2B5EF4-FFF2-40B4-BE49-F238E27FC236}">
                <a16:creationId xmlns:a16="http://schemas.microsoft.com/office/drawing/2014/main" id="{E293DB5F-7D15-5AAF-92D7-584FAA843E9C}"/>
              </a:ext>
            </a:extLst>
          </p:cNvPr>
          <p:cNvSpPr/>
          <p:nvPr/>
        </p:nvSpPr>
        <p:spPr>
          <a:xfrm>
            <a:off x="6492608" y="3051396"/>
            <a:ext cx="762000" cy="6422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47BF0D05-76C1-78C5-006C-D29E657D48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0779" y="211885"/>
            <a:ext cx="10783657" cy="1056339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sz="3500" dirty="0">
                <a:solidFill>
                  <a:schemeClr val="tx2"/>
                </a:solidFill>
                <a:latin typeface="Algerian" panose="04020705040A02060702" pitchFamily="82" charset="0"/>
              </a:rPr>
              <a:t>Sostenibilità e responsabilità sociale d’impresa</a:t>
            </a:r>
          </a:p>
        </p:txBody>
      </p:sp>
    </p:spTree>
    <p:extLst>
      <p:ext uri="{BB962C8B-B14F-4D97-AF65-F5344CB8AC3E}">
        <p14:creationId xmlns:p14="http://schemas.microsoft.com/office/powerpoint/2010/main" val="1570785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A90F8E5A-4BEB-297E-BCCD-830F30233200}"/>
              </a:ext>
            </a:extLst>
          </p:cNvPr>
          <p:cNvSpPr txBox="1"/>
          <p:nvPr/>
        </p:nvSpPr>
        <p:spPr>
          <a:xfrm>
            <a:off x="878595" y="782453"/>
            <a:ext cx="10711150" cy="20159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5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SVILUPPO SOSTENIBILE_</a:t>
            </a:r>
          </a:p>
          <a:p>
            <a:endParaRPr lang="it-IT" sz="2500" i="1" dirty="0">
              <a:solidFill>
                <a:schemeClr val="tx2"/>
              </a:solidFill>
              <a:highlight>
                <a:srgbClr val="FFFF00"/>
              </a:highlight>
            </a:endParaRPr>
          </a:p>
          <a:p>
            <a:r>
              <a:rPr lang="it-IT" sz="2500" i="1" dirty="0">
                <a:solidFill>
                  <a:schemeClr val="tx2"/>
                </a:solidFill>
              </a:rPr>
              <a:t> «soddisfa i bisogni presenti senza compromettere la capacità delle generazioni future di soddisfare i propri bisogni»</a:t>
            </a:r>
          </a:p>
          <a:p>
            <a:pPr algn="r"/>
            <a:r>
              <a:rPr lang="it-IT" sz="2500" i="1" dirty="0">
                <a:solidFill>
                  <a:schemeClr val="tx2"/>
                </a:solidFill>
              </a:rPr>
              <a:t>World Commission on Environment and Development (1987)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C145D505-E1B1-9E60-DEE3-BBC2585F254E}"/>
              </a:ext>
            </a:extLst>
          </p:cNvPr>
          <p:cNvSpPr txBox="1"/>
          <p:nvPr/>
        </p:nvSpPr>
        <p:spPr>
          <a:xfrm>
            <a:off x="318112" y="5157727"/>
            <a:ext cx="1183211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L’attenzione alla sostenibilità richiede un cambiamento nella missione e nelle pratiche per tutte le organizzazioni</a:t>
            </a:r>
          </a:p>
        </p:txBody>
      </p:sp>
    </p:spTree>
    <p:extLst>
      <p:ext uri="{BB962C8B-B14F-4D97-AF65-F5344CB8AC3E}">
        <p14:creationId xmlns:p14="http://schemas.microsoft.com/office/powerpoint/2010/main" val="40536893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BB17281C-4575-8E9C-3D57-190549BC1E2E}"/>
              </a:ext>
            </a:extLst>
          </p:cNvPr>
          <p:cNvSpPr txBox="1"/>
          <p:nvPr/>
        </p:nvSpPr>
        <p:spPr>
          <a:xfrm>
            <a:off x="998864" y="1818697"/>
            <a:ext cx="11082967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700" dirty="0">
                <a:solidFill>
                  <a:schemeClr val="accent1">
                    <a:lumMod val="75000"/>
                  </a:schemeClr>
                </a:solidFill>
              </a:rPr>
              <a:t>Sintetizzando i diversi ambiti della sostenibilità, nella letteratura si fa spesso riferimento al framework della </a:t>
            </a:r>
            <a:r>
              <a:rPr lang="it-IT" sz="29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“tripla linea di fondo” o Triple Bottom Line (3BL),</a:t>
            </a:r>
            <a:r>
              <a:rPr lang="it-IT" sz="2700" dirty="0">
                <a:solidFill>
                  <a:schemeClr val="accent1">
                    <a:lumMod val="75000"/>
                  </a:schemeClr>
                </a:solidFill>
              </a:rPr>
              <a:t> inizialmente sviluppato da </a:t>
            </a:r>
            <a:r>
              <a:rPr lang="it-IT" sz="2700" dirty="0" err="1">
                <a:solidFill>
                  <a:schemeClr val="accent1">
                    <a:lumMod val="75000"/>
                  </a:schemeClr>
                </a:solidFill>
              </a:rPr>
              <a:t>Elkington</a:t>
            </a:r>
            <a:r>
              <a:rPr lang="it-IT" sz="2700" dirty="0">
                <a:solidFill>
                  <a:schemeClr val="accent1">
                    <a:lumMod val="75000"/>
                  </a:schemeClr>
                </a:solidFill>
              </a:rPr>
              <a:t> (1997) e successivamente approfondito da Willard (2002).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8131E87D-EFB6-5523-7B62-C56ADFD723F2}"/>
              </a:ext>
            </a:extLst>
          </p:cNvPr>
          <p:cNvSpPr txBox="1"/>
          <p:nvPr/>
        </p:nvSpPr>
        <p:spPr>
          <a:xfrm>
            <a:off x="3070952" y="4486301"/>
            <a:ext cx="8761164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it-IT" sz="2400" i="1" dirty="0">
                <a:solidFill>
                  <a:schemeClr val="tx2"/>
                </a:solidFill>
                <a:highlight>
                  <a:srgbClr val="FCE4FB"/>
                </a:highlight>
              </a:rPr>
              <a:t>“il successo o lo stato di salute finale di un’impresa può e dovrebbe essere misurato non soltanto dai risultati economici (profitti), </a:t>
            </a:r>
          </a:p>
          <a:p>
            <a:pPr algn="r"/>
            <a:r>
              <a:rPr lang="it-IT" sz="2400" i="1" dirty="0">
                <a:solidFill>
                  <a:schemeClr val="tx2"/>
                </a:solidFill>
                <a:highlight>
                  <a:srgbClr val="FCE4FB"/>
                </a:highlight>
              </a:rPr>
              <a:t>ma anche in funzione delle performance etiche di tipo sociale (persone) e ambientali (Pianeta). </a:t>
            </a:r>
          </a:p>
          <a:p>
            <a:pPr algn="r"/>
            <a:endParaRPr lang="it-IT" sz="2400" i="1" dirty="0">
              <a:solidFill>
                <a:schemeClr val="tx2"/>
              </a:solidFill>
              <a:highlight>
                <a:srgbClr val="FCE4FB"/>
              </a:highlight>
            </a:endParaRPr>
          </a:p>
          <a:p>
            <a:pPr algn="r"/>
            <a:r>
              <a:rPr lang="it-IT" sz="2400" i="1" dirty="0">
                <a:solidFill>
                  <a:schemeClr val="tx2"/>
                </a:solidFill>
                <a:highlight>
                  <a:srgbClr val="FCE4FB"/>
                </a:highlight>
              </a:rPr>
              <a:t>Da qui il termine Triple Bottom Line (</a:t>
            </a:r>
            <a:r>
              <a:rPr lang="it-IT" sz="2400" i="1" dirty="0" err="1">
                <a:solidFill>
                  <a:schemeClr val="tx2"/>
                </a:solidFill>
                <a:highlight>
                  <a:srgbClr val="FCE4FB"/>
                </a:highlight>
              </a:rPr>
              <a:t>Markley</a:t>
            </a:r>
            <a:r>
              <a:rPr lang="it-IT" sz="2400" i="1" dirty="0">
                <a:solidFill>
                  <a:schemeClr val="tx2"/>
                </a:solidFill>
                <a:highlight>
                  <a:srgbClr val="FCE4FB"/>
                </a:highlight>
              </a:rPr>
              <a:t> e Davis, 2007).</a:t>
            </a:r>
          </a:p>
        </p:txBody>
      </p:sp>
      <p:sp>
        <p:nvSpPr>
          <p:cNvPr id="7" name="Freccia in giù 6">
            <a:extLst>
              <a:ext uri="{FF2B5EF4-FFF2-40B4-BE49-F238E27FC236}">
                <a16:creationId xmlns:a16="http://schemas.microsoft.com/office/drawing/2014/main" id="{0AAF9807-79A3-FEED-59DD-1BF4D528C5F3}"/>
              </a:ext>
            </a:extLst>
          </p:cNvPr>
          <p:cNvSpPr/>
          <p:nvPr/>
        </p:nvSpPr>
        <p:spPr>
          <a:xfrm>
            <a:off x="4604526" y="3715286"/>
            <a:ext cx="859971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F0EAAFE8-8BDF-CCAF-10DE-6BA64C415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8459" y="452972"/>
            <a:ext cx="10783657" cy="703799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sz="3500" dirty="0">
                <a:solidFill>
                  <a:schemeClr val="tx2"/>
                </a:solidFill>
                <a:latin typeface="Algerian" panose="04020705040A02060702" pitchFamily="82" charset="0"/>
              </a:rPr>
              <a:t>Sostenibilità e Triple Bottom Line</a:t>
            </a:r>
          </a:p>
        </p:txBody>
      </p:sp>
    </p:spTree>
    <p:extLst>
      <p:ext uri="{BB962C8B-B14F-4D97-AF65-F5344CB8AC3E}">
        <p14:creationId xmlns:p14="http://schemas.microsoft.com/office/powerpoint/2010/main" val="1423970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3C7B565E-F876-FEF3-8151-3EF6D7D38AE0}"/>
              </a:ext>
            </a:extLst>
          </p:cNvPr>
          <p:cNvSpPr txBox="1"/>
          <p:nvPr/>
        </p:nvSpPr>
        <p:spPr>
          <a:xfrm>
            <a:off x="1123720" y="1442907"/>
            <a:ext cx="10113483" cy="22621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3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CE4FB"/>
                </a:highlight>
              </a:rPr>
              <a:t>SUPPLY CHAIN SOSTENIBILE</a:t>
            </a:r>
            <a:endParaRPr lang="it-IT" sz="2500" dirty="0">
              <a:solidFill>
                <a:schemeClr val="tx2"/>
              </a:solidFill>
            </a:endParaRPr>
          </a:p>
          <a:p>
            <a:endParaRPr lang="it-IT" sz="2500" dirty="0">
              <a:solidFill>
                <a:schemeClr val="tx2"/>
              </a:solidFill>
            </a:endParaRPr>
          </a:p>
          <a:p>
            <a:r>
              <a:rPr lang="it-IT" sz="2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Decisioni e comportamenti manageriali in senso esteso che comprendono tutte le questioni connesse al funzionamento della filiera e agli impatti prodotti ai vari livelli della stessa. 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19952C83-AA51-8EEE-7A5D-50C6A5569035}"/>
              </a:ext>
            </a:extLst>
          </p:cNvPr>
          <p:cNvSpPr txBox="1"/>
          <p:nvPr/>
        </p:nvSpPr>
        <p:spPr>
          <a:xfrm>
            <a:off x="4985131" y="3705065"/>
            <a:ext cx="6935119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400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Srivastava</a:t>
            </a:r>
            <a:r>
              <a:rPr lang="it-IT" sz="24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(2007) definisce con il termine green supply chain management (o </a:t>
            </a:r>
            <a:r>
              <a:rPr lang="it-IT" sz="2400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GrSCM</a:t>
            </a:r>
            <a:r>
              <a:rPr lang="it-IT" sz="2400" dirty="0">
                <a:solidFill>
                  <a:schemeClr val="accent1">
                    <a:lumMod val="50000"/>
                  </a:schemeClr>
                </a:solidFill>
              </a:rPr>
              <a:t>), </a:t>
            </a:r>
          </a:p>
          <a:p>
            <a:r>
              <a:rPr lang="it-IT" sz="2400" dirty="0">
                <a:solidFill>
                  <a:schemeClr val="accent1">
                    <a:lumMod val="50000"/>
                  </a:schemeClr>
                </a:solidFill>
              </a:rPr>
              <a:t>l’integrazione delle questioni ambientali nella gestione della supply chain, che include, per esempio, la progettazione del prodotto, gli acquisti etici, la scelta dei materiali, i processi produttivi green, la consegna del prodotto finale al consumatore, la sicurezza ambientale e la gestione di fine vita del prodotto</a:t>
            </a: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E140EAC-A147-94AE-E0C1-4F62082A8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3720" y="210601"/>
            <a:ext cx="10783657" cy="891086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it-IT" sz="3500" dirty="0">
                <a:solidFill>
                  <a:schemeClr val="tx2"/>
                </a:solidFill>
                <a:latin typeface="Algerian" panose="04020705040A02060702" pitchFamily="82" charset="0"/>
              </a:rPr>
              <a:t>Definizione di supply chain green e sostenibile</a:t>
            </a:r>
          </a:p>
        </p:txBody>
      </p:sp>
    </p:spTree>
    <p:extLst>
      <p:ext uri="{BB962C8B-B14F-4D97-AF65-F5344CB8AC3E}">
        <p14:creationId xmlns:p14="http://schemas.microsoft.com/office/powerpoint/2010/main" val="38902076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A435D586-FE71-1BD4-FD66-671D82E66855}"/>
              </a:ext>
            </a:extLst>
          </p:cNvPr>
          <p:cNvSpPr txBox="1"/>
          <p:nvPr/>
        </p:nvSpPr>
        <p:spPr>
          <a:xfrm>
            <a:off x="714260" y="362319"/>
            <a:ext cx="10763479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7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CE4FB"/>
                </a:highlight>
              </a:rPr>
              <a:t>Fattori che hanno contribuito allo sviluppo dell’approccio sostenibile alla gestione della supply chain:</a:t>
            </a:r>
          </a:p>
          <a:p>
            <a:pPr algn="ctr"/>
            <a:endParaRPr lang="it-IT" sz="2700" dirty="0">
              <a:solidFill>
                <a:schemeClr val="accent1">
                  <a:lumMod val="75000"/>
                </a:schemeClr>
              </a:solidFill>
              <a:highlight>
                <a:srgbClr val="FCE4FB"/>
              </a:highlight>
            </a:endParaRPr>
          </a:p>
          <a:p>
            <a:pPr algn="r"/>
            <a:r>
              <a:rPr lang="it-IT" sz="2700" dirty="0">
                <a:solidFill>
                  <a:schemeClr val="accent1">
                    <a:lumMod val="75000"/>
                  </a:schemeClr>
                </a:solidFill>
                <a:highlight>
                  <a:srgbClr val="FCE4FB"/>
                </a:highlight>
              </a:rPr>
              <a:t>(Mann et al., 2010)</a:t>
            </a: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9115D21F-45B0-97EB-8CB4-8FB9037BF4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257" y="1464516"/>
            <a:ext cx="7315200" cy="483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57450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Diagramma 9">
            <a:extLst>
              <a:ext uri="{FF2B5EF4-FFF2-40B4-BE49-F238E27FC236}">
                <a16:creationId xmlns:a16="http://schemas.microsoft.com/office/drawing/2014/main" id="{F1FFFA17-40F4-5CAC-0370-11E87DE5003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30453510"/>
              </p:ext>
            </p:extLst>
          </p:nvPr>
        </p:nvGraphicFramePr>
        <p:xfrm>
          <a:off x="853807" y="1621971"/>
          <a:ext cx="11011622" cy="47567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olo 1">
            <a:extLst>
              <a:ext uri="{FF2B5EF4-FFF2-40B4-BE49-F238E27FC236}">
                <a16:creationId xmlns:a16="http://schemas.microsoft.com/office/drawing/2014/main" id="{6565883A-4F23-3FE9-7641-51C2A7C4E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3807" y="177550"/>
            <a:ext cx="10783657" cy="824985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it-IT" sz="3500" dirty="0">
                <a:solidFill>
                  <a:schemeClr val="tx2"/>
                </a:solidFill>
                <a:latin typeface="Algerian" panose="04020705040A02060702" pitchFamily="82" charset="0"/>
              </a:rPr>
              <a:t>Le aree di sostenibilità per i retailer all’interno della supply chain</a:t>
            </a:r>
          </a:p>
        </p:txBody>
      </p:sp>
    </p:spTree>
    <p:extLst>
      <p:ext uri="{BB962C8B-B14F-4D97-AF65-F5344CB8AC3E}">
        <p14:creationId xmlns:p14="http://schemas.microsoft.com/office/powerpoint/2010/main" val="24620902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Integrale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e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3316</TotalTime>
  <Words>745</Words>
  <Application>Microsoft Office PowerPoint</Application>
  <PresentationFormat>Widescreen</PresentationFormat>
  <Paragraphs>58</Paragraphs>
  <Slides>15</Slides>
  <Notes>12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23" baseType="lpstr">
      <vt:lpstr>Algerian</vt:lpstr>
      <vt:lpstr>Calibri</vt:lpstr>
      <vt:lpstr>Times New Roman</vt:lpstr>
      <vt:lpstr>Tw Cen MT</vt:lpstr>
      <vt:lpstr>Tw Cen MT Condensed</vt:lpstr>
      <vt:lpstr>Wingdings</vt:lpstr>
      <vt:lpstr>Wingdings 3</vt:lpstr>
      <vt:lpstr>Integrale</vt:lpstr>
      <vt:lpstr>Presentazione standard di PowerPoint</vt:lpstr>
      <vt:lpstr>  LEZIONE 11 LA sostenibilità nel retailing     </vt:lpstr>
      <vt:lpstr>Aspetti chiave della sostenibilità per il retail marketing</vt:lpstr>
      <vt:lpstr>Sostenibilità e responsabilità sociale d’impresa</vt:lpstr>
      <vt:lpstr>Presentazione standard di PowerPoint</vt:lpstr>
      <vt:lpstr>Sostenibilità e Triple Bottom Line</vt:lpstr>
      <vt:lpstr>Definizione di supply chain green e sostenibile</vt:lpstr>
      <vt:lpstr>Presentazione standard di PowerPoint</vt:lpstr>
      <vt:lpstr>Le aree di sostenibilità per i retailer all’interno della supply chain</vt:lpstr>
      <vt:lpstr>La sostenibilità genera vantaggi competitivi nel retailing?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Rossana</dc:creator>
  <cp:lastModifiedBy>Rossana Piccolo</cp:lastModifiedBy>
  <cp:revision>172</cp:revision>
  <dcterms:created xsi:type="dcterms:W3CDTF">2023-02-25T07:42:26Z</dcterms:created>
  <dcterms:modified xsi:type="dcterms:W3CDTF">2023-03-21T00:22:13Z</dcterms:modified>
</cp:coreProperties>
</file>