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18" r:id="rId3"/>
    <p:sldId id="257" r:id="rId4"/>
    <p:sldId id="270" r:id="rId5"/>
    <p:sldId id="319" r:id="rId6"/>
    <p:sldId id="268" r:id="rId7"/>
    <p:sldId id="267" r:id="rId8"/>
    <p:sldId id="296" r:id="rId9"/>
    <p:sldId id="311" r:id="rId10"/>
    <p:sldId id="315" r:id="rId11"/>
    <p:sldId id="312" r:id="rId12"/>
    <p:sldId id="321" r:id="rId13"/>
    <p:sldId id="322" r:id="rId14"/>
    <p:sldId id="305" r:id="rId15"/>
    <p:sldId id="316" r:id="rId16"/>
    <p:sldId id="320" r:id="rId17"/>
    <p:sldId id="314" r:id="rId18"/>
    <p:sldId id="313" r:id="rId19"/>
    <p:sldId id="324" r:id="rId20"/>
    <p:sldId id="325" r:id="rId21"/>
    <p:sldId id="326" r:id="rId22"/>
    <p:sldId id="327" r:id="rId23"/>
    <p:sldId id="328" r:id="rId24"/>
    <p:sldId id="306" r:id="rId25"/>
    <p:sldId id="310" r:id="rId26"/>
    <p:sldId id="323" r:id="rId27"/>
    <p:sldId id="30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3" autoAdjust="0"/>
    <p:restoredTop sz="94660"/>
  </p:normalViewPr>
  <p:slideViewPr>
    <p:cSldViewPr snapToGrid="0">
      <p:cViewPr varScale="1">
        <p:scale>
          <a:sx n="85" d="100"/>
          <a:sy n="85" d="100"/>
        </p:scale>
        <p:origin x="36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9E8B44-E014-4FF2-B839-09E84744F3B3}"/>
              </a:ext>
            </a:extLst>
          </p:cNvPr>
          <p:cNvSpPr>
            <a:spLocks noGrp="1"/>
          </p:cNvSpPr>
          <p:nvPr>
            <p:ph type="ctrTitle"/>
          </p:nvPr>
        </p:nvSpPr>
        <p:spPr/>
        <p:txBody>
          <a:bodyPr/>
          <a:lstStyle/>
          <a:p>
            <a:r>
              <a:rPr lang="it-IT" dirty="0"/>
              <a:t>Geopolitica 3. </a:t>
            </a:r>
            <a:r>
              <a:rPr lang="it-IT" dirty="0" err="1"/>
              <a:t>Haushofer</a:t>
            </a:r>
            <a:r>
              <a:rPr lang="it-IT" dirty="0"/>
              <a:t> e </a:t>
            </a:r>
            <a:r>
              <a:rPr lang="it-IT" dirty="0" err="1"/>
              <a:t>Spykman</a:t>
            </a:r>
            <a:endParaRPr lang="it-IT" dirty="0"/>
          </a:p>
        </p:txBody>
      </p:sp>
      <p:sp>
        <p:nvSpPr>
          <p:cNvPr id="3" name="Sottotitolo 2">
            <a:extLst>
              <a:ext uri="{FF2B5EF4-FFF2-40B4-BE49-F238E27FC236}">
                <a16:creationId xmlns:a16="http://schemas.microsoft.com/office/drawing/2014/main" id="{996E8CCE-76C0-4E4E-9A7F-D969BD0B2264}"/>
              </a:ext>
            </a:extLst>
          </p:cNvPr>
          <p:cNvSpPr>
            <a:spLocks noGrp="1"/>
          </p:cNvSpPr>
          <p:nvPr>
            <p:ph type="subTitle" idx="1"/>
          </p:nvPr>
        </p:nvSpPr>
        <p:spPr/>
        <p:txBody>
          <a:bodyPr>
            <a:normAutofit lnSpcReduction="10000"/>
          </a:bodyPr>
          <a:lstStyle/>
          <a:p>
            <a:r>
              <a:rPr lang="it-IT" dirty="0"/>
              <a:t>Pasquale Iuso</a:t>
            </a:r>
          </a:p>
          <a:p>
            <a:r>
              <a:rPr lang="it-IT" dirty="0"/>
              <a:t>Corso di Laurea Magistrale in Politiche Internazionali e della Sostenibilità</a:t>
            </a:r>
          </a:p>
          <a:p>
            <a:r>
              <a:rPr lang="it-IT" dirty="0"/>
              <a:t>Storia e geopolitica del Novecento</a:t>
            </a:r>
          </a:p>
        </p:txBody>
      </p:sp>
    </p:spTree>
    <p:extLst>
      <p:ext uri="{BB962C8B-B14F-4D97-AF65-F5344CB8AC3E}">
        <p14:creationId xmlns:p14="http://schemas.microsoft.com/office/powerpoint/2010/main" val="213219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20012BD-D59F-4AAC-BC2B-921ED96F81A3}"/>
              </a:ext>
            </a:extLst>
          </p:cNvPr>
          <p:cNvPicPr>
            <a:picLocks noChangeAspect="1"/>
          </p:cNvPicPr>
          <p:nvPr/>
        </p:nvPicPr>
        <p:blipFill>
          <a:blip r:embed="rId2"/>
          <a:stretch>
            <a:fillRect/>
          </a:stretch>
        </p:blipFill>
        <p:spPr>
          <a:xfrm>
            <a:off x="2224617" y="674399"/>
            <a:ext cx="6766959" cy="5685896"/>
          </a:xfrm>
          <a:prstGeom prst="rect">
            <a:avLst/>
          </a:prstGeom>
        </p:spPr>
      </p:pic>
      <p:sp>
        <p:nvSpPr>
          <p:cNvPr id="3" name="CasellaDiTesto 2">
            <a:extLst>
              <a:ext uri="{FF2B5EF4-FFF2-40B4-BE49-F238E27FC236}">
                <a16:creationId xmlns:a16="http://schemas.microsoft.com/office/drawing/2014/main" id="{A414F512-3DCA-4210-9C00-2A4C6845587D}"/>
              </a:ext>
            </a:extLst>
          </p:cNvPr>
          <p:cNvSpPr txBox="1"/>
          <p:nvPr/>
        </p:nvSpPr>
        <p:spPr>
          <a:xfrm>
            <a:off x="9169400" y="1659285"/>
            <a:ext cx="2590801" cy="3539430"/>
          </a:xfrm>
          <a:prstGeom prst="rect">
            <a:avLst/>
          </a:prstGeom>
          <a:noFill/>
        </p:spPr>
        <p:txBody>
          <a:bodyPr wrap="square" rtlCol="0">
            <a:spAutoFit/>
          </a:bodyPr>
          <a:lstStyle/>
          <a:p>
            <a:r>
              <a:rPr lang="it-IT" sz="1600" b="1" dirty="0"/>
              <a:t>TENERE SEMPRE IN CONSIDERAZIONE GLI AVVENIMENTI; LE CULTURE, LE DATE, IL MOMENTO STORICO. </a:t>
            </a:r>
            <a:r>
              <a:rPr lang="it-IT" sz="1600" dirty="0"/>
              <a:t>Questa carta selezionata da Edoardo Boria mostra la Germania accerchiata: una percezione molto diffusa in seguito al Trattato di Versailles (1919). (Fonte Limes 2014)</a:t>
            </a:r>
          </a:p>
        </p:txBody>
      </p:sp>
    </p:spTree>
    <p:extLst>
      <p:ext uri="{BB962C8B-B14F-4D97-AF65-F5344CB8AC3E}">
        <p14:creationId xmlns:p14="http://schemas.microsoft.com/office/powerpoint/2010/main" val="2698986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EF4D82-5AED-4526-947C-1A059B441DE2}"/>
              </a:ext>
            </a:extLst>
          </p:cNvPr>
          <p:cNvSpPr>
            <a:spLocks noGrp="1"/>
          </p:cNvSpPr>
          <p:nvPr>
            <p:ph type="title"/>
          </p:nvPr>
        </p:nvSpPr>
        <p:spPr/>
        <p:txBody>
          <a:bodyPr/>
          <a:lstStyle/>
          <a:p>
            <a:pPr algn="ctr"/>
            <a:r>
              <a:rPr lang="it-IT" dirty="0" err="1"/>
              <a:t>Spykman</a:t>
            </a:r>
            <a:endParaRPr lang="it-IT" dirty="0"/>
          </a:p>
        </p:txBody>
      </p:sp>
      <p:sp>
        <p:nvSpPr>
          <p:cNvPr id="3" name="Segnaposto contenuto 2">
            <a:extLst>
              <a:ext uri="{FF2B5EF4-FFF2-40B4-BE49-F238E27FC236}">
                <a16:creationId xmlns:a16="http://schemas.microsoft.com/office/drawing/2014/main" id="{A349D65B-B4B6-4B48-B450-DE7382FE9C24}"/>
              </a:ext>
            </a:extLst>
          </p:cNvPr>
          <p:cNvSpPr>
            <a:spLocks noGrp="1"/>
          </p:cNvSpPr>
          <p:nvPr>
            <p:ph idx="1"/>
          </p:nvPr>
        </p:nvSpPr>
        <p:spPr>
          <a:xfrm>
            <a:off x="2178424" y="2133600"/>
            <a:ext cx="9326188" cy="3777622"/>
          </a:xfrm>
        </p:spPr>
        <p:txBody>
          <a:bodyPr>
            <a:normAutofit/>
          </a:bodyPr>
          <a:lstStyle/>
          <a:p>
            <a:pPr algn="just"/>
            <a:r>
              <a:rPr lang="it-IT" dirty="0" err="1"/>
              <a:t>Nikolas</a:t>
            </a:r>
            <a:r>
              <a:rPr lang="it-IT" dirty="0"/>
              <a:t> J. </a:t>
            </a:r>
            <a:r>
              <a:rPr lang="it-IT" dirty="0" err="1"/>
              <a:t>Spykman</a:t>
            </a:r>
            <a:r>
              <a:rPr lang="it-IT" dirty="0"/>
              <a:t> nasce in Olanda nel 1893 per migrare in Usa nel 1920 dove insegna a Yale. Muore nel 1943. La sua opera più importante (The </a:t>
            </a:r>
            <a:r>
              <a:rPr lang="it-IT" dirty="0" err="1"/>
              <a:t>geography</a:t>
            </a:r>
            <a:r>
              <a:rPr lang="it-IT" dirty="0"/>
              <a:t> of the peace) è pubblicata postuma nel 1944</a:t>
            </a:r>
          </a:p>
          <a:p>
            <a:pPr algn="just"/>
            <a:r>
              <a:rPr lang="it-IT" dirty="0"/>
              <a:t>Il punto cruciale delle sue riflessioni è il nodo indissolubile fra geografia e relazioni internazionali l’unico approccio – nella sua impostazione – che condurrebbe ad una politica estera pragmatica, attiva – quindi – per il ruolo assunto dagli USA a livello globale.</a:t>
            </a:r>
          </a:p>
          <a:p>
            <a:pPr algn="just"/>
            <a:r>
              <a:rPr lang="it-IT" dirty="0"/>
              <a:t>Si tratta in pratica della teoria del potere peninsulare elaborata in polemica con l’idealismo di Wilson e l’isolazionismo USA. </a:t>
            </a:r>
          </a:p>
          <a:p>
            <a:pPr algn="just"/>
            <a:r>
              <a:rPr lang="it-IT" dirty="0"/>
              <a:t>Gli Stati Uniti dovevano mantenere la loro potenza attraverso un nuovo ordine mondiale coerente con i propri interessi</a:t>
            </a:r>
          </a:p>
          <a:p>
            <a:endParaRPr lang="it-IT" dirty="0"/>
          </a:p>
          <a:p>
            <a:endParaRPr lang="it-IT" dirty="0"/>
          </a:p>
        </p:txBody>
      </p:sp>
    </p:spTree>
    <p:extLst>
      <p:ext uri="{BB962C8B-B14F-4D97-AF65-F5344CB8AC3E}">
        <p14:creationId xmlns:p14="http://schemas.microsoft.com/office/powerpoint/2010/main" val="69678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EF4D82-5AED-4526-947C-1A059B441DE2}"/>
              </a:ext>
            </a:extLst>
          </p:cNvPr>
          <p:cNvSpPr>
            <a:spLocks noGrp="1"/>
          </p:cNvSpPr>
          <p:nvPr>
            <p:ph type="title"/>
          </p:nvPr>
        </p:nvSpPr>
        <p:spPr>
          <a:xfrm>
            <a:off x="2592925" y="624110"/>
            <a:ext cx="8911687" cy="899890"/>
          </a:xfrm>
        </p:spPr>
        <p:txBody>
          <a:bodyPr>
            <a:normAutofit/>
          </a:bodyPr>
          <a:lstStyle/>
          <a:p>
            <a:pPr algn="ctr"/>
            <a:r>
              <a:rPr lang="it-IT" sz="3200" dirty="0" err="1"/>
              <a:t>Spykman</a:t>
            </a:r>
            <a:r>
              <a:rPr lang="it-IT" sz="3200" dirty="0"/>
              <a:t> e il </a:t>
            </a:r>
            <a:r>
              <a:rPr lang="it-IT" sz="3200" dirty="0" err="1"/>
              <a:t>Rimland</a:t>
            </a:r>
            <a:endParaRPr lang="it-IT" sz="3200" dirty="0"/>
          </a:p>
        </p:txBody>
      </p:sp>
      <p:sp>
        <p:nvSpPr>
          <p:cNvPr id="3" name="Segnaposto contenuto 2">
            <a:extLst>
              <a:ext uri="{FF2B5EF4-FFF2-40B4-BE49-F238E27FC236}">
                <a16:creationId xmlns:a16="http://schemas.microsoft.com/office/drawing/2014/main" id="{A349D65B-B4B6-4B48-B450-DE7382FE9C24}"/>
              </a:ext>
            </a:extLst>
          </p:cNvPr>
          <p:cNvSpPr>
            <a:spLocks noGrp="1"/>
          </p:cNvSpPr>
          <p:nvPr>
            <p:ph idx="1"/>
          </p:nvPr>
        </p:nvSpPr>
        <p:spPr>
          <a:xfrm>
            <a:off x="2178424" y="2133600"/>
            <a:ext cx="9326188" cy="3777622"/>
          </a:xfrm>
        </p:spPr>
        <p:txBody>
          <a:bodyPr>
            <a:normAutofit/>
          </a:bodyPr>
          <a:lstStyle/>
          <a:p>
            <a:pPr algn="just"/>
            <a:r>
              <a:rPr lang="it-IT" dirty="0"/>
              <a:t>Centro della conflittualità è la fascia insulare e peninsulare intermedia  fra il controllo degli oceani (area Marittima Esterna) – riconducibile alla zona Europea Occidentale e dell’Asia Orientale – e l’isola mondo continentale di </a:t>
            </a:r>
            <a:r>
              <a:rPr lang="it-IT" dirty="0" err="1"/>
              <a:t>Mackinder</a:t>
            </a:r>
            <a:r>
              <a:rPr lang="it-IT" dirty="0"/>
              <a:t> (in pratica la massa euroasiatica).</a:t>
            </a:r>
          </a:p>
          <a:p>
            <a:pPr algn="just"/>
            <a:r>
              <a:rPr lang="it-IT" dirty="0"/>
              <a:t>Questa fascia è il </a:t>
            </a:r>
            <a:r>
              <a:rPr lang="it-IT" dirty="0" err="1"/>
              <a:t>Rimland</a:t>
            </a:r>
            <a:r>
              <a:rPr lang="it-IT" dirty="0"/>
              <a:t>. </a:t>
            </a:r>
          </a:p>
          <a:p>
            <a:pPr algn="just"/>
            <a:r>
              <a:rPr lang="it-IT" dirty="0"/>
              <a:t>Dal </a:t>
            </a:r>
            <a:r>
              <a:rPr lang="it-IT" dirty="0" err="1"/>
              <a:t>Rimland</a:t>
            </a:r>
            <a:r>
              <a:rPr lang="it-IT" dirty="0"/>
              <a:t> sono partiti gli assalti al potere mondiale</a:t>
            </a:r>
          </a:p>
          <a:p>
            <a:pPr algn="just"/>
            <a:r>
              <a:rPr lang="it-IT" dirty="0"/>
              <a:t>Se massa euroasiatica e </a:t>
            </a:r>
            <a:r>
              <a:rPr lang="it-IT" dirty="0" err="1"/>
              <a:t>Rimland</a:t>
            </a:r>
            <a:r>
              <a:rPr lang="it-IT" dirty="0"/>
              <a:t> si fossero uniti sarebbe stata la fine degli USA che sarebbero stati circondati (ruotate il planisfero mettendo al centro USA)</a:t>
            </a:r>
          </a:p>
          <a:p>
            <a:pPr algn="just"/>
            <a:r>
              <a:rPr lang="it-IT" dirty="0"/>
              <a:t>Gli USA, quindi, dovevano ricercare un equilibrio con l’URSS ma, stante la pressione di Mosca sull’Europa, gli USA (per i propri interessi globali) dovevano impedirlo e quindi essere presenti in Europa</a:t>
            </a:r>
          </a:p>
          <a:p>
            <a:endParaRPr lang="it-IT" dirty="0"/>
          </a:p>
        </p:txBody>
      </p:sp>
    </p:spTree>
    <p:extLst>
      <p:ext uri="{BB962C8B-B14F-4D97-AF65-F5344CB8AC3E}">
        <p14:creationId xmlns:p14="http://schemas.microsoft.com/office/powerpoint/2010/main" val="192661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EF4D82-5AED-4526-947C-1A059B441DE2}"/>
              </a:ext>
            </a:extLst>
          </p:cNvPr>
          <p:cNvSpPr>
            <a:spLocks noGrp="1"/>
          </p:cNvSpPr>
          <p:nvPr>
            <p:ph type="title"/>
          </p:nvPr>
        </p:nvSpPr>
        <p:spPr>
          <a:xfrm>
            <a:off x="2592925" y="624110"/>
            <a:ext cx="8911687" cy="832157"/>
          </a:xfrm>
        </p:spPr>
        <p:txBody>
          <a:bodyPr>
            <a:normAutofit/>
          </a:bodyPr>
          <a:lstStyle/>
          <a:p>
            <a:pPr algn="ctr"/>
            <a:r>
              <a:rPr lang="it-IT" sz="3200" dirty="0" err="1"/>
              <a:t>Spykman</a:t>
            </a:r>
            <a:r>
              <a:rPr lang="it-IT" sz="3200" dirty="0"/>
              <a:t> e il </a:t>
            </a:r>
            <a:r>
              <a:rPr lang="it-IT" sz="3200" dirty="0" err="1"/>
              <a:t>Rimland</a:t>
            </a:r>
            <a:endParaRPr lang="it-IT" sz="3200" dirty="0"/>
          </a:p>
        </p:txBody>
      </p:sp>
      <p:sp>
        <p:nvSpPr>
          <p:cNvPr id="3" name="Segnaposto contenuto 2">
            <a:extLst>
              <a:ext uri="{FF2B5EF4-FFF2-40B4-BE49-F238E27FC236}">
                <a16:creationId xmlns:a16="http://schemas.microsoft.com/office/drawing/2014/main" id="{A349D65B-B4B6-4B48-B450-DE7382FE9C24}"/>
              </a:ext>
            </a:extLst>
          </p:cNvPr>
          <p:cNvSpPr>
            <a:spLocks noGrp="1"/>
          </p:cNvSpPr>
          <p:nvPr>
            <p:ph idx="1"/>
          </p:nvPr>
        </p:nvSpPr>
        <p:spPr>
          <a:xfrm>
            <a:off x="2676980" y="1748118"/>
            <a:ext cx="8743576" cy="4607858"/>
          </a:xfrm>
        </p:spPr>
        <p:txBody>
          <a:bodyPr>
            <a:normAutofit fontScale="92500" lnSpcReduction="10000"/>
          </a:bodyPr>
          <a:lstStyle/>
          <a:p>
            <a:pPr algn="just"/>
            <a:r>
              <a:rPr lang="it-IT" dirty="0"/>
              <a:t>Attenzione a quando scrive e vive, perché siamo negli anni che precedono il bipolarismo USA/URSS</a:t>
            </a:r>
          </a:p>
          <a:p>
            <a:pPr algn="just"/>
            <a:endParaRPr lang="it-IT" dirty="0"/>
          </a:p>
          <a:p>
            <a:pPr marL="0" indent="0" algn="ctr">
              <a:buNone/>
            </a:pPr>
            <a:r>
              <a:rPr lang="it-IT" b="1" dirty="0"/>
              <a:t>VEDREMO A PARTE LA GEOPOLITICA DELLA GUERRA FREDDA </a:t>
            </a:r>
          </a:p>
          <a:p>
            <a:pPr marL="0" indent="0" algn="ctr">
              <a:buNone/>
            </a:pPr>
            <a:endParaRPr lang="it-IT" b="1" dirty="0"/>
          </a:p>
          <a:p>
            <a:pPr algn="just"/>
            <a:r>
              <a:rPr lang="it-IT" dirty="0"/>
              <a:t>Se osserviamo la carta che segue notiamo subito come questa impostazione globalista e non isolazionista di </a:t>
            </a:r>
            <a:r>
              <a:rPr lang="it-IT" dirty="0" err="1"/>
              <a:t>Spykman</a:t>
            </a:r>
            <a:endParaRPr lang="it-IT" dirty="0"/>
          </a:p>
          <a:p>
            <a:pPr lvl="1" algn="just"/>
            <a:r>
              <a:rPr lang="it-IT" dirty="0"/>
              <a:t>Da una parte sembra anticipare attraverso il fattore geografico la contrapposizione della guerra fredda</a:t>
            </a:r>
          </a:p>
          <a:p>
            <a:pPr lvl="1" algn="just"/>
            <a:r>
              <a:rPr lang="it-IT" dirty="0"/>
              <a:t>Da un’altra parte si muove decisamente in opposizione alla statica politica di sicurezza e di isolazionismo degli USA</a:t>
            </a:r>
          </a:p>
          <a:p>
            <a:pPr lvl="1" algn="just"/>
            <a:r>
              <a:rPr lang="it-IT" dirty="0"/>
              <a:t>Da un’altra ancora come la forza di uno Stato si misurasse certamente dal potere centrale sul proprio territorio ma, per una sua difesa avanzata e quindi per i propri interessi nazionali, dovesse avere influenza sull’area circostante (ad esempio fascia intermedia di Stati)</a:t>
            </a:r>
          </a:p>
        </p:txBody>
      </p:sp>
    </p:spTree>
    <p:extLst>
      <p:ext uri="{BB962C8B-B14F-4D97-AF65-F5344CB8AC3E}">
        <p14:creationId xmlns:p14="http://schemas.microsoft.com/office/powerpoint/2010/main" val="849965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D5F2C9-3C14-4D61-ACE9-3C49BAA3B424}"/>
              </a:ext>
            </a:extLst>
          </p:cNvPr>
          <p:cNvSpPr>
            <a:spLocks noGrp="1"/>
          </p:cNvSpPr>
          <p:nvPr>
            <p:ph type="title"/>
          </p:nvPr>
        </p:nvSpPr>
        <p:spPr>
          <a:xfrm>
            <a:off x="2592925" y="624110"/>
            <a:ext cx="8911687" cy="645890"/>
          </a:xfrm>
        </p:spPr>
        <p:txBody>
          <a:bodyPr/>
          <a:lstStyle/>
          <a:p>
            <a:pPr algn="ctr"/>
            <a:r>
              <a:rPr lang="it-IT" sz="3200" dirty="0" err="1"/>
              <a:t>Spykman</a:t>
            </a:r>
            <a:r>
              <a:rPr lang="it-IT" dirty="0"/>
              <a:t> e il </a:t>
            </a:r>
            <a:r>
              <a:rPr lang="it-IT" dirty="0" err="1"/>
              <a:t>Rimland</a:t>
            </a:r>
            <a:endParaRPr lang="it-IT" dirty="0"/>
          </a:p>
        </p:txBody>
      </p:sp>
      <p:pic>
        <p:nvPicPr>
          <p:cNvPr id="5" name="Segnaposto contenuto 4">
            <a:extLst>
              <a:ext uri="{FF2B5EF4-FFF2-40B4-BE49-F238E27FC236}">
                <a16:creationId xmlns:a16="http://schemas.microsoft.com/office/drawing/2014/main" id="{70F9CBD7-7B11-4A4E-B673-58BAE8363850}"/>
              </a:ext>
            </a:extLst>
          </p:cNvPr>
          <p:cNvPicPr>
            <a:picLocks noGrp="1" noChangeAspect="1"/>
          </p:cNvPicPr>
          <p:nvPr>
            <p:ph idx="1"/>
          </p:nvPr>
        </p:nvPicPr>
        <p:blipFill>
          <a:blip r:embed="rId2"/>
          <a:stretch>
            <a:fillRect/>
          </a:stretch>
        </p:blipFill>
        <p:spPr>
          <a:xfrm>
            <a:off x="2312894" y="1452282"/>
            <a:ext cx="8731624" cy="5127812"/>
          </a:xfrm>
        </p:spPr>
      </p:pic>
    </p:spTree>
    <p:extLst>
      <p:ext uri="{BB962C8B-B14F-4D97-AF65-F5344CB8AC3E}">
        <p14:creationId xmlns:p14="http://schemas.microsoft.com/office/powerpoint/2010/main" val="1139856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892334-16B7-4742-81A8-942427D02D2A}"/>
              </a:ext>
            </a:extLst>
          </p:cNvPr>
          <p:cNvSpPr>
            <a:spLocks noGrp="1"/>
          </p:cNvSpPr>
          <p:nvPr>
            <p:ph type="title"/>
          </p:nvPr>
        </p:nvSpPr>
        <p:spPr/>
        <p:txBody>
          <a:bodyPr/>
          <a:lstStyle/>
          <a:p>
            <a:pPr algn="ctr"/>
            <a:r>
              <a:rPr lang="it-IT" dirty="0" err="1"/>
              <a:t>Spykman</a:t>
            </a:r>
            <a:r>
              <a:rPr lang="it-IT" dirty="0"/>
              <a:t> e il </a:t>
            </a:r>
            <a:r>
              <a:rPr lang="it-IT" dirty="0" err="1"/>
              <a:t>Rimland</a:t>
            </a:r>
            <a:endParaRPr lang="it-IT" dirty="0"/>
          </a:p>
        </p:txBody>
      </p:sp>
      <p:sp>
        <p:nvSpPr>
          <p:cNvPr id="3" name="Segnaposto contenuto 2">
            <a:extLst>
              <a:ext uri="{FF2B5EF4-FFF2-40B4-BE49-F238E27FC236}">
                <a16:creationId xmlns:a16="http://schemas.microsoft.com/office/drawing/2014/main" id="{219FA87D-D95D-4FFA-AA9D-6EEE0E93D45E}"/>
              </a:ext>
            </a:extLst>
          </p:cNvPr>
          <p:cNvSpPr>
            <a:spLocks noGrp="1"/>
          </p:cNvSpPr>
          <p:nvPr>
            <p:ph idx="1"/>
          </p:nvPr>
        </p:nvSpPr>
        <p:spPr>
          <a:xfrm>
            <a:off x="2592924" y="1769533"/>
            <a:ext cx="7913711" cy="4464357"/>
          </a:xfrm>
        </p:spPr>
        <p:txBody>
          <a:bodyPr>
            <a:normAutofit/>
          </a:bodyPr>
          <a:lstStyle/>
          <a:p>
            <a:pPr algn="just"/>
            <a:r>
              <a:rPr lang="it-IT" dirty="0"/>
              <a:t>Per </a:t>
            </a:r>
            <a:r>
              <a:rPr lang="it-IT" dirty="0" err="1"/>
              <a:t>Mackinder</a:t>
            </a:r>
            <a:r>
              <a:rPr lang="it-IT" dirty="0"/>
              <a:t> l'impero zarista, all'epoca, largamente coincidente con l'</a:t>
            </a:r>
            <a:r>
              <a:rPr lang="it-IT" dirty="0" err="1"/>
              <a:t>Heartland</a:t>
            </a:r>
            <a:r>
              <a:rPr lang="it-IT" dirty="0"/>
              <a:t>, rappresentava il centro del sistema</a:t>
            </a:r>
          </a:p>
          <a:p>
            <a:pPr algn="just"/>
            <a:endParaRPr lang="it-IT" dirty="0"/>
          </a:p>
          <a:p>
            <a:pPr algn="just"/>
            <a:r>
              <a:rPr lang="it-IT" dirty="0" err="1"/>
              <a:t>Spykman</a:t>
            </a:r>
            <a:r>
              <a:rPr lang="it-IT" dirty="0"/>
              <a:t> si concentra invece con il semicerchio che si posizione attorno all’isola-mondo.</a:t>
            </a:r>
          </a:p>
          <a:p>
            <a:pPr algn="just"/>
            <a:endParaRPr lang="it-IT" dirty="0"/>
          </a:p>
          <a:p>
            <a:pPr algn="just"/>
            <a:r>
              <a:rPr lang="it-IT" dirty="0"/>
              <a:t>Il </a:t>
            </a:r>
            <a:r>
              <a:rPr lang="it-IT" dirty="0" err="1"/>
              <a:t>Rimland</a:t>
            </a:r>
            <a:r>
              <a:rPr lang="it-IT" dirty="0"/>
              <a:t> è il punto strategico di massima importanza perché si caratterizza per la presenza di paesi ricchi, tecnologicamente avanzati, con grande disponibilità di risorse e facile accesso ai mari. </a:t>
            </a:r>
          </a:p>
          <a:p>
            <a:pPr algn="just"/>
            <a:endParaRPr lang="it-IT" dirty="0"/>
          </a:p>
          <a:p>
            <a:pPr algn="just"/>
            <a:r>
              <a:rPr lang="it-IT" dirty="0"/>
              <a:t>Ha dimensione marittima e terrestre che lo rende debole e quindi attaccabile da entrambi i fronti. </a:t>
            </a:r>
          </a:p>
        </p:txBody>
      </p:sp>
    </p:spTree>
    <p:extLst>
      <p:ext uri="{BB962C8B-B14F-4D97-AF65-F5344CB8AC3E}">
        <p14:creationId xmlns:p14="http://schemas.microsoft.com/office/powerpoint/2010/main" val="151317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892334-16B7-4742-81A8-942427D02D2A}"/>
              </a:ext>
            </a:extLst>
          </p:cNvPr>
          <p:cNvSpPr>
            <a:spLocks noGrp="1"/>
          </p:cNvSpPr>
          <p:nvPr>
            <p:ph type="title"/>
          </p:nvPr>
        </p:nvSpPr>
        <p:spPr/>
        <p:txBody>
          <a:bodyPr/>
          <a:lstStyle/>
          <a:p>
            <a:pPr algn="ctr"/>
            <a:r>
              <a:rPr lang="it-IT" dirty="0" err="1"/>
              <a:t>Spykman</a:t>
            </a:r>
            <a:r>
              <a:rPr lang="it-IT" dirty="0"/>
              <a:t> e il </a:t>
            </a:r>
            <a:r>
              <a:rPr lang="it-IT" dirty="0" err="1"/>
              <a:t>Rimland</a:t>
            </a:r>
            <a:endParaRPr lang="it-IT" dirty="0"/>
          </a:p>
        </p:txBody>
      </p:sp>
      <p:sp>
        <p:nvSpPr>
          <p:cNvPr id="3" name="Segnaposto contenuto 2">
            <a:extLst>
              <a:ext uri="{FF2B5EF4-FFF2-40B4-BE49-F238E27FC236}">
                <a16:creationId xmlns:a16="http://schemas.microsoft.com/office/drawing/2014/main" id="{219FA87D-D95D-4FFA-AA9D-6EEE0E93D45E}"/>
              </a:ext>
            </a:extLst>
          </p:cNvPr>
          <p:cNvSpPr>
            <a:spLocks noGrp="1"/>
          </p:cNvSpPr>
          <p:nvPr>
            <p:ph idx="1"/>
          </p:nvPr>
        </p:nvSpPr>
        <p:spPr>
          <a:xfrm>
            <a:off x="2589212" y="1769533"/>
            <a:ext cx="8915400" cy="4464357"/>
          </a:xfrm>
        </p:spPr>
        <p:txBody>
          <a:bodyPr>
            <a:normAutofit/>
          </a:bodyPr>
          <a:lstStyle/>
          <a:p>
            <a:pPr algn="just"/>
            <a:r>
              <a:rPr lang="it-IT" dirty="0"/>
              <a:t>Una debolezza che rappresenta la sua forza di negoziazione fra le future potenze egemoni (USA E URSS) </a:t>
            </a:r>
          </a:p>
          <a:p>
            <a:pPr algn="just"/>
            <a:endParaRPr lang="it-IT" dirty="0"/>
          </a:p>
          <a:p>
            <a:pPr algn="just"/>
            <a:r>
              <a:rPr lang="it-IT" dirty="0"/>
              <a:t>Zona di mediazione fra le due potenze extraeuropee e luogo di sviluppo di quelle che saranno gli attriti e le guerre per interposta potenza del secondo Novecento. </a:t>
            </a:r>
          </a:p>
          <a:p>
            <a:pPr algn="just"/>
            <a:endParaRPr lang="it-IT" dirty="0"/>
          </a:p>
          <a:p>
            <a:pPr algn="just"/>
            <a:r>
              <a:rPr lang="it-IT" dirty="0"/>
              <a:t>La maggiore minaccia dal punto di vista geopolitico sta proprio nell'unione tra </a:t>
            </a:r>
            <a:r>
              <a:rPr lang="it-IT" dirty="0" err="1"/>
              <a:t>Heartland</a:t>
            </a:r>
            <a:r>
              <a:rPr lang="it-IT" dirty="0"/>
              <a:t> e </a:t>
            </a:r>
            <a:r>
              <a:rPr lang="it-IT" dirty="0" err="1"/>
              <a:t>Rimland</a:t>
            </a:r>
            <a:r>
              <a:rPr lang="it-IT" dirty="0"/>
              <a:t> sotto uno stesso potere. </a:t>
            </a:r>
          </a:p>
          <a:p>
            <a:pPr algn="just"/>
            <a:endParaRPr lang="it-IT" dirty="0"/>
          </a:p>
          <a:p>
            <a:pPr algn="just"/>
            <a:r>
              <a:rPr lang="it-IT" dirty="0"/>
              <a:t>L'unificazione di quest'area porterebbe a un blocco dei commerci, causato dall'autosufficienza dall'"isola mondo"</a:t>
            </a:r>
          </a:p>
        </p:txBody>
      </p:sp>
    </p:spTree>
    <p:extLst>
      <p:ext uri="{BB962C8B-B14F-4D97-AF65-F5344CB8AC3E}">
        <p14:creationId xmlns:p14="http://schemas.microsoft.com/office/powerpoint/2010/main" val="11360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19958B-64C0-426D-870E-AF6A4D87CF50}"/>
              </a:ext>
            </a:extLst>
          </p:cNvPr>
          <p:cNvSpPr>
            <a:spLocks noGrp="1"/>
          </p:cNvSpPr>
          <p:nvPr>
            <p:ph type="title"/>
          </p:nvPr>
        </p:nvSpPr>
        <p:spPr/>
        <p:txBody>
          <a:bodyPr/>
          <a:lstStyle/>
          <a:p>
            <a:pPr algn="ctr"/>
            <a:r>
              <a:rPr lang="it-IT" dirty="0" err="1"/>
              <a:t>Spykman</a:t>
            </a:r>
            <a:r>
              <a:rPr lang="it-IT" dirty="0"/>
              <a:t> e la teoria del </a:t>
            </a:r>
            <a:r>
              <a:rPr lang="it-IT" dirty="0" err="1"/>
              <a:t>Rimland</a:t>
            </a:r>
            <a:endParaRPr lang="it-IT" dirty="0"/>
          </a:p>
        </p:txBody>
      </p:sp>
      <p:sp>
        <p:nvSpPr>
          <p:cNvPr id="3" name="Segnaposto contenuto 2">
            <a:extLst>
              <a:ext uri="{FF2B5EF4-FFF2-40B4-BE49-F238E27FC236}">
                <a16:creationId xmlns:a16="http://schemas.microsoft.com/office/drawing/2014/main" id="{EC0FAD21-AAB5-4161-AE95-9660DD7F6ED5}"/>
              </a:ext>
            </a:extLst>
          </p:cNvPr>
          <p:cNvSpPr>
            <a:spLocks noGrp="1"/>
          </p:cNvSpPr>
          <p:nvPr>
            <p:ph idx="1"/>
          </p:nvPr>
        </p:nvSpPr>
        <p:spPr>
          <a:xfrm>
            <a:off x="2589212" y="1667933"/>
            <a:ext cx="8915400" cy="4243289"/>
          </a:xfrm>
        </p:spPr>
        <p:txBody>
          <a:bodyPr/>
          <a:lstStyle/>
          <a:p>
            <a:pPr algn="just"/>
            <a:r>
              <a:rPr lang="it-IT" dirty="0"/>
              <a:t>I punti teorici più importanti che </a:t>
            </a:r>
            <a:r>
              <a:rPr lang="it-IT" dirty="0" err="1"/>
              <a:t>Spykman</a:t>
            </a:r>
            <a:r>
              <a:rPr lang="it-IT" dirty="0"/>
              <a:t> sviluppa sono due.</a:t>
            </a:r>
          </a:p>
          <a:p>
            <a:pPr lvl="1" algn="just"/>
            <a:r>
              <a:rPr lang="it-IT" dirty="0"/>
              <a:t>Nel primo (Strategia USA nella Politica Mondiale – 1942) sostenne l’intervento USA nella 2GM polemizzando contro le tendenze isolazioniste perché limitarsi alla sfera occidentale del globo non avrebbe portato a risultati. Gli Usa non avrebbero potuto difendersi contro una potenza continentale egemone in Eurasia perché gli Usa non sarebbero sopravvissuti sotto il profilo economico, laddove fosse stato impedito l’accesso alle risorse energetiche africane e mediorientali.</a:t>
            </a:r>
          </a:p>
          <a:p>
            <a:pPr lvl="1" algn="just"/>
            <a:r>
              <a:rPr lang="it-IT" dirty="0"/>
              <a:t>Il concetto di </a:t>
            </a:r>
            <a:r>
              <a:rPr lang="it-IT" dirty="0" err="1"/>
              <a:t>Rimland</a:t>
            </a:r>
            <a:r>
              <a:rPr lang="it-IT" dirty="0"/>
              <a:t> viene esposto postumo nel 1944 nel volume La Geografia della Pace; E’ il </a:t>
            </a:r>
            <a:r>
              <a:rPr lang="it-IT" dirty="0" err="1"/>
              <a:t>Rimland</a:t>
            </a:r>
            <a:r>
              <a:rPr lang="it-IT" dirty="0"/>
              <a:t> il centro della conflittualità mondiale, era necessario mantenere il controllo dell’area </a:t>
            </a:r>
          </a:p>
          <a:p>
            <a:pPr marL="457200" lvl="1" indent="0" algn="just">
              <a:buNone/>
            </a:pPr>
            <a:endParaRPr lang="it-IT" dirty="0"/>
          </a:p>
          <a:p>
            <a:pPr algn="just"/>
            <a:r>
              <a:rPr lang="it-IT" dirty="0"/>
              <a:t>Attraverso la sua teoria si avvia in USA la sconfitta dell’isolazionismo e all’affermazione della politica di impegno eurasiatico e globale. </a:t>
            </a:r>
          </a:p>
        </p:txBody>
      </p:sp>
    </p:spTree>
    <p:extLst>
      <p:ext uri="{BB962C8B-B14F-4D97-AF65-F5344CB8AC3E}">
        <p14:creationId xmlns:p14="http://schemas.microsoft.com/office/powerpoint/2010/main" val="219222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7D4B9A-82F4-4488-9CF5-3A0324D0D9E7}"/>
              </a:ext>
            </a:extLst>
          </p:cNvPr>
          <p:cNvSpPr>
            <a:spLocks noGrp="1"/>
          </p:cNvSpPr>
          <p:nvPr>
            <p:ph type="title"/>
          </p:nvPr>
        </p:nvSpPr>
        <p:spPr/>
        <p:txBody>
          <a:bodyPr/>
          <a:lstStyle/>
          <a:p>
            <a:pPr algn="ctr"/>
            <a:r>
              <a:rPr lang="it-IT" dirty="0" err="1"/>
              <a:t>Spykman</a:t>
            </a:r>
            <a:r>
              <a:rPr lang="it-IT" dirty="0"/>
              <a:t> e la teoria del </a:t>
            </a:r>
            <a:r>
              <a:rPr lang="it-IT" dirty="0" err="1"/>
              <a:t>Rimland</a:t>
            </a:r>
            <a:endParaRPr lang="it-IT" dirty="0"/>
          </a:p>
        </p:txBody>
      </p:sp>
      <p:sp>
        <p:nvSpPr>
          <p:cNvPr id="3" name="Segnaposto contenuto 2">
            <a:extLst>
              <a:ext uri="{FF2B5EF4-FFF2-40B4-BE49-F238E27FC236}">
                <a16:creationId xmlns:a16="http://schemas.microsoft.com/office/drawing/2014/main" id="{24CD563C-21D8-44D1-8F9F-9318FC96B501}"/>
              </a:ext>
            </a:extLst>
          </p:cNvPr>
          <p:cNvSpPr>
            <a:spLocks noGrp="1"/>
          </p:cNvSpPr>
          <p:nvPr>
            <p:ph idx="1"/>
          </p:nvPr>
        </p:nvSpPr>
        <p:spPr/>
        <p:txBody>
          <a:bodyPr>
            <a:normAutofit/>
          </a:bodyPr>
          <a:lstStyle/>
          <a:p>
            <a:pPr algn="just"/>
            <a:r>
              <a:rPr lang="it-IT" dirty="0"/>
              <a:t>Una teorica alleanza USA/URSS aveva tuttavia molti limiti. Rimase in apparenza tale solo durante la 2GM, ma terminò non appena essa finì (le conferenze dei tre grandi ne sono il segno più evidente)</a:t>
            </a:r>
          </a:p>
          <a:p>
            <a:pPr algn="just"/>
            <a:r>
              <a:rPr lang="it-IT" dirty="0"/>
              <a:t>Oltre ai motivi ideologici il vero punto era la pressione che storicamente Mosca esercitava sul </a:t>
            </a:r>
            <a:r>
              <a:rPr lang="it-IT" dirty="0" err="1"/>
              <a:t>Rimland</a:t>
            </a:r>
            <a:r>
              <a:rPr lang="it-IT" dirty="0"/>
              <a:t> (dagli Zar in avanti); un fatto che nella seconda metà del 900 avrebbe costretto USA a intervenire.</a:t>
            </a:r>
          </a:p>
          <a:p>
            <a:pPr algn="just"/>
            <a:r>
              <a:rPr lang="it-IT" dirty="0"/>
              <a:t>Se ciò fosse avvenuto gli USA avrebbero dovuto stringere alleanze con l’Europa e l’Estremo Oriente (il sistema di alleanze che vedremo più avanti) ma anche armare la Germania contro Mosca</a:t>
            </a:r>
          </a:p>
          <a:p>
            <a:pPr algn="just"/>
            <a:r>
              <a:rPr lang="it-IT" dirty="0"/>
              <a:t>Mentre, nella lontana ipotesi di assenza di minacce da parte dell’URSS, la Germania doveva invece essere disarmata per impedire che espandesse la sua pressione (quindi alleanza con URSS)</a:t>
            </a:r>
          </a:p>
        </p:txBody>
      </p:sp>
    </p:spTree>
    <p:extLst>
      <p:ext uri="{BB962C8B-B14F-4D97-AF65-F5344CB8AC3E}">
        <p14:creationId xmlns:p14="http://schemas.microsoft.com/office/powerpoint/2010/main" val="1886708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7D4B9A-82F4-4488-9CF5-3A0324D0D9E7}"/>
              </a:ext>
            </a:extLst>
          </p:cNvPr>
          <p:cNvSpPr>
            <a:spLocks noGrp="1"/>
          </p:cNvSpPr>
          <p:nvPr>
            <p:ph type="title"/>
          </p:nvPr>
        </p:nvSpPr>
        <p:spPr/>
        <p:txBody>
          <a:bodyPr/>
          <a:lstStyle/>
          <a:p>
            <a:pPr algn="ctr"/>
            <a:r>
              <a:rPr lang="it-IT" dirty="0" err="1"/>
              <a:t>Spykman</a:t>
            </a:r>
            <a:r>
              <a:rPr lang="it-IT" dirty="0"/>
              <a:t> e la teoria del </a:t>
            </a:r>
            <a:r>
              <a:rPr lang="it-IT" dirty="0" err="1"/>
              <a:t>Rimland</a:t>
            </a:r>
            <a:endParaRPr lang="it-IT" dirty="0"/>
          </a:p>
        </p:txBody>
      </p:sp>
      <p:sp>
        <p:nvSpPr>
          <p:cNvPr id="3" name="Segnaposto contenuto 2">
            <a:extLst>
              <a:ext uri="{FF2B5EF4-FFF2-40B4-BE49-F238E27FC236}">
                <a16:creationId xmlns:a16="http://schemas.microsoft.com/office/drawing/2014/main" id="{24CD563C-21D8-44D1-8F9F-9318FC96B501}"/>
              </a:ext>
            </a:extLst>
          </p:cNvPr>
          <p:cNvSpPr>
            <a:spLocks noGrp="1"/>
          </p:cNvSpPr>
          <p:nvPr>
            <p:ph idx="1"/>
          </p:nvPr>
        </p:nvSpPr>
        <p:spPr/>
        <p:txBody>
          <a:bodyPr>
            <a:normAutofit/>
          </a:bodyPr>
          <a:lstStyle/>
          <a:p>
            <a:pPr algn="just"/>
            <a:r>
              <a:rPr lang="it-IT" dirty="0"/>
              <a:t>Le conseguenze della teoria del </a:t>
            </a:r>
            <a:r>
              <a:rPr lang="it-IT" dirty="0" err="1"/>
              <a:t>Rimland</a:t>
            </a:r>
            <a:r>
              <a:rPr lang="it-IT" dirty="0"/>
              <a:t> sono molteplici:</a:t>
            </a:r>
          </a:p>
          <a:p>
            <a:pPr lvl="1" algn="just"/>
            <a:r>
              <a:rPr lang="it-IT" dirty="0"/>
              <a:t>Superamento nei suoi anni dell’ipotesi di un assetto internazionale basato sull’internazionalismo di Wilson attraverso una sorta di governo internazionale delle potenziali crisi e delle guerre (la </a:t>
            </a:r>
            <a:r>
              <a:rPr lang="it-IT" dirty="0" err="1"/>
              <a:t>SdN</a:t>
            </a:r>
            <a:r>
              <a:rPr lang="it-IT" dirty="0"/>
              <a:t>)</a:t>
            </a:r>
          </a:p>
          <a:p>
            <a:pPr lvl="1" algn="just"/>
            <a:r>
              <a:rPr lang="it-IT" dirty="0"/>
              <a:t>Il forte realismo di </a:t>
            </a:r>
            <a:r>
              <a:rPr lang="it-IT" dirty="0" err="1"/>
              <a:t>Spykman</a:t>
            </a:r>
            <a:r>
              <a:rPr lang="it-IT" dirty="0"/>
              <a:t> determina una continua ricerca di sicurezza fra gli Stati e quindi punta al raggiungimento di un equilibrio tra potenze </a:t>
            </a:r>
          </a:p>
          <a:p>
            <a:pPr lvl="1" algn="just"/>
            <a:r>
              <a:rPr lang="it-IT" dirty="0"/>
              <a:t>Centralità e rafforzamento del peso geografico dei territori e della loro conformazione. Un elemento che determina un ambiente tendenzialmente conflittuale per le singole aspirazioni di potenza, ma anche al semplice sviluppo economico, commerciale, spaziale: geopolitica e strategia politica, economica e di potenza tendono quindi ad avvicinarsi al fine di raggiungere una politica estera globale (in  pace e in guerra)</a:t>
            </a:r>
          </a:p>
        </p:txBody>
      </p:sp>
    </p:spTree>
    <p:extLst>
      <p:ext uri="{BB962C8B-B14F-4D97-AF65-F5344CB8AC3E}">
        <p14:creationId xmlns:p14="http://schemas.microsoft.com/office/powerpoint/2010/main" val="4922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06A4E9-7E74-4BC8-8800-364BE7F3A5F1}"/>
              </a:ext>
            </a:extLst>
          </p:cNvPr>
          <p:cNvSpPr>
            <a:spLocks noGrp="1"/>
          </p:cNvSpPr>
          <p:nvPr>
            <p:ph type="title"/>
          </p:nvPr>
        </p:nvSpPr>
        <p:spPr>
          <a:xfrm>
            <a:off x="2589212" y="446088"/>
            <a:ext cx="3505199" cy="696912"/>
          </a:xfrm>
        </p:spPr>
        <p:txBody>
          <a:bodyPr>
            <a:normAutofit fontScale="90000"/>
          </a:bodyPr>
          <a:lstStyle/>
          <a:p>
            <a:pPr algn="ctr"/>
            <a:r>
              <a:rPr lang="it-IT" dirty="0"/>
              <a:t>Quando nasce la Geopolitica</a:t>
            </a:r>
          </a:p>
        </p:txBody>
      </p:sp>
      <p:pic>
        <p:nvPicPr>
          <p:cNvPr id="7" name="Segnaposto contenuto 6">
            <a:extLst>
              <a:ext uri="{FF2B5EF4-FFF2-40B4-BE49-F238E27FC236}">
                <a16:creationId xmlns:a16="http://schemas.microsoft.com/office/drawing/2014/main" id="{801007B9-0C65-4D4C-9496-23B11ADC1D5E}"/>
              </a:ext>
            </a:extLst>
          </p:cNvPr>
          <p:cNvPicPr>
            <a:picLocks noGrp="1" noChangeAspect="1"/>
          </p:cNvPicPr>
          <p:nvPr>
            <p:ph idx="1"/>
          </p:nvPr>
        </p:nvPicPr>
        <p:blipFill>
          <a:blip r:embed="rId2"/>
          <a:stretch>
            <a:fillRect/>
          </a:stretch>
        </p:blipFill>
        <p:spPr>
          <a:xfrm>
            <a:off x="7056614" y="446087"/>
            <a:ext cx="3712985" cy="5412905"/>
          </a:xfrm>
          <a:prstGeom prst="rect">
            <a:avLst/>
          </a:prstGeom>
        </p:spPr>
      </p:pic>
      <p:sp>
        <p:nvSpPr>
          <p:cNvPr id="4" name="Segnaposto testo 3">
            <a:extLst>
              <a:ext uri="{FF2B5EF4-FFF2-40B4-BE49-F238E27FC236}">
                <a16:creationId xmlns:a16="http://schemas.microsoft.com/office/drawing/2014/main" id="{C365D0AD-3D9B-435C-BDA8-1A5248C99A40}"/>
              </a:ext>
            </a:extLst>
          </p:cNvPr>
          <p:cNvSpPr>
            <a:spLocks noGrp="1"/>
          </p:cNvSpPr>
          <p:nvPr>
            <p:ph type="body" sz="half" idx="2"/>
          </p:nvPr>
        </p:nvSpPr>
        <p:spPr>
          <a:xfrm>
            <a:off x="1947333" y="1253124"/>
            <a:ext cx="4529667" cy="4605868"/>
          </a:xfrm>
        </p:spPr>
        <p:txBody>
          <a:bodyPr>
            <a:normAutofit fontScale="92500" lnSpcReduction="20000"/>
          </a:bodyPr>
          <a:lstStyle/>
          <a:p>
            <a:pPr marL="342900" lvl="0" indent="-342900" algn="just">
              <a:buClr>
                <a:srgbClr val="A53010"/>
              </a:buClr>
              <a:buFont typeface="Wingdings 3" charset="2"/>
              <a:buChar char=""/>
            </a:pPr>
            <a:r>
              <a:rPr lang="it-IT" sz="1800" dirty="0">
                <a:solidFill>
                  <a:prstClr val="black">
                    <a:lumMod val="75000"/>
                    <a:lumOff val="25000"/>
                  </a:prstClr>
                </a:solidFill>
              </a:rPr>
              <a:t>Il primo ad utilizzare questo termine fu il politologo svedese </a:t>
            </a:r>
            <a:r>
              <a:rPr lang="it-IT" sz="1800" dirty="0" err="1">
                <a:solidFill>
                  <a:prstClr val="black">
                    <a:lumMod val="75000"/>
                    <a:lumOff val="25000"/>
                  </a:prstClr>
                </a:solidFill>
              </a:rPr>
              <a:t>Kjellen</a:t>
            </a:r>
            <a:r>
              <a:rPr lang="it-IT" sz="1800" dirty="0">
                <a:solidFill>
                  <a:prstClr val="black">
                    <a:lumMod val="75000"/>
                    <a:lumOff val="25000"/>
                  </a:prstClr>
                </a:solidFill>
              </a:rPr>
              <a:t> nel 1916.</a:t>
            </a:r>
          </a:p>
          <a:p>
            <a:pPr marL="342900" lvl="0" indent="-342900" algn="just">
              <a:buClr>
                <a:srgbClr val="A53010"/>
              </a:buClr>
              <a:buFont typeface="Wingdings 3" charset="2"/>
              <a:buChar char=""/>
            </a:pPr>
            <a:r>
              <a:rPr lang="it-IT" sz="1800" dirty="0">
                <a:solidFill>
                  <a:prstClr val="black">
                    <a:lumMod val="75000"/>
                    <a:lumOff val="25000"/>
                  </a:prstClr>
                </a:solidFill>
              </a:rPr>
              <a:t>Fino a questo momento ci troviamo in una sorta di transizione dalla geografia politica</a:t>
            </a:r>
          </a:p>
          <a:p>
            <a:pPr marL="342900" lvl="0" indent="-342900" algn="just">
              <a:buClr>
                <a:srgbClr val="A53010"/>
              </a:buClr>
              <a:buFont typeface="Wingdings 3" charset="2"/>
              <a:buChar char=""/>
            </a:pPr>
            <a:r>
              <a:rPr lang="it-IT" sz="1800" dirty="0">
                <a:solidFill>
                  <a:prstClr val="black">
                    <a:lumMod val="75000"/>
                    <a:lumOff val="25000"/>
                  </a:prstClr>
                </a:solidFill>
              </a:rPr>
              <a:t>Con </a:t>
            </a:r>
            <a:r>
              <a:rPr lang="it-IT" sz="1800" dirty="0" err="1">
                <a:solidFill>
                  <a:prstClr val="black">
                    <a:lumMod val="75000"/>
                    <a:lumOff val="25000"/>
                  </a:prstClr>
                </a:solidFill>
              </a:rPr>
              <a:t>Kjellen</a:t>
            </a:r>
            <a:r>
              <a:rPr lang="it-IT" sz="1800" dirty="0">
                <a:solidFill>
                  <a:prstClr val="black">
                    <a:lumMod val="75000"/>
                    <a:lumOff val="25000"/>
                  </a:prstClr>
                </a:solidFill>
              </a:rPr>
              <a:t> il campo d’azione si amplia verso la concezione di uno Stato non solo in senso territoriale e geografico, ma anche culturale e politico</a:t>
            </a:r>
          </a:p>
          <a:p>
            <a:pPr marL="342900" lvl="0" indent="-342900" algn="just">
              <a:buClr>
                <a:srgbClr val="A53010"/>
              </a:buClr>
              <a:buFont typeface="Wingdings 3" charset="2"/>
              <a:buChar char=""/>
            </a:pPr>
            <a:r>
              <a:rPr lang="it-IT" sz="1800" dirty="0">
                <a:solidFill>
                  <a:prstClr val="black">
                    <a:lumMod val="75000"/>
                    <a:lumOff val="25000"/>
                  </a:prstClr>
                </a:solidFill>
              </a:rPr>
              <a:t>Dalla sua impostazione nasce la scuola tedesca che si raccoglie dal gennaio 1924 attorno alla rivista </a:t>
            </a:r>
            <a:r>
              <a:rPr lang="it-IT" sz="1800" dirty="0" err="1">
                <a:solidFill>
                  <a:prstClr val="black">
                    <a:lumMod val="75000"/>
                    <a:lumOff val="25000"/>
                  </a:prstClr>
                </a:solidFill>
              </a:rPr>
              <a:t>Geopolitik</a:t>
            </a:r>
            <a:r>
              <a:rPr lang="it-IT" sz="1800" dirty="0">
                <a:solidFill>
                  <a:prstClr val="black">
                    <a:lumMod val="75000"/>
                    <a:lumOff val="25000"/>
                  </a:prstClr>
                </a:solidFill>
              </a:rPr>
              <a:t> fondata da Karl </a:t>
            </a:r>
            <a:r>
              <a:rPr lang="it-IT" sz="1800" dirty="0" err="1">
                <a:solidFill>
                  <a:prstClr val="black">
                    <a:lumMod val="75000"/>
                    <a:lumOff val="25000"/>
                  </a:prstClr>
                </a:solidFill>
              </a:rPr>
              <a:t>Haushofer</a:t>
            </a:r>
            <a:r>
              <a:rPr lang="it-IT" sz="1800" dirty="0">
                <a:solidFill>
                  <a:prstClr val="black">
                    <a:lumMod val="75000"/>
                    <a:lumOff val="25000"/>
                  </a:prstClr>
                </a:solidFill>
              </a:rPr>
              <a:t>, che firmerà anche il primo numero di «Rivista </a:t>
            </a:r>
            <a:r>
              <a:rPr lang="it-IT" sz="1800">
                <a:solidFill>
                  <a:prstClr val="black">
                    <a:lumMod val="75000"/>
                    <a:lumOff val="25000"/>
                  </a:prstClr>
                </a:solidFill>
              </a:rPr>
              <a:t>Italiana di Geopolitica</a:t>
            </a:r>
            <a:r>
              <a:rPr lang="it-IT" sz="1800" dirty="0">
                <a:solidFill>
                  <a:prstClr val="black">
                    <a:lumMod val="75000"/>
                    <a:lumOff val="25000"/>
                  </a:prstClr>
                </a:solidFill>
              </a:rPr>
              <a:t>» nata nel 1939 per iniziativa di Giuseppe Bottai</a:t>
            </a:r>
          </a:p>
          <a:p>
            <a:endParaRPr lang="it-IT" dirty="0"/>
          </a:p>
        </p:txBody>
      </p:sp>
    </p:spTree>
    <p:extLst>
      <p:ext uri="{BB962C8B-B14F-4D97-AF65-F5344CB8AC3E}">
        <p14:creationId xmlns:p14="http://schemas.microsoft.com/office/powerpoint/2010/main" val="11906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7D4B9A-82F4-4488-9CF5-3A0324D0D9E7}"/>
              </a:ext>
            </a:extLst>
          </p:cNvPr>
          <p:cNvSpPr>
            <a:spLocks noGrp="1"/>
          </p:cNvSpPr>
          <p:nvPr>
            <p:ph type="title"/>
          </p:nvPr>
        </p:nvSpPr>
        <p:spPr/>
        <p:txBody>
          <a:bodyPr/>
          <a:lstStyle/>
          <a:p>
            <a:pPr algn="ctr"/>
            <a:r>
              <a:rPr lang="it-IT" dirty="0" err="1"/>
              <a:t>Spykman</a:t>
            </a:r>
            <a:r>
              <a:rPr lang="it-IT" dirty="0"/>
              <a:t> e la teoria del </a:t>
            </a:r>
            <a:r>
              <a:rPr lang="it-IT" dirty="0" err="1"/>
              <a:t>Rimland</a:t>
            </a:r>
            <a:endParaRPr lang="it-IT" dirty="0"/>
          </a:p>
        </p:txBody>
      </p:sp>
      <p:sp>
        <p:nvSpPr>
          <p:cNvPr id="3" name="Segnaposto contenuto 2">
            <a:extLst>
              <a:ext uri="{FF2B5EF4-FFF2-40B4-BE49-F238E27FC236}">
                <a16:creationId xmlns:a16="http://schemas.microsoft.com/office/drawing/2014/main" id="{24CD563C-21D8-44D1-8F9F-9318FC96B501}"/>
              </a:ext>
            </a:extLst>
          </p:cNvPr>
          <p:cNvSpPr>
            <a:spLocks noGrp="1"/>
          </p:cNvSpPr>
          <p:nvPr>
            <p:ph idx="1"/>
          </p:nvPr>
        </p:nvSpPr>
        <p:spPr>
          <a:xfrm>
            <a:off x="2589212" y="1473200"/>
            <a:ext cx="8915400" cy="4699000"/>
          </a:xfrm>
        </p:spPr>
        <p:txBody>
          <a:bodyPr>
            <a:normAutofit/>
          </a:bodyPr>
          <a:lstStyle/>
          <a:p>
            <a:pPr algn="just"/>
            <a:r>
              <a:rPr lang="it-IT" dirty="0"/>
              <a:t>Vedremo tre mappe diverse che rappresentano la teoria di </a:t>
            </a:r>
            <a:r>
              <a:rPr lang="it-IT" dirty="0" err="1"/>
              <a:t>Spykman</a:t>
            </a:r>
            <a:r>
              <a:rPr lang="it-IT" dirty="0"/>
              <a:t>.</a:t>
            </a:r>
          </a:p>
          <a:p>
            <a:pPr lvl="1" algn="just"/>
            <a:r>
              <a:rPr lang="it-IT" dirty="0"/>
              <a:t>La prima riguarda il rapporto fra potere continentale (</a:t>
            </a:r>
            <a:r>
              <a:rPr lang="it-IT" dirty="0" err="1"/>
              <a:t>Heartland</a:t>
            </a:r>
            <a:r>
              <a:rPr lang="it-IT" dirty="0"/>
              <a:t>) potere marittimo (Sea power) e la cintura periferica (</a:t>
            </a:r>
            <a:r>
              <a:rPr lang="it-IT" dirty="0" err="1"/>
              <a:t>Rimland</a:t>
            </a:r>
            <a:r>
              <a:rPr lang="it-IT" dirty="0"/>
              <a:t>)</a:t>
            </a:r>
          </a:p>
          <a:p>
            <a:pPr lvl="1" algn="just"/>
            <a:r>
              <a:rPr lang="it-IT" dirty="0"/>
              <a:t>La seconda riguarda sempre quel rapporto, ma pone in evidenza il nuovo mondo (New world) che, in questo caso, si estende su una linea del tutto esterna allo schema tradizionale: rappresenta il punto di equilibrio (teorico) fra </a:t>
            </a:r>
            <a:r>
              <a:rPr lang="it-IT" dirty="0" err="1"/>
              <a:t>landpower</a:t>
            </a:r>
            <a:r>
              <a:rPr lang="it-IT" dirty="0"/>
              <a:t> e </a:t>
            </a:r>
            <a:r>
              <a:rPr lang="it-IT" dirty="0" err="1"/>
              <a:t>seapower</a:t>
            </a:r>
            <a:r>
              <a:rPr lang="it-IT" dirty="0"/>
              <a:t> </a:t>
            </a:r>
          </a:p>
          <a:p>
            <a:pPr lvl="1" algn="just"/>
            <a:r>
              <a:rPr lang="it-IT" dirty="0"/>
              <a:t>La terza riguarda – nella visione realistica di </a:t>
            </a:r>
            <a:r>
              <a:rPr lang="it-IT" dirty="0" err="1"/>
              <a:t>Spykman</a:t>
            </a:r>
            <a:r>
              <a:rPr lang="it-IT" dirty="0"/>
              <a:t> – la struttura del mondo secondo la sua teoria suddividendolo in 5 zone: </a:t>
            </a:r>
          </a:p>
          <a:p>
            <a:pPr marL="914400" lvl="2" indent="0" algn="just">
              <a:buNone/>
            </a:pPr>
            <a:r>
              <a:rPr lang="it-IT" dirty="0"/>
              <a:t>1)Zona centrale euroasiatica </a:t>
            </a:r>
          </a:p>
          <a:p>
            <a:pPr marL="914400" lvl="2" indent="0" algn="just">
              <a:buNone/>
            </a:pPr>
            <a:r>
              <a:rPr lang="it-IT" dirty="0"/>
              <a:t>2) Zona del </a:t>
            </a:r>
            <a:r>
              <a:rPr lang="it-IT" dirty="0" err="1"/>
              <a:t>Rimland</a:t>
            </a:r>
            <a:r>
              <a:rPr lang="it-IT" dirty="0"/>
              <a:t> che comprende l’Europa, il Medio Oriente, l’Asia meridionale e orientale (di importanza strategica superiore all’</a:t>
            </a:r>
            <a:r>
              <a:rPr lang="it-IT" dirty="0" err="1"/>
              <a:t>Hertland</a:t>
            </a:r>
            <a:r>
              <a:rPr lang="it-IT" dirty="0"/>
              <a:t>)</a:t>
            </a:r>
          </a:p>
          <a:p>
            <a:pPr marL="914400" lvl="2" indent="0" algn="just">
              <a:buNone/>
            </a:pPr>
            <a:r>
              <a:rPr lang="it-IT" dirty="0"/>
              <a:t>3) Il nuovo mondo (il continente americano in quanto tale)</a:t>
            </a:r>
          </a:p>
          <a:p>
            <a:pPr marL="914400" lvl="2" indent="0" algn="just">
              <a:buNone/>
            </a:pPr>
            <a:r>
              <a:rPr lang="it-IT" dirty="0"/>
              <a:t>4) Le isole o continenti marittimi (Africa e Australia)</a:t>
            </a:r>
          </a:p>
          <a:p>
            <a:pPr marL="914400" lvl="2" indent="0" algn="just">
              <a:buNone/>
            </a:pPr>
            <a:r>
              <a:rPr lang="it-IT" dirty="0"/>
              <a:t>5) La grande cintura oceanica </a:t>
            </a:r>
          </a:p>
          <a:p>
            <a:pPr lvl="2"/>
            <a:endParaRPr lang="it-IT" dirty="0"/>
          </a:p>
        </p:txBody>
      </p:sp>
    </p:spTree>
    <p:extLst>
      <p:ext uri="{BB962C8B-B14F-4D97-AF65-F5344CB8AC3E}">
        <p14:creationId xmlns:p14="http://schemas.microsoft.com/office/powerpoint/2010/main" val="266354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E3303DE-CE1C-499C-8383-51B5E76DD03B}"/>
              </a:ext>
            </a:extLst>
          </p:cNvPr>
          <p:cNvPicPr>
            <a:picLocks noChangeAspect="1"/>
          </p:cNvPicPr>
          <p:nvPr/>
        </p:nvPicPr>
        <p:blipFill>
          <a:blip r:embed="rId2"/>
          <a:stretch>
            <a:fillRect/>
          </a:stretch>
        </p:blipFill>
        <p:spPr>
          <a:xfrm>
            <a:off x="1960789" y="749334"/>
            <a:ext cx="8571743" cy="5177333"/>
          </a:xfrm>
          <a:prstGeom prst="rect">
            <a:avLst/>
          </a:prstGeom>
        </p:spPr>
      </p:pic>
    </p:spTree>
    <p:extLst>
      <p:ext uri="{BB962C8B-B14F-4D97-AF65-F5344CB8AC3E}">
        <p14:creationId xmlns:p14="http://schemas.microsoft.com/office/powerpoint/2010/main" val="1494438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969E267-924D-424C-A80F-3B3964F09FD1}"/>
              </a:ext>
            </a:extLst>
          </p:cNvPr>
          <p:cNvPicPr>
            <a:picLocks noChangeAspect="1"/>
          </p:cNvPicPr>
          <p:nvPr/>
        </p:nvPicPr>
        <p:blipFill>
          <a:blip r:embed="rId2"/>
          <a:stretch>
            <a:fillRect/>
          </a:stretch>
        </p:blipFill>
        <p:spPr>
          <a:xfrm>
            <a:off x="1978895" y="2027238"/>
            <a:ext cx="9573342" cy="3391430"/>
          </a:xfrm>
          <a:prstGeom prst="rect">
            <a:avLst/>
          </a:prstGeom>
        </p:spPr>
      </p:pic>
    </p:spTree>
    <p:extLst>
      <p:ext uri="{BB962C8B-B14F-4D97-AF65-F5344CB8AC3E}">
        <p14:creationId xmlns:p14="http://schemas.microsoft.com/office/powerpoint/2010/main" val="2930493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D65F8AE-8D96-4DD5-A27B-B257019A6E3A}"/>
              </a:ext>
            </a:extLst>
          </p:cNvPr>
          <p:cNvPicPr>
            <a:picLocks noChangeAspect="1"/>
          </p:cNvPicPr>
          <p:nvPr/>
        </p:nvPicPr>
        <p:blipFill>
          <a:blip r:embed="rId2"/>
          <a:stretch>
            <a:fillRect/>
          </a:stretch>
        </p:blipFill>
        <p:spPr>
          <a:xfrm>
            <a:off x="1871134" y="787400"/>
            <a:ext cx="9753600" cy="5486400"/>
          </a:xfrm>
          <a:prstGeom prst="rect">
            <a:avLst/>
          </a:prstGeom>
        </p:spPr>
      </p:pic>
    </p:spTree>
    <p:extLst>
      <p:ext uri="{BB962C8B-B14F-4D97-AF65-F5344CB8AC3E}">
        <p14:creationId xmlns:p14="http://schemas.microsoft.com/office/powerpoint/2010/main" val="273087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9D2AFC-9A12-4331-B3F5-C4C68386CAEC}"/>
              </a:ext>
            </a:extLst>
          </p:cNvPr>
          <p:cNvSpPr>
            <a:spLocks noGrp="1"/>
          </p:cNvSpPr>
          <p:nvPr>
            <p:ph type="title"/>
          </p:nvPr>
        </p:nvSpPr>
        <p:spPr>
          <a:xfrm>
            <a:off x="2592925" y="624110"/>
            <a:ext cx="8911687" cy="899890"/>
          </a:xfrm>
        </p:spPr>
        <p:txBody>
          <a:bodyPr/>
          <a:lstStyle/>
          <a:p>
            <a:pPr algn="ctr"/>
            <a:r>
              <a:rPr lang="it-IT" dirty="0" err="1"/>
              <a:t>Spykman</a:t>
            </a:r>
            <a:endParaRPr lang="it-IT" dirty="0"/>
          </a:p>
        </p:txBody>
      </p:sp>
      <p:sp>
        <p:nvSpPr>
          <p:cNvPr id="3" name="Segnaposto contenuto 2">
            <a:extLst>
              <a:ext uri="{FF2B5EF4-FFF2-40B4-BE49-F238E27FC236}">
                <a16:creationId xmlns:a16="http://schemas.microsoft.com/office/drawing/2014/main" id="{543ED7FA-4EF6-4665-85AE-3A87D400ACF4}"/>
              </a:ext>
            </a:extLst>
          </p:cNvPr>
          <p:cNvSpPr>
            <a:spLocks noGrp="1"/>
          </p:cNvSpPr>
          <p:nvPr>
            <p:ph idx="1"/>
          </p:nvPr>
        </p:nvSpPr>
        <p:spPr>
          <a:xfrm>
            <a:off x="2589212" y="1642533"/>
            <a:ext cx="8915400" cy="4157134"/>
          </a:xfrm>
        </p:spPr>
        <p:txBody>
          <a:bodyPr>
            <a:normAutofit/>
          </a:bodyPr>
          <a:lstStyle/>
          <a:p>
            <a:pPr algn="just"/>
            <a:r>
              <a:rPr lang="it-IT" dirty="0"/>
              <a:t>E’ considerato il padre della politica del Contenimento USA verso URSS, ma anche alla base del duopolio imperiale USA/Russia (Guerra fredda)</a:t>
            </a:r>
          </a:p>
          <a:p>
            <a:pPr algn="just"/>
            <a:r>
              <a:rPr lang="it-IT" dirty="0"/>
              <a:t>Riformula la teoria dell’</a:t>
            </a:r>
            <a:r>
              <a:rPr lang="it-IT" dirty="0" err="1"/>
              <a:t>Hearthland</a:t>
            </a:r>
            <a:r>
              <a:rPr lang="it-IT" dirty="0"/>
              <a:t> evidenziando il ruolo e l’importanza del </a:t>
            </a:r>
            <a:r>
              <a:rPr lang="it-IT" dirty="0" err="1"/>
              <a:t>Rimland</a:t>
            </a:r>
            <a:r>
              <a:rPr lang="it-IT" dirty="0"/>
              <a:t>: si rovesciano le dinamiche e inserisce USA nella dimensione globale delle relazioni internazionali.</a:t>
            </a:r>
          </a:p>
          <a:p>
            <a:pPr algn="just"/>
            <a:r>
              <a:rPr lang="it-IT" dirty="0"/>
              <a:t>Fascia costiera della massa euroasiatica (</a:t>
            </a:r>
            <a:r>
              <a:rPr lang="it-IT" dirty="0" err="1"/>
              <a:t>Rimland</a:t>
            </a:r>
            <a:r>
              <a:rPr lang="it-IT" dirty="0"/>
              <a:t>) vs pianure centroasiatiche (</a:t>
            </a:r>
            <a:r>
              <a:rPr lang="it-IT" dirty="0" err="1"/>
              <a:t>Hearthland</a:t>
            </a:r>
            <a:r>
              <a:rPr lang="it-IT" dirty="0"/>
              <a:t>)</a:t>
            </a:r>
          </a:p>
          <a:p>
            <a:pPr algn="just"/>
            <a:r>
              <a:rPr lang="it-IT" dirty="0"/>
              <a:t>L’</a:t>
            </a:r>
            <a:r>
              <a:rPr lang="it-IT" dirty="0" err="1"/>
              <a:t>Hearthland</a:t>
            </a:r>
            <a:r>
              <a:rPr lang="it-IT" dirty="0"/>
              <a:t> rimaneva nella massa euroasiatica, ma il modello »</a:t>
            </a:r>
            <a:r>
              <a:rPr lang="it-IT" b="1" dirty="0"/>
              <a:t>vedeva i popoli dell’interno spingere verso le regioni che si affacciano sui mari e i popoli marinari dell’arco costiero (</a:t>
            </a:r>
            <a:r>
              <a:rPr lang="it-IT" b="1" dirty="0" err="1"/>
              <a:t>Rimland</a:t>
            </a:r>
            <a:r>
              <a:rPr lang="it-IT" b="1" dirty="0"/>
              <a:t>) in costante rivalità fra di loro, perché il mondo si controlla sulle rotte marittime, non dall’interno dei continenti»</a:t>
            </a:r>
            <a:r>
              <a:rPr lang="it-IT" dirty="0"/>
              <a:t> </a:t>
            </a:r>
            <a:r>
              <a:rPr lang="it-IT" sz="1200" dirty="0"/>
              <a:t>(http://www.fondazionecdf.it/</a:t>
            </a:r>
            <a:r>
              <a:rPr lang="it-IT" sz="1200" dirty="0" err="1"/>
              <a:t>index.php?module</a:t>
            </a:r>
            <a:r>
              <a:rPr lang="it-IT" sz="1200" dirty="0"/>
              <a:t>=</a:t>
            </a:r>
            <a:r>
              <a:rPr lang="it-IT" sz="1200" dirty="0" err="1"/>
              <a:t>site&amp;method</a:t>
            </a:r>
            <a:r>
              <a:rPr lang="it-IT" sz="1200" dirty="0"/>
              <a:t>=</a:t>
            </a:r>
            <a:r>
              <a:rPr lang="it-IT" sz="1200" dirty="0" err="1"/>
              <a:t>article&amp;id</a:t>
            </a:r>
            <a:r>
              <a:rPr lang="it-IT" sz="1200" dirty="0"/>
              <a:t>=3751)</a:t>
            </a:r>
          </a:p>
          <a:p>
            <a:pPr algn="just"/>
            <a:endParaRPr lang="it-IT" dirty="0"/>
          </a:p>
          <a:p>
            <a:endParaRPr lang="it-IT" dirty="0"/>
          </a:p>
        </p:txBody>
      </p:sp>
    </p:spTree>
    <p:extLst>
      <p:ext uri="{BB962C8B-B14F-4D97-AF65-F5344CB8AC3E}">
        <p14:creationId xmlns:p14="http://schemas.microsoft.com/office/powerpoint/2010/main" val="188360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FC9024-8C3E-424B-A895-199FCBC05947}"/>
              </a:ext>
            </a:extLst>
          </p:cNvPr>
          <p:cNvSpPr>
            <a:spLocks noGrp="1"/>
          </p:cNvSpPr>
          <p:nvPr>
            <p:ph type="title"/>
          </p:nvPr>
        </p:nvSpPr>
        <p:spPr/>
        <p:txBody>
          <a:bodyPr/>
          <a:lstStyle/>
          <a:p>
            <a:pPr algn="ctr"/>
            <a:r>
              <a:rPr lang="it-IT" dirty="0" err="1"/>
              <a:t>Spykman</a:t>
            </a:r>
            <a:endParaRPr lang="it-IT" dirty="0"/>
          </a:p>
        </p:txBody>
      </p:sp>
      <p:sp>
        <p:nvSpPr>
          <p:cNvPr id="3" name="Segnaposto contenuto 2">
            <a:extLst>
              <a:ext uri="{FF2B5EF4-FFF2-40B4-BE49-F238E27FC236}">
                <a16:creationId xmlns:a16="http://schemas.microsoft.com/office/drawing/2014/main" id="{779D9A47-E061-4E5E-8C82-D8410FD5C885}"/>
              </a:ext>
            </a:extLst>
          </p:cNvPr>
          <p:cNvSpPr>
            <a:spLocks noGrp="1"/>
          </p:cNvSpPr>
          <p:nvPr>
            <p:ph idx="1"/>
          </p:nvPr>
        </p:nvSpPr>
        <p:spPr/>
        <p:txBody>
          <a:bodyPr>
            <a:normAutofit lnSpcReduction="10000"/>
          </a:bodyPr>
          <a:lstStyle/>
          <a:p>
            <a:pPr algn="just"/>
            <a:r>
              <a:rPr lang="it-IT" dirty="0"/>
              <a:t>Gli Stati Uniti sono una grande potenza perché controllano entrambi gli oceani, mentre gli stati con grandi territori ma con flotte modeste e porti di scarsa rilevanza sono potenze secondarie. </a:t>
            </a:r>
          </a:p>
          <a:p>
            <a:pPr algn="just"/>
            <a:endParaRPr lang="it-IT" dirty="0"/>
          </a:p>
          <a:p>
            <a:pPr algn="just"/>
            <a:r>
              <a:rPr lang="it-IT" dirty="0"/>
              <a:t>Il modello si rivelò utile sia per capire le dinamiche storiche del passato sia per elaborare la strategia vincente per la Seconda guerra mondiale. </a:t>
            </a:r>
          </a:p>
          <a:p>
            <a:pPr algn="just"/>
            <a:endParaRPr lang="it-IT" dirty="0"/>
          </a:p>
          <a:p>
            <a:pPr algn="just"/>
            <a:r>
              <a:rPr lang="it-IT" dirty="0"/>
              <a:t>Questo modello continua a porre l’Eurasia al centro del mondo, cioè dà per scontato che chi controlla l’Eurasia domini il mondo intero. </a:t>
            </a:r>
          </a:p>
          <a:p>
            <a:pPr marL="0" indent="0" algn="just">
              <a:buNone/>
            </a:pPr>
            <a:endParaRPr lang="it-IT" dirty="0"/>
          </a:p>
          <a:p>
            <a:pPr marL="0" indent="0" algn="just">
              <a:buNone/>
            </a:pPr>
            <a:r>
              <a:rPr lang="it-IT" sz="1400" dirty="0"/>
              <a:t>*) </a:t>
            </a:r>
            <a:r>
              <a:rPr lang="it-IT" sz="1100" dirty="0"/>
              <a:t>http://www.fondazionecdf.it/index.php?module=site&amp;method=article&amp;id=3751</a:t>
            </a:r>
          </a:p>
        </p:txBody>
      </p:sp>
    </p:spTree>
    <p:extLst>
      <p:ext uri="{BB962C8B-B14F-4D97-AF65-F5344CB8AC3E}">
        <p14:creationId xmlns:p14="http://schemas.microsoft.com/office/powerpoint/2010/main" val="2744400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FC9024-8C3E-424B-A895-199FCBC05947}"/>
              </a:ext>
            </a:extLst>
          </p:cNvPr>
          <p:cNvSpPr>
            <a:spLocks noGrp="1"/>
          </p:cNvSpPr>
          <p:nvPr>
            <p:ph type="title"/>
          </p:nvPr>
        </p:nvSpPr>
        <p:spPr/>
        <p:txBody>
          <a:bodyPr/>
          <a:lstStyle/>
          <a:p>
            <a:pPr algn="ctr"/>
            <a:r>
              <a:rPr lang="it-IT" dirty="0" err="1"/>
              <a:t>Spykman</a:t>
            </a:r>
            <a:endParaRPr lang="it-IT" dirty="0"/>
          </a:p>
        </p:txBody>
      </p:sp>
      <p:sp>
        <p:nvSpPr>
          <p:cNvPr id="3" name="Segnaposto contenuto 2">
            <a:extLst>
              <a:ext uri="{FF2B5EF4-FFF2-40B4-BE49-F238E27FC236}">
                <a16:creationId xmlns:a16="http://schemas.microsoft.com/office/drawing/2014/main" id="{779D9A47-E061-4E5E-8C82-D8410FD5C885}"/>
              </a:ext>
            </a:extLst>
          </p:cNvPr>
          <p:cNvSpPr>
            <a:spLocks noGrp="1"/>
          </p:cNvSpPr>
          <p:nvPr>
            <p:ph idx="1"/>
          </p:nvPr>
        </p:nvSpPr>
        <p:spPr/>
        <p:txBody>
          <a:bodyPr>
            <a:normAutofit/>
          </a:bodyPr>
          <a:lstStyle/>
          <a:p>
            <a:pPr algn="just"/>
            <a:r>
              <a:rPr lang="it-IT" dirty="0"/>
              <a:t>Se così è, l’attuale politica cinese di sviluppo delle grandi infrastrutture  dalle coste cinesi fino ad Atene e Amsterdam, passando tramite la Russia o a sud di essa, appare per USA un pericolo intollerabile, tanto quanto la nuova pressione imperiale Russa e, in parte, turca. </a:t>
            </a:r>
          </a:p>
          <a:p>
            <a:pPr algn="just"/>
            <a:r>
              <a:rPr lang="it-IT" dirty="0"/>
              <a:t>Ancor più se prendiamo in considerazione la penetrazione di Pechino in Africa, in Mediterraneo e lungo l’Adriatico verso i porti che aprono i mercati centro europei.</a:t>
            </a:r>
          </a:p>
          <a:p>
            <a:pPr algn="just"/>
            <a:r>
              <a:rPr lang="it-IT" dirty="0"/>
              <a:t>Oggi questo modello è ancora utile, ma da rivedere valutando se il controllo dei mari, dei cieli, dello spazio sarà sufficiente per opporsi ai nuovi sistemi di comunicazione e del cyberspace  </a:t>
            </a:r>
          </a:p>
          <a:p>
            <a:pPr marL="0" indent="0" algn="just">
              <a:buNone/>
            </a:pPr>
            <a:r>
              <a:rPr lang="it-IT" dirty="0"/>
              <a:t>*) </a:t>
            </a:r>
            <a:r>
              <a:rPr lang="it-IT" sz="1300" dirty="0"/>
              <a:t>http://www.fondazionecdf.it/index.php?module=site&amp;method=article&amp;id=3751</a:t>
            </a:r>
          </a:p>
        </p:txBody>
      </p:sp>
    </p:spTree>
    <p:extLst>
      <p:ext uri="{BB962C8B-B14F-4D97-AF65-F5344CB8AC3E}">
        <p14:creationId xmlns:p14="http://schemas.microsoft.com/office/powerpoint/2010/main" val="3833779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eopolitica e comprensione del mondo | Globalist">
            <a:extLst>
              <a:ext uri="{FF2B5EF4-FFF2-40B4-BE49-F238E27FC236}">
                <a16:creationId xmlns:a16="http://schemas.microsoft.com/office/drawing/2014/main" id="{CAB86DCC-8353-44EC-A15C-9C7C56E9B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341" y="578453"/>
            <a:ext cx="8540963" cy="570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97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7E18EC-9338-4B17-AB12-B77F62C57F7C}"/>
              </a:ext>
            </a:extLst>
          </p:cNvPr>
          <p:cNvSpPr>
            <a:spLocks noGrp="1"/>
          </p:cNvSpPr>
          <p:nvPr>
            <p:ph type="title"/>
          </p:nvPr>
        </p:nvSpPr>
        <p:spPr/>
        <p:txBody>
          <a:bodyPr>
            <a:normAutofit/>
          </a:bodyPr>
          <a:lstStyle/>
          <a:p>
            <a:pPr algn="ctr"/>
            <a:r>
              <a:rPr lang="it-IT" sz="3200" dirty="0"/>
              <a:t>Pan-regioni e </a:t>
            </a:r>
            <a:r>
              <a:rPr lang="it-IT" sz="3200" dirty="0" err="1"/>
              <a:t>Rimland</a:t>
            </a:r>
            <a:r>
              <a:rPr lang="it-IT" sz="3200" dirty="0"/>
              <a:t>: la geopolitica attorno alla seconda Guerra Mondiale</a:t>
            </a:r>
          </a:p>
        </p:txBody>
      </p:sp>
      <p:sp>
        <p:nvSpPr>
          <p:cNvPr id="3" name="Segnaposto contenuto 2">
            <a:extLst>
              <a:ext uri="{FF2B5EF4-FFF2-40B4-BE49-F238E27FC236}">
                <a16:creationId xmlns:a16="http://schemas.microsoft.com/office/drawing/2014/main" id="{E58426E1-8D02-4A43-9621-0097745EB677}"/>
              </a:ext>
            </a:extLst>
          </p:cNvPr>
          <p:cNvSpPr>
            <a:spLocks noGrp="1"/>
          </p:cNvSpPr>
          <p:nvPr>
            <p:ph idx="1"/>
          </p:nvPr>
        </p:nvSpPr>
        <p:spPr>
          <a:xfrm>
            <a:off x="2589212" y="2133600"/>
            <a:ext cx="8915400" cy="4100290"/>
          </a:xfrm>
        </p:spPr>
        <p:txBody>
          <a:bodyPr>
            <a:normAutofit fontScale="92500" lnSpcReduction="10000"/>
          </a:bodyPr>
          <a:lstStyle/>
          <a:p>
            <a:pPr algn="just"/>
            <a:r>
              <a:rPr lang="it-IT" dirty="0"/>
              <a:t>Le due teorie geopolitiche che prenderemo in considerazione oggi sono:</a:t>
            </a:r>
          </a:p>
          <a:p>
            <a:pPr lvl="1" algn="just"/>
            <a:r>
              <a:rPr lang="it-IT" dirty="0"/>
              <a:t>1. Teoria delle </a:t>
            </a:r>
            <a:r>
              <a:rPr lang="it-IT" dirty="0" err="1"/>
              <a:t>Panregioni</a:t>
            </a:r>
            <a:r>
              <a:rPr lang="it-IT" dirty="0"/>
              <a:t> – Karl </a:t>
            </a:r>
            <a:r>
              <a:rPr lang="it-IT" dirty="0" err="1"/>
              <a:t>Haushofer</a:t>
            </a:r>
            <a:endParaRPr lang="it-IT" dirty="0"/>
          </a:p>
          <a:p>
            <a:pPr lvl="1" algn="just"/>
            <a:r>
              <a:rPr lang="it-IT" dirty="0"/>
              <a:t>2. Teoria del </a:t>
            </a:r>
            <a:r>
              <a:rPr lang="it-IT" dirty="0" err="1"/>
              <a:t>Rimland</a:t>
            </a:r>
            <a:r>
              <a:rPr lang="it-IT" dirty="0"/>
              <a:t> – Nicholas </a:t>
            </a:r>
            <a:r>
              <a:rPr lang="it-IT" dirty="0" err="1"/>
              <a:t>Spykman</a:t>
            </a:r>
            <a:endParaRPr lang="it-IT" dirty="0"/>
          </a:p>
          <a:p>
            <a:pPr algn="just"/>
            <a:r>
              <a:rPr lang="it-IT" dirty="0"/>
              <a:t>La prima in qualche modo si rintraccia nello spazio vitale della Germania nazista</a:t>
            </a:r>
          </a:p>
          <a:p>
            <a:pPr algn="just"/>
            <a:r>
              <a:rPr lang="it-IT" dirty="0"/>
              <a:t>La seconda (anche se prodotta negli anni 40) segnerà il passaggio alla geopolitica contemporanea, in particolare della guerra fredda e dell’applicazione di quella del «contenimento» e della «risposta massiccia»</a:t>
            </a:r>
          </a:p>
          <a:p>
            <a:pPr algn="just"/>
            <a:r>
              <a:rPr lang="it-IT" dirty="0"/>
              <a:t>In entrambi i casi stiamo parlando della fase che precede e accompagna la 2GM, anche se la teoria di </a:t>
            </a:r>
            <a:r>
              <a:rPr lang="it-IT" dirty="0" err="1"/>
              <a:t>Spykman</a:t>
            </a:r>
            <a:r>
              <a:rPr lang="it-IT" dirty="0"/>
              <a:t> riceverà grande attenzione nella Guerra Fredda. </a:t>
            </a:r>
          </a:p>
          <a:p>
            <a:pPr algn="just"/>
            <a:r>
              <a:rPr lang="it-IT" dirty="0"/>
              <a:t>Mantenere sempre punti storici e fattuali fermi: date, contesto, protagonisti. Le teorie geopolitiche leggono la storia non la producono</a:t>
            </a:r>
          </a:p>
        </p:txBody>
      </p:sp>
    </p:spTree>
    <p:extLst>
      <p:ext uri="{BB962C8B-B14F-4D97-AF65-F5344CB8AC3E}">
        <p14:creationId xmlns:p14="http://schemas.microsoft.com/office/powerpoint/2010/main" val="267432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990DBC-87C5-4C11-BBBF-C6FF3FB2822F}"/>
              </a:ext>
            </a:extLst>
          </p:cNvPr>
          <p:cNvSpPr>
            <a:spLocks noGrp="1"/>
          </p:cNvSpPr>
          <p:nvPr>
            <p:ph type="title"/>
          </p:nvPr>
        </p:nvSpPr>
        <p:spPr>
          <a:xfrm>
            <a:off x="2592925" y="624110"/>
            <a:ext cx="8911687" cy="874490"/>
          </a:xfrm>
        </p:spPr>
        <p:txBody>
          <a:bodyPr>
            <a:normAutofit/>
          </a:bodyPr>
          <a:lstStyle/>
          <a:p>
            <a:pPr algn="ctr"/>
            <a:r>
              <a:rPr lang="it-IT" sz="3200" dirty="0"/>
              <a:t>Le Pan regioni di </a:t>
            </a:r>
            <a:r>
              <a:rPr lang="it-IT" sz="3200" dirty="0" err="1"/>
              <a:t>Haushofer</a:t>
            </a:r>
            <a:endParaRPr lang="it-IT" sz="3200" dirty="0"/>
          </a:p>
        </p:txBody>
      </p:sp>
      <p:sp>
        <p:nvSpPr>
          <p:cNvPr id="3" name="Segnaposto contenuto 2">
            <a:extLst>
              <a:ext uri="{FF2B5EF4-FFF2-40B4-BE49-F238E27FC236}">
                <a16:creationId xmlns:a16="http://schemas.microsoft.com/office/drawing/2014/main" id="{82C0E210-0603-4279-883B-E90F48EDD0F0}"/>
              </a:ext>
            </a:extLst>
          </p:cNvPr>
          <p:cNvSpPr>
            <a:spLocks noGrp="1"/>
          </p:cNvSpPr>
          <p:nvPr>
            <p:ph idx="1"/>
          </p:nvPr>
        </p:nvSpPr>
        <p:spPr>
          <a:xfrm>
            <a:off x="2589212" y="1722267"/>
            <a:ext cx="8915400" cy="4767309"/>
          </a:xfrm>
        </p:spPr>
        <p:txBody>
          <a:bodyPr>
            <a:normAutofit fontScale="92500" lnSpcReduction="20000"/>
          </a:bodyPr>
          <a:lstStyle/>
          <a:p>
            <a:pPr algn="just"/>
            <a:r>
              <a:rPr lang="it-IT" sz="1900" dirty="0"/>
              <a:t>Karl </a:t>
            </a:r>
            <a:r>
              <a:rPr lang="it-IT" sz="1900" dirty="0" err="1"/>
              <a:t>Haushofer</a:t>
            </a:r>
            <a:r>
              <a:rPr lang="it-IT" sz="1900" dirty="0"/>
              <a:t> (ufficiale tedesco, politologo e storico 1869-1946) denuncia l’imperialismo GB per sostenere la rivincita tedesca basandolo sull’intesa con URSS e Giappone, per abbattere il monopolio marittimo e coloniale</a:t>
            </a:r>
          </a:p>
          <a:p>
            <a:pPr algn="just"/>
            <a:r>
              <a:rPr lang="it-IT" sz="1900" dirty="0"/>
              <a:t>Mondo = pan regioni estese secondo i meridiani dotate di un equilibrio interno</a:t>
            </a:r>
          </a:p>
          <a:p>
            <a:pPr algn="just"/>
            <a:r>
              <a:rPr lang="it-IT" sz="1900" dirty="0"/>
              <a:t>Si ispira al nazionalismo tedesco differente dal nazismo. Questo prevedeva l’espansione illimitata verso est, mentre per </a:t>
            </a:r>
            <a:r>
              <a:rPr lang="it-IT" sz="1900" dirty="0" err="1"/>
              <a:t>Haushofer</a:t>
            </a:r>
            <a:r>
              <a:rPr lang="it-IT" sz="1900" dirty="0"/>
              <a:t> il nemico era GB, e le altre potenze marittime. </a:t>
            </a:r>
          </a:p>
          <a:p>
            <a:pPr algn="just"/>
            <a:r>
              <a:rPr lang="it-IT" sz="1900" dirty="0"/>
              <a:t>Le pan regioni dovevano essere 4: la Pan-Europa, comprendente il Mediterraneo, l'Africa e il Medio Oriente fino al Golfo Persico; la Pan-America; la Pan-Russia, estesa fino all'India, ma non più menzionata a partire dal 1941; e la Pan-Pacifica, a egemonia giapponese, comprendente la Cina, l'Indonesia e l'Australia. Il sistema Mediterraneo avrebbe avuto una sua autonomia nell'ambito della Pan-Europa e sarebbe stato dominato dall'Italia. </a:t>
            </a:r>
          </a:p>
          <a:p>
            <a:br>
              <a:rPr lang="it-IT" dirty="0"/>
            </a:br>
            <a:endParaRPr lang="it-IT" dirty="0"/>
          </a:p>
        </p:txBody>
      </p:sp>
    </p:spTree>
    <p:extLst>
      <p:ext uri="{BB962C8B-B14F-4D97-AF65-F5344CB8AC3E}">
        <p14:creationId xmlns:p14="http://schemas.microsoft.com/office/powerpoint/2010/main" val="147458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990DBC-87C5-4C11-BBBF-C6FF3FB2822F}"/>
              </a:ext>
            </a:extLst>
          </p:cNvPr>
          <p:cNvSpPr>
            <a:spLocks noGrp="1"/>
          </p:cNvSpPr>
          <p:nvPr>
            <p:ph type="title"/>
          </p:nvPr>
        </p:nvSpPr>
        <p:spPr>
          <a:xfrm>
            <a:off x="2592925" y="624110"/>
            <a:ext cx="8911687" cy="874490"/>
          </a:xfrm>
        </p:spPr>
        <p:txBody>
          <a:bodyPr>
            <a:normAutofit/>
          </a:bodyPr>
          <a:lstStyle/>
          <a:p>
            <a:pPr algn="ctr"/>
            <a:r>
              <a:rPr lang="it-IT" sz="3200" dirty="0"/>
              <a:t>Le Pan regioni di </a:t>
            </a:r>
            <a:r>
              <a:rPr lang="it-IT" sz="3200" dirty="0" err="1"/>
              <a:t>Haushofer</a:t>
            </a:r>
            <a:endParaRPr lang="it-IT" sz="3200" dirty="0"/>
          </a:p>
        </p:txBody>
      </p:sp>
      <p:sp>
        <p:nvSpPr>
          <p:cNvPr id="3" name="Segnaposto contenuto 2">
            <a:extLst>
              <a:ext uri="{FF2B5EF4-FFF2-40B4-BE49-F238E27FC236}">
                <a16:creationId xmlns:a16="http://schemas.microsoft.com/office/drawing/2014/main" id="{82C0E210-0603-4279-883B-E90F48EDD0F0}"/>
              </a:ext>
            </a:extLst>
          </p:cNvPr>
          <p:cNvSpPr>
            <a:spLocks noGrp="1"/>
          </p:cNvSpPr>
          <p:nvPr>
            <p:ph idx="1"/>
          </p:nvPr>
        </p:nvSpPr>
        <p:spPr>
          <a:xfrm>
            <a:off x="2988732" y="1722267"/>
            <a:ext cx="8271935" cy="4102799"/>
          </a:xfrm>
        </p:spPr>
        <p:txBody>
          <a:bodyPr>
            <a:normAutofit/>
          </a:bodyPr>
          <a:lstStyle/>
          <a:p>
            <a:pPr algn="just"/>
            <a:r>
              <a:rPr lang="it-IT" dirty="0"/>
              <a:t>Di fatto si concentra su dove era arrivato </a:t>
            </a:r>
            <a:r>
              <a:rPr lang="it-IT" dirty="0" err="1"/>
              <a:t>Mackinder</a:t>
            </a:r>
            <a:r>
              <a:rPr lang="it-IT" dirty="0"/>
              <a:t>: conflitto permanente tra potenze marittime e potenze continentali dal quale la Germania era esclusa a seguito della sconfitta nella 1GM</a:t>
            </a:r>
          </a:p>
          <a:p>
            <a:pPr algn="just"/>
            <a:r>
              <a:rPr lang="it-IT" dirty="0"/>
              <a:t>La Germania deve tornare ad essere una grande potenza al centro del continente ma necessità del suo spazio.</a:t>
            </a:r>
          </a:p>
          <a:p>
            <a:pPr algn="just"/>
            <a:r>
              <a:rPr lang="it-IT" dirty="0"/>
              <a:t>Lo spazio germanico deve prevedere un allargamento fino a ricomprendere tutte le popolazioni di lingua tedesca</a:t>
            </a:r>
          </a:p>
          <a:p>
            <a:pPr algn="just"/>
            <a:r>
              <a:rPr lang="it-IT" dirty="0"/>
              <a:t>Questo spazio deve costituire un’area centrale autosufficiente</a:t>
            </a:r>
          </a:p>
          <a:p>
            <a:pPr algn="just"/>
            <a:r>
              <a:rPr lang="it-IT" dirty="0"/>
              <a:t>Questa centralità nel continente europeo presuppone, quindi, una limitazione della pressione francese e del ruolo di Parigi sul continente ma anche una delimitazione ad est nei confronti di Mosca </a:t>
            </a:r>
          </a:p>
        </p:txBody>
      </p:sp>
    </p:spTree>
    <p:extLst>
      <p:ext uri="{BB962C8B-B14F-4D97-AF65-F5344CB8AC3E}">
        <p14:creationId xmlns:p14="http://schemas.microsoft.com/office/powerpoint/2010/main" val="353218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a:t>Karl </a:t>
            </a:r>
            <a:r>
              <a:rPr lang="it-IT" sz="2800" dirty="0" err="1"/>
              <a:t>Haushofer</a:t>
            </a:r>
            <a:r>
              <a:rPr lang="it-IT" sz="2800" dirty="0"/>
              <a:t>, il </a:t>
            </a:r>
            <a:r>
              <a:rPr lang="it-IT" sz="2800" dirty="0" err="1"/>
              <a:t>lebensraum</a:t>
            </a:r>
            <a:r>
              <a:rPr lang="it-IT" sz="2800" dirty="0"/>
              <a:t> e il mondo delle </a:t>
            </a:r>
            <a:r>
              <a:rPr lang="it-IT" sz="2800" dirty="0" err="1"/>
              <a:t>panregioni</a:t>
            </a:r>
            <a:endParaRPr lang="it-IT" sz="2800" dirty="0"/>
          </a:p>
        </p:txBody>
      </p:sp>
      <p:sp>
        <p:nvSpPr>
          <p:cNvPr id="3" name="Segnaposto contenuto 2"/>
          <p:cNvSpPr>
            <a:spLocks noGrp="1"/>
          </p:cNvSpPr>
          <p:nvPr>
            <p:ph idx="1"/>
          </p:nvPr>
        </p:nvSpPr>
        <p:spPr>
          <a:xfrm>
            <a:off x="2589212" y="2133600"/>
            <a:ext cx="8915400" cy="4100290"/>
          </a:xfrm>
        </p:spPr>
        <p:txBody>
          <a:bodyPr>
            <a:normAutofit/>
          </a:bodyPr>
          <a:lstStyle/>
          <a:p>
            <a:pPr algn="just"/>
            <a:r>
              <a:rPr lang="it-IT" dirty="0"/>
              <a:t>Karl </a:t>
            </a:r>
            <a:r>
              <a:rPr lang="it-IT" dirty="0" err="1"/>
              <a:t>Haushofer</a:t>
            </a:r>
            <a:r>
              <a:rPr lang="it-IT" dirty="0"/>
              <a:t> negli anni ’30 del XX secolo elabora un modello che condurrà i posteri alla demonizzazione della geopolitica e l’utilizzo del termine </a:t>
            </a:r>
            <a:r>
              <a:rPr lang="it-IT" dirty="0" err="1"/>
              <a:t>geopolitik</a:t>
            </a:r>
            <a:r>
              <a:rPr lang="it-IT" dirty="0"/>
              <a:t>.</a:t>
            </a:r>
          </a:p>
          <a:p>
            <a:pPr algn="just"/>
            <a:r>
              <a:rPr lang="it-IT" dirty="0"/>
              <a:t>A lui si deve la massima concettualizzazione del </a:t>
            </a:r>
            <a:r>
              <a:rPr lang="it-IT" i="1" dirty="0" err="1"/>
              <a:t>Lebensraum</a:t>
            </a:r>
            <a:r>
              <a:rPr lang="it-IT" i="1" dirty="0"/>
              <a:t> </a:t>
            </a:r>
            <a:r>
              <a:rPr lang="it-IT" dirty="0"/>
              <a:t>(spazio vitale), presupposto fondamentale per la giustificazione dell’espansione tedesca, descritta di fatto nel modello geopolitico delle </a:t>
            </a:r>
            <a:r>
              <a:rPr lang="it-IT" dirty="0" err="1"/>
              <a:t>panregioni</a:t>
            </a:r>
            <a:r>
              <a:rPr lang="it-IT" dirty="0"/>
              <a:t>.</a:t>
            </a:r>
          </a:p>
          <a:p>
            <a:pPr algn="just"/>
            <a:r>
              <a:rPr lang="it-IT" dirty="0"/>
              <a:t>Fu processato ma assolto per crimini di guerra; poco dopo morì suicida con la moglie. </a:t>
            </a:r>
          </a:p>
          <a:p>
            <a:pPr algn="just"/>
            <a:r>
              <a:rPr lang="it-IT" dirty="0"/>
              <a:t>In questo caso il mondo viene diviso in regioni, delimitate – approssimativamente – da una linea longitudinale (che separa il Nord, “centro”, dal Sud, “periferia) e da due latitudinali (che separano i tre grandi blocchi mondiali, dell’Ovest, del centro e dell’Est).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722090"/>
          </a:xfrm>
        </p:spPr>
        <p:txBody>
          <a:bodyPr>
            <a:normAutofit/>
          </a:bodyPr>
          <a:lstStyle/>
          <a:p>
            <a:pPr algn="ctr"/>
            <a:r>
              <a:rPr lang="it-IT" sz="2800" b="1" dirty="0"/>
              <a:t>Karl </a:t>
            </a:r>
            <a:r>
              <a:rPr lang="it-IT" sz="2800" b="1" dirty="0" err="1"/>
              <a:t>Haushofer</a:t>
            </a:r>
            <a:r>
              <a:rPr lang="it-IT" sz="2800" b="1" dirty="0"/>
              <a:t>, il </a:t>
            </a:r>
            <a:r>
              <a:rPr lang="it-IT" sz="2800" b="1" dirty="0" err="1"/>
              <a:t>lebensraum</a:t>
            </a:r>
            <a:endParaRPr lang="it-IT" sz="2800" b="1" dirty="0"/>
          </a:p>
        </p:txBody>
      </p:sp>
      <p:pic>
        <p:nvPicPr>
          <p:cNvPr id="4" name="Segnaposto contenuto 3" descr="mappe-houshofer.jpg"/>
          <p:cNvPicPr>
            <a:picLocks noGrp="1" noChangeAspect="1"/>
          </p:cNvPicPr>
          <p:nvPr>
            <p:ph idx="1"/>
          </p:nvPr>
        </p:nvPicPr>
        <p:blipFill>
          <a:blip r:embed="rId2"/>
          <a:stretch>
            <a:fillRect/>
          </a:stretch>
        </p:blipFill>
        <p:spPr>
          <a:xfrm>
            <a:off x="2819400" y="1596542"/>
            <a:ext cx="8139905" cy="506302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F6E625-2EBC-4D6F-B91D-0E0E388491AF}"/>
              </a:ext>
            </a:extLst>
          </p:cNvPr>
          <p:cNvSpPr>
            <a:spLocks noGrp="1"/>
          </p:cNvSpPr>
          <p:nvPr>
            <p:ph type="title"/>
          </p:nvPr>
        </p:nvSpPr>
        <p:spPr/>
        <p:txBody>
          <a:bodyPr>
            <a:normAutofit/>
          </a:bodyPr>
          <a:lstStyle/>
          <a:p>
            <a:pPr algn="ctr"/>
            <a:r>
              <a:rPr lang="it-IT" sz="2800" dirty="0"/>
              <a:t>Karl </a:t>
            </a:r>
            <a:r>
              <a:rPr lang="it-IT" sz="2800" dirty="0" err="1"/>
              <a:t>Haushofer</a:t>
            </a:r>
            <a:r>
              <a:rPr lang="it-IT" sz="2800" dirty="0"/>
              <a:t>, il </a:t>
            </a:r>
            <a:r>
              <a:rPr lang="it-IT" sz="2800" dirty="0" err="1"/>
              <a:t>lebensraum</a:t>
            </a:r>
            <a:r>
              <a:rPr lang="it-IT" sz="2800" dirty="0"/>
              <a:t> e il mondo delle </a:t>
            </a:r>
            <a:r>
              <a:rPr lang="it-IT" sz="2800" dirty="0" err="1"/>
              <a:t>panregioni</a:t>
            </a:r>
            <a:endParaRPr lang="it-IT" sz="2800" dirty="0"/>
          </a:p>
        </p:txBody>
      </p:sp>
      <p:sp>
        <p:nvSpPr>
          <p:cNvPr id="3" name="Segnaposto contenuto 2">
            <a:extLst>
              <a:ext uri="{FF2B5EF4-FFF2-40B4-BE49-F238E27FC236}">
                <a16:creationId xmlns:a16="http://schemas.microsoft.com/office/drawing/2014/main" id="{82226B74-0A65-4B0C-9E72-2FED1F9756DC}"/>
              </a:ext>
            </a:extLst>
          </p:cNvPr>
          <p:cNvSpPr>
            <a:spLocks noGrp="1"/>
          </p:cNvSpPr>
          <p:nvPr>
            <p:ph idx="1"/>
          </p:nvPr>
        </p:nvSpPr>
        <p:spPr>
          <a:xfrm>
            <a:off x="2589212" y="2133600"/>
            <a:ext cx="8915400" cy="4267200"/>
          </a:xfrm>
        </p:spPr>
        <p:txBody>
          <a:bodyPr>
            <a:normAutofit fontScale="25000" lnSpcReduction="20000"/>
          </a:bodyPr>
          <a:lstStyle/>
          <a:p>
            <a:pPr algn="just"/>
            <a:r>
              <a:rPr lang="it-IT" sz="7200" dirty="0"/>
              <a:t>I tre centri </a:t>
            </a:r>
            <a:r>
              <a:rPr lang="it-IT" sz="7200" b="1" dirty="0"/>
              <a:t>(in neretto sulla cartina)</a:t>
            </a:r>
            <a:r>
              <a:rPr lang="it-IT" sz="7200" dirty="0"/>
              <a:t>corrispondono alle tre principali potenze dell’epoca :  </a:t>
            </a:r>
          </a:p>
          <a:p>
            <a:pPr lvl="1" algn="just"/>
            <a:r>
              <a:rPr lang="it-IT" sz="7000" dirty="0"/>
              <a:t>a ovest, il paese leader della </a:t>
            </a:r>
            <a:r>
              <a:rPr lang="it-IT" sz="7000" dirty="0" err="1"/>
              <a:t>panregione</a:t>
            </a:r>
            <a:r>
              <a:rPr lang="it-IT" sz="7000" dirty="0"/>
              <a:t> americana sono gli Stati Uniti. Il Centro e Sud America corrispondono alla periferia dell’Impero, dai quali gli statunitensi possono attingere per poter mantenere il proprio </a:t>
            </a:r>
            <a:r>
              <a:rPr lang="it-IT" sz="7000" i="1" dirty="0" err="1"/>
              <a:t>lebensraum</a:t>
            </a:r>
            <a:r>
              <a:rPr lang="it-IT" sz="7000" dirty="0"/>
              <a:t>. </a:t>
            </a:r>
          </a:p>
          <a:p>
            <a:pPr lvl="1" algn="just"/>
            <a:r>
              <a:rPr lang="it-IT" sz="7000" dirty="0"/>
              <a:t>al centro l’Europa con la leadership tedesca ed espansione verso sud e sud-est</a:t>
            </a:r>
          </a:p>
          <a:p>
            <a:pPr lvl="1" algn="just"/>
            <a:r>
              <a:rPr lang="it-IT" sz="7000" dirty="0"/>
              <a:t>all’estremo oriente la </a:t>
            </a:r>
            <a:r>
              <a:rPr lang="it-IT" sz="7000" dirty="0" err="1"/>
              <a:t>panregione</a:t>
            </a:r>
            <a:r>
              <a:rPr lang="it-IT" sz="7000" dirty="0"/>
              <a:t> con la leadership del Giappone </a:t>
            </a:r>
          </a:p>
          <a:p>
            <a:pPr lvl="1" algn="just"/>
            <a:r>
              <a:rPr lang="it-IT" sz="7000" dirty="0"/>
              <a:t>La quarta </a:t>
            </a:r>
            <a:r>
              <a:rPr lang="it-IT" sz="7000" dirty="0" err="1"/>
              <a:t>panregione</a:t>
            </a:r>
            <a:r>
              <a:rPr lang="it-IT" sz="7000" dirty="0"/>
              <a:t> russo-siberiana non viene considerata allo stesso livello perché mentre gli USA hanno un loro spazio vitale, ciò non vale a pieno per Germania (leader della regione euroasiatica) e per il Giappone (leader del blocco Oceanico). La principale differenza è nell’</a:t>
            </a:r>
            <a:r>
              <a:rPr lang="it-IT" sz="7000" b="1" dirty="0"/>
              <a:t>assenza di spazio</a:t>
            </a:r>
            <a:r>
              <a:rPr lang="it-IT" sz="7000" dirty="0"/>
              <a:t>, necessario per il mantenimento della popolazione. </a:t>
            </a:r>
          </a:p>
          <a:p>
            <a:pPr algn="just"/>
            <a:r>
              <a:rPr lang="it-IT" sz="4000" dirty="0">
                <a:hlinkClick r:id="" action="ppaction://noaction"/>
              </a:rPr>
              <a:t>Nota: https://www.termometropolitico.it/1248303_mappe-geopolitiche-globalizzazione.html</a:t>
            </a:r>
            <a:endParaRPr lang="it-IT" sz="4000" dirty="0"/>
          </a:p>
          <a:p>
            <a:endParaRPr lang="it-IT" dirty="0"/>
          </a:p>
        </p:txBody>
      </p:sp>
    </p:spTree>
    <p:extLst>
      <p:ext uri="{BB962C8B-B14F-4D97-AF65-F5344CB8AC3E}">
        <p14:creationId xmlns:p14="http://schemas.microsoft.com/office/powerpoint/2010/main" val="292373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00F314-00EF-4C47-84A1-069C401E2179}"/>
              </a:ext>
            </a:extLst>
          </p:cNvPr>
          <p:cNvSpPr>
            <a:spLocks noGrp="1"/>
          </p:cNvSpPr>
          <p:nvPr>
            <p:ph type="title"/>
          </p:nvPr>
        </p:nvSpPr>
        <p:spPr/>
        <p:txBody>
          <a:bodyPr>
            <a:normAutofit/>
          </a:bodyPr>
          <a:lstStyle/>
          <a:p>
            <a:r>
              <a:rPr lang="it-IT" sz="3200" dirty="0"/>
              <a:t>Karl </a:t>
            </a:r>
            <a:r>
              <a:rPr lang="it-IT" sz="3200" dirty="0" err="1"/>
              <a:t>Haushofer</a:t>
            </a:r>
            <a:r>
              <a:rPr lang="it-IT" sz="3200" dirty="0"/>
              <a:t>, il </a:t>
            </a:r>
            <a:r>
              <a:rPr lang="it-IT" sz="3200" dirty="0" err="1"/>
              <a:t>lebensraum</a:t>
            </a:r>
            <a:r>
              <a:rPr lang="it-IT" sz="3200" dirty="0"/>
              <a:t> e il mondo delle </a:t>
            </a:r>
            <a:r>
              <a:rPr lang="it-IT" sz="3200" dirty="0" err="1"/>
              <a:t>panregioni</a:t>
            </a:r>
            <a:endParaRPr lang="it-IT" sz="3200" dirty="0"/>
          </a:p>
        </p:txBody>
      </p:sp>
      <p:sp>
        <p:nvSpPr>
          <p:cNvPr id="3" name="Segnaposto contenuto 2">
            <a:extLst>
              <a:ext uri="{FF2B5EF4-FFF2-40B4-BE49-F238E27FC236}">
                <a16:creationId xmlns:a16="http://schemas.microsoft.com/office/drawing/2014/main" id="{FB736E31-4155-44AA-B93C-2FA9840AEEE2}"/>
              </a:ext>
            </a:extLst>
          </p:cNvPr>
          <p:cNvSpPr>
            <a:spLocks noGrp="1"/>
          </p:cNvSpPr>
          <p:nvPr>
            <p:ph idx="1"/>
          </p:nvPr>
        </p:nvSpPr>
        <p:spPr/>
        <p:txBody>
          <a:bodyPr/>
          <a:lstStyle/>
          <a:p>
            <a:pPr algn="just"/>
            <a:r>
              <a:rPr lang="it-IT" dirty="0"/>
              <a:t>Il modello geopolitico di </a:t>
            </a:r>
            <a:r>
              <a:rPr lang="it-IT" dirty="0" err="1"/>
              <a:t>Haushofer</a:t>
            </a:r>
            <a:r>
              <a:rPr lang="it-IT" dirty="0"/>
              <a:t> e i suoi dettami giustificarono la campagna militare tedesca. </a:t>
            </a:r>
          </a:p>
          <a:p>
            <a:pPr algn="just"/>
            <a:r>
              <a:rPr lang="it-IT" dirty="0" err="1"/>
              <a:t>Haushofer</a:t>
            </a:r>
            <a:r>
              <a:rPr lang="it-IT" dirty="0"/>
              <a:t> ricorre spesso a metafore biologiche Una tra tutte, il </a:t>
            </a:r>
            <a:r>
              <a:rPr lang="it-IT" i="1" dirty="0"/>
              <a:t>soffocamento</a:t>
            </a:r>
            <a:r>
              <a:rPr lang="it-IT" dirty="0"/>
              <a:t> – come se lo Stato stesso fosse un essere vivente.</a:t>
            </a:r>
          </a:p>
          <a:p>
            <a:pPr algn="just"/>
            <a:r>
              <a:rPr lang="it-IT" dirty="0"/>
              <a:t>Il </a:t>
            </a:r>
            <a:r>
              <a:rPr lang="it-IT" i="1" dirty="0" err="1"/>
              <a:t>lebensraum</a:t>
            </a:r>
            <a:r>
              <a:rPr lang="it-IT" dirty="0"/>
              <a:t> e il riferimento continuo al darwinismo, oltre che alla forte componente dell’estetica della violenza permisero di legittimare – almeno all’interno della popolazione tedesca – la grande offensiva di Hitler sia verso l’Europa occidentale sia verso la Russia di Stalin. </a:t>
            </a:r>
          </a:p>
          <a:p>
            <a:pPr algn="just"/>
            <a:r>
              <a:rPr lang="it-IT" dirty="0"/>
              <a:t>Il fondamento del modello, tuttavia, non è di carattere </a:t>
            </a:r>
            <a:r>
              <a:rPr lang="it-IT" b="1" dirty="0"/>
              <a:t>ideologico </a:t>
            </a:r>
            <a:r>
              <a:rPr lang="it-IT" dirty="0"/>
              <a:t>bensì di natura </a:t>
            </a:r>
            <a:r>
              <a:rPr lang="it-IT" b="1" dirty="0"/>
              <a:t>pragmatica</a:t>
            </a:r>
            <a:r>
              <a:rPr lang="it-IT" dirty="0"/>
              <a:t>. Pertanto, si tratta di un modello </a:t>
            </a:r>
            <a:r>
              <a:rPr lang="it-IT" dirty="0" err="1"/>
              <a:t>legittimatore</a:t>
            </a:r>
            <a:r>
              <a:rPr lang="it-IT" dirty="0"/>
              <a:t> di pratiche politiche realiste.</a:t>
            </a:r>
          </a:p>
          <a:p>
            <a:endParaRPr lang="it-IT" dirty="0"/>
          </a:p>
        </p:txBody>
      </p:sp>
    </p:spTree>
    <p:extLst>
      <p:ext uri="{BB962C8B-B14F-4D97-AF65-F5344CB8AC3E}">
        <p14:creationId xmlns:p14="http://schemas.microsoft.com/office/powerpoint/2010/main" val="1037031866"/>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419</TotalTime>
  <Words>2547</Words>
  <Application>Microsoft Office PowerPoint</Application>
  <PresentationFormat>Widescreen</PresentationFormat>
  <Paragraphs>129</Paragraphs>
  <Slides>27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27</vt:i4>
      </vt:variant>
    </vt:vector>
  </HeadingPairs>
  <TitlesOfParts>
    <vt:vector size="31" baseType="lpstr">
      <vt:lpstr>Arial</vt:lpstr>
      <vt:lpstr>Century Gothic</vt:lpstr>
      <vt:lpstr>Wingdings 3</vt:lpstr>
      <vt:lpstr>Filo</vt:lpstr>
      <vt:lpstr>Geopolitica 3. Haushofer e Spykman</vt:lpstr>
      <vt:lpstr>Quando nasce la Geopolitica</vt:lpstr>
      <vt:lpstr>Pan-regioni e Rimland: la geopolitica attorno alla seconda Guerra Mondiale</vt:lpstr>
      <vt:lpstr>Le Pan regioni di Haushofer</vt:lpstr>
      <vt:lpstr>Le Pan regioni di Haushofer</vt:lpstr>
      <vt:lpstr>Karl Haushofer, il lebensraum e il mondo delle panregioni</vt:lpstr>
      <vt:lpstr>Karl Haushofer, il lebensraum</vt:lpstr>
      <vt:lpstr>Karl Haushofer, il lebensraum e il mondo delle panregioni</vt:lpstr>
      <vt:lpstr>Karl Haushofer, il lebensraum e il mondo delle panregioni</vt:lpstr>
      <vt:lpstr>Presentazione standard di PowerPoint</vt:lpstr>
      <vt:lpstr>Spykman</vt:lpstr>
      <vt:lpstr>Spykman e il Rimland</vt:lpstr>
      <vt:lpstr>Spykman e il Rimland</vt:lpstr>
      <vt:lpstr>Spykman e il Rimland</vt:lpstr>
      <vt:lpstr>Spykman e il Rimland</vt:lpstr>
      <vt:lpstr>Spykman e il Rimland</vt:lpstr>
      <vt:lpstr>Spykman e la teoria del Rimland</vt:lpstr>
      <vt:lpstr>Spykman e la teoria del Rimland</vt:lpstr>
      <vt:lpstr>Spykman e la teoria del Rimland</vt:lpstr>
      <vt:lpstr>Spykman e la teoria del Rimland</vt:lpstr>
      <vt:lpstr>Presentazione standard di PowerPoint</vt:lpstr>
      <vt:lpstr>Presentazione standard di PowerPoint</vt:lpstr>
      <vt:lpstr>Presentazione standard di PowerPoint</vt:lpstr>
      <vt:lpstr>Spykman</vt:lpstr>
      <vt:lpstr>Spykman</vt:lpstr>
      <vt:lpstr>Spykman</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Geopolitica 3. Haushofer e Spykman</dc:title>
  <dc:creator>utente</dc:creator>
  <cp:lastModifiedBy>utente</cp:lastModifiedBy>
  <cp:revision>32</cp:revision>
  <dcterms:created xsi:type="dcterms:W3CDTF">2022-12-22T16:35:50Z</dcterms:created>
  <dcterms:modified xsi:type="dcterms:W3CDTF">2023-12-20T17:43:02Z</dcterms:modified>
</cp:coreProperties>
</file>