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3" r:id="rId3"/>
    <p:sldId id="264" r:id="rId4"/>
    <p:sldId id="265" r:id="rId5"/>
    <p:sldId id="266" r:id="rId6"/>
    <p:sldId id="271" r:id="rId7"/>
    <p:sldId id="282" r:id="rId8"/>
    <p:sldId id="283" r:id="rId9"/>
    <p:sldId id="269" r:id="rId10"/>
    <p:sldId id="284" r:id="rId11"/>
    <p:sldId id="286" r:id="rId12"/>
    <p:sldId id="272" r:id="rId13"/>
    <p:sldId id="270" r:id="rId14"/>
    <p:sldId id="273" r:id="rId15"/>
    <p:sldId id="287" r:id="rId16"/>
    <p:sldId id="274" r:id="rId17"/>
    <p:sldId id="275" r:id="rId18"/>
    <p:sldId id="277" r:id="rId19"/>
    <p:sldId id="278" r:id="rId20"/>
    <p:sldId id="28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C6A2D4F-6B2A-4419-B704-41852AAFCDA3}"/>
              </a:ext>
            </a:extLst>
          </p:cNvPr>
          <p:cNvSpPr>
            <a:spLocks noGrp="1" noChangeArrowheads="1"/>
          </p:cNvSpPr>
          <p:nvPr>
            <p:ph type="ctrTitle"/>
          </p:nvPr>
        </p:nvSpPr>
        <p:spPr>
          <a:xfrm>
            <a:off x="2209800" y="2130426"/>
            <a:ext cx="7772400" cy="1470025"/>
          </a:xfrm>
        </p:spPr>
        <p:txBody>
          <a:bodyPr anchor="ctr"/>
          <a:lstStyle/>
          <a:p>
            <a:pPr eaLnBrk="1" hangingPunct="1"/>
            <a:r>
              <a:rPr lang="it-IT" altLang="it-IT" sz="4400"/>
              <a:t>Le guide e i pacchetti turistici</a:t>
            </a:r>
          </a:p>
        </p:txBody>
      </p:sp>
      <p:sp>
        <p:nvSpPr>
          <p:cNvPr id="2051" name="Rectangle 3">
            <a:extLst>
              <a:ext uri="{FF2B5EF4-FFF2-40B4-BE49-F238E27FC236}">
                <a16:creationId xmlns:a16="http://schemas.microsoft.com/office/drawing/2014/main" id="{A5F525DD-4D40-4455-8EA1-C2C591EEA330}"/>
              </a:ext>
            </a:extLst>
          </p:cNvPr>
          <p:cNvSpPr>
            <a:spLocks noGrp="1" noChangeArrowheads="1"/>
          </p:cNvSpPr>
          <p:nvPr>
            <p:ph type="subTitle" idx="1"/>
          </p:nvPr>
        </p:nvSpPr>
        <p:spPr>
          <a:xfrm>
            <a:off x="2895600" y="3886200"/>
            <a:ext cx="6400800" cy="1752600"/>
          </a:xfrm>
        </p:spPr>
        <p:txBody>
          <a:bodyPr/>
          <a:lstStyle/>
          <a:p>
            <a:pPr eaLnBrk="1" hangingPunct="1"/>
            <a:r>
              <a:rPr lang="it-IT" altLang="it-IT" sz="3200"/>
              <a:t>Murray, Baedeker, TCI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351F9C7-07A7-45AE-ADAC-64383C01BBE4}"/>
              </a:ext>
            </a:extLst>
          </p:cNvPr>
          <p:cNvSpPr>
            <a:spLocks noGrp="1" noChangeArrowheads="1"/>
          </p:cNvSpPr>
          <p:nvPr>
            <p:ph type="title" idx="4294967295"/>
          </p:nvPr>
        </p:nvSpPr>
        <p:spPr>
          <a:xfrm>
            <a:off x="2135188" y="332656"/>
            <a:ext cx="8229600" cy="1143000"/>
          </a:xfrm>
          <a:extLst/>
        </p:spPr>
        <p:txBody>
          <a:bodyPr/>
          <a:lstStyle/>
          <a:p>
            <a:pPr eaLnBrk="1" hangingPunct="1">
              <a:defRPr/>
            </a:pPr>
            <a:r>
              <a:rPr lang="it-IT" altLang="it-IT" sz="3200" dirty="0"/>
              <a:t>Il TCI e le guide rosse</a:t>
            </a:r>
            <a:endParaRPr lang="it-IT" altLang="it-IT" sz="3200" dirty="0">
              <a:highlight>
                <a:srgbClr val="FFFF00"/>
              </a:highlight>
            </a:endParaRPr>
          </a:p>
        </p:txBody>
      </p:sp>
      <p:sp>
        <p:nvSpPr>
          <p:cNvPr id="12291" name="Rectangle 4">
            <a:extLst>
              <a:ext uri="{FF2B5EF4-FFF2-40B4-BE49-F238E27FC236}">
                <a16:creationId xmlns:a16="http://schemas.microsoft.com/office/drawing/2014/main" id="{20FF995F-8EA7-458D-8812-1226DDF7C577}"/>
              </a:ext>
            </a:extLst>
          </p:cNvPr>
          <p:cNvSpPr>
            <a:spLocks noChangeArrowheads="1"/>
          </p:cNvSpPr>
          <p:nvPr/>
        </p:nvSpPr>
        <p:spPr bwMode="auto">
          <a:xfrm>
            <a:off x="2135188" y="1606551"/>
            <a:ext cx="8064500" cy="409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85750" indent="-28575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pPr>
            <a:r>
              <a:rPr lang="it-IT" altLang="it-IT" sz="2000"/>
              <a:t>Nel 1900 assumerà la denominazione di Touring Club Italiano </a:t>
            </a:r>
          </a:p>
          <a:p>
            <a:pPr algn="just" eaLnBrk="1" hangingPunct="1">
              <a:spcBef>
                <a:spcPct val="0"/>
              </a:spcBef>
              <a:buFontTx/>
              <a:buNone/>
            </a:pPr>
            <a:endParaRPr lang="it-IT" altLang="it-IT" sz="2000"/>
          </a:p>
          <a:p>
            <a:pPr algn="just" eaLnBrk="1" hangingPunct="1">
              <a:spcBef>
                <a:spcPct val="0"/>
              </a:spcBef>
            </a:pPr>
            <a:r>
              <a:rPr lang="it-IT" altLang="it-IT" sz="2000"/>
              <a:t>Il primo Touring Club era stato fondato in Gran Bretagna nel 1878 e fu proprio il Cyclists’ Touring Club ad essere preso come modello, quale espressione di un paese all’ avanguardia nel campo del turismo, insieme al Touring Club de France." </a:t>
            </a:r>
          </a:p>
          <a:p>
            <a:pPr algn="just" eaLnBrk="1" hangingPunct="1">
              <a:spcBef>
                <a:spcPct val="0"/>
              </a:spcBef>
            </a:pPr>
            <a:endParaRPr lang="it-IT" altLang="it-IT" sz="2000"/>
          </a:p>
          <a:p>
            <a:pPr algn="just" eaLnBrk="1" hangingPunct="1">
              <a:spcBef>
                <a:spcPct val="0"/>
              </a:spcBef>
            </a:pPr>
            <a:r>
              <a:rPr lang="it-IT" altLang="it-IT" sz="2000"/>
              <a:t>L’azione del TCI non si esauriva in scopi immediati, ma presupponeva la consapevolezza d’appartenere a un vasto ambito di civiltà che andava oltre i ristretti confini nazionali«, giungendo a configurarsi come un un’associazione intermedia e trasversale alle classi, più simili ad alcune esistenti in USA e del tutto mancanti nella storia dell’associazionismo italiano in età liberale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a:extLst>
              <a:ext uri="{FF2B5EF4-FFF2-40B4-BE49-F238E27FC236}">
                <a16:creationId xmlns:a16="http://schemas.microsoft.com/office/drawing/2014/main" id="{4840DFF7-F5D7-4108-92E5-3198766E88F5}"/>
              </a:ext>
            </a:extLst>
          </p:cNvPr>
          <p:cNvSpPr>
            <a:spLocks noGrp="1" noChangeArrowheads="1"/>
          </p:cNvSpPr>
          <p:nvPr>
            <p:ph type="title"/>
          </p:nvPr>
        </p:nvSpPr>
        <p:spPr/>
        <p:txBody>
          <a:bodyPr/>
          <a:lstStyle/>
          <a:p>
            <a:r>
              <a:rPr lang="it-IT" altLang="it-IT"/>
              <a:t>Il TCI e le Guide Rosse</a:t>
            </a:r>
          </a:p>
        </p:txBody>
      </p:sp>
      <p:sp>
        <p:nvSpPr>
          <p:cNvPr id="13315" name="Segnaposto contenuto 2">
            <a:extLst>
              <a:ext uri="{FF2B5EF4-FFF2-40B4-BE49-F238E27FC236}">
                <a16:creationId xmlns:a16="http://schemas.microsoft.com/office/drawing/2014/main" id="{155F4F20-1ECF-4ED4-8926-654080CA0EC6}"/>
              </a:ext>
            </a:extLst>
          </p:cNvPr>
          <p:cNvSpPr>
            <a:spLocks noGrp="1" noChangeArrowheads="1"/>
          </p:cNvSpPr>
          <p:nvPr>
            <p:ph idx="1"/>
          </p:nvPr>
        </p:nvSpPr>
        <p:spPr/>
        <p:txBody>
          <a:bodyPr>
            <a:normAutofit lnSpcReduction="10000"/>
          </a:bodyPr>
          <a:lstStyle/>
          <a:p>
            <a:pPr algn="just"/>
            <a:r>
              <a:rPr lang="it-IT" altLang="it-IT" sz="2000"/>
              <a:t>La «Guida itinerario d’Italia» è la prima pubblicazione del TCI. </a:t>
            </a:r>
          </a:p>
          <a:p>
            <a:pPr algn="just"/>
            <a:r>
              <a:rPr lang="it-IT" altLang="it-IT" sz="2000"/>
              <a:t>Edita nel 1895 di ben 395 pagine si presenta con limiti geografici predefiniti (a nord Losanna, Dobbiaco, Graz e Trieste; a sud Otranto e Reggio Calabria), descrive le strade principali, le distanze progressive, lo stato dei percorsi e le altitudini.</a:t>
            </a:r>
          </a:p>
          <a:p>
            <a:pPr algn="just"/>
            <a:r>
              <a:rPr lang="it-IT" altLang="it-IT" sz="2000"/>
              <a:t>Per le località più importanti riporta: alberghi, meccanici (per biciclette), società sportive (ciclistiche), monumenti, località paesaggistiche, attività industriali</a:t>
            </a:r>
          </a:p>
          <a:p>
            <a:pPr algn="just"/>
            <a:r>
              <a:rPr lang="it-IT" altLang="it-IT" sz="2000"/>
              <a:t>Può essere considerata una prima guida turistica.</a:t>
            </a:r>
          </a:p>
          <a:p>
            <a:pPr algn="just"/>
            <a:r>
              <a:rPr lang="it-IT" altLang="it-IT" sz="2000"/>
              <a:t>Andò esaurita, non fu mai ristampata ma venne sostituita da tre pubblicazioni distinte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9643CBE-7FAD-4EB9-80E7-C2D2042D64F4}"/>
              </a:ext>
            </a:extLst>
          </p:cNvPr>
          <p:cNvSpPr>
            <a:spLocks noGrp="1" noChangeArrowheads="1"/>
          </p:cNvSpPr>
          <p:nvPr>
            <p:ph type="title"/>
          </p:nvPr>
        </p:nvSpPr>
        <p:spPr/>
        <p:txBody>
          <a:bodyPr/>
          <a:lstStyle/>
          <a:p>
            <a:pPr eaLnBrk="1" hangingPunct="1"/>
            <a:r>
              <a:rPr lang="it-IT" altLang="it-IT"/>
              <a:t>Il TCI e le guide rosse</a:t>
            </a:r>
          </a:p>
        </p:txBody>
      </p:sp>
      <p:sp>
        <p:nvSpPr>
          <p:cNvPr id="14339" name="Rectangle 3">
            <a:extLst>
              <a:ext uri="{FF2B5EF4-FFF2-40B4-BE49-F238E27FC236}">
                <a16:creationId xmlns:a16="http://schemas.microsoft.com/office/drawing/2014/main" id="{004E4294-CC5E-44BE-875B-A3FD1F66C283}"/>
              </a:ext>
            </a:extLst>
          </p:cNvPr>
          <p:cNvSpPr>
            <a:spLocks noGrp="1" noChangeArrowheads="1"/>
          </p:cNvSpPr>
          <p:nvPr>
            <p:ph type="body" idx="1"/>
          </p:nvPr>
        </p:nvSpPr>
        <p:spPr/>
        <p:txBody>
          <a:bodyPr>
            <a:normAutofit fontScale="85000" lnSpcReduction="10000"/>
          </a:bodyPr>
          <a:lstStyle/>
          <a:p>
            <a:pPr algn="just" eaLnBrk="1" hangingPunct="1">
              <a:lnSpc>
                <a:spcPct val="90000"/>
              </a:lnSpc>
            </a:pPr>
            <a:r>
              <a:rPr lang="it-IT" altLang="it-IT" sz="2000"/>
              <a:t>Nei progetti iniziali il T.C.I. si proponeva di pubblicare 7 guide in alternativa alle “Baedeker” (che ne pubblicava 3). </a:t>
            </a:r>
          </a:p>
          <a:p>
            <a:pPr algn="just" eaLnBrk="1" hangingPunct="1">
              <a:lnSpc>
                <a:spcPct val="90000"/>
              </a:lnSpc>
            </a:pPr>
            <a:endParaRPr lang="it-IT" altLang="it-IT" sz="2000"/>
          </a:p>
          <a:p>
            <a:pPr algn="just" eaLnBrk="1" hangingPunct="1">
              <a:lnSpc>
                <a:spcPct val="90000"/>
              </a:lnSpc>
            </a:pPr>
            <a:r>
              <a:rPr lang="it-IT" altLang="it-IT" sz="2000"/>
              <a:t>In seguito il progetto editoriale si ampliò al punto che già la prima serie poteva contare su 16 volumi che descrivevano tutta l’Italia e le Colonie. </a:t>
            </a:r>
          </a:p>
          <a:p>
            <a:pPr algn="just" eaLnBrk="1" hangingPunct="1">
              <a:lnSpc>
                <a:spcPct val="90000"/>
              </a:lnSpc>
            </a:pPr>
            <a:endParaRPr lang="it-IT" altLang="it-IT" sz="2000"/>
          </a:p>
          <a:p>
            <a:pPr algn="just" eaLnBrk="1" hangingPunct="1">
              <a:lnSpc>
                <a:spcPct val="90000"/>
              </a:lnSpc>
            </a:pPr>
            <a:r>
              <a:rPr lang="it-IT" altLang="it-IT" sz="2000"/>
              <a:t>La diffusione fu enorme ed in 16 anni vennero pubblicate oltre 6 milioni di copie </a:t>
            </a:r>
          </a:p>
          <a:p>
            <a:pPr algn="just" eaLnBrk="1" hangingPunct="1">
              <a:lnSpc>
                <a:spcPct val="90000"/>
              </a:lnSpc>
            </a:pPr>
            <a:endParaRPr lang="it-IT" altLang="it-IT" sz="2000"/>
          </a:p>
          <a:p>
            <a:pPr algn="just" eaLnBrk="1" hangingPunct="1">
              <a:lnSpc>
                <a:spcPct val="90000"/>
              </a:lnSpc>
            </a:pPr>
            <a:r>
              <a:rPr lang="it-IT" altLang="it-IT" sz="2000"/>
              <a:t>Si caratterizzeranno tutte per le copertine rosse e telate, ma anche per una serie di caratteristiche uniche in quel momento.</a:t>
            </a:r>
          </a:p>
          <a:p>
            <a:pPr algn="just" eaLnBrk="1" hangingPunct="1">
              <a:lnSpc>
                <a:spcPct val="90000"/>
              </a:lnSpc>
            </a:pPr>
            <a:endParaRPr lang="it-IT" altLang="it-IT" sz="2000"/>
          </a:p>
          <a:p>
            <a:pPr algn="just" eaLnBrk="1" hangingPunct="1">
              <a:lnSpc>
                <a:spcPct val="90000"/>
              </a:lnSpc>
            </a:pPr>
            <a:r>
              <a:rPr lang="it-IT" altLang="it-IT" sz="2000"/>
              <a:t>Rappresentavano il viaggio borghese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647F4D7-3B79-4761-8917-9A2838B01C97}"/>
              </a:ext>
            </a:extLst>
          </p:cNvPr>
          <p:cNvSpPr>
            <a:spLocks noGrp="1" noChangeArrowheads="1"/>
          </p:cNvSpPr>
          <p:nvPr>
            <p:ph type="title"/>
          </p:nvPr>
        </p:nvSpPr>
        <p:spPr>
          <a:xfrm>
            <a:off x="1981200" y="292100"/>
            <a:ext cx="8229600" cy="1143000"/>
          </a:xfrm>
        </p:spPr>
        <p:txBody>
          <a:bodyPr/>
          <a:lstStyle/>
          <a:p>
            <a:pPr eaLnBrk="1" hangingPunct="1"/>
            <a:r>
              <a:rPr lang="it-IT" altLang="it-IT" sz="3200"/>
              <a:t>Il TCI e le guide rosse</a:t>
            </a:r>
          </a:p>
        </p:txBody>
      </p:sp>
      <p:sp>
        <p:nvSpPr>
          <p:cNvPr id="15363" name="Rectangle 3">
            <a:extLst>
              <a:ext uri="{FF2B5EF4-FFF2-40B4-BE49-F238E27FC236}">
                <a16:creationId xmlns:a16="http://schemas.microsoft.com/office/drawing/2014/main" id="{D1B09F6C-7068-4B23-956F-CE96F5C0FF59}"/>
              </a:ext>
            </a:extLst>
          </p:cNvPr>
          <p:cNvSpPr>
            <a:spLocks noGrp="1" noChangeArrowheads="1"/>
          </p:cNvSpPr>
          <p:nvPr>
            <p:ph type="body" idx="1"/>
          </p:nvPr>
        </p:nvSpPr>
        <p:spPr/>
        <p:txBody>
          <a:bodyPr/>
          <a:lstStyle/>
          <a:p>
            <a:pPr eaLnBrk="1" hangingPunct="1"/>
            <a:endParaRPr lang="it-IT" altLang="it-IT"/>
          </a:p>
          <a:p>
            <a:pPr eaLnBrk="1" hangingPunct="1"/>
            <a:endParaRPr lang="it-IT" altLang="it-IT"/>
          </a:p>
        </p:txBody>
      </p:sp>
      <p:sp>
        <p:nvSpPr>
          <p:cNvPr id="15364" name="Rectangle 4">
            <a:extLst>
              <a:ext uri="{FF2B5EF4-FFF2-40B4-BE49-F238E27FC236}">
                <a16:creationId xmlns:a16="http://schemas.microsoft.com/office/drawing/2014/main" id="{CF799298-4E3D-422E-BAAF-2A7658A4D792}"/>
              </a:ext>
            </a:extLst>
          </p:cNvPr>
          <p:cNvSpPr>
            <a:spLocks noChangeArrowheads="1"/>
          </p:cNvSpPr>
          <p:nvPr/>
        </p:nvSpPr>
        <p:spPr bwMode="auto">
          <a:xfrm>
            <a:off x="1774826" y="1268413"/>
            <a:ext cx="7921625" cy="483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it-IT" altLang="it-IT" sz="1400"/>
              <a:t>La storia delle guide rosse del TCI attraversa 4 periodi distinguibili in base alla linea grafica</a:t>
            </a:r>
          </a:p>
          <a:p>
            <a:pPr algn="just" eaLnBrk="1" hangingPunct="1">
              <a:spcBef>
                <a:spcPct val="0"/>
              </a:spcBef>
              <a:buFontTx/>
              <a:buNone/>
            </a:pPr>
            <a:endParaRPr lang="it-IT" altLang="it-IT" sz="1400" b="1"/>
          </a:p>
          <a:p>
            <a:pPr algn="just" eaLnBrk="1" hangingPunct="1">
              <a:spcBef>
                <a:spcPct val="0"/>
              </a:spcBef>
              <a:buFontTx/>
              <a:buNone/>
            </a:pPr>
            <a:r>
              <a:rPr lang="it-IT" altLang="it-IT" sz="1400" b="1"/>
              <a:t>Periodo “A”: </a:t>
            </a:r>
            <a:r>
              <a:rPr lang="it-IT" altLang="it-IT" sz="1400"/>
              <a:t>anni di pubblicazione dal 1914 al 1929; copertina in tela editoriale rosso scuro e scritte oro; scritte in alto : nome regione (o gruppo di regioni); scritte al centro : GUIDA D'ITALIA DEL TOURING CLUB ITALIANO. </a:t>
            </a:r>
          </a:p>
          <a:p>
            <a:pPr algn="just" eaLnBrk="1" hangingPunct="1">
              <a:spcBef>
                <a:spcPct val="0"/>
              </a:spcBef>
              <a:buFontTx/>
              <a:buNone/>
            </a:pPr>
            <a:r>
              <a:rPr lang="it-IT" altLang="it-IT" sz="1400"/>
              <a:t>Questo periodo coincide con la pubblicazione completa della prima serie della Guida</a:t>
            </a:r>
          </a:p>
          <a:p>
            <a:pPr algn="just" eaLnBrk="1" hangingPunct="1">
              <a:spcBef>
                <a:spcPct val="0"/>
              </a:spcBef>
              <a:buFontTx/>
              <a:buNone/>
            </a:pPr>
            <a:endParaRPr lang="it-IT" altLang="it-IT" sz="1400"/>
          </a:p>
          <a:p>
            <a:pPr algn="just" eaLnBrk="1" hangingPunct="1">
              <a:spcBef>
                <a:spcPct val="0"/>
              </a:spcBef>
              <a:buFontTx/>
              <a:buNone/>
            </a:pPr>
            <a:r>
              <a:rPr lang="it-IT" altLang="it-IT" sz="1400" b="1"/>
              <a:t>Periodo “B”: </a:t>
            </a:r>
            <a:r>
              <a:rPr lang="it-IT" altLang="it-IT" sz="1400"/>
              <a:t>anni di pubblicazione dal 1930 al 1937; copertina in tela editoriale rosso vivo e scritte oro; scritte in alto : GUIDA D'ITALIA DEL TOURING CLUB ITALIANO; scritte al centro : nome regione (o città)</a:t>
            </a:r>
          </a:p>
          <a:p>
            <a:pPr algn="just" eaLnBrk="1" hangingPunct="1">
              <a:spcBef>
                <a:spcPct val="0"/>
              </a:spcBef>
              <a:buFontTx/>
              <a:buNone/>
            </a:pPr>
            <a:r>
              <a:rPr lang="it-IT" altLang="it-IT" sz="1400"/>
              <a:t>Questo periodo inizia la pubblicazione della seconda serie della Guida</a:t>
            </a:r>
          </a:p>
          <a:p>
            <a:pPr algn="just" eaLnBrk="1" hangingPunct="1">
              <a:spcBef>
                <a:spcPct val="0"/>
              </a:spcBef>
              <a:buFontTx/>
              <a:buNone/>
            </a:pPr>
            <a:endParaRPr lang="it-IT" altLang="it-IT" sz="1400"/>
          </a:p>
          <a:p>
            <a:pPr algn="just" eaLnBrk="1" hangingPunct="1">
              <a:spcBef>
                <a:spcPct val="0"/>
              </a:spcBef>
              <a:buFontTx/>
              <a:buNone/>
            </a:pPr>
            <a:r>
              <a:rPr lang="it-IT" altLang="it-IT" sz="1400" b="1"/>
              <a:t>Periodo “C”: </a:t>
            </a:r>
            <a:r>
              <a:rPr lang="it-IT" altLang="it-IT" sz="1400"/>
              <a:t>anni di pubblicazione dal 1938 al 1944; copertina in tela rosso vivo e scritte oro; scritte in alto : GUIDA D'ITALIA (notare il cambio e il riferimento alla sola Italia); scritte al centro : nome regione (o città); scritte in basso : CONSOCIAZIONE TURISTICA ITALIANA (notare il cambio di denominazione)</a:t>
            </a:r>
          </a:p>
          <a:p>
            <a:pPr algn="just" eaLnBrk="1" hangingPunct="1">
              <a:spcBef>
                <a:spcPct val="0"/>
              </a:spcBef>
              <a:buFontTx/>
              <a:buNone/>
            </a:pPr>
            <a:r>
              <a:rPr lang="it-IT" altLang="it-IT" sz="1400"/>
              <a:t>In questo periodo termina la pubblicazione della seconda serie della Guida</a:t>
            </a:r>
          </a:p>
          <a:p>
            <a:pPr algn="just" eaLnBrk="1" hangingPunct="1">
              <a:spcBef>
                <a:spcPct val="0"/>
              </a:spcBef>
              <a:buFontTx/>
              <a:buNone/>
            </a:pPr>
            <a:endParaRPr lang="it-IT" altLang="it-IT" sz="1400"/>
          </a:p>
          <a:p>
            <a:pPr algn="just" eaLnBrk="1" hangingPunct="1">
              <a:spcBef>
                <a:spcPct val="0"/>
              </a:spcBef>
              <a:buFontTx/>
              <a:buNone/>
            </a:pPr>
            <a:r>
              <a:rPr lang="it-IT" altLang="it-IT" sz="1400" b="1"/>
              <a:t>Periodo “D”: </a:t>
            </a:r>
            <a:r>
              <a:rPr lang="it-IT" altLang="it-IT" sz="1400"/>
              <a:t>anni di pubblicazione dal 1945 in avanti; copertina in tela rosso vivo e scritte oro; scritte in alto : GUIDA D'ITALIA; scritte al centro : nome regione (o città); scritte in basso : TOURING CLUB ITALIANO</a:t>
            </a:r>
          </a:p>
          <a:p>
            <a:pPr algn="just" eaLnBrk="1" hangingPunct="1">
              <a:spcBef>
                <a:spcPct val="0"/>
              </a:spcBef>
              <a:buFontTx/>
              <a:buNone/>
            </a:pPr>
            <a:r>
              <a:rPr lang="it-IT" altLang="it-IT" sz="1400"/>
              <a:t>Questo periodo coincide con la pubblicazione della terza serie della Guida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6F3B068-F277-4DA8-AA29-D14790EA2EC4}"/>
              </a:ext>
            </a:extLst>
          </p:cNvPr>
          <p:cNvSpPr>
            <a:spLocks noGrp="1" noChangeArrowheads="1"/>
          </p:cNvSpPr>
          <p:nvPr>
            <p:ph type="title"/>
          </p:nvPr>
        </p:nvSpPr>
        <p:spPr/>
        <p:txBody>
          <a:bodyPr/>
          <a:lstStyle/>
          <a:p>
            <a:pPr eaLnBrk="1" hangingPunct="1"/>
            <a:r>
              <a:rPr lang="it-IT" altLang="it-IT"/>
              <a:t>Il TCI e le guide rosse</a:t>
            </a:r>
          </a:p>
        </p:txBody>
      </p:sp>
      <p:sp>
        <p:nvSpPr>
          <p:cNvPr id="16387" name="Rectangle 3">
            <a:extLst>
              <a:ext uri="{FF2B5EF4-FFF2-40B4-BE49-F238E27FC236}">
                <a16:creationId xmlns:a16="http://schemas.microsoft.com/office/drawing/2014/main" id="{28BFC09E-9CE7-4ADA-951C-AD158FEB2FDF}"/>
              </a:ext>
            </a:extLst>
          </p:cNvPr>
          <p:cNvSpPr>
            <a:spLocks noGrp="1" noChangeArrowheads="1"/>
          </p:cNvSpPr>
          <p:nvPr>
            <p:ph type="body" idx="1"/>
          </p:nvPr>
        </p:nvSpPr>
        <p:spPr/>
        <p:txBody>
          <a:bodyPr>
            <a:normAutofit fontScale="92500" lnSpcReduction="20000"/>
          </a:bodyPr>
          <a:lstStyle/>
          <a:p>
            <a:pPr algn="just" eaLnBrk="1" hangingPunct="1">
              <a:lnSpc>
                <a:spcPct val="80000"/>
              </a:lnSpc>
            </a:pPr>
            <a:r>
              <a:rPr lang="it-IT" altLang="it-IT" sz="2000"/>
              <a:t>Esiste un gruppo di guide che sono strette parenti della Guida d'Italia pur non facendo parte della collana stessa, ma sono molto interessanti da un punto di vista storico e dell’uso politico e propagandistico del tempo libero durante il regime fascista</a:t>
            </a:r>
          </a:p>
          <a:p>
            <a:pPr algn="just" eaLnBrk="1" hangingPunct="1">
              <a:lnSpc>
                <a:spcPct val="80000"/>
              </a:lnSpc>
            </a:pPr>
            <a:endParaRPr lang="it-IT" altLang="it-IT" sz="2000"/>
          </a:p>
          <a:p>
            <a:pPr lvl="1" algn="just" eaLnBrk="1" hangingPunct="1">
              <a:lnSpc>
                <a:spcPct val="80000"/>
              </a:lnSpc>
            </a:pPr>
            <a:r>
              <a:rPr lang="it-IT" altLang="it-IT" sz="1800"/>
              <a:t>la guida della Libia in 2 volumi (Tripolitania e Cirenaica) del 1923 (la riconquista della Libia)</a:t>
            </a:r>
          </a:p>
          <a:p>
            <a:pPr lvl="1" algn="just" eaLnBrk="1" hangingPunct="1">
              <a:lnSpc>
                <a:spcPct val="80000"/>
              </a:lnSpc>
            </a:pPr>
            <a:r>
              <a:rPr lang="it-IT" altLang="it-IT" sz="1800"/>
              <a:t>la guida di Argentina, Paraguay ed Uruguay del 1932 (l’emigrazione italiana)</a:t>
            </a:r>
          </a:p>
          <a:p>
            <a:pPr lvl="1" algn="just" eaLnBrk="1" hangingPunct="1">
              <a:lnSpc>
                <a:spcPct val="80000"/>
              </a:lnSpc>
            </a:pPr>
            <a:r>
              <a:rPr lang="it-IT" altLang="it-IT" sz="1800"/>
              <a:t>la guida Breve d'Italia in 3 volumi (1937-1939-1940)</a:t>
            </a:r>
          </a:p>
          <a:p>
            <a:pPr lvl="1" algn="just" eaLnBrk="1" hangingPunct="1">
              <a:lnSpc>
                <a:spcPct val="80000"/>
              </a:lnSpc>
            </a:pPr>
            <a:r>
              <a:rPr lang="it-IT" altLang="it-IT" sz="1800"/>
              <a:t>le guide in esperanto (Milano 1931, Roma 1935)</a:t>
            </a:r>
          </a:p>
          <a:p>
            <a:pPr lvl="1" algn="just" eaLnBrk="1" hangingPunct="1">
              <a:lnSpc>
                <a:spcPct val="80000"/>
              </a:lnSpc>
            </a:pPr>
            <a:r>
              <a:rPr lang="it-IT" altLang="it-IT" sz="1800"/>
              <a:t>le guide estere (Grecia 1941, Croazia 1942 e Tunisia 1943) (le guerre del fascismo)</a:t>
            </a:r>
          </a:p>
          <a:p>
            <a:pPr lvl="1" algn="just" eaLnBrk="1" hangingPunct="1">
              <a:lnSpc>
                <a:spcPct val="80000"/>
              </a:lnSpc>
            </a:pPr>
            <a:r>
              <a:rPr lang="it-IT" altLang="it-IT" sz="1800"/>
              <a:t>la guida d'Italia per Stranieri (in francese, inglese, tedesco e spagnolo)</a:t>
            </a:r>
          </a:p>
          <a:p>
            <a:pPr lvl="1" algn="just" eaLnBrk="1" hangingPunct="1">
              <a:lnSpc>
                <a:spcPct val="80000"/>
              </a:lnSpc>
            </a:pPr>
            <a:r>
              <a:rPr lang="it-IT" altLang="it-IT" sz="1800"/>
              <a:t>la guida Rapida d’Italia per Stranieri</a:t>
            </a:r>
          </a:p>
          <a:p>
            <a:pPr eaLnBrk="1" hangingPunct="1">
              <a:lnSpc>
                <a:spcPct val="80000"/>
              </a:lnSpc>
            </a:pPr>
            <a:endParaRPr lang="it-IT" altLang="it-IT"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46B73DA-827A-43D8-B924-2F766EE1AF49}"/>
              </a:ext>
            </a:extLst>
          </p:cNvPr>
          <p:cNvSpPr>
            <a:spLocks noGrp="1" noChangeArrowheads="1"/>
          </p:cNvSpPr>
          <p:nvPr>
            <p:ph type="title"/>
          </p:nvPr>
        </p:nvSpPr>
        <p:spPr/>
        <p:txBody>
          <a:bodyPr/>
          <a:lstStyle/>
          <a:p>
            <a:pPr eaLnBrk="1" hangingPunct="1"/>
            <a:r>
              <a:rPr lang="it-IT" altLang="it-IT"/>
              <a:t>Il TCI e le guide rosse</a:t>
            </a:r>
          </a:p>
        </p:txBody>
      </p:sp>
      <p:sp>
        <p:nvSpPr>
          <p:cNvPr id="17411" name="Rectangle 3">
            <a:extLst>
              <a:ext uri="{FF2B5EF4-FFF2-40B4-BE49-F238E27FC236}">
                <a16:creationId xmlns:a16="http://schemas.microsoft.com/office/drawing/2014/main" id="{DD5FFB01-84E4-461E-9437-379CAD8DCC9C}"/>
              </a:ext>
            </a:extLst>
          </p:cNvPr>
          <p:cNvSpPr>
            <a:spLocks noGrp="1" noChangeArrowheads="1"/>
          </p:cNvSpPr>
          <p:nvPr>
            <p:ph type="body" idx="1"/>
          </p:nvPr>
        </p:nvSpPr>
        <p:spPr/>
        <p:txBody>
          <a:bodyPr/>
          <a:lstStyle/>
          <a:p>
            <a:pPr algn="just" eaLnBrk="1" hangingPunct="1">
              <a:lnSpc>
                <a:spcPct val="80000"/>
              </a:lnSpc>
            </a:pPr>
            <a:r>
              <a:rPr lang="it-IT" altLang="it-IT" sz="2000"/>
              <a:t>A partire dalla fine degli anni Venti l’impegno editoriale del TCI si amplia verso altre tipologie di turismi sia per venire incontro alle esigenze del regime ma non solo: </a:t>
            </a:r>
          </a:p>
          <a:p>
            <a:pPr algn="just" eaLnBrk="1" hangingPunct="1">
              <a:lnSpc>
                <a:spcPct val="80000"/>
              </a:lnSpc>
            </a:pPr>
            <a:endParaRPr lang="it-IT" altLang="it-IT" sz="2000"/>
          </a:p>
          <a:p>
            <a:pPr lvl="1" algn="just" eaLnBrk="1" hangingPunct="1">
              <a:lnSpc>
                <a:spcPct val="80000"/>
              </a:lnSpc>
            </a:pPr>
            <a:r>
              <a:rPr lang="it-IT" altLang="it-IT" sz="1800"/>
              <a:t>la guida “Sui Campi di Battaglia” (dal 1927 al 1931)</a:t>
            </a:r>
          </a:p>
          <a:p>
            <a:pPr lvl="1" algn="just" eaLnBrk="1" hangingPunct="1">
              <a:lnSpc>
                <a:spcPct val="80000"/>
              </a:lnSpc>
            </a:pPr>
            <a:r>
              <a:rPr lang="it-IT" altLang="it-IT" sz="1800"/>
              <a:t>la guida Gastronomica d’Italia del 1931</a:t>
            </a:r>
          </a:p>
          <a:p>
            <a:pPr lvl="1" algn="just" eaLnBrk="1" hangingPunct="1">
              <a:lnSpc>
                <a:spcPct val="80000"/>
              </a:lnSpc>
            </a:pPr>
            <a:r>
              <a:rPr lang="it-IT" altLang="it-IT" sz="1800"/>
              <a:t>la guida Pratica ai Luoghi di Soggiorno e di Cura d’Italia (dal 1932 al 1937)</a:t>
            </a:r>
          </a:p>
          <a:p>
            <a:pPr lvl="1" algn="just" eaLnBrk="1" hangingPunct="1">
              <a:lnSpc>
                <a:spcPct val="80000"/>
              </a:lnSpc>
            </a:pPr>
            <a:r>
              <a:rPr lang="it-IT" altLang="it-IT" sz="1800"/>
              <a:t>le guidine Fluviali del 1936</a:t>
            </a:r>
          </a:p>
          <a:p>
            <a:pPr lvl="1" algn="just" eaLnBrk="1" hangingPunct="1">
              <a:lnSpc>
                <a:spcPct val="80000"/>
              </a:lnSpc>
            </a:pPr>
            <a:r>
              <a:rPr lang="it-IT" altLang="it-IT" sz="1800"/>
              <a:t>la collana “Da Rifugio a Rifugio” (in collaborazione con il C.A.I.)</a:t>
            </a:r>
          </a:p>
          <a:p>
            <a:pPr lvl="1" algn="just" eaLnBrk="1" hangingPunct="1">
              <a:lnSpc>
                <a:spcPct val="80000"/>
              </a:lnSpc>
            </a:pPr>
            <a:r>
              <a:rPr lang="it-IT" altLang="it-IT" sz="1800"/>
              <a:t>la collana “Guida dei Monti d’Italia” (in collaborazione con il C.A.I.)</a:t>
            </a:r>
          </a:p>
          <a:p>
            <a:pPr eaLnBrk="1" hangingPunct="1">
              <a:lnSpc>
                <a:spcPct val="80000"/>
              </a:lnSpc>
            </a:pPr>
            <a:endParaRPr lang="it-IT" altLang="it-IT"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B0A414C-7591-4846-9A2E-80B4E0FE339E}"/>
              </a:ext>
            </a:extLst>
          </p:cNvPr>
          <p:cNvSpPr>
            <a:spLocks noGrp="1" noChangeArrowheads="1"/>
          </p:cNvSpPr>
          <p:nvPr>
            <p:ph type="title"/>
          </p:nvPr>
        </p:nvSpPr>
        <p:spPr/>
        <p:txBody>
          <a:bodyPr/>
          <a:lstStyle/>
          <a:p>
            <a:pPr eaLnBrk="1" hangingPunct="1"/>
            <a:r>
              <a:rPr lang="it-IT" altLang="it-IT"/>
              <a:t>Il TCI e le guide rosse</a:t>
            </a:r>
          </a:p>
        </p:txBody>
      </p:sp>
      <p:sp>
        <p:nvSpPr>
          <p:cNvPr id="18435" name="Rectangle 3">
            <a:extLst>
              <a:ext uri="{FF2B5EF4-FFF2-40B4-BE49-F238E27FC236}">
                <a16:creationId xmlns:a16="http://schemas.microsoft.com/office/drawing/2014/main" id="{4080C80A-F2EC-49FE-8D3C-4A8535A92174}"/>
              </a:ext>
            </a:extLst>
          </p:cNvPr>
          <p:cNvSpPr>
            <a:spLocks noGrp="1" noChangeArrowheads="1"/>
          </p:cNvSpPr>
          <p:nvPr>
            <p:ph type="body" idx="1"/>
          </p:nvPr>
        </p:nvSpPr>
        <p:spPr/>
        <p:txBody>
          <a:bodyPr>
            <a:normAutofit fontScale="92500" lnSpcReduction="10000"/>
          </a:bodyPr>
          <a:lstStyle/>
          <a:p>
            <a:pPr eaLnBrk="1" hangingPunct="1">
              <a:lnSpc>
                <a:spcPct val="90000"/>
              </a:lnSpc>
              <a:buFontTx/>
              <a:buNone/>
            </a:pPr>
            <a:r>
              <a:rPr lang="it-IT" altLang="it-IT" sz="2000"/>
              <a:t>Cosa producono le Guide del TCI:</a:t>
            </a:r>
          </a:p>
          <a:p>
            <a:pPr eaLnBrk="1" hangingPunct="1">
              <a:lnSpc>
                <a:spcPct val="90000"/>
              </a:lnSpc>
              <a:buFontTx/>
              <a:buNone/>
            </a:pPr>
            <a:endParaRPr lang="it-IT" altLang="it-IT" sz="2000"/>
          </a:p>
          <a:p>
            <a:pPr eaLnBrk="1" hangingPunct="1">
              <a:lnSpc>
                <a:spcPct val="90000"/>
              </a:lnSpc>
              <a:buFontTx/>
              <a:buNone/>
            </a:pPr>
            <a:r>
              <a:rPr lang="it-IT" altLang="it-IT" sz="2000"/>
              <a:t>Per la prima volta viene creata l’immagine turistica dell’Italia</a:t>
            </a:r>
          </a:p>
          <a:p>
            <a:pPr eaLnBrk="1" hangingPunct="1">
              <a:lnSpc>
                <a:spcPct val="90000"/>
              </a:lnSpc>
              <a:buFontTx/>
              <a:buNone/>
            </a:pPr>
            <a:endParaRPr lang="it-IT" altLang="it-IT" sz="2000"/>
          </a:p>
          <a:p>
            <a:pPr eaLnBrk="1" hangingPunct="1">
              <a:lnSpc>
                <a:spcPct val="90000"/>
              </a:lnSpc>
              <a:buFontTx/>
              <a:buNone/>
            </a:pPr>
            <a:r>
              <a:rPr lang="it-IT" altLang="it-IT" sz="2000"/>
              <a:t>Per la prima volta l’Italia viene rappresentata attraverso uno strumento agile che riesce a dare un’immagine completa </a:t>
            </a:r>
          </a:p>
          <a:p>
            <a:pPr eaLnBrk="1" hangingPunct="1">
              <a:lnSpc>
                <a:spcPct val="90000"/>
              </a:lnSpc>
              <a:buFontTx/>
              <a:buNone/>
            </a:pPr>
            <a:endParaRPr lang="it-IT" altLang="it-IT" sz="2000"/>
          </a:p>
          <a:p>
            <a:pPr eaLnBrk="1" hangingPunct="1">
              <a:lnSpc>
                <a:spcPct val="90000"/>
              </a:lnSpc>
              <a:buFontTx/>
              <a:buNone/>
            </a:pPr>
            <a:r>
              <a:rPr lang="it-IT" altLang="it-IT" sz="2000"/>
              <a:t>A partire dal 1896 iniziano le guide regionali che, per la prima volta descrivono minuziosamente anche il sud rimasto estraneo o periferico </a:t>
            </a:r>
          </a:p>
          <a:p>
            <a:pPr eaLnBrk="1" hangingPunct="1">
              <a:lnSpc>
                <a:spcPct val="90000"/>
              </a:lnSpc>
              <a:buFontTx/>
              <a:buNone/>
            </a:pPr>
            <a:endParaRPr lang="it-IT" altLang="it-IT" sz="2000"/>
          </a:p>
          <a:p>
            <a:pPr eaLnBrk="1" hangingPunct="1">
              <a:lnSpc>
                <a:spcPct val="90000"/>
              </a:lnSpc>
              <a:buFontTx/>
              <a:buNone/>
            </a:pPr>
            <a:r>
              <a:rPr lang="it-IT" altLang="it-IT" sz="2000"/>
              <a:t>Con il fascismo cresce l’enfasi e l’esaltazione della nazione e dell’Italia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FE8DA64-DE46-447A-A30C-1A3E8B92C3F3}"/>
              </a:ext>
            </a:extLst>
          </p:cNvPr>
          <p:cNvSpPr>
            <a:spLocks noGrp="1" noChangeArrowheads="1"/>
          </p:cNvSpPr>
          <p:nvPr>
            <p:ph type="title"/>
          </p:nvPr>
        </p:nvSpPr>
        <p:spPr/>
        <p:txBody>
          <a:bodyPr/>
          <a:lstStyle/>
          <a:p>
            <a:pPr eaLnBrk="1" hangingPunct="1"/>
            <a:r>
              <a:rPr lang="it-IT" altLang="it-IT" sz="3200"/>
              <a:t>Il TCI e le guide rosse</a:t>
            </a:r>
          </a:p>
        </p:txBody>
      </p:sp>
      <p:sp>
        <p:nvSpPr>
          <p:cNvPr id="19459" name="Rectangle 3">
            <a:extLst>
              <a:ext uri="{FF2B5EF4-FFF2-40B4-BE49-F238E27FC236}">
                <a16:creationId xmlns:a16="http://schemas.microsoft.com/office/drawing/2014/main" id="{5A5821A7-4964-4B02-A636-B0EA61ADA1B2}"/>
              </a:ext>
            </a:extLst>
          </p:cNvPr>
          <p:cNvSpPr>
            <a:spLocks noGrp="1" noChangeArrowheads="1"/>
          </p:cNvSpPr>
          <p:nvPr>
            <p:ph type="body" idx="1"/>
          </p:nvPr>
        </p:nvSpPr>
        <p:spPr/>
        <p:txBody>
          <a:bodyPr>
            <a:normAutofit fontScale="92500" lnSpcReduction="20000"/>
          </a:bodyPr>
          <a:lstStyle/>
          <a:p>
            <a:pPr marL="609600" indent="-609600">
              <a:lnSpc>
                <a:spcPct val="80000"/>
              </a:lnSpc>
              <a:buNone/>
            </a:pPr>
            <a:r>
              <a:rPr lang="it-IT" altLang="it-IT" sz="2400"/>
              <a:t>Le caratteristiche:</a:t>
            </a:r>
          </a:p>
          <a:p>
            <a:pPr marL="609600" indent="-609600">
              <a:lnSpc>
                <a:spcPct val="80000"/>
              </a:lnSpc>
              <a:buNone/>
            </a:pPr>
            <a:endParaRPr lang="it-IT" altLang="it-IT" sz="2400"/>
          </a:p>
          <a:p>
            <a:pPr marL="609600" indent="-609600">
              <a:lnSpc>
                <a:spcPct val="80000"/>
              </a:lnSpc>
              <a:buFontTx/>
              <a:buAutoNum type="alphaLcParenR"/>
            </a:pPr>
            <a:r>
              <a:rPr lang="it-IT" altLang="it-IT" sz="2000"/>
              <a:t>l’uso dell’asterisco posto accanto a ciò che viene valutato interessante o rilevanti (valutazione di merito)</a:t>
            </a:r>
          </a:p>
          <a:p>
            <a:pPr marL="609600" indent="-609600">
              <a:lnSpc>
                <a:spcPct val="80000"/>
              </a:lnSpc>
              <a:buFontTx/>
              <a:buAutoNum type="alphaLcParenR"/>
            </a:pPr>
            <a:r>
              <a:rPr lang="it-IT" altLang="it-IT" sz="2000"/>
              <a:t>La presenza di dati storici e topografici corredati di itinerari tipici che tendono a ricostruire il contesto e l’ambiente</a:t>
            </a:r>
          </a:p>
          <a:p>
            <a:pPr marL="609600" indent="-609600">
              <a:lnSpc>
                <a:spcPct val="80000"/>
              </a:lnSpc>
              <a:buFontTx/>
              <a:buAutoNum type="alphaLcParenR"/>
            </a:pPr>
            <a:r>
              <a:rPr lang="it-IT" altLang="it-IT" sz="2000"/>
              <a:t>L’introduzione storica </a:t>
            </a:r>
          </a:p>
          <a:p>
            <a:pPr marL="609600" indent="-609600">
              <a:lnSpc>
                <a:spcPct val="80000"/>
              </a:lnSpc>
              <a:buFontTx/>
              <a:buAutoNum type="alphaLcParenR"/>
            </a:pPr>
            <a:r>
              <a:rPr lang="it-IT" altLang="it-IT" sz="2000"/>
              <a:t>L’appendice bibliografica</a:t>
            </a:r>
          </a:p>
          <a:p>
            <a:pPr marL="609600" indent="-609600">
              <a:lnSpc>
                <a:spcPct val="80000"/>
              </a:lnSpc>
              <a:buFontTx/>
              <a:buAutoNum type="alphaLcParenR"/>
            </a:pPr>
            <a:r>
              <a:rPr lang="it-IT" altLang="it-IT" sz="2000"/>
              <a:t>Gli autori sono specialisti o soci del TCI che risiedono nella zona, profondi conoscitori della storia e dei luoghi</a:t>
            </a:r>
          </a:p>
          <a:p>
            <a:pPr marL="609600" indent="-609600">
              <a:lnSpc>
                <a:spcPct val="80000"/>
              </a:lnSpc>
              <a:buFontTx/>
              <a:buAutoNum type="alphaLcParenR"/>
            </a:pPr>
            <a:r>
              <a:rPr lang="it-IT" altLang="it-IT" sz="2000"/>
              <a:t>Totalità e neutralità dell’informazione</a:t>
            </a:r>
          </a:p>
          <a:p>
            <a:pPr marL="609600" indent="-609600">
              <a:lnSpc>
                <a:spcPct val="80000"/>
              </a:lnSpc>
              <a:buFontTx/>
              <a:buAutoNum type="alphaLcParenR"/>
            </a:pPr>
            <a:r>
              <a:rPr lang="it-IT" altLang="it-IT" sz="2000"/>
              <a:t>Una guida che allo stesso tempo è catalogo ed inventario (forse un po’ noiosa ma indispensabile)</a:t>
            </a:r>
          </a:p>
          <a:p>
            <a:pPr marL="609600" indent="-609600">
              <a:lnSpc>
                <a:spcPct val="80000"/>
              </a:lnSpc>
              <a:buNone/>
            </a:pPr>
            <a:endParaRPr lang="it-IT" altLang="it-IT"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053C0EC-7400-4DF6-9A2C-5B433F9EDD45}"/>
              </a:ext>
            </a:extLst>
          </p:cNvPr>
          <p:cNvSpPr>
            <a:spLocks noGrp="1" noChangeArrowheads="1"/>
          </p:cNvSpPr>
          <p:nvPr>
            <p:ph type="title"/>
          </p:nvPr>
        </p:nvSpPr>
        <p:spPr/>
        <p:txBody>
          <a:bodyPr/>
          <a:lstStyle/>
          <a:p>
            <a:pPr eaLnBrk="1" hangingPunct="1"/>
            <a:r>
              <a:rPr lang="it-IT" altLang="it-IT"/>
              <a:t>Il pacchetto vacanze</a:t>
            </a:r>
          </a:p>
        </p:txBody>
      </p:sp>
      <p:sp>
        <p:nvSpPr>
          <p:cNvPr id="24579" name="Rectangle 3">
            <a:extLst>
              <a:ext uri="{FF2B5EF4-FFF2-40B4-BE49-F238E27FC236}">
                <a16:creationId xmlns:a16="http://schemas.microsoft.com/office/drawing/2014/main" id="{8B402ACB-721D-4AB4-98A7-F68A6ADF75FA}"/>
              </a:ext>
            </a:extLst>
          </p:cNvPr>
          <p:cNvSpPr>
            <a:spLocks noGrp="1" noChangeArrowheads="1"/>
          </p:cNvSpPr>
          <p:nvPr>
            <p:ph type="body" idx="1"/>
          </p:nvPr>
        </p:nvSpPr>
        <p:spPr/>
        <p:txBody>
          <a:bodyPr>
            <a:normAutofit fontScale="92500" lnSpcReduction="20000"/>
          </a:bodyPr>
          <a:lstStyle/>
          <a:p>
            <a:pPr algn="just" eaLnBrk="1" hangingPunct="1">
              <a:lnSpc>
                <a:spcPct val="90000"/>
              </a:lnSpc>
              <a:buFontTx/>
              <a:buNone/>
            </a:pPr>
            <a:r>
              <a:rPr lang="it-IT" altLang="it-IT" sz="2400"/>
              <a:t>Nel 1845 in Inghilterra Thomas Cook creò la prima agenzia di viaggi nel mondo e, poco dopo, inventò il pacchetto vacanza </a:t>
            </a:r>
          </a:p>
          <a:p>
            <a:pPr algn="just" eaLnBrk="1" hangingPunct="1">
              <a:lnSpc>
                <a:spcPct val="90000"/>
              </a:lnSpc>
              <a:buFontTx/>
              <a:buNone/>
            </a:pPr>
            <a:r>
              <a:rPr lang="it-IT" altLang="it-IT" sz="2400"/>
              <a:t>I numeri di Cook: </a:t>
            </a:r>
          </a:p>
          <a:p>
            <a:pPr algn="just" eaLnBrk="1" hangingPunct="1">
              <a:lnSpc>
                <a:spcPct val="90000"/>
              </a:lnSpc>
            </a:pPr>
            <a:r>
              <a:rPr lang="it-IT" altLang="it-IT" sz="2400"/>
              <a:t>1.000 i giri del mondo che fece fare ad altrettanti turisti (a partire dal 1872 quando Verne pubblicò il “giro del mondi in ottanta giorni”</a:t>
            </a:r>
          </a:p>
          <a:p>
            <a:pPr algn="just" eaLnBrk="1" hangingPunct="1">
              <a:lnSpc>
                <a:spcPct val="90000"/>
              </a:lnSpc>
            </a:pPr>
            <a:r>
              <a:rPr lang="it-IT" altLang="it-IT" sz="2400"/>
              <a:t>8 sterline il costo del primo tour organizzato  il 17 luglio 1855 in Europa</a:t>
            </a:r>
          </a:p>
          <a:p>
            <a:pPr algn="just" eaLnBrk="1" hangingPunct="1">
              <a:lnSpc>
                <a:spcPct val="90000"/>
              </a:lnSpc>
            </a:pPr>
            <a:r>
              <a:rPr lang="it-IT" altLang="it-IT" sz="2400"/>
              <a:t>14 giorni il viaggio di esordio a Pargi, bruxelles e Colonia</a:t>
            </a:r>
          </a:p>
          <a:p>
            <a:pPr algn="just" eaLnBrk="1" hangingPunct="1">
              <a:lnSpc>
                <a:spcPct val="90000"/>
              </a:lnSpc>
            </a:pPr>
            <a:r>
              <a:rPr lang="it-IT" altLang="it-IT" sz="2400"/>
              <a:t>150.000 turisti fecero riferimento a Cook per l’esposizione di Londra del 1851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FF50D5E-A823-4A0D-9BD6-30173037E071}"/>
              </a:ext>
            </a:extLst>
          </p:cNvPr>
          <p:cNvSpPr>
            <a:spLocks noGrp="1" noChangeArrowheads="1"/>
          </p:cNvSpPr>
          <p:nvPr>
            <p:ph type="title"/>
          </p:nvPr>
        </p:nvSpPr>
        <p:spPr/>
        <p:txBody>
          <a:bodyPr/>
          <a:lstStyle/>
          <a:p>
            <a:pPr eaLnBrk="1" hangingPunct="1"/>
            <a:r>
              <a:rPr lang="it-IT" altLang="it-IT"/>
              <a:t>Il pacchetto vacanze</a:t>
            </a:r>
          </a:p>
        </p:txBody>
      </p:sp>
      <p:sp>
        <p:nvSpPr>
          <p:cNvPr id="25603" name="Rectangle 3">
            <a:extLst>
              <a:ext uri="{FF2B5EF4-FFF2-40B4-BE49-F238E27FC236}">
                <a16:creationId xmlns:a16="http://schemas.microsoft.com/office/drawing/2014/main" id="{6746682E-3FFF-4B08-850B-DE21C6D0E441}"/>
              </a:ext>
            </a:extLst>
          </p:cNvPr>
          <p:cNvSpPr>
            <a:spLocks noGrp="1" noChangeArrowheads="1"/>
          </p:cNvSpPr>
          <p:nvPr>
            <p:ph type="body" idx="1"/>
          </p:nvPr>
        </p:nvSpPr>
        <p:spPr/>
        <p:txBody>
          <a:bodyPr>
            <a:normAutofit lnSpcReduction="10000"/>
          </a:bodyPr>
          <a:lstStyle/>
          <a:p>
            <a:pPr algn="just" eaLnBrk="1" hangingPunct="1">
              <a:lnSpc>
                <a:spcPct val="80000"/>
              </a:lnSpc>
              <a:buFontTx/>
              <a:buNone/>
            </a:pPr>
            <a:r>
              <a:rPr lang="it-IT" altLang="it-IT" sz="2400"/>
              <a:t>L’intuizione di Cook si basava sulle ferrovie e sui canali che trasportando merci potevano trasportare; sfrutta le potenzialità insite nella rivoluzione dei trasporti e nell’abbreviazione dello spazio e del tempo.</a:t>
            </a:r>
          </a:p>
          <a:p>
            <a:pPr algn="just" eaLnBrk="1" hangingPunct="1">
              <a:lnSpc>
                <a:spcPct val="80000"/>
              </a:lnSpc>
              <a:buFontTx/>
              <a:buNone/>
            </a:pPr>
            <a:endParaRPr lang="it-IT" altLang="it-IT" sz="2400"/>
          </a:p>
          <a:p>
            <a:pPr algn="just" eaLnBrk="1" hangingPunct="1">
              <a:lnSpc>
                <a:spcPct val="80000"/>
              </a:lnSpc>
              <a:buFontTx/>
              <a:buNone/>
            </a:pPr>
            <a:r>
              <a:rPr lang="it-IT" altLang="it-IT" sz="2400"/>
              <a:t>Inventò il “biglietto circolare” (integrando il viaggio treno/nave e superando il frazionamento nelle titolarità dei trasporti) ed il “coupon” divenuto poi il “traveller’s cheque. </a:t>
            </a:r>
          </a:p>
          <a:p>
            <a:pPr algn="just" eaLnBrk="1" hangingPunct="1">
              <a:lnSpc>
                <a:spcPct val="80000"/>
              </a:lnSpc>
              <a:buFontTx/>
              <a:buNone/>
            </a:pPr>
            <a:endParaRPr lang="it-IT" altLang="it-IT" sz="2400"/>
          </a:p>
          <a:p>
            <a:pPr algn="just" eaLnBrk="1" hangingPunct="1">
              <a:lnSpc>
                <a:spcPct val="80000"/>
              </a:lnSpc>
              <a:buFontTx/>
              <a:buNone/>
            </a:pPr>
            <a:r>
              <a:rPr lang="it-IT" altLang="it-IT" sz="2400"/>
              <a:t>Integrò nella sua rete gli alberghi che dagli iniziali 200 arrivarono (1890) a quasi 1000 in tutto il mondo.</a:t>
            </a:r>
          </a:p>
          <a:p>
            <a:pPr eaLnBrk="1" hangingPunct="1">
              <a:lnSpc>
                <a:spcPct val="80000"/>
              </a:lnSpc>
              <a:buFontTx/>
              <a:buNone/>
            </a:pPr>
            <a:endParaRPr lang="it-IT" altLang="it-IT" sz="1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2D92BB1-3FDC-4327-8A3B-4BDD6D771544}"/>
              </a:ext>
            </a:extLst>
          </p:cNvPr>
          <p:cNvSpPr>
            <a:spLocks noGrp="1" noChangeArrowheads="1"/>
          </p:cNvSpPr>
          <p:nvPr>
            <p:ph type="title"/>
          </p:nvPr>
        </p:nvSpPr>
        <p:spPr/>
        <p:txBody>
          <a:bodyPr/>
          <a:lstStyle/>
          <a:p>
            <a:pPr eaLnBrk="1" hangingPunct="1"/>
            <a:r>
              <a:rPr lang="it-IT" altLang="it-IT"/>
              <a:t>Le guide e i pacchetti turistici</a:t>
            </a:r>
          </a:p>
        </p:txBody>
      </p:sp>
      <p:sp>
        <p:nvSpPr>
          <p:cNvPr id="3075" name="Rectangle 3">
            <a:extLst>
              <a:ext uri="{FF2B5EF4-FFF2-40B4-BE49-F238E27FC236}">
                <a16:creationId xmlns:a16="http://schemas.microsoft.com/office/drawing/2014/main" id="{AB0D06B8-3F4A-4A2A-BBCA-35C2E118BF5D}"/>
              </a:ext>
            </a:extLst>
          </p:cNvPr>
          <p:cNvSpPr>
            <a:spLocks noGrp="1" noChangeArrowheads="1"/>
          </p:cNvSpPr>
          <p:nvPr>
            <p:ph type="body" idx="1"/>
          </p:nvPr>
        </p:nvSpPr>
        <p:spPr/>
        <p:txBody>
          <a:bodyPr>
            <a:normAutofit fontScale="92500" lnSpcReduction="20000"/>
          </a:bodyPr>
          <a:lstStyle/>
          <a:p>
            <a:pPr algn="just" eaLnBrk="1" hangingPunct="1">
              <a:lnSpc>
                <a:spcPct val="90000"/>
              </a:lnSpc>
            </a:pPr>
            <a:r>
              <a:rPr lang="it-IT" altLang="it-IT" sz="2000"/>
              <a:t>Strumento essenziale per il viaggiatore era costituito dalle guide.</a:t>
            </a:r>
          </a:p>
          <a:p>
            <a:pPr algn="just" eaLnBrk="1" hangingPunct="1">
              <a:lnSpc>
                <a:spcPct val="90000"/>
              </a:lnSpc>
            </a:pPr>
            <a:endParaRPr lang="it-IT" altLang="it-IT" sz="2000"/>
          </a:p>
          <a:p>
            <a:pPr algn="just" eaLnBrk="1" hangingPunct="1">
              <a:lnSpc>
                <a:spcPct val="90000"/>
              </a:lnSpc>
            </a:pPr>
            <a:r>
              <a:rPr lang="it-IT" altLang="it-IT" sz="2000"/>
              <a:t>Nel 700 ne vengono stampate almeno due all’anno (Misson, Nugent), sostituite nell’800 da quelle di Forsyth, Starke.</a:t>
            </a:r>
          </a:p>
          <a:p>
            <a:pPr algn="just" eaLnBrk="1" hangingPunct="1">
              <a:lnSpc>
                <a:spcPct val="90000"/>
              </a:lnSpc>
            </a:pPr>
            <a:endParaRPr lang="it-IT" altLang="it-IT" sz="2000"/>
          </a:p>
          <a:p>
            <a:pPr algn="just" eaLnBrk="1" hangingPunct="1">
              <a:lnSpc>
                <a:spcPct val="90000"/>
              </a:lnSpc>
            </a:pPr>
            <a:r>
              <a:rPr lang="it-IT" altLang="it-IT" sz="2000"/>
              <a:t>Non erano guide in senso stretto, ma relazioni di viaggi e diari che aspiravano a diventare “guide per gli altri”: le informazioni sono mescolate ad appunti di tipo culturale e aneddotico. Raramente sono metodiche</a:t>
            </a:r>
          </a:p>
          <a:p>
            <a:pPr algn="just" eaLnBrk="1" hangingPunct="1">
              <a:lnSpc>
                <a:spcPct val="90000"/>
              </a:lnSpc>
            </a:pPr>
            <a:endParaRPr lang="it-IT" altLang="it-IT" sz="2000"/>
          </a:p>
          <a:p>
            <a:pPr algn="just" eaLnBrk="1" hangingPunct="1">
              <a:lnSpc>
                <a:spcPct val="90000"/>
              </a:lnSpc>
            </a:pPr>
            <a:r>
              <a:rPr lang="it-IT" altLang="it-IT" sz="2000"/>
              <a:t>Esistevano manuali che si occupavano del viaggio materiale utilizzati dai viaggiatori del Grand Tour ma avevano poco a che fare con le guide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07DB670E-15FA-4E88-BE4B-B19C4802ECD8}"/>
              </a:ext>
            </a:extLst>
          </p:cNvPr>
          <p:cNvSpPr>
            <a:spLocks noGrp="1" noChangeArrowheads="1"/>
          </p:cNvSpPr>
          <p:nvPr>
            <p:ph type="title"/>
          </p:nvPr>
        </p:nvSpPr>
        <p:spPr/>
        <p:txBody>
          <a:bodyPr/>
          <a:lstStyle/>
          <a:p>
            <a:pPr eaLnBrk="1" hangingPunct="1"/>
            <a:r>
              <a:rPr lang="it-IT" altLang="it-IT"/>
              <a:t>Il pacchetto vacanze</a:t>
            </a:r>
          </a:p>
        </p:txBody>
      </p:sp>
      <p:sp>
        <p:nvSpPr>
          <p:cNvPr id="25603" name="Rectangle 3">
            <a:extLst>
              <a:ext uri="{FF2B5EF4-FFF2-40B4-BE49-F238E27FC236}">
                <a16:creationId xmlns:a16="http://schemas.microsoft.com/office/drawing/2014/main" id="{06C3BB44-34E5-40AA-80D3-B2595212CB37}"/>
              </a:ext>
            </a:extLst>
          </p:cNvPr>
          <p:cNvSpPr>
            <a:spLocks noGrp="1" noChangeArrowheads="1"/>
          </p:cNvSpPr>
          <p:nvPr>
            <p:ph type="body" idx="1"/>
          </p:nvPr>
        </p:nvSpPr>
        <p:spPr>
          <a:xfrm>
            <a:off x="1993900" y="1557338"/>
            <a:ext cx="8229600" cy="4525962"/>
          </a:xfrm>
        </p:spPr>
        <p:txBody>
          <a:bodyPr>
            <a:normAutofit lnSpcReduction="10000"/>
          </a:bodyPr>
          <a:lstStyle/>
          <a:p>
            <a:pPr eaLnBrk="1" hangingPunct="1">
              <a:lnSpc>
                <a:spcPct val="80000"/>
              </a:lnSpc>
              <a:buFontTx/>
              <a:buNone/>
              <a:defRPr/>
            </a:pPr>
            <a:endParaRPr lang="it-IT" altLang="it-IT" sz="1600" dirty="0"/>
          </a:p>
          <a:p>
            <a:pPr algn="just" eaLnBrk="1" hangingPunct="1">
              <a:lnSpc>
                <a:spcPct val="80000"/>
              </a:lnSpc>
              <a:defRPr/>
            </a:pPr>
            <a:r>
              <a:rPr lang="it-IT" altLang="it-IT" sz="2000" dirty="0"/>
              <a:t>Dal suo primo ufficio, Cook passò ad aprirne uno a New York (1871) ed altri 60 in tutto il mondo (1890 </a:t>
            </a:r>
            <a:r>
              <a:rPr lang="it-IT" altLang="it-IT" sz="2000" dirty="0" err="1"/>
              <a:t>ca</a:t>
            </a:r>
            <a:r>
              <a:rPr lang="it-IT" altLang="it-IT" sz="2000" dirty="0"/>
              <a:t>.)</a:t>
            </a:r>
          </a:p>
          <a:p>
            <a:pPr algn="just" eaLnBrk="1" hangingPunct="1">
              <a:lnSpc>
                <a:spcPct val="80000"/>
              </a:lnSpc>
              <a:buFontTx/>
              <a:buNone/>
              <a:defRPr/>
            </a:pPr>
            <a:endParaRPr lang="it-IT" altLang="it-IT" sz="2000" dirty="0"/>
          </a:p>
          <a:p>
            <a:pPr algn="just" eaLnBrk="1" hangingPunct="1">
              <a:lnSpc>
                <a:spcPct val="80000"/>
              </a:lnSpc>
              <a:defRPr/>
            </a:pPr>
            <a:r>
              <a:rPr lang="it-IT" altLang="it-IT" sz="2000" dirty="0"/>
              <a:t>La sua attività era a metà fra Agenzia di Viaggi e Tour Operator: vendendo al dettaglio i viaggi ma anche progettando ed organizzando  in modo autonomo.</a:t>
            </a:r>
          </a:p>
          <a:p>
            <a:pPr algn="just" eaLnBrk="1" hangingPunct="1">
              <a:lnSpc>
                <a:spcPct val="80000"/>
              </a:lnSpc>
              <a:buFontTx/>
              <a:buNone/>
              <a:defRPr/>
            </a:pPr>
            <a:endParaRPr lang="it-IT" altLang="it-IT" sz="2000" dirty="0"/>
          </a:p>
          <a:p>
            <a:pPr algn="just" eaLnBrk="1" hangingPunct="1">
              <a:lnSpc>
                <a:spcPct val="80000"/>
              </a:lnSpc>
              <a:defRPr/>
            </a:pPr>
            <a:r>
              <a:rPr lang="it-IT" altLang="it-IT" sz="2000" dirty="0"/>
              <a:t>L’intero viaggio era così organizzato: collegamenti, orari, biglietti, cambio moneta, guide e programmi</a:t>
            </a:r>
          </a:p>
          <a:p>
            <a:pPr marL="0" indent="0" algn="just">
              <a:lnSpc>
                <a:spcPct val="80000"/>
              </a:lnSpc>
              <a:buNone/>
              <a:defRPr/>
            </a:pPr>
            <a:endParaRPr lang="it-IT" altLang="it-IT" sz="2000" dirty="0"/>
          </a:p>
          <a:p>
            <a:pPr algn="just">
              <a:defRPr/>
            </a:pPr>
            <a:r>
              <a:rPr lang="it-IT" altLang="it-IT" sz="2000" dirty="0"/>
              <a:t>Il viaggio diventa turismo: nascono i trasporti collettivi e i primi viaggi intercontinentali tra Europa e America (la grande rivoluzione della navigazione a vapore).</a:t>
            </a:r>
          </a:p>
          <a:p>
            <a:pPr algn="just" eaLnBrk="1" hangingPunct="1">
              <a:lnSpc>
                <a:spcPct val="80000"/>
              </a:lnSpc>
              <a:buFontTx/>
              <a:buNone/>
              <a:defRPr/>
            </a:pPr>
            <a:endParaRPr lang="it-IT" altLang="it-IT"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0B21848-1F64-473D-AE4F-4EBED113B351}"/>
              </a:ext>
            </a:extLst>
          </p:cNvPr>
          <p:cNvSpPr>
            <a:spLocks noGrp="1" noChangeArrowheads="1"/>
          </p:cNvSpPr>
          <p:nvPr>
            <p:ph type="title"/>
          </p:nvPr>
        </p:nvSpPr>
        <p:spPr/>
        <p:txBody>
          <a:bodyPr/>
          <a:lstStyle/>
          <a:p>
            <a:pPr eaLnBrk="1" hangingPunct="1"/>
            <a:r>
              <a:rPr lang="it-IT" altLang="it-IT"/>
              <a:t>Le guide e i pacchetti turistici</a:t>
            </a:r>
          </a:p>
        </p:txBody>
      </p:sp>
      <p:sp>
        <p:nvSpPr>
          <p:cNvPr id="4099" name="Rectangle 3">
            <a:extLst>
              <a:ext uri="{FF2B5EF4-FFF2-40B4-BE49-F238E27FC236}">
                <a16:creationId xmlns:a16="http://schemas.microsoft.com/office/drawing/2014/main" id="{435293D8-F6EC-4DE7-9C34-66A3771B7B08}"/>
              </a:ext>
            </a:extLst>
          </p:cNvPr>
          <p:cNvSpPr>
            <a:spLocks noGrp="1" noChangeArrowheads="1"/>
          </p:cNvSpPr>
          <p:nvPr>
            <p:ph type="body" idx="1"/>
          </p:nvPr>
        </p:nvSpPr>
        <p:spPr/>
        <p:txBody>
          <a:bodyPr>
            <a:normAutofit fontScale="92500" lnSpcReduction="10000"/>
          </a:bodyPr>
          <a:lstStyle/>
          <a:p>
            <a:pPr algn="just" eaLnBrk="1" hangingPunct="1">
              <a:lnSpc>
                <a:spcPct val="80000"/>
              </a:lnSpc>
            </a:pPr>
            <a:r>
              <a:rPr lang="it-IT" altLang="it-IT" sz="2000"/>
              <a:t>Il libro di viaggio cambia radicalmente con la prima guida Murray (Handbook of Holland, 1836) seguita dalla prima guida Baedeker del 1839 che riporta  indicazioni e commenti sulla qualità di ristoranti ed alberghi</a:t>
            </a:r>
          </a:p>
          <a:p>
            <a:pPr algn="just" eaLnBrk="1" hangingPunct="1">
              <a:lnSpc>
                <a:spcPct val="80000"/>
              </a:lnSpc>
              <a:buFontTx/>
              <a:buNone/>
            </a:pPr>
            <a:endParaRPr lang="it-IT" altLang="it-IT" sz="2000"/>
          </a:p>
          <a:p>
            <a:pPr algn="just" eaLnBrk="1" hangingPunct="1">
              <a:lnSpc>
                <a:spcPct val="80000"/>
              </a:lnSpc>
              <a:buFontTx/>
              <a:buNone/>
            </a:pPr>
            <a:endParaRPr lang="it-IT" altLang="it-IT" sz="2000"/>
          </a:p>
          <a:p>
            <a:pPr algn="just" eaLnBrk="1" hangingPunct="1">
              <a:lnSpc>
                <a:spcPct val="80000"/>
              </a:lnSpc>
            </a:pPr>
            <a:r>
              <a:rPr lang="it-IT" altLang="it-IT" sz="2000"/>
              <a:t>Il viaggiatore in ogni caso porta con sé altri libri e manuali segno che la completezza delle informazioni non è raggiungibile senza fonti diverse</a:t>
            </a:r>
          </a:p>
          <a:p>
            <a:pPr algn="just" eaLnBrk="1" hangingPunct="1">
              <a:lnSpc>
                <a:spcPct val="80000"/>
              </a:lnSpc>
              <a:buFontTx/>
              <a:buNone/>
            </a:pPr>
            <a:endParaRPr lang="it-IT" altLang="it-IT" sz="2000"/>
          </a:p>
          <a:p>
            <a:pPr algn="just" eaLnBrk="1" hangingPunct="1">
              <a:lnSpc>
                <a:spcPct val="80000"/>
              </a:lnSpc>
              <a:buFontTx/>
              <a:buNone/>
            </a:pPr>
            <a:endParaRPr lang="it-IT" altLang="it-IT" sz="2000"/>
          </a:p>
          <a:p>
            <a:pPr algn="just" eaLnBrk="1" hangingPunct="1">
              <a:lnSpc>
                <a:spcPct val="80000"/>
              </a:lnSpc>
            </a:pPr>
            <a:r>
              <a:rPr lang="it-IT" altLang="it-IT" sz="2000"/>
              <a:t>La più grande differenza tra i racconti del Grand Tour e le Guide: i primi fissano degli stereotipi perché raccontano un viaggio, le seconde accompagnano il viaggio con elementi informativi e descrittivi funzionali</a:t>
            </a:r>
            <a:endParaRPr lang="it-IT" alt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B908F44-C3B2-48D0-B7EE-F79E90DB314D}"/>
              </a:ext>
            </a:extLst>
          </p:cNvPr>
          <p:cNvSpPr>
            <a:spLocks noGrp="1" noChangeArrowheads="1"/>
          </p:cNvSpPr>
          <p:nvPr>
            <p:ph type="title"/>
          </p:nvPr>
        </p:nvSpPr>
        <p:spPr/>
        <p:txBody>
          <a:bodyPr/>
          <a:lstStyle/>
          <a:p>
            <a:pPr eaLnBrk="1" hangingPunct="1"/>
            <a:r>
              <a:rPr lang="it-IT" altLang="it-IT"/>
              <a:t>Le guide e i pacchetti turistici</a:t>
            </a:r>
          </a:p>
        </p:txBody>
      </p:sp>
      <p:sp>
        <p:nvSpPr>
          <p:cNvPr id="5123" name="Rectangle 3">
            <a:extLst>
              <a:ext uri="{FF2B5EF4-FFF2-40B4-BE49-F238E27FC236}">
                <a16:creationId xmlns:a16="http://schemas.microsoft.com/office/drawing/2014/main" id="{89313B95-EE26-4DCC-9F7A-82F0956D8135}"/>
              </a:ext>
            </a:extLst>
          </p:cNvPr>
          <p:cNvSpPr>
            <a:spLocks noGrp="1" noChangeArrowheads="1"/>
          </p:cNvSpPr>
          <p:nvPr>
            <p:ph type="body" idx="1"/>
          </p:nvPr>
        </p:nvSpPr>
        <p:spPr/>
        <p:txBody>
          <a:bodyPr>
            <a:normAutofit fontScale="92500" lnSpcReduction="10000"/>
          </a:bodyPr>
          <a:lstStyle/>
          <a:p>
            <a:pPr algn="just" eaLnBrk="1" hangingPunct="1">
              <a:lnSpc>
                <a:spcPct val="80000"/>
              </a:lnSpc>
              <a:buFontTx/>
              <a:buNone/>
            </a:pPr>
            <a:r>
              <a:rPr lang="it-IT" altLang="it-IT" sz="2000"/>
              <a:t>Quando le guide si occupano dell’Italia?</a:t>
            </a:r>
          </a:p>
          <a:p>
            <a:pPr algn="just" eaLnBrk="1" hangingPunct="1">
              <a:lnSpc>
                <a:spcPct val="80000"/>
              </a:lnSpc>
              <a:buFontTx/>
              <a:buNone/>
            </a:pPr>
            <a:endParaRPr lang="it-IT" altLang="it-IT" sz="2000"/>
          </a:p>
          <a:p>
            <a:pPr algn="just" eaLnBrk="1" hangingPunct="1">
              <a:lnSpc>
                <a:spcPct val="80000"/>
              </a:lnSpc>
              <a:buFontTx/>
              <a:buNone/>
            </a:pPr>
            <a:r>
              <a:rPr lang="it-IT" altLang="it-IT" sz="2000"/>
              <a:t>Il primo a considerare l’Italia fra le guide moderne è Murray: 1842 (It. Sett.), 1843 (It. Centr.), 1853 (It. Mer.) sono tutte in inglese, rivolte quindi ad un utente straniero (retaggio del Grand Tour). Gli italiani non viaggiano e le difficoltà di raggiungere il sud è evidente nelle date di pubblicazione</a:t>
            </a:r>
          </a:p>
          <a:p>
            <a:pPr algn="just" eaLnBrk="1" hangingPunct="1">
              <a:lnSpc>
                <a:spcPct val="80000"/>
              </a:lnSpc>
              <a:buFontTx/>
              <a:buNone/>
            </a:pPr>
            <a:endParaRPr lang="it-IT" altLang="it-IT" sz="2000"/>
          </a:p>
          <a:p>
            <a:pPr algn="just" eaLnBrk="1" hangingPunct="1">
              <a:lnSpc>
                <a:spcPct val="80000"/>
              </a:lnSpc>
              <a:buFontTx/>
              <a:buNone/>
            </a:pPr>
            <a:r>
              <a:rPr lang="it-IT" altLang="it-IT" sz="2000"/>
              <a:t>Il secondo è Baedeker: dal 1860 in poi affronta le tre italie. E’ il massimo prodotto per il viaggio borghese straniero in Italia. </a:t>
            </a:r>
          </a:p>
          <a:p>
            <a:pPr algn="just" eaLnBrk="1" hangingPunct="1">
              <a:lnSpc>
                <a:spcPct val="80000"/>
              </a:lnSpc>
              <a:buFontTx/>
              <a:buNone/>
            </a:pPr>
            <a:endParaRPr lang="it-IT" altLang="it-IT" sz="2000"/>
          </a:p>
          <a:p>
            <a:pPr algn="just" eaLnBrk="1" hangingPunct="1">
              <a:lnSpc>
                <a:spcPct val="80000"/>
              </a:lnSpc>
              <a:buFontTx/>
              <a:buNone/>
            </a:pPr>
            <a:r>
              <a:rPr lang="it-IT" altLang="it-IT" sz="2000"/>
              <a:t>Entrambe rifiutano le immagini ma introducono le piante cittadine con segni indicatori di ciò che non si può non perdere; forniscono anche una descrizione stereotipata di città e paesaggi</a:t>
            </a:r>
          </a:p>
          <a:p>
            <a:pPr algn="just" eaLnBrk="1" hangingPunct="1">
              <a:lnSpc>
                <a:spcPct val="80000"/>
              </a:lnSpc>
              <a:buFontTx/>
              <a:buNone/>
            </a:pPr>
            <a:endParaRPr lang="it-IT" altLang="it-IT"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EB9CBCD-77E1-4BE2-9635-50867DA9F7A2}"/>
              </a:ext>
            </a:extLst>
          </p:cNvPr>
          <p:cNvSpPr>
            <a:spLocks noGrp="1" noChangeArrowheads="1"/>
          </p:cNvSpPr>
          <p:nvPr>
            <p:ph type="title"/>
          </p:nvPr>
        </p:nvSpPr>
        <p:spPr/>
        <p:txBody>
          <a:bodyPr/>
          <a:lstStyle/>
          <a:p>
            <a:pPr eaLnBrk="1" hangingPunct="1"/>
            <a:r>
              <a:rPr lang="it-IT" altLang="it-IT"/>
              <a:t>Le guide e i pacchetti turistici</a:t>
            </a:r>
          </a:p>
        </p:txBody>
      </p:sp>
      <p:sp>
        <p:nvSpPr>
          <p:cNvPr id="6147" name="Rectangle 3">
            <a:extLst>
              <a:ext uri="{FF2B5EF4-FFF2-40B4-BE49-F238E27FC236}">
                <a16:creationId xmlns:a16="http://schemas.microsoft.com/office/drawing/2014/main" id="{4A27DDA5-35A5-4710-95A8-9959364C3D76}"/>
              </a:ext>
            </a:extLst>
          </p:cNvPr>
          <p:cNvSpPr>
            <a:spLocks noGrp="1" noChangeArrowheads="1"/>
          </p:cNvSpPr>
          <p:nvPr>
            <p:ph type="body" idx="1"/>
          </p:nvPr>
        </p:nvSpPr>
        <p:spPr/>
        <p:txBody>
          <a:bodyPr/>
          <a:lstStyle/>
          <a:p>
            <a:pPr algn="just" eaLnBrk="1" hangingPunct="1">
              <a:buFontTx/>
              <a:buNone/>
            </a:pPr>
            <a:r>
              <a:rPr lang="it-IT" altLang="it-IT" sz="2000"/>
              <a:t>	</a:t>
            </a:r>
          </a:p>
        </p:txBody>
      </p:sp>
      <p:sp>
        <p:nvSpPr>
          <p:cNvPr id="6148" name="Rectangle 4">
            <a:extLst>
              <a:ext uri="{FF2B5EF4-FFF2-40B4-BE49-F238E27FC236}">
                <a16:creationId xmlns:a16="http://schemas.microsoft.com/office/drawing/2014/main" id="{03BEF114-910F-4126-837E-7D3BB0F3A2DE}"/>
              </a:ext>
            </a:extLst>
          </p:cNvPr>
          <p:cNvSpPr>
            <a:spLocks noChangeArrowheads="1"/>
          </p:cNvSpPr>
          <p:nvPr/>
        </p:nvSpPr>
        <p:spPr bwMode="auto">
          <a:xfrm>
            <a:off x="2063751" y="1625601"/>
            <a:ext cx="8353425" cy="409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it-IT" altLang="it-IT" sz="2000"/>
              <a:t>La prima guida in lingua italiana è pubblicata dalle edizioni dei Fratelli Treves di Milano, </a:t>
            </a:r>
          </a:p>
          <a:p>
            <a:pPr algn="just" eaLnBrk="1" hangingPunct="1">
              <a:spcBef>
                <a:spcPct val="0"/>
              </a:spcBef>
              <a:buFontTx/>
              <a:buNone/>
            </a:pPr>
            <a:endParaRPr lang="it-IT" altLang="it-IT" sz="2000"/>
          </a:p>
          <a:p>
            <a:pPr algn="just" eaLnBrk="1" hangingPunct="1">
              <a:spcBef>
                <a:spcPct val="0"/>
              </a:spcBef>
              <a:buFontTx/>
              <a:buNone/>
            </a:pPr>
            <a:r>
              <a:rPr lang="it-IT" altLang="it-IT" sz="2000"/>
              <a:t>Per la prima volta fanno il loro ingresso le immagini creando scale di valori più articolati che in tendenza cercano di rispondere alle diverse esigenze del viaggiatore/turista</a:t>
            </a:r>
          </a:p>
          <a:p>
            <a:pPr algn="just" eaLnBrk="1" hangingPunct="1">
              <a:spcBef>
                <a:spcPct val="0"/>
              </a:spcBef>
              <a:buFontTx/>
              <a:buNone/>
            </a:pPr>
            <a:endParaRPr lang="it-IT" altLang="it-IT" sz="2000"/>
          </a:p>
          <a:p>
            <a:pPr algn="just" eaLnBrk="1" hangingPunct="1">
              <a:spcBef>
                <a:spcPct val="0"/>
              </a:spcBef>
              <a:buFontTx/>
              <a:buNone/>
            </a:pPr>
            <a:r>
              <a:rPr lang="it-IT" altLang="it-IT" sz="2000"/>
              <a:t>Alla prima fanno seguito una serie di volumi dedicati a specifici territori, regiuoni, città. </a:t>
            </a:r>
          </a:p>
          <a:p>
            <a:pPr algn="just" eaLnBrk="1" hangingPunct="1">
              <a:spcBef>
                <a:spcPct val="0"/>
              </a:spcBef>
              <a:buFontTx/>
              <a:buNone/>
            </a:pPr>
            <a:endParaRPr lang="it-IT" altLang="it-IT" sz="2000"/>
          </a:p>
          <a:p>
            <a:pPr algn="just" eaLnBrk="1" hangingPunct="1">
              <a:spcBef>
                <a:spcPct val="0"/>
              </a:spcBef>
              <a:buFontTx/>
              <a:buNone/>
            </a:pPr>
            <a:r>
              <a:rPr lang="it-IT" altLang="it-IT" sz="2000"/>
              <a:t>La guida Treves si trova a metà fra le precedenti e le successive guide del TCI.</a:t>
            </a:r>
          </a:p>
          <a:p>
            <a:pPr algn="just" eaLnBrk="1" hangingPunct="1">
              <a:spcBef>
                <a:spcPct val="0"/>
              </a:spcBef>
              <a:buFontTx/>
              <a:buNone/>
            </a:pPr>
            <a:endParaRPr lang="it-IT" altLang="it-IT"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FA99B09-2E9A-4B39-9CF0-E10C60205055}"/>
              </a:ext>
            </a:extLst>
          </p:cNvPr>
          <p:cNvSpPr>
            <a:spLocks noGrp="1" noChangeArrowheads="1"/>
          </p:cNvSpPr>
          <p:nvPr>
            <p:ph type="title"/>
          </p:nvPr>
        </p:nvSpPr>
        <p:spPr/>
        <p:txBody>
          <a:bodyPr/>
          <a:lstStyle/>
          <a:p>
            <a:pPr eaLnBrk="1" hangingPunct="1"/>
            <a:r>
              <a:rPr lang="it-IT" altLang="it-IT"/>
              <a:t>Le guide e i pacchetti turistici</a:t>
            </a:r>
          </a:p>
        </p:txBody>
      </p:sp>
      <p:sp>
        <p:nvSpPr>
          <p:cNvPr id="7171" name="Rectangle 3">
            <a:extLst>
              <a:ext uri="{FF2B5EF4-FFF2-40B4-BE49-F238E27FC236}">
                <a16:creationId xmlns:a16="http://schemas.microsoft.com/office/drawing/2014/main" id="{9A6BF046-B9BE-48F5-8131-4F95A44C4F26}"/>
              </a:ext>
            </a:extLst>
          </p:cNvPr>
          <p:cNvSpPr>
            <a:spLocks noGrp="1" noChangeArrowheads="1"/>
          </p:cNvSpPr>
          <p:nvPr>
            <p:ph type="body" idx="1"/>
          </p:nvPr>
        </p:nvSpPr>
        <p:spPr/>
        <p:txBody>
          <a:bodyPr>
            <a:normAutofit fontScale="92500" lnSpcReduction="20000"/>
          </a:bodyPr>
          <a:lstStyle/>
          <a:p>
            <a:pPr algn="just" eaLnBrk="1" hangingPunct="1">
              <a:lnSpc>
                <a:spcPct val="80000"/>
              </a:lnSpc>
              <a:buFontTx/>
              <a:buNone/>
            </a:pPr>
            <a:r>
              <a:rPr lang="it-IT" altLang="it-IT"/>
              <a:t>A partire dal 1880 vengono pubblicate: </a:t>
            </a:r>
          </a:p>
          <a:p>
            <a:pPr algn="just" eaLnBrk="1" hangingPunct="1">
              <a:lnSpc>
                <a:spcPct val="80000"/>
              </a:lnSpc>
            </a:pPr>
            <a:r>
              <a:rPr lang="it-IT" altLang="it-IT"/>
              <a:t>4 guide di carattere generale (Italia in generale; Alta Italia; Italia Centrale; Italia Meridionale)</a:t>
            </a:r>
          </a:p>
          <a:p>
            <a:pPr algn="just" eaLnBrk="1" hangingPunct="1">
              <a:lnSpc>
                <a:spcPct val="80000"/>
              </a:lnSpc>
            </a:pPr>
            <a:endParaRPr lang="it-IT" altLang="it-IT"/>
          </a:p>
          <a:p>
            <a:pPr algn="just" eaLnBrk="1" hangingPunct="1">
              <a:lnSpc>
                <a:spcPct val="80000"/>
              </a:lnSpc>
            </a:pPr>
            <a:r>
              <a:rPr lang="it-IT" altLang="it-IT"/>
              <a:t>8 guide dedicate all’Italia settentrionale articolate per città e dintorni (Genova e le due Riviere; Milano, i Laghi ed il Canton Ticino; Milano e la Lombardia; Milano e dintorni - anche in francese ed in tedesco; Como ed i tre Laghi; Torino e dintorni - anche in francese; Venezia ed il Veneto con l’Istria -anche in francese; Guida Storica di Venezia)</a:t>
            </a:r>
          </a:p>
          <a:p>
            <a:pPr algn="just" eaLnBrk="1" hangingPunct="1">
              <a:lnSpc>
                <a:spcPct val="80000"/>
              </a:lnSpc>
            </a:pPr>
            <a:endParaRPr lang="it-IT" altLang="it-IT"/>
          </a:p>
          <a:p>
            <a:pPr algn="just" eaLnBrk="1" hangingPunct="1">
              <a:lnSpc>
                <a:spcPct val="80000"/>
              </a:lnSpc>
            </a:pPr>
            <a:r>
              <a:rPr lang="it-IT" altLang="it-IT"/>
              <a:t>3 guide dedicate all’Italia Centrale (Bologna, l’Emilia e le Marche; Firenze e dintorni - anche in francese ed in inglese; Roma e dintorni - anche in francese, in inglese ed in tedesco)</a:t>
            </a:r>
          </a:p>
          <a:p>
            <a:pPr algn="just" eaLnBrk="1" hangingPunct="1">
              <a:lnSpc>
                <a:spcPct val="80000"/>
              </a:lnSpc>
            </a:pPr>
            <a:endParaRPr lang="it-IT" altLang="it-IT"/>
          </a:p>
          <a:p>
            <a:pPr algn="just" eaLnBrk="1" hangingPunct="1">
              <a:lnSpc>
                <a:spcPct val="80000"/>
              </a:lnSpc>
            </a:pPr>
            <a:r>
              <a:rPr lang="it-IT" altLang="it-IT"/>
              <a:t>4 dedicate al sud e alle isole (Napoli e dintorni; Napoli ed il Continente; Palermo e dintorni; Sicilia, Sardegna e le isole di Caprera e La Maddalena)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27BA00B-0AFA-455C-AE04-04041A132682}"/>
              </a:ext>
            </a:extLst>
          </p:cNvPr>
          <p:cNvSpPr>
            <a:spLocks noGrp="1" noChangeArrowheads="1"/>
          </p:cNvSpPr>
          <p:nvPr>
            <p:ph type="title"/>
          </p:nvPr>
        </p:nvSpPr>
        <p:spPr/>
        <p:txBody>
          <a:bodyPr/>
          <a:lstStyle/>
          <a:p>
            <a:pPr eaLnBrk="1" hangingPunct="1"/>
            <a:r>
              <a:rPr lang="it-IT" altLang="it-IT"/>
              <a:t>Le guide e i pacchetti turistici</a:t>
            </a:r>
          </a:p>
        </p:txBody>
      </p:sp>
      <p:sp>
        <p:nvSpPr>
          <p:cNvPr id="8195" name="Rectangle 3">
            <a:extLst>
              <a:ext uri="{FF2B5EF4-FFF2-40B4-BE49-F238E27FC236}">
                <a16:creationId xmlns:a16="http://schemas.microsoft.com/office/drawing/2014/main" id="{684D0876-C627-4D57-B506-11314541207E}"/>
              </a:ext>
            </a:extLst>
          </p:cNvPr>
          <p:cNvSpPr>
            <a:spLocks noGrp="1" noChangeArrowheads="1"/>
          </p:cNvSpPr>
          <p:nvPr>
            <p:ph type="body" idx="1"/>
          </p:nvPr>
        </p:nvSpPr>
        <p:spPr/>
        <p:txBody>
          <a:bodyPr>
            <a:normAutofit fontScale="85000" lnSpcReduction="10000"/>
          </a:bodyPr>
          <a:lstStyle/>
          <a:p>
            <a:pPr algn="just" eaLnBrk="1" hangingPunct="1">
              <a:lnSpc>
                <a:spcPct val="80000"/>
              </a:lnSpc>
            </a:pPr>
            <a:r>
              <a:rPr lang="it-IT" altLang="it-IT" sz="2000"/>
              <a:t>Cosa possiamo notare:</a:t>
            </a:r>
          </a:p>
          <a:p>
            <a:pPr lvl="1" algn="just" eaLnBrk="1" hangingPunct="1">
              <a:lnSpc>
                <a:spcPct val="80000"/>
              </a:lnSpc>
            </a:pPr>
            <a:r>
              <a:rPr lang="it-IT" altLang="it-IT" sz="1800"/>
              <a:t>Si concentrano in gran parte sull’Italia settentrionale; ripercorrono le città del Grand Tour; vengono tradotte nelle lingue riferibili ai viaggiatori stranieri che più le frequentavano negli anni del Grand Tour, ma anche con un chiaro riferimento al periodo preunitario (francese in Piemonte, austro ungarico in Lombardia) e risorgimentale; si riferiscono a quelle aree dove per ricchezza aristocratica o per trasformazioni industriali era più probabile intercettare potenziali turisti e viaggiatori italiani e stranieri.</a:t>
            </a:r>
          </a:p>
          <a:p>
            <a:pPr lvl="1" algn="just" eaLnBrk="1" hangingPunct="1">
              <a:lnSpc>
                <a:spcPct val="80000"/>
              </a:lnSpc>
            </a:pPr>
            <a:endParaRPr lang="it-IT" altLang="it-IT" sz="1800"/>
          </a:p>
          <a:p>
            <a:pPr lvl="1" algn="just" eaLnBrk="1" hangingPunct="1">
              <a:lnSpc>
                <a:spcPct val="80000"/>
              </a:lnSpc>
            </a:pPr>
            <a:r>
              <a:rPr lang="it-IT" altLang="it-IT" sz="1800"/>
              <a:t>Si concentrano sulle capitali e sulle grandi città d’arte (Torino, Milano, Venezia, Firenze, Roma, Napoli, Palermo) ripercorrendo le tappe del viaggio aristocratico che il viaggio borghese tende a seguire, oppure quelle del turismo religioso (Roma)</a:t>
            </a:r>
          </a:p>
          <a:p>
            <a:pPr lvl="1" algn="just" eaLnBrk="1" hangingPunct="1">
              <a:lnSpc>
                <a:spcPct val="80000"/>
              </a:lnSpc>
            </a:pPr>
            <a:endParaRPr lang="it-IT" altLang="it-IT" sz="1800"/>
          </a:p>
          <a:p>
            <a:pPr lvl="1" algn="just" eaLnBrk="1" hangingPunct="1">
              <a:lnSpc>
                <a:spcPct val="80000"/>
              </a:lnSpc>
            </a:pPr>
            <a:r>
              <a:rPr lang="it-IT" altLang="it-IT" sz="1800"/>
              <a:t>Il confine orientale (l’Istria: irredentismo)</a:t>
            </a:r>
          </a:p>
          <a:p>
            <a:pPr lvl="1" algn="just" eaLnBrk="1" hangingPunct="1">
              <a:lnSpc>
                <a:spcPct val="80000"/>
              </a:lnSpc>
            </a:pPr>
            <a:r>
              <a:rPr lang="it-IT" altLang="it-IT" sz="1800"/>
              <a:t>Il sud è rappresentato solo dalle due capitali preunitarie (Napoli e Palermo) con un rilievo assicurato solo a Sicilia e Sardegna. Notare l’attenzione a Maddalena e Caprera che rendono evidente l’animo risorgimentale (Caprera Garibaldi)</a:t>
            </a:r>
          </a:p>
          <a:p>
            <a:pPr lvl="1" algn="just" eaLnBrk="1" hangingPunct="1">
              <a:lnSpc>
                <a:spcPct val="80000"/>
              </a:lnSpc>
            </a:pPr>
            <a:endParaRPr lang="it-IT" altLang="it-IT" sz="1800"/>
          </a:p>
          <a:p>
            <a:pPr algn="just" eaLnBrk="1" hangingPunct="1">
              <a:lnSpc>
                <a:spcPct val="80000"/>
              </a:lnSpc>
            </a:pPr>
            <a:endParaRPr lang="it-IT" altLang="it-IT"/>
          </a:p>
          <a:p>
            <a:pPr algn="just" eaLnBrk="1" hangingPunct="1">
              <a:lnSpc>
                <a:spcPct val="80000"/>
              </a:lnSpc>
            </a:pPr>
            <a:endParaRPr lang="it-IT" alt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D4C212D-3BAD-40D7-A1C7-2BCE2F4D6867}"/>
              </a:ext>
            </a:extLst>
          </p:cNvPr>
          <p:cNvSpPr>
            <a:spLocks noGrp="1" noChangeArrowheads="1"/>
          </p:cNvSpPr>
          <p:nvPr>
            <p:ph type="title"/>
          </p:nvPr>
        </p:nvSpPr>
        <p:spPr/>
        <p:txBody>
          <a:bodyPr/>
          <a:lstStyle/>
          <a:p>
            <a:pPr eaLnBrk="1" hangingPunct="1"/>
            <a:r>
              <a:rPr lang="it-IT" altLang="it-IT"/>
              <a:t>Le guide e i pacchetti turistici</a:t>
            </a:r>
          </a:p>
        </p:txBody>
      </p:sp>
      <p:sp>
        <p:nvSpPr>
          <p:cNvPr id="7171" name="Rectangle 3">
            <a:extLst>
              <a:ext uri="{FF2B5EF4-FFF2-40B4-BE49-F238E27FC236}">
                <a16:creationId xmlns:a16="http://schemas.microsoft.com/office/drawing/2014/main" id="{29B9DBB8-BECE-4990-8F09-87C17C014779}"/>
              </a:ext>
            </a:extLst>
          </p:cNvPr>
          <p:cNvSpPr>
            <a:spLocks noGrp="1" noChangeArrowheads="1"/>
          </p:cNvSpPr>
          <p:nvPr>
            <p:ph type="body" idx="1"/>
          </p:nvPr>
        </p:nvSpPr>
        <p:spPr/>
        <p:txBody>
          <a:bodyPr>
            <a:normAutofit lnSpcReduction="10000"/>
          </a:bodyPr>
          <a:lstStyle/>
          <a:p>
            <a:pPr algn="just" eaLnBrk="1" hangingPunct="1">
              <a:lnSpc>
                <a:spcPct val="80000"/>
              </a:lnSpc>
              <a:defRPr/>
            </a:pPr>
            <a:r>
              <a:rPr lang="it-IT" altLang="it-IT" sz="2000" dirty="0"/>
              <a:t>Cosa manca o cosa non può essere descritto:</a:t>
            </a:r>
          </a:p>
          <a:p>
            <a:pPr marL="0" indent="0" algn="just">
              <a:lnSpc>
                <a:spcPct val="80000"/>
              </a:lnSpc>
              <a:buNone/>
              <a:defRPr/>
            </a:pPr>
            <a:endParaRPr lang="it-IT" altLang="it-IT" sz="2000" dirty="0"/>
          </a:p>
          <a:p>
            <a:pPr lvl="1" algn="just" eaLnBrk="1" hangingPunct="1">
              <a:lnSpc>
                <a:spcPct val="80000"/>
              </a:lnSpc>
              <a:defRPr/>
            </a:pPr>
            <a:r>
              <a:rPr lang="it-IT" altLang="it-IT" sz="1800" dirty="0"/>
              <a:t>Le aree interne del paese; le coste e il mare (approccio culturale alla vacanza marittima); la montagna (siamo ancora nella dimensione dell’esplorazione e non c’è stata ancora la prima guerra mondiale che ha portato gli italiani sulle Alpi)</a:t>
            </a:r>
          </a:p>
          <a:p>
            <a:pPr lvl="1" algn="just" eaLnBrk="1" hangingPunct="1">
              <a:lnSpc>
                <a:spcPct val="80000"/>
              </a:lnSpc>
              <a:defRPr/>
            </a:pPr>
            <a:endParaRPr lang="it-IT" altLang="it-IT" sz="1800" dirty="0"/>
          </a:p>
          <a:p>
            <a:pPr lvl="1" algn="just" eaLnBrk="1" hangingPunct="1">
              <a:lnSpc>
                <a:spcPct val="80000"/>
              </a:lnSpc>
              <a:defRPr/>
            </a:pPr>
            <a:r>
              <a:rPr lang="it-IT" altLang="it-IT" sz="1800" dirty="0"/>
              <a:t>Il sud considerato al di là delle 4 guide un territorio inadatto che non rispecchia gli stereotipi del viaggio aristocratico e poi borghese, anche per l’assenza di un sistema di collegamento e di ospitalità compatibile</a:t>
            </a:r>
          </a:p>
          <a:p>
            <a:pPr lvl="1" algn="just" eaLnBrk="1" hangingPunct="1">
              <a:lnSpc>
                <a:spcPct val="80000"/>
              </a:lnSpc>
              <a:defRPr/>
            </a:pPr>
            <a:endParaRPr lang="it-IT" altLang="it-IT" sz="1800" dirty="0"/>
          </a:p>
          <a:p>
            <a:pPr lvl="1" algn="just" eaLnBrk="1" hangingPunct="1">
              <a:lnSpc>
                <a:spcPct val="80000"/>
              </a:lnSpc>
              <a:defRPr/>
            </a:pPr>
            <a:r>
              <a:rPr lang="it-IT" altLang="it-IT" sz="1800" dirty="0"/>
              <a:t>La dimensione naturalistica e ambientale (circoscritta alle rappresentazioni artistiche) e quella delle tradizioni, tutto schiacciato sulla dimensione e sul patrimonio culturale </a:t>
            </a:r>
            <a:endParaRPr lang="it-IT" altLang="it-IT" sz="2200" dirty="0"/>
          </a:p>
          <a:p>
            <a:pPr lvl="1" algn="just" eaLnBrk="1" hangingPunct="1">
              <a:lnSpc>
                <a:spcPct val="80000"/>
              </a:lnSpc>
              <a:defRPr/>
            </a:pPr>
            <a:endParaRPr lang="it-IT" altLang="it-IT" sz="2400" dirty="0"/>
          </a:p>
          <a:p>
            <a:pPr marL="0" indent="0" algn="just">
              <a:lnSpc>
                <a:spcPct val="80000"/>
              </a:lnSpc>
              <a:buNone/>
              <a:defRPr/>
            </a:pPr>
            <a:endParaRPr lang="it-IT" altLang="it-IT" sz="2800" dirty="0"/>
          </a:p>
          <a:p>
            <a:pPr algn="just" eaLnBrk="1" hangingPunct="1">
              <a:lnSpc>
                <a:spcPct val="80000"/>
              </a:lnSpc>
              <a:defRPr/>
            </a:pPr>
            <a:endParaRPr lang="it-IT" alt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351F9C7-07A7-45AE-ADAC-64383C01BBE4}"/>
              </a:ext>
            </a:extLst>
          </p:cNvPr>
          <p:cNvSpPr>
            <a:spLocks noGrp="1" noChangeArrowheads="1"/>
          </p:cNvSpPr>
          <p:nvPr>
            <p:ph type="title" idx="4294967295"/>
          </p:nvPr>
        </p:nvSpPr>
        <p:spPr>
          <a:xfrm>
            <a:off x="2135188" y="332656"/>
            <a:ext cx="8229600" cy="1143000"/>
          </a:xfrm>
          <a:extLst/>
        </p:spPr>
        <p:txBody>
          <a:bodyPr/>
          <a:lstStyle/>
          <a:p>
            <a:pPr eaLnBrk="1" hangingPunct="1">
              <a:defRPr/>
            </a:pPr>
            <a:r>
              <a:rPr lang="it-IT" altLang="it-IT" sz="3200" dirty="0"/>
              <a:t>Il TCI e le guide rosse</a:t>
            </a:r>
            <a:endParaRPr lang="it-IT" altLang="it-IT" sz="3200" dirty="0">
              <a:highlight>
                <a:srgbClr val="FFFF00"/>
              </a:highlight>
            </a:endParaRPr>
          </a:p>
        </p:txBody>
      </p:sp>
      <p:sp>
        <p:nvSpPr>
          <p:cNvPr id="11267" name="Rectangle 4">
            <a:extLst>
              <a:ext uri="{FF2B5EF4-FFF2-40B4-BE49-F238E27FC236}">
                <a16:creationId xmlns:a16="http://schemas.microsoft.com/office/drawing/2014/main" id="{BE98F6D1-DF1B-4653-B49F-63B36CA1FF81}"/>
              </a:ext>
            </a:extLst>
          </p:cNvPr>
          <p:cNvSpPr>
            <a:spLocks noChangeArrowheads="1"/>
          </p:cNvSpPr>
          <p:nvPr/>
        </p:nvSpPr>
        <p:spPr bwMode="auto">
          <a:xfrm>
            <a:off x="2135188" y="1774826"/>
            <a:ext cx="8064500" cy="375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85750" indent="-28575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pPr>
            <a:r>
              <a:rPr lang="it-IT" altLang="it-IT" sz="2000"/>
              <a:t>Il Touring club Ciclistico Italiano nasce a Milano l’8 novembre 1894 per volontà di 57 gentiluomini, che si erano riuniti, su invito del Consiglio Direttivo della Milano Società Velocipedistica con l’intenzione di fondare un’associazione turistica distinta dalla torinese Unione velocipedistica, cui venne lasciata l’ organizzazione delle attività sportive. </a:t>
            </a:r>
          </a:p>
          <a:p>
            <a:pPr algn="just" eaLnBrk="1" hangingPunct="1">
              <a:spcBef>
                <a:spcPct val="0"/>
              </a:spcBef>
              <a:buFontTx/>
              <a:buNone/>
            </a:pPr>
            <a:endParaRPr lang="it-IT" altLang="it-IT" sz="2000"/>
          </a:p>
          <a:p>
            <a:pPr algn="just" eaLnBrk="1" hangingPunct="1">
              <a:spcBef>
                <a:spcPct val="0"/>
              </a:spcBef>
            </a:pPr>
            <a:r>
              <a:rPr lang="it-IT" altLang="it-IT" sz="2000"/>
              <a:t>Ci sono industriali come Bertarelli (che ne fu il grande protagonista e interprete), Riva; pubblicisti come Bianchi, Carugati, Magnasco; impiegati e funzionari come Guicciardi e Citterio; un editore di musica, Ricordi; commercianti e professionisti</a:t>
            </a:r>
          </a:p>
          <a:p>
            <a:pPr algn="just" eaLnBrk="1" hangingPunct="1">
              <a:spcBef>
                <a:spcPct val="0"/>
              </a:spcBef>
              <a:buFontTx/>
              <a:buNone/>
            </a:pPr>
            <a:endParaRPr lang="it-IT" altLang="it-IT" sz="1800"/>
          </a:p>
        </p:txBody>
      </p:sp>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TotalTime>
  <Words>2322</Words>
  <Application>Microsoft Office PowerPoint</Application>
  <PresentationFormat>Widescreen</PresentationFormat>
  <Paragraphs>163</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Century Gothic</vt:lpstr>
      <vt:lpstr>Wingdings 3</vt:lpstr>
      <vt:lpstr>Filo</vt:lpstr>
      <vt:lpstr>Le guide e i pacchetti turistici</vt:lpstr>
      <vt:lpstr>Le guide e i pacchetti turistici</vt:lpstr>
      <vt:lpstr>Le guide e i pacchetti turistici</vt:lpstr>
      <vt:lpstr>Le guide e i pacchetti turistici</vt:lpstr>
      <vt:lpstr>Le guide e i pacchetti turistici</vt:lpstr>
      <vt:lpstr>Le guide e i pacchetti turistici</vt:lpstr>
      <vt:lpstr>Le guide e i pacchetti turistici</vt:lpstr>
      <vt:lpstr>Le guide e i pacchetti turistici</vt:lpstr>
      <vt:lpstr>Il TCI e le guide rosse</vt:lpstr>
      <vt:lpstr>Il TCI e le guide rosse</vt:lpstr>
      <vt:lpstr>Il TCI e le Guide Rosse</vt:lpstr>
      <vt:lpstr>Il TCI e le guide rosse</vt:lpstr>
      <vt:lpstr>Il TCI e le guide rosse</vt:lpstr>
      <vt:lpstr>Il TCI e le guide rosse</vt:lpstr>
      <vt:lpstr>Il TCI e le guide rosse</vt:lpstr>
      <vt:lpstr>Il TCI e le guide rosse</vt:lpstr>
      <vt:lpstr>Il TCI e le guide rosse</vt:lpstr>
      <vt:lpstr>Il pacchetto vacanze</vt:lpstr>
      <vt:lpstr>Il pacchetto vacanze</vt:lpstr>
      <vt:lpstr>Il pacchetto vacanze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guide e i pacchetti turistici</dc:title>
  <dc:creator>utente</dc:creator>
  <cp:lastModifiedBy>utente</cp:lastModifiedBy>
  <cp:revision>2</cp:revision>
  <dcterms:created xsi:type="dcterms:W3CDTF">2021-11-16T10:14:35Z</dcterms:created>
  <dcterms:modified xsi:type="dcterms:W3CDTF">2021-11-16T10:15:45Z</dcterms:modified>
</cp:coreProperties>
</file>