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0" r:id="rId3"/>
    <p:sldId id="258" r:id="rId4"/>
    <p:sldId id="264" r:id="rId5"/>
    <p:sldId id="265" r:id="rId6"/>
    <p:sldId id="261" r:id="rId7"/>
    <p:sldId id="266" r:id="rId8"/>
    <p:sldId id="267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 snapToObjects="1"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05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626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7842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6615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34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986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4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77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800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9552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357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DA05B-47F3-6748-B8DE-57BFF22E6579}" type="datetimeFigureOut">
              <a:rPr lang="en-US" smtClean="0"/>
              <a:t>4/17/24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E3FF-7789-CA41-AC2B-A5A7838B383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982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Caccia alle streghe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1550-1700 (</a:t>
            </a:r>
            <a:r>
              <a:rPr lang="it-IT" dirty="0" err="1"/>
              <a:t>max</a:t>
            </a:r>
            <a:r>
              <a:rPr lang="it-IT" dirty="0"/>
              <a:t> 1580-1630)</a:t>
            </a:r>
          </a:p>
          <a:p>
            <a:r>
              <a:rPr lang="it-IT" dirty="0"/>
              <a:t>60.000 esecuzioni circa</a:t>
            </a:r>
          </a:p>
          <a:p>
            <a:r>
              <a:rPr lang="it-IT" dirty="0"/>
              <a:t>Tribunali laici locali</a:t>
            </a:r>
          </a:p>
          <a:p>
            <a:r>
              <a:rPr lang="it-IT" dirty="0"/>
              <a:t>Germania, Francia, Svizzera, Polonia</a:t>
            </a:r>
          </a:p>
          <a:p>
            <a:r>
              <a:rPr lang="it-IT" dirty="0"/>
              <a:t>75% donne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7087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503"/>
          </a:xfrm>
        </p:spPr>
        <p:txBody>
          <a:bodyPr>
            <a:normAutofit fontScale="90000"/>
          </a:bodyPr>
          <a:lstStyle/>
          <a:p>
            <a:r>
              <a:rPr lang="it-IT" dirty="0"/>
              <a:t>Stregoneria e genere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Uomini: approccio scientifico; finalità politiche; eresia</a:t>
            </a:r>
          </a:p>
          <a:p>
            <a:r>
              <a:rPr lang="it-IT" dirty="0"/>
              <a:t>Donne: serve del diavolo; illuse, deboli, carnali</a:t>
            </a:r>
          </a:p>
          <a:p>
            <a:r>
              <a:rPr lang="it-IT" dirty="0"/>
              <a:t>Affinità streghe e sante: corpo, possessione, estasi, volo, mediatrici</a:t>
            </a:r>
          </a:p>
          <a:p>
            <a:r>
              <a:rPr lang="it-IT" dirty="0"/>
              <a:t>Prototipo: donna indipendente, vedova, appetito sessuale, sole, ribelli, vulnerabili</a:t>
            </a:r>
          </a:p>
          <a:p>
            <a:r>
              <a:rPr lang="it-IT" dirty="0"/>
              <a:t>Anche le donne accusano </a:t>
            </a:r>
            <a:r>
              <a:rPr lang="it-IT"/>
              <a:t>le donne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119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DE61A2-3731-C75C-68A2-D7D3DE4539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984" r="11486"/>
          <a:stretch/>
        </p:blipFill>
        <p:spPr>
          <a:xfrm>
            <a:off x="240632" y="-2646"/>
            <a:ext cx="8903367" cy="686064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0CFC6-2679-4470-8FB3-E41C1A0E8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348" y="0"/>
            <a:ext cx="3362944" cy="6557211"/>
          </a:xfrm>
        </p:spPr>
        <p:txBody>
          <a:bodyPr>
            <a:noAutofit/>
          </a:bodyPr>
          <a:lstStyle/>
          <a:p>
            <a:r>
              <a:rPr lang="it-IT" sz="2800" dirty="0">
                <a:solidFill>
                  <a:srgbClr val="C00000"/>
                </a:solidFill>
              </a:rPr>
              <a:t>Germania: 50,000, </a:t>
            </a:r>
          </a:p>
          <a:p>
            <a:r>
              <a:rPr lang="it-IT" sz="2800" dirty="0">
                <a:solidFill>
                  <a:srgbClr val="C00000"/>
                </a:solidFill>
              </a:rPr>
              <a:t>Polonia 15.000, </a:t>
            </a:r>
          </a:p>
          <a:p>
            <a:r>
              <a:rPr lang="it-IT" sz="2800" dirty="0">
                <a:solidFill>
                  <a:srgbClr val="C00000"/>
                </a:solidFill>
              </a:rPr>
              <a:t>Francia e Svizzera 10.000, </a:t>
            </a:r>
          </a:p>
          <a:p>
            <a:r>
              <a:rPr lang="it-IT" sz="2800" dirty="0">
                <a:solidFill>
                  <a:srgbClr val="C00000"/>
                </a:solidFill>
              </a:rPr>
              <a:t>Italia e Spagna circa 5.000,</a:t>
            </a:r>
          </a:p>
          <a:p>
            <a:r>
              <a:rPr lang="it-IT" sz="2800" dirty="0">
                <a:solidFill>
                  <a:srgbClr val="C00000"/>
                </a:solidFill>
              </a:rPr>
              <a:t>Isole britanniche (soprattutto Scozia), Scandinavia 5.000, </a:t>
            </a:r>
          </a:p>
          <a:p>
            <a:r>
              <a:rPr lang="it-IT" sz="2800" dirty="0">
                <a:solidFill>
                  <a:srgbClr val="C00000"/>
                </a:solidFill>
              </a:rPr>
              <a:t>Russia, Transilvania, Ungheria, Boemia 4.000 </a:t>
            </a:r>
          </a:p>
        </p:txBody>
      </p:sp>
    </p:spTree>
    <p:extLst>
      <p:ext uri="{BB962C8B-B14F-4D97-AF65-F5344CB8AC3E}">
        <p14:creationId xmlns:p14="http://schemas.microsoft.com/office/powerpoint/2010/main" val="199737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Credenze stregoneria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Popolo: maleficio (enfasi infertilità)</a:t>
            </a:r>
          </a:p>
          <a:p>
            <a:r>
              <a:rPr lang="it-IT" dirty="0" err="1"/>
              <a:t>Elite</a:t>
            </a:r>
            <a:r>
              <a:rPr lang="it-IT" dirty="0"/>
              <a:t>: potere streghe; patto col diavolo</a:t>
            </a:r>
          </a:p>
          <a:p>
            <a:r>
              <a:rPr lang="it-IT" dirty="0"/>
              <a:t>Sabba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9287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7" b="17294"/>
          <a:stretch/>
        </p:blipFill>
        <p:spPr>
          <a:xfrm>
            <a:off x="457200" y="815355"/>
            <a:ext cx="8229600" cy="5785885"/>
          </a:xfrm>
        </p:spPr>
      </p:pic>
    </p:spTree>
    <p:extLst>
      <p:ext uri="{BB962C8B-B14F-4D97-AF65-F5344CB8AC3E}">
        <p14:creationId xmlns:p14="http://schemas.microsoft.com/office/powerpoint/2010/main" val="603725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2" b="9317"/>
          <a:stretch/>
        </p:blipFill>
        <p:spPr>
          <a:xfrm>
            <a:off x="457200" y="423358"/>
            <a:ext cx="8229600" cy="6434642"/>
          </a:xfrm>
        </p:spPr>
      </p:pic>
    </p:spTree>
    <p:extLst>
      <p:ext uri="{BB962C8B-B14F-4D97-AF65-F5344CB8AC3E}">
        <p14:creationId xmlns:p14="http://schemas.microsoft.com/office/powerpoint/2010/main" val="514160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122" y="274638"/>
            <a:ext cx="8229600" cy="580587"/>
          </a:xfrm>
        </p:spPr>
        <p:txBody>
          <a:bodyPr>
            <a:normAutofit fontScale="90000"/>
          </a:bodyPr>
          <a:lstStyle/>
          <a:p>
            <a:r>
              <a:rPr lang="it-IT" i="1" dirty="0" err="1"/>
              <a:t>Malleus</a:t>
            </a:r>
            <a:r>
              <a:rPr lang="it-IT" i="1" dirty="0"/>
              <a:t> </a:t>
            </a:r>
            <a:r>
              <a:rPr lang="it-IT" i="1" dirty="0" err="1"/>
              <a:t>maleficarum</a:t>
            </a:r>
            <a:r>
              <a:rPr lang="it-IT" dirty="0"/>
              <a:t> di Kramer e </a:t>
            </a:r>
            <a:r>
              <a:rPr lang="it-IT" dirty="0" err="1"/>
              <a:t>Sprenger</a:t>
            </a:r>
            <a:r>
              <a:rPr lang="it-IT" dirty="0"/>
              <a:t> (1487)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99465" r="-99465"/>
          <a:stretch>
            <a:fillRect/>
          </a:stretch>
        </p:blipFill>
        <p:spPr>
          <a:xfrm>
            <a:off x="-440195" y="1399459"/>
            <a:ext cx="9584195" cy="5270938"/>
          </a:xfrm>
        </p:spPr>
      </p:pic>
    </p:spTree>
    <p:extLst>
      <p:ext uri="{BB962C8B-B14F-4D97-AF65-F5344CB8AC3E}">
        <p14:creationId xmlns:p14="http://schemas.microsoft.com/office/powerpoint/2010/main" val="3086717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2" b="1050"/>
          <a:stretch/>
        </p:blipFill>
        <p:spPr>
          <a:xfrm>
            <a:off x="457200" y="540880"/>
            <a:ext cx="8229600" cy="6561104"/>
          </a:xfrm>
        </p:spPr>
      </p:pic>
    </p:spTree>
    <p:extLst>
      <p:ext uri="{BB962C8B-B14F-4D97-AF65-F5344CB8AC3E}">
        <p14:creationId xmlns:p14="http://schemas.microsoft.com/office/powerpoint/2010/main" val="587365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44" b="5089"/>
          <a:stretch/>
        </p:blipFill>
        <p:spPr>
          <a:xfrm>
            <a:off x="457200" y="729012"/>
            <a:ext cx="8229600" cy="5902642"/>
          </a:xfrm>
        </p:spPr>
      </p:pic>
    </p:spTree>
    <p:extLst>
      <p:ext uri="{BB962C8B-B14F-4D97-AF65-F5344CB8AC3E}">
        <p14:creationId xmlns:p14="http://schemas.microsoft.com/office/powerpoint/2010/main" val="1314093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0167"/>
          </a:xfrm>
        </p:spPr>
        <p:txBody>
          <a:bodyPr>
            <a:normAutofit/>
          </a:bodyPr>
          <a:lstStyle/>
          <a:p>
            <a:r>
              <a:rPr lang="it-IT" sz="4000" dirty="0"/>
              <a:t>Cause della caccia alle streghe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4806"/>
            <a:ext cx="8229600" cy="5141358"/>
          </a:xfrm>
        </p:spPr>
        <p:txBody>
          <a:bodyPr>
            <a:noAutofit/>
          </a:bodyPr>
          <a:lstStyle/>
          <a:p>
            <a:r>
              <a:rPr lang="it-IT" dirty="0"/>
              <a:t>Assimilazione stregoneria a eresia</a:t>
            </a:r>
          </a:p>
          <a:p>
            <a:r>
              <a:rPr lang="it-IT" dirty="0"/>
              <a:t>Paura ribellioni e disordine sociale</a:t>
            </a:r>
          </a:p>
          <a:p>
            <a:r>
              <a:rPr lang="it-IT" dirty="0"/>
              <a:t>Crisi economica e demografica, carestie</a:t>
            </a:r>
          </a:p>
          <a:p>
            <a:r>
              <a:rPr lang="it-IT" dirty="0"/>
              <a:t>Guerre di religione</a:t>
            </a:r>
          </a:p>
          <a:p>
            <a:r>
              <a:rPr lang="it-IT" dirty="0"/>
              <a:t>Società insicura, enfasi ordine, paura rovesciamento valori</a:t>
            </a:r>
          </a:p>
          <a:p>
            <a:r>
              <a:rPr lang="it-IT" dirty="0"/>
              <a:t>Trasmissione idee </a:t>
            </a:r>
            <a:r>
              <a:rPr lang="it-IT" dirty="0" err="1"/>
              <a:t>elite</a:t>
            </a:r>
            <a:r>
              <a:rPr lang="it-IT" dirty="0"/>
              <a:t> al popolo</a:t>
            </a:r>
          </a:p>
          <a:p>
            <a:r>
              <a:rPr lang="it-IT" dirty="0"/>
              <a:t>Tribunali civili </a:t>
            </a:r>
          </a:p>
          <a:p>
            <a:r>
              <a:rPr lang="it-IT" dirty="0"/>
              <a:t>Protestanti: enfasi moralità, abolizione esorcismi, senso di colpa</a:t>
            </a:r>
          </a:p>
        </p:txBody>
      </p:sp>
    </p:spTree>
    <p:extLst>
      <p:ext uri="{BB962C8B-B14F-4D97-AF65-F5344CB8AC3E}">
        <p14:creationId xmlns:p14="http://schemas.microsoft.com/office/powerpoint/2010/main" val="448255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194</Words>
  <Application>Microsoft Macintosh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Caccia alle streghe</vt:lpstr>
      <vt:lpstr>PowerPoint Presentation</vt:lpstr>
      <vt:lpstr>Credenze stregoneria</vt:lpstr>
      <vt:lpstr>PowerPoint Presentation</vt:lpstr>
      <vt:lpstr>PowerPoint Presentation</vt:lpstr>
      <vt:lpstr>Malleus maleficarum di Kramer e Sprenger (1487)</vt:lpstr>
      <vt:lpstr>PowerPoint Presentation</vt:lpstr>
      <vt:lpstr>PowerPoint Presentation</vt:lpstr>
      <vt:lpstr>Cause della caccia alle streghe</vt:lpstr>
      <vt:lpstr>Stregoneria e genere</vt:lpstr>
    </vt:vector>
  </TitlesOfParts>
  <Company>Università di Teramo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Odoardo Mazzonis</dc:creator>
  <cp:lastModifiedBy>querciolo mazzonis</cp:lastModifiedBy>
  <cp:revision>13</cp:revision>
  <dcterms:created xsi:type="dcterms:W3CDTF">2014-11-10T10:35:43Z</dcterms:created>
  <dcterms:modified xsi:type="dcterms:W3CDTF">2024-04-17T13:19:42Z</dcterms:modified>
</cp:coreProperties>
</file>