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65" r:id="rId4"/>
    <p:sldId id="338" r:id="rId5"/>
    <p:sldId id="352" r:id="rId6"/>
    <p:sldId id="355" r:id="rId7"/>
    <p:sldId id="356" r:id="rId8"/>
    <p:sldId id="353" r:id="rId9"/>
    <p:sldId id="366" r:id="rId10"/>
    <p:sldId id="367" r:id="rId11"/>
    <p:sldId id="368" r:id="rId12"/>
    <p:sldId id="369" r:id="rId13"/>
    <p:sldId id="370" r:id="rId14"/>
    <p:sldId id="371" r:id="rId15"/>
    <p:sldId id="357" r:id="rId16"/>
    <p:sldId id="358" r:id="rId17"/>
    <p:sldId id="359" r:id="rId18"/>
    <p:sldId id="360" r:id="rId19"/>
    <p:sldId id="361" r:id="rId20"/>
    <p:sldId id="345" r:id="rId21"/>
    <p:sldId id="346" r:id="rId22"/>
    <p:sldId id="362" r:id="rId23"/>
    <p:sldId id="363" r:id="rId24"/>
    <p:sldId id="364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1D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296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32513" y="260060"/>
            <a:ext cx="10016455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LIBERTÀ DI STABILIMENTO</a:t>
            </a:r>
            <a:br>
              <a:rPr lang="en-US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br>
              <a:rPr lang="en-US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LIBERA CIRCOLAZIONE SERVIZI</a:t>
            </a:r>
            <a:r>
              <a:rPr lang="en-US" sz="4900" b="1" dirty="0">
                <a:solidFill>
                  <a:srgbClr val="FF0000"/>
                </a:solidFill>
              </a:rPr>
              <a:t/>
            </a:r>
            <a:br>
              <a:rPr lang="en-US" sz="4900" b="1" dirty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73652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it-IT" sz="3600" dirty="0" smtClean="0">
              <a:solidFill>
                <a:srgbClr val="026A1D"/>
              </a:solidFill>
              <a:latin typeface="Bauhaus 93" panose="04030905020B02020C02" pitchFamily="82" charset="0"/>
            </a:endParaRPr>
          </a:p>
          <a:p>
            <a:r>
              <a:rPr lang="it-IT" sz="3600" dirty="0" smtClean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Casistica in tema di integrazione negativa. Integrazione positiva.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</a:br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1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assicurazioni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tedesche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tedesca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imponeva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assicurazione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stabilite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lo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stabilimento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Germania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rilascio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un’autorizzazione</a:t>
            </a:r>
            <a:r>
              <a:rPr lang="en-US" sz="3200" dirty="0" smtClean="0">
                <a:latin typeface="Baskerville Old Face" panose="02020602080505020303" pitchFamily="18" charset="0"/>
              </a:rPr>
              <a:t>.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le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assicurazioni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fornire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occasionalmente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propri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Germania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risarcimento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danni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ai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turisti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turista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inglese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subisce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un’aggressione</a:t>
            </a:r>
            <a:r>
              <a:rPr lang="en-US" sz="3200" dirty="0" smtClean="0">
                <a:latin typeface="Baskerville Old Face" panose="02020602080505020303" pitchFamily="18" charset="0"/>
              </a:rPr>
              <a:t> per 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strade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Parigi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chiede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ottenere</a:t>
            </a:r>
            <a:r>
              <a:rPr lang="en-US" sz="3200" dirty="0" smtClean="0">
                <a:latin typeface="Baskerville Old Face" panose="02020602080505020303" pitchFamily="18" charset="0"/>
              </a:rPr>
              <a:t>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indennizzo</a:t>
            </a:r>
            <a:r>
              <a:rPr lang="en-US" sz="3200" dirty="0" smtClean="0">
                <a:latin typeface="Baskerville Old Face" panose="02020602080505020303" pitchFamily="18" charset="0"/>
              </a:rPr>
              <a:t> ad opera di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fondo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all’uopo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istituito</a:t>
            </a:r>
            <a:r>
              <a:rPr lang="en-US" sz="3200" dirty="0" smtClean="0">
                <a:latin typeface="Baskerville Old Face" panose="02020602080505020303" pitchFamily="18" charset="0"/>
              </a:rPr>
              <a:t>.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Questo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fondo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subordina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però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l’indennizzo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dell’aggredito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Francia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  <a:endParaRPr lang="en-US" sz="3200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improbabilità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turista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francese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ottenere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l’indennizzo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3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(gas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metano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comune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lombardo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Comune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lombardo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affida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concessione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impianti</a:t>
            </a:r>
            <a:r>
              <a:rPr lang="en-US" sz="3200" dirty="0" smtClean="0">
                <a:latin typeface="Baskerville Old Face" panose="02020602080505020303" pitchFamily="18" charset="0"/>
              </a:rPr>
              <a:t> di gas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metano</a:t>
            </a:r>
            <a:r>
              <a:rPr lang="en-US" sz="3200" dirty="0" smtClean="0">
                <a:latin typeface="Baskerville Old Face" panose="02020602080505020303" pitchFamily="18" charset="0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 locale 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prevalente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capitale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pubblico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senza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gara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appalto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  </a:t>
            </a:r>
            <a:endParaRPr lang="en-US" sz="3200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>
                <a:latin typeface="Baskerville Old Face" panose="02020602080505020303" pitchFamily="18" charset="0"/>
              </a:rPr>
              <a:t>In </a:t>
            </a:r>
            <a:r>
              <a:rPr lang="en-US" sz="3200" dirty="0" err="1">
                <a:latin typeface="Baskerville Old Face" panose="02020602080505020303" pitchFamily="18" charset="0"/>
              </a:rPr>
              <a:t>mancanza</a:t>
            </a:r>
            <a:r>
              <a:rPr lang="en-US" sz="3200" dirty="0"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latin typeface="Baskerville Old Face" panose="02020602080505020303" pitchFamily="18" charset="0"/>
              </a:rPr>
              <a:t>qualsiasi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trasparenza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è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ottenere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l’affidamento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quel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TIPOLOGIE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desunte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dalla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casistica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MISURE DISCRIMINATORIE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3200" dirty="0" smtClean="0">
                <a:latin typeface="Baskerville Old Face" panose="02020602080505020303" pitchFamily="18" charset="0"/>
              </a:rPr>
              <a:t> base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nazionalità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Assicurazioni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tedesche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c. Germania, causa 205/84)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Indirettamente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endParaRPr lang="en-US" sz="3200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Risarcimento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danni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ai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turisti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Francia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Cowan, causa 186/87)</a:t>
            </a:r>
            <a:endParaRPr lang="en-US" sz="24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MISURE MERAMENTE RESTRITTIVE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(gas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metano</a:t>
            </a:r>
            <a:r>
              <a:rPr lang="en-US" sz="2400" dirty="0" smtClean="0">
                <a:latin typeface="Baskerville Old Face" panose="02020602080505020303" pitchFamily="18" charset="0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comune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lombardo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Coname</a:t>
            </a:r>
            <a:r>
              <a:rPr lang="en-US" sz="2400" dirty="0" smtClean="0">
                <a:latin typeface="Baskerville Old Face" panose="02020602080505020303" pitchFamily="18" charset="0"/>
              </a:rPr>
              <a:t>, C-231/03)</a:t>
            </a:r>
          </a:p>
        </p:txBody>
      </p:sp>
    </p:spTree>
    <p:extLst>
      <p:ext uri="{BB962C8B-B14F-4D97-AF65-F5344CB8AC3E}">
        <p14:creationId xmlns:p14="http://schemas.microsoft.com/office/powerpoint/2010/main" val="332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502" y="1803633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Il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ponte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tra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l’integrazione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negativa</a:t>
            </a: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l’integrazione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positiva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UNA STORIA EMBLEMATICA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cittadina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laureata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giurisprudenza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abilitata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all’esercizio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avvocato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dopo</a:t>
            </a:r>
            <a:r>
              <a:rPr lang="en-US" sz="3200" dirty="0" smtClean="0">
                <a:latin typeface="Baskerville Old Face" panose="02020602080505020303" pitchFamily="18" charset="0"/>
              </a:rPr>
              <a:t> aver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lavorato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più</a:t>
            </a:r>
            <a:r>
              <a:rPr lang="en-US" sz="3200" dirty="0" smtClean="0">
                <a:latin typeface="Baskerville Old Face" panose="02020602080505020303" pitchFamily="18" charset="0"/>
              </a:rPr>
              <a:t> di 1 anno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uno</a:t>
            </a:r>
            <a:r>
              <a:rPr lang="en-US" sz="3200" dirty="0" smtClean="0">
                <a:latin typeface="Baskerville Old Face" panose="02020602080505020303" pitchFamily="18" charset="0"/>
              </a:rPr>
              <a:t> studio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legale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tedesco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presenta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it-IT" sz="3200" b="1" dirty="0" smtClean="0">
                <a:latin typeface="Baskerville Old Face" panose="02020602080505020303" pitchFamily="18" charset="0"/>
              </a:rPr>
              <a:t>domanda </a:t>
            </a:r>
            <a:r>
              <a:rPr lang="it-IT" sz="3200" b="1" dirty="0">
                <a:latin typeface="Baskerville Old Face" panose="02020602080505020303" pitchFamily="18" charset="0"/>
              </a:rPr>
              <a:t>di autorizzazione </a:t>
            </a:r>
            <a:r>
              <a:rPr lang="it-IT" sz="3200" b="1" dirty="0" smtClean="0">
                <a:latin typeface="Baskerville Old Face" panose="02020602080505020303" pitchFamily="18" charset="0"/>
              </a:rPr>
              <a:t>all'esercizio </a:t>
            </a:r>
            <a:r>
              <a:rPr lang="it-IT" sz="3200" b="1" dirty="0">
                <a:latin typeface="Baskerville Old Face" panose="02020602080505020303" pitchFamily="18" charset="0"/>
              </a:rPr>
              <a:t>della professione di </a:t>
            </a:r>
            <a:r>
              <a:rPr lang="it-IT" sz="3200" b="1" dirty="0" smtClean="0">
                <a:latin typeface="Baskerville Old Face" panose="02020602080505020303" pitchFamily="18" charset="0"/>
              </a:rPr>
              <a:t>avvocato in Germania</a:t>
            </a:r>
            <a:endParaRPr lang="en-US" sz="3200" b="1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 smtClean="0">
                <a:latin typeface="Baskerville Old Face" panose="02020602080505020303" pitchFamily="18" charset="0"/>
              </a:rPr>
              <a:t>Domanda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respinta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perché l’interessata </a:t>
            </a:r>
            <a:r>
              <a:rPr lang="it-IT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«NON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in possesso dei requisiti di idoneità all' esercizio delle funzioni giudiziarie necessari per accedere alla professione di </a:t>
            </a:r>
            <a:r>
              <a:rPr lang="it-IT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avvocato»</a:t>
            </a:r>
            <a:r>
              <a:rPr lang="it-IT" sz="3200" dirty="0" smtClean="0">
                <a:latin typeface="Baskerville Old Face" panose="02020602080505020303" pitchFamily="18" charset="0"/>
              </a:rPr>
              <a:t> = non laureata in legge in università tedesca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‹art. 49, co. 2 TFUE›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 CORTOCIRCUITO?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L’applicazione delle «condizioni definite dalla legislazione nazionale nei confronti dei propri cittadini» …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un </a:t>
            </a:r>
            <a:r>
              <a:rPr lang="it-IT" sz="3200" b="1" u="sng" dirty="0" smtClean="0">
                <a:latin typeface="Baskerville Old Face" panose="02020602080505020303" pitchFamily="18" charset="0"/>
              </a:rPr>
              <a:t>ostacolo</a:t>
            </a:r>
            <a:r>
              <a:rPr lang="it-IT" sz="3200" dirty="0" smtClean="0">
                <a:latin typeface="Baskerville Old Face" panose="02020602080505020303" pitchFamily="18" charset="0"/>
              </a:rPr>
              <a:t> all’esercizio della libertà di stabilimento?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3200" u="sng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latin typeface="Baskerville Old Face" panose="02020602080505020303" pitchFamily="18" charset="0"/>
              </a:rPr>
              <a:t>…. ma se ciò costituisce precisamente il contenuto della libertà?!?!?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96563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IL PROBLEMA DELLE QUALIFICHE PROFESSIONALI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887523"/>
            <a:ext cx="11067140" cy="48740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Per le professioni il cui esercizio è subordinato al possesso di un diploma o di una qualifica professionale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  <a:cs typeface="Calibri"/>
              </a:rPr>
              <a:t>↓</a:t>
            </a: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Obbligo dello Stato membro in cui è presentata domanda di autorizzazione all’esercizio di una professione (…) di operare un raffronto tra le competenze attestate dai diplomi/qualifiche acquisite in altro Stato membro e quelle richieste dalle norme nazionali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Principio del mutuo riconoscimento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(delle qualifiche professionali)</a:t>
            </a:r>
            <a:r>
              <a:rPr lang="it-IT" sz="3200" dirty="0" smtClean="0">
                <a:latin typeface="Baskerville Old Face" panose="02020602080505020303" pitchFamily="18" charset="0"/>
              </a:rPr>
              <a:t> </a:t>
            </a: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96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Giurisprudenza</a:t>
            </a: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sz="4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rilevante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887523"/>
            <a:ext cx="11067140" cy="48740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Causa 11/77, </a:t>
            </a:r>
            <a:r>
              <a:rPr lang="it-IT" sz="3200" i="1" dirty="0" smtClean="0">
                <a:latin typeface="Baskerville Old Face" panose="02020602080505020303" pitchFamily="18" charset="0"/>
              </a:rPr>
              <a:t>Patrick </a:t>
            </a:r>
            <a:r>
              <a:rPr lang="it-IT" sz="3200" dirty="0" smtClean="0">
                <a:latin typeface="Baskerville Old Face" panose="02020602080505020303" pitchFamily="18" charset="0"/>
              </a:rPr>
              <a:t>(architetti)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Causa 71/76, </a:t>
            </a:r>
            <a:r>
              <a:rPr lang="it-IT" sz="3200" i="1" dirty="0" err="1" smtClean="0">
                <a:latin typeface="Baskerville Old Face" panose="02020602080505020303" pitchFamily="18" charset="0"/>
              </a:rPr>
              <a:t>Thieffry</a:t>
            </a:r>
            <a:r>
              <a:rPr lang="it-IT" sz="3200" i="1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(avvocati)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C-380/89, </a:t>
            </a:r>
            <a:r>
              <a:rPr lang="it-IT" sz="3200" i="1" dirty="0" err="1" smtClean="0">
                <a:latin typeface="Baskerville Old Face" panose="02020602080505020303" pitchFamily="18" charset="0"/>
              </a:rPr>
              <a:t>Vlassopoulou</a:t>
            </a:r>
            <a:r>
              <a:rPr lang="it-IT" sz="3200" i="1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(avvocati)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POSITIVA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facilitano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l’esercizio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502" y="1803633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NEGATIVA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Divieto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restrittive</a:t>
            </a: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(art. 49 TFUE)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circolazone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(art. 56 TFUE)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Basi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giuridiche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50 TFUE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53 TFUE (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diplomi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certificati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3200" dirty="0" smtClean="0">
                <a:latin typeface="Baskerville Old Face" panose="020206020805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4000" smtClean="0">
                <a:latin typeface="Baskerville Old Face" panose="02020602080505020303" pitchFamily="18" charset="0"/>
              </a:rPr>
              <a:t> 2005/36/CE </a:t>
            </a:r>
            <a:r>
              <a:rPr lang="en-US" sz="4000" dirty="0" smtClean="0">
                <a:latin typeface="Baskerville Old Face" panose="02020602080505020303" pitchFamily="18" charset="0"/>
              </a:rPr>
              <a:t>(riv. Dir. 2013/55/UE)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Approccio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orizzontale</a:t>
            </a:r>
            <a:endParaRPr lang="en-US" sz="4000" dirty="0" smtClean="0">
              <a:latin typeface="Baskerville Old Face" panose="02020602080505020303" pitchFamily="18" charset="0"/>
            </a:endParaRPr>
          </a:p>
          <a:p>
            <a:pPr marL="742950" indent="-742950" algn="just">
              <a:lnSpc>
                <a:spcPct val="100000"/>
              </a:lnSpc>
              <a:buAutoNum type="arabicParenR"/>
            </a:pP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automatico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4000" dirty="0" smtClean="0">
                <a:latin typeface="Baskerville Old Face" panose="02020602080505020303" pitchFamily="18" charset="0"/>
              </a:rPr>
              <a:t>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(se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condizioni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minime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formazione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armonizzate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automatico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4000" dirty="0" smtClean="0">
                <a:latin typeface="Baskerville Old Face" panose="02020602080505020303" pitchFamily="18" charset="0"/>
              </a:rPr>
              <a:t>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dell’esperienza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attiv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artigianali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commerciali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industriali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4000" dirty="0" smtClean="0">
                <a:latin typeface="Baskerville Old Face" panose="02020602080505020303" pitchFamily="18" charset="0"/>
              </a:rPr>
              <a:t>Regime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generale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formazione</a:t>
            </a:r>
            <a:r>
              <a:rPr lang="en-US" sz="4000" dirty="0" smtClean="0">
                <a:latin typeface="Baskerville Old Face" panose="02020602080505020303" pitchFamily="18" charset="0"/>
              </a:rPr>
              <a:t> (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applicazione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residuale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-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artt</a:t>
            </a:r>
            <a:r>
              <a:rPr lang="en-US" sz="4000" dirty="0" smtClean="0">
                <a:latin typeface="Baskerville Old Face" panose="02020602080505020303" pitchFamily="18" charset="0"/>
              </a:rPr>
              <a:t>. 13 e 14)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Professione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forense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ALTERNATIVA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latin typeface="Baskerville Old Face" panose="02020602080505020303" pitchFamily="18" charset="0"/>
              </a:rPr>
              <a:t> “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Qualifiche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professionali</a:t>
            </a:r>
            <a:r>
              <a:rPr lang="en-US" sz="3200" dirty="0" smtClean="0">
                <a:latin typeface="Baskerville Old Face" panose="02020602080505020303" pitchFamily="18" charset="0"/>
              </a:rPr>
              <a:t>” art. 14, par. 3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A </a:t>
            </a:r>
            <a:r>
              <a:rPr lang="en-US" dirty="0" err="1" smtClean="0">
                <a:latin typeface="Baskerville Old Face" panose="02020602080505020303" pitchFamily="18" charset="0"/>
              </a:rPr>
              <a:t>scelta</a:t>
            </a:r>
            <a:r>
              <a:rPr lang="en-US" dirty="0" smtClean="0">
                <a:latin typeface="Baskerville Old Face" panose="02020602080505020303" pitchFamily="18" charset="0"/>
              </a:rPr>
              <a:t> del </a:t>
            </a:r>
            <a:r>
              <a:rPr lang="en-US" dirty="0" err="1" smtClean="0">
                <a:latin typeface="Baskerville Old Face" panose="02020602080505020303" pitchFamily="18" charset="0"/>
              </a:rPr>
              <a:t>richiedente</a:t>
            </a:r>
            <a:r>
              <a:rPr lang="en-US" dirty="0" smtClean="0">
                <a:latin typeface="Baskerville Old Face" panose="02020602080505020303" pitchFamily="18" charset="0"/>
              </a:rPr>
              <a:t>, </a:t>
            </a:r>
            <a:r>
              <a:rPr lang="en-US" dirty="0" err="1" smtClean="0">
                <a:latin typeface="Baskerville Old Face" panose="02020602080505020303" pitchFamily="18" charset="0"/>
              </a:rPr>
              <a:t>tirocinio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adattamento</a:t>
            </a:r>
            <a:r>
              <a:rPr lang="en-US" dirty="0" smtClean="0">
                <a:latin typeface="Baskerville Old Face" panose="02020602080505020303" pitchFamily="18" charset="0"/>
              </a:rPr>
              <a:t> OPPURE </a:t>
            </a:r>
            <a:r>
              <a:rPr lang="en-US" dirty="0" err="1" smtClean="0">
                <a:latin typeface="Baskerville Old Face" panose="02020602080505020303" pitchFamily="18" charset="0"/>
              </a:rPr>
              <a:t>prova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attitudinale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latin typeface="Baskerville Old Face" panose="02020602080505020303" pitchFamily="18" charset="0"/>
              </a:rPr>
              <a:t> 98/5/CE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Iscrizione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presso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autorità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competente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dello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ospite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smtClean="0">
                <a:latin typeface="Baskerville Old Face" panose="02020602080505020303" pitchFamily="18" charset="0"/>
              </a:rPr>
              <a:t>con </a:t>
            </a:r>
            <a:r>
              <a:rPr lang="en-US" u="sng" dirty="0" err="1" smtClean="0">
                <a:latin typeface="Baskerville Old Face" panose="02020602080505020303" pitchFamily="18" charset="0"/>
              </a:rPr>
              <a:t>titolo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conseguito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nel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Paese</a:t>
            </a:r>
            <a:r>
              <a:rPr lang="en-US" u="sng" dirty="0" smtClean="0">
                <a:latin typeface="Baskerville Old Face" panose="02020602080505020303" pitchFamily="18" charset="0"/>
              </a:rPr>
              <a:t> di </a:t>
            </a:r>
            <a:r>
              <a:rPr lang="en-US" u="sng" dirty="0" err="1" smtClean="0">
                <a:latin typeface="Baskerville Old Face" panose="02020602080505020303" pitchFamily="18" charset="0"/>
              </a:rPr>
              <a:t>origine</a:t>
            </a:r>
            <a:r>
              <a:rPr lang="en-US" dirty="0" smtClean="0">
                <a:latin typeface="Baskerville Old Face" panose="02020602080505020303" pitchFamily="18" charset="0"/>
              </a:rPr>
              <a:t> (art. 4)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Dopo</a:t>
            </a:r>
            <a:r>
              <a:rPr lang="en-US" dirty="0" smtClean="0">
                <a:latin typeface="Baskerville Old Face" panose="02020602080505020303" pitchFamily="18" charset="0"/>
              </a:rPr>
              <a:t> 3 </a:t>
            </a:r>
            <a:r>
              <a:rPr lang="en-US" dirty="0" err="1" smtClean="0">
                <a:latin typeface="Baskerville Old Face" panose="02020602080505020303" pitchFamily="18" charset="0"/>
              </a:rPr>
              <a:t>anni</a:t>
            </a:r>
            <a:r>
              <a:rPr lang="en-US" dirty="0" smtClean="0">
                <a:latin typeface="Baskerville Old Face" panose="02020602080505020303" pitchFamily="18" charset="0"/>
              </a:rPr>
              <a:t> di “</a:t>
            </a:r>
            <a:r>
              <a:rPr lang="en-US" dirty="0" err="1" smtClean="0">
                <a:latin typeface="Baskerville Old Face" panose="02020602080505020303" pitchFamily="18" charset="0"/>
              </a:rPr>
              <a:t>attività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regolare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ed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effettiva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presso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membro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ospitante</a:t>
            </a:r>
            <a:r>
              <a:rPr lang="en-US" dirty="0" smtClean="0">
                <a:latin typeface="Baskerville Old Face" panose="02020602080505020303" pitchFamily="18" charset="0"/>
              </a:rPr>
              <a:t>”, </a:t>
            </a:r>
            <a:r>
              <a:rPr lang="en-US" dirty="0" err="1" smtClean="0">
                <a:latin typeface="Baskerville Old Face" panose="02020602080505020303" pitchFamily="18" charset="0"/>
              </a:rPr>
              <a:t>dispensa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dalle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dirty="0" smtClean="0">
                <a:latin typeface="Baskerville Old Face" panose="02020602080505020303" pitchFamily="18" charset="0"/>
              </a:rPr>
              <a:t> di accesso </a:t>
            </a:r>
            <a:r>
              <a:rPr lang="en-US" dirty="0" err="1" smtClean="0">
                <a:latin typeface="Baskerville Old Face" panose="02020602080505020303" pitchFamily="18" charset="0"/>
              </a:rPr>
              <a:t>locali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UN‘ALTRA STORIA EMBLEMATICA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2 cittadini italiani conseguono laurea in Giurisprudenza in Italia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In Spagna, sostengono alcuni esami universitari integrativi e ottengono la qualifica professionale di «</a:t>
            </a:r>
            <a:r>
              <a:rPr lang="it-IT" sz="3200" dirty="0" err="1" smtClean="0">
                <a:latin typeface="Baskerville Old Face" panose="02020602080505020303" pitchFamily="18" charset="0"/>
              </a:rPr>
              <a:t>abogado</a:t>
            </a:r>
            <a:r>
              <a:rPr lang="it-IT" sz="3200" dirty="0" smtClean="0">
                <a:latin typeface="Baskerville Old Face" panose="02020602080505020303" pitchFamily="18" charset="0"/>
              </a:rPr>
              <a:t>» (no esame di abilitazione)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Tornati immediatamente in Italia, chiedono iscrizione all’ordine ai sensi della direttiva 98/5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 ABUSO DEL DIRITTO?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«il diritto dei cittadini UE di scegliere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3200" dirty="0" smtClean="0">
                <a:latin typeface="Baskerville Old Face" panose="02020602080505020303" pitchFamily="18" charset="0"/>
              </a:rPr>
              <a:t>- lo Stato membro in cui desiderano acquisire il titolo 	professionale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3200" dirty="0" smtClean="0">
                <a:latin typeface="Baskerville Old Face" panose="02020602080505020303" pitchFamily="18" charset="0"/>
              </a:rPr>
              <a:t>- lo Stato membro in cui esercitare la professione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è inerente all’esercizio, in un mercato unico, delle libertà fondamentali garantite dai Trattati»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latin typeface="Bradley Hand ITC" panose="03070402050302030203" pitchFamily="66" charset="0"/>
              </a:rPr>
              <a:t>Non può trattarsi di per sé di abuso del diritto!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(C-58/13 e C-59/13, </a:t>
            </a:r>
            <a:r>
              <a:rPr lang="it-IT" sz="3200" i="1" dirty="0" smtClean="0">
                <a:latin typeface="Baskerville Old Face" panose="02020602080505020303" pitchFamily="18" charset="0"/>
              </a:rPr>
              <a:t>Torresi</a:t>
            </a:r>
            <a:r>
              <a:rPr lang="it-IT" sz="3200" dirty="0" smtClean="0">
                <a:latin typeface="Baskerville Old Face" panose="02020602080505020303" pitchFamily="18" charset="0"/>
              </a:rPr>
              <a:t>)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502" y="1803633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(art. 49 TFUE)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1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dentisti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Italia)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italiana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riserva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(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va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)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dentisti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cittadinanza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italiana</a:t>
            </a:r>
            <a:r>
              <a:rPr lang="en-US" sz="3200" dirty="0" smtClean="0">
                <a:latin typeface="Baskerville Old Face" panose="02020602080505020303" pitchFamily="18" charset="0"/>
              </a:rPr>
              <a:t>,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trasferimento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dirty="0" smtClean="0">
                <a:latin typeface="Baskerville Old Face" panose="02020602080505020303" pitchFamily="18" charset="0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diritto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chiedere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mantenimento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dell’iscrizione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all’albo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dentisti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italiani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residenti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professione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Italia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immatricolazione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pescherecci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nel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Regno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Unito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Regno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Unito</a:t>
            </a:r>
            <a:r>
              <a:rPr lang="en-US" sz="3200" dirty="0" smtClean="0">
                <a:latin typeface="Baskerville Old Face" panose="02020602080505020303" pitchFamily="18" charset="0"/>
              </a:rPr>
              <a:t>,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permetteva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l’immatricolazione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pescherecci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registri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condizione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proprietari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noleggiatori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esercenti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una</a:t>
            </a:r>
            <a:r>
              <a:rPr lang="en-US" sz="3200" dirty="0" smtClean="0">
                <a:latin typeface="Baskerville Old Face" panose="02020602080505020303" pitchFamily="18" charset="0"/>
              </a:rPr>
              <a:t> nave e,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azionisti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amministratori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avessero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domicilio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Regno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Unito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.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poco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probabile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, e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comunque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più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oneroso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proprietari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noleggiatori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esercenti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navi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ovvero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azionisti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amministratori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immatricolare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pescherecci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nei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registri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navali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endParaRPr lang="en-US" sz="3200" u="sng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8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3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negozi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ottica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Grecia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ciascun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ottico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gestire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territorio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greco</a:t>
            </a:r>
            <a:r>
              <a:rPr lang="en-US" sz="3200" dirty="0" smtClean="0">
                <a:latin typeface="Baskerville Old Face" panose="02020602080505020303" pitchFamily="18" charset="0"/>
              </a:rPr>
              <a:t> al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massimo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1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negozio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3200" dirty="0" smtClean="0">
                <a:latin typeface="Baskerville Old Face" panose="02020602080505020303" pitchFamily="18" charset="0"/>
              </a:rPr>
              <a:t> +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essere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socio al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massimo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2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 per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gestione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altrettanti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negozi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Grecia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ostacolato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o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scoraggiato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in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da parte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degli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membri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4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organizzatori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fiere in Italia)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Diverse normative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regionali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provinciali</a:t>
            </a:r>
            <a:r>
              <a:rPr lang="en-US" sz="3200" dirty="0" smtClean="0">
                <a:latin typeface="Baskerville Old Face" panose="02020602080505020303" pitchFamily="18" charset="0"/>
              </a:rPr>
              <a:t> in Italia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richiedono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fini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svolgimento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dell’attività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organizzatore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fiera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tra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fondatori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o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</a:t>
            </a:r>
            <a:r>
              <a:rPr lang="en-US" sz="3200" dirty="0" smtClean="0">
                <a:latin typeface="Baskerville Old Face" panose="02020602080505020303" pitchFamily="18" charset="0"/>
              </a:rPr>
              <a:t> vi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sia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almeno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1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ente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territoriale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locale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ostacolato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o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scoraggiato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Italia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soggetti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impegnati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settore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dell’organizzazione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fieristica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TIPOLOGIE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desunte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dalla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casistica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MISURE DISCRIMINATORIE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3200" dirty="0" smtClean="0">
                <a:latin typeface="Baskerville Old Face" panose="02020602080505020303" pitchFamily="18" charset="0"/>
              </a:rPr>
              <a:t> base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nazionalità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Dentisti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Italia: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c. Italia, C-162/99)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Indirettamente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endParaRPr lang="en-US" sz="3200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Immatricolazione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pescherecci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nel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Regno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Unito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Factortame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, C-221/89)</a:t>
            </a:r>
            <a:endParaRPr lang="en-US" sz="24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MISURE MERAMENTE RESTRITTIVE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Negozi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2400" dirty="0" smtClean="0">
                <a:latin typeface="Baskerville Old Face" panose="02020602080505020303" pitchFamily="18" charset="0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</a:rPr>
              <a:t> c.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2400" dirty="0" smtClean="0">
                <a:latin typeface="Baskerville Old Face" panose="02020602080505020303" pitchFamily="18" charset="0"/>
              </a:rPr>
              <a:t>, C-140/03;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organizzatori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fiere</a:t>
            </a:r>
            <a:r>
              <a:rPr lang="en-US" sz="2400" dirty="0" smtClean="0">
                <a:latin typeface="Baskerville Old Face" panose="02020602080505020303" pitchFamily="18" charset="0"/>
              </a:rPr>
              <a:t> in Italia: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</a:rPr>
              <a:t> c. Italia, C-439/99)</a:t>
            </a:r>
          </a:p>
        </p:txBody>
      </p:sp>
    </p:spTree>
    <p:extLst>
      <p:ext uri="{BB962C8B-B14F-4D97-AF65-F5344CB8AC3E}">
        <p14:creationId xmlns:p14="http://schemas.microsoft.com/office/powerpoint/2010/main" val="36781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502" y="1803633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(art. 49 TFUE)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5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4420</TotalTime>
  <Words>823</Words>
  <Application>Microsoft Office PowerPoint</Application>
  <PresentationFormat>Personalizzato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Office Theme</vt:lpstr>
      <vt:lpstr>       LIBERTÀ DI STABILIMENTO e LIBERA CIRCOLAZIONE SERVIZI </vt:lpstr>
      <vt:lpstr> INTEGRAZIONE NEGATIVA Divieto di misure restrittive alla libertà di stabilimento (art. 49 TFUE) e alla libera circolazone dei servizi (art. 56 TFUE)</vt:lpstr>
      <vt:lpstr> Libertà di stabilimento (art. 49 TFUE) </vt:lpstr>
      <vt:lpstr>Esempio 1 (dentisti in Italia)</vt:lpstr>
      <vt:lpstr>Esempio 2 (immatricolazione di pescherecci nel Regno Unito)</vt:lpstr>
      <vt:lpstr>Esempio 3 (negozi di ottica in Grecia)</vt:lpstr>
      <vt:lpstr>Esempio 4 (organizzatori di fiere in Italia)</vt:lpstr>
      <vt:lpstr>TIPOLOGIE (desunte dalla casistica)</vt:lpstr>
      <vt:lpstr> Libera circolazione dei servizi (art. 49 TFUE) </vt:lpstr>
      <vt:lpstr>Esempio 1 (assicurazioni tedesche)</vt:lpstr>
      <vt:lpstr>Esempio 2 (risarcimento danni ai turisti)</vt:lpstr>
      <vt:lpstr>Esempio 3 (gas metano in comune lombardo)</vt:lpstr>
      <vt:lpstr>TIPOLOGIE (desunte dalla casistica)</vt:lpstr>
      <vt:lpstr> Il ponte tra l’integrazione negativa e l’integrazione positiva </vt:lpstr>
      <vt:lpstr> UNA STORIA EMBLEMATICA</vt:lpstr>
      <vt:lpstr> UN CORTOCIRCUITO?</vt:lpstr>
      <vt:lpstr> IL PROBLEMA DELLE QUALIFICHE PROFESSIONALI</vt:lpstr>
      <vt:lpstr> Giurisprudenza rilevante</vt:lpstr>
      <vt:lpstr> INTEGRAZIONE POSITIVA Misure che facilitano l’esercizio della libertà di stabilimento</vt:lpstr>
      <vt:lpstr>Basi giuridiche</vt:lpstr>
      <vt:lpstr>QUALIFICHE PROFESSIONALI</vt:lpstr>
      <vt:lpstr>Professione forense</vt:lpstr>
      <vt:lpstr> UN‘ALTRA STORIA EMBLEMATICA</vt:lpstr>
      <vt:lpstr> UN ABUSO DEL DIRITTO?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300</cp:revision>
  <dcterms:created xsi:type="dcterms:W3CDTF">2015-06-03T12:37:49Z</dcterms:created>
  <dcterms:modified xsi:type="dcterms:W3CDTF">2022-10-27T18:54:58Z</dcterms:modified>
</cp:coreProperties>
</file>