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57" r:id="rId5"/>
    <p:sldId id="276" r:id="rId6"/>
    <p:sldId id="277" r:id="rId7"/>
    <p:sldId id="278" r:id="rId8"/>
    <p:sldId id="279" r:id="rId9"/>
    <p:sldId id="285" r:id="rId10"/>
    <p:sldId id="280" r:id="rId11"/>
    <p:sldId id="281" r:id="rId12"/>
    <p:sldId id="259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31/03/2020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cap="small" dirty="0" smtClean="0">
                <a:solidFill>
                  <a:srgbClr val="7030A0"/>
                </a:solidFill>
              </a:rPr>
              <a:t>Valorizzazione</a:t>
            </a:r>
            <a:br>
              <a:rPr lang="it-IT" cap="small" dirty="0" smtClean="0">
                <a:solidFill>
                  <a:srgbClr val="7030A0"/>
                </a:solidFill>
              </a:rPr>
            </a:br>
            <a:r>
              <a:rPr lang="it-IT" cap="small" dirty="0" smtClean="0">
                <a:solidFill>
                  <a:srgbClr val="7030A0"/>
                </a:solidFill>
              </a:rPr>
              <a:t>dell’origine dei prodotti</a:t>
            </a:r>
            <a:endParaRPr lang="it-IT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Nel quadro della libera circolazione delle merci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OBIETTIVO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Regolamento 1151/2012</a:t>
            </a:r>
            <a:br>
              <a:rPr lang="it-IT" dirty="0" smtClean="0">
                <a:solidFill>
                  <a:srgbClr val="C00000"/>
                </a:solidFill>
              </a:rPr>
            </a:b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7030A0"/>
                </a:solidFill>
                <a:latin typeface="+mj-lt"/>
              </a:rPr>
              <a:t>aiutare</a:t>
            </a:r>
            <a:r>
              <a:rPr lang="it-IT" dirty="0">
                <a:solidFill>
                  <a:srgbClr val="7030A0"/>
                </a:solidFill>
                <a:latin typeface="+mj-lt"/>
              </a:rPr>
              <a:t> i produttori </a:t>
            </a:r>
            <a:r>
              <a:rPr lang="it-IT" dirty="0" smtClean="0">
                <a:solidFill>
                  <a:srgbClr val="7030A0"/>
                </a:solidFill>
                <a:latin typeface="+mj-lt"/>
              </a:rPr>
              <a:t>di prodotti </a:t>
            </a:r>
            <a:r>
              <a:rPr lang="it-IT" dirty="0">
                <a:solidFill>
                  <a:srgbClr val="7030A0"/>
                </a:solidFill>
                <a:latin typeface="+mj-lt"/>
              </a:rPr>
              <a:t>agricoli e alimentari a </a:t>
            </a:r>
            <a:r>
              <a:rPr lang="it-IT" b="1" dirty="0">
                <a:solidFill>
                  <a:srgbClr val="7030A0"/>
                </a:solidFill>
                <a:latin typeface="+mj-lt"/>
              </a:rPr>
              <a:t>comunicare agli acquirenti e </a:t>
            </a:r>
            <a:r>
              <a:rPr lang="it-IT" b="1" dirty="0" smtClean="0">
                <a:solidFill>
                  <a:srgbClr val="7030A0"/>
                </a:solidFill>
                <a:latin typeface="+mj-lt"/>
              </a:rPr>
              <a:t>ai consumatori</a:t>
            </a:r>
            <a:r>
              <a:rPr lang="it-IT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it-IT" dirty="0">
                <a:solidFill>
                  <a:srgbClr val="C00000"/>
                </a:solidFill>
                <a:latin typeface="+mj-lt"/>
              </a:rPr>
              <a:t>le caratteristiche e le modalità di produzione agricola</a:t>
            </a:r>
            <a:r>
              <a:rPr lang="it-IT" dirty="0">
                <a:solidFill>
                  <a:srgbClr val="7030A0"/>
                </a:solidFill>
                <a:latin typeface="+mj-lt"/>
              </a:rPr>
              <a:t> di tali prodotti, garantendo in tal modo: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a) una </a:t>
            </a:r>
            <a:r>
              <a:rPr lang="it-IT" dirty="0">
                <a:solidFill>
                  <a:srgbClr val="C00000"/>
                </a:solidFill>
                <a:latin typeface="+mj-lt"/>
              </a:rPr>
              <a:t>concorrenza leale</a:t>
            </a:r>
            <a:r>
              <a:rPr lang="it-IT" dirty="0">
                <a:solidFill>
                  <a:srgbClr val="7030A0"/>
                </a:solidFill>
                <a:latin typeface="+mj-lt"/>
              </a:rPr>
              <a:t> per gli agricoltori e i produttori di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prodotti agricoli e alimentari aventi caratteristiche e proprietà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che conferiscono valore aggiunto;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b) la </a:t>
            </a:r>
            <a:r>
              <a:rPr lang="it-IT" dirty="0">
                <a:solidFill>
                  <a:srgbClr val="C00000"/>
                </a:solidFill>
                <a:latin typeface="+mj-lt"/>
              </a:rPr>
              <a:t>disponibilità per i consumatori di informazioni attendibili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riguardo a tali prodotti;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c) il </a:t>
            </a:r>
            <a:r>
              <a:rPr lang="it-IT" dirty="0">
                <a:solidFill>
                  <a:srgbClr val="C00000"/>
                </a:solidFill>
                <a:latin typeface="+mj-lt"/>
              </a:rPr>
              <a:t>rispetto dei diritti di proprietà intellettuale</a:t>
            </a:r>
            <a:r>
              <a:rPr lang="it-IT" dirty="0">
                <a:solidFill>
                  <a:srgbClr val="7030A0"/>
                </a:solidFill>
                <a:latin typeface="+mj-lt"/>
              </a:rPr>
              <a:t>; e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d) l’</a:t>
            </a:r>
            <a:r>
              <a:rPr lang="it-IT" dirty="0">
                <a:solidFill>
                  <a:srgbClr val="C00000"/>
                </a:solidFill>
                <a:latin typeface="+mj-lt"/>
              </a:rPr>
              <a:t>integrità del mercato interno</a:t>
            </a:r>
            <a:r>
              <a:rPr lang="it-IT" dirty="0">
                <a:solidFill>
                  <a:srgbClr val="7030A0"/>
                </a:solidFill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8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52128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B0F0"/>
                </a:solidFill>
              </a:rPr>
              <a:t>COMMENTO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rgbClr val="0070C0"/>
                </a:solidFill>
                <a:latin typeface="+mj-lt"/>
              </a:rPr>
              <a:t>Si affida comunque la conservazione e la valorizzazione delle tradizioni culturali </a:t>
            </a:r>
            <a:r>
              <a:rPr lang="it-IT" dirty="0" smtClean="0">
                <a:solidFill>
                  <a:srgbClr val="00B0F0"/>
                </a:solidFill>
                <a:latin typeface="+mj-lt"/>
              </a:rPr>
              <a:t>alle preferenze dei consumatori</a:t>
            </a:r>
            <a:r>
              <a:rPr lang="it-IT" dirty="0" smtClean="0">
                <a:solidFill>
                  <a:srgbClr val="0070C0"/>
                </a:solidFill>
                <a:latin typeface="+mj-lt"/>
              </a:rPr>
              <a:t> – lasciandosi alle spalle l’</a:t>
            </a:r>
            <a:r>
              <a:rPr lang="it-IT" dirty="0" smtClean="0">
                <a:solidFill>
                  <a:srgbClr val="00B0F0"/>
                </a:solidFill>
                <a:latin typeface="+mj-lt"/>
              </a:rPr>
              <a:t>approccio protezionistico che è incompatibile con il mercato unico</a:t>
            </a:r>
            <a:r>
              <a:rPr lang="it-IT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– </a:t>
            </a:r>
            <a:r>
              <a:rPr lang="it-IT" dirty="0" smtClean="0">
                <a:solidFill>
                  <a:srgbClr val="0070C0"/>
                </a:solidFill>
                <a:latin typeface="+mj-lt"/>
              </a:rPr>
              <a:t>utilizzando le </a:t>
            </a:r>
            <a:r>
              <a:rPr lang="it-IT" u="sng" dirty="0" smtClean="0">
                <a:solidFill>
                  <a:srgbClr val="0070C0"/>
                </a:solidFill>
                <a:latin typeface="+mj-lt"/>
              </a:rPr>
              <a:t>dinamiche corrette e virtuose dell’economia di mercato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0070C0"/>
                </a:solidFill>
                <a:latin typeface="+mj-lt"/>
              </a:rPr>
              <a:t>1) informazione dei consumatori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0070C0"/>
                </a:solidFill>
                <a:latin typeface="+mj-lt"/>
              </a:rPr>
              <a:t>2) L’obiettivo di creare maggiore ricchezza individuale è il miglioramento delle produzioni</a:t>
            </a:r>
            <a:endParaRPr lang="it-IT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9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Denominazione di Origine Protetta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(art. 5, par. 1 reg. 1151/2012)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Identifica </a:t>
            </a:r>
            <a:r>
              <a:rPr lang="it-IT" dirty="0">
                <a:solidFill>
                  <a:srgbClr val="0070C0"/>
                </a:solidFill>
              </a:rPr>
              <a:t>un prodotto: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a) originario di un </a:t>
            </a:r>
            <a:r>
              <a:rPr lang="it-IT" u="sng" dirty="0">
                <a:solidFill>
                  <a:srgbClr val="0070C0"/>
                </a:solidFill>
              </a:rPr>
              <a:t>luogo</a:t>
            </a:r>
            <a:r>
              <a:rPr lang="it-IT" dirty="0">
                <a:solidFill>
                  <a:srgbClr val="0070C0"/>
                </a:solidFill>
              </a:rPr>
              <a:t>, </a:t>
            </a:r>
            <a:r>
              <a:rPr lang="it-IT" u="sng" dirty="0">
                <a:solidFill>
                  <a:srgbClr val="0070C0"/>
                </a:solidFill>
              </a:rPr>
              <a:t>regione</a:t>
            </a:r>
            <a:r>
              <a:rPr lang="it-IT" dirty="0">
                <a:solidFill>
                  <a:srgbClr val="0070C0"/>
                </a:solidFill>
              </a:rPr>
              <a:t> o, in casi eccezionali, di </a:t>
            </a:r>
            <a:r>
              <a:rPr lang="it-IT" dirty="0" smtClean="0">
                <a:solidFill>
                  <a:srgbClr val="0070C0"/>
                </a:solidFill>
              </a:rPr>
              <a:t>un </a:t>
            </a:r>
            <a:r>
              <a:rPr lang="it-IT" u="sng" dirty="0" smtClean="0">
                <a:solidFill>
                  <a:srgbClr val="0070C0"/>
                </a:solidFill>
              </a:rPr>
              <a:t>paese </a:t>
            </a:r>
            <a:r>
              <a:rPr lang="it-IT" u="sng" dirty="0">
                <a:solidFill>
                  <a:srgbClr val="0070C0"/>
                </a:solidFill>
              </a:rPr>
              <a:t>determinati</a:t>
            </a:r>
            <a:r>
              <a:rPr lang="it-IT" dirty="0">
                <a:solidFill>
                  <a:srgbClr val="0070C0"/>
                </a:solidFill>
              </a:rPr>
              <a:t>;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b) </a:t>
            </a:r>
            <a:r>
              <a:rPr lang="it-IT" b="1" dirty="0">
                <a:solidFill>
                  <a:srgbClr val="0070C0"/>
                </a:solidFill>
              </a:rPr>
              <a:t>la cui qualità o le cui caratteristiche</a:t>
            </a:r>
            <a:r>
              <a:rPr lang="it-IT" dirty="0">
                <a:solidFill>
                  <a:srgbClr val="0070C0"/>
                </a:solidFill>
              </a:rPr>
              <a:t> sono dovute </a:t>
            </a:r>
            <a:r>
              <a:rPr lang="it-IT" u="sng" dirty="0">
                <a:solidFill>
                  <a:srgbClr val="0070C0"/>
                </a:solidFill>
              </a:rPr>
              <a:t>essenzialmente o esclusivamente ad un particolare ambiente geografico</a:t>
            </a:r>
            <a:r>
              <a:rPr lang="it-IT" dirty="0">
                <a:solidFill>
                  <a:srgbClr val="0070C0"/>
                </a:solidFill>
              </a:rPr>
              <a:t> ed ai suoi intrinseci fattori naturali e umani; e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c) le cui </a:t>
            </a:r>
            <a:r>
              <a:rPr lang="it-IT" b="1" dirty="0">
                <a:solidFill>
                  <a:srgbClr val="0070C0"/>
                </a:solidFill>
              </a:rPr>
              <a:t>fasi di produzione si svolgono</a:t>
            </a:r>
            <a:r>
              <a:rPr lang="it-IT" dirty="0">
                <a:solidFill>
                  <a:srgbClr val="0070C0"/>
                </a:solidFill>
              </a:rPr>
              <a:t> nella zona </a:t>
            </a:r>
            <a:r>
              <a:rPr lang="it-IT" dirty="0" smtClean="0">
                <a:solidFill>
                  <a:srgbClr val="0070C0"/>
                </a:solidFill>
              </a:rPr>
              <a:t>geografica delimitata.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Esempi: Parmigiano Reggiano, Mozzarella di bufala campana, Asparago bianco di Bassano, </a:t>
            </a:r>
            <a:r>
              <a:rPr lang="it-IT" dirty="0" err="1" smtClean="0">
                <a:solidFill>
                  <a:srgbClr val="00B050"/>
                </a:solidFill>
              </a:rPr>
              <a:t>Casciotta</a:t>
            </a:r>
            <a:r>
              <a:rPr lang="it-IT" dirty="0" smtClean="0">
                <a:solidFill>
                  <a:srgbClr val="00B050"/>
                </a:solidFill>
              </a:rPr>
              <a:t> d’Urbino, Liquirizia di Calabria, </a:t>
            </a:r>
            <a:r>
              <a:rPr lang="it-IT" dirty="0" err="1" smtClean="0">
                <a:solidFill>
                  <a:srgbClr val="00B050"/>
                </a:solidFill>
              </a:rPr>
              <a:t>Jam</a:t>
            </a:r>
            <a:r>
              <a:rPr lang="it-IT" dirty="0" err="1" smtClean="0">
                <a:solidFill>
                  <a:srgbClr val="00B050"/>
                </a:solidFill>
                <a:latin typeface="Calibri"/>
                <a:cs typeface="Calibri"/>
              </a:rPr>
              <a:t>ón</a:t>
            </a:r>
            <a:r>
              <a:rPr lang="it-IT" dirty="0" smtClean="0">
                <a:solidFill>
                  <a:srgbClr val="00B050"/>
                </a:solidFill>
                <a:latin typeface="Calibri"/>
                <a:cs typeface="Calibri"/>
              </a:rPr>
              <a:t> Serrano de Huelva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4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Indicazione Geografica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(art. 5, par. 2 reg. 1151/2012)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Identifica un prodotto</a:t>
            </a:r>
            <a:r>
              <a:rPr lang="it-IT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a) originario di un determinato luogo, regione o paese;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b) alla cui origine geografica sono essenzialmente </a:t>
            </a:r>
            <a:r>
              <a:rPr lang="it-IT" dirty="0" smtClean="0">
                <a:solidFill>
                  <a:srgbClr val="0070C0"/>
                </a:solidFill>
              </a:rPr>
              <a:t>attribuibili una </a:t>
            </a:r>
            <a:r>
              <a:rPr lang="it-IT" b="1" dirty="0">
                <a:solidFill>
                  <a:srgbClr val="0070C0"/>
                </a:solidFill>
              </a:rPr>
              <a:t>data qualità</a:t>
            </a:r>
            <a:r>
              <a:rPr lang="it-IT" dirty="0">
                <a:solidFill>
                  <a:srgbClr val="0070C0"/>
                </a:solidFill>
              </a:rPr>
              <a:t>; la </a:t>
            </a:r>
            <a:r>
              <a:rPr lang="it-IT" b="1" dirty="0">
                <a:solidFill>
                  <a:srgbClr val="0070C0"/>
                </a:solidFill>
              </a:rPr>
              <a:t>reputazione</a:t>
            </a:r>
            <a:r>
              <a:rPr lang="it-IT" dirty="0">
                <a:solidFill>
                  <a:srgbClr val="0070C0"/>
                </a:solidFill>
              </a:rPr>
              <a:t> o </a:t>
            </a:r>
            <a:r>
              <a:rPr lang="it-IT" b="1" dirty="0">
                <a:solidFill>
                  <a:srgbClr val="0070C0"/>
                </a:solidFill>
              </a:rPr>
              <a:t>altre caratteristiche</a:t>
            </a:r>
            <a:r>
              <a:rPr lang="it-IT" dirty="0">
                <a:solidFill>
                  <a:srgbClr val="0070C0"/>
                </a:solidFill>
              </a:rPr>
              <a:t>; e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c) la cui produzione si svolge per </a:t>
            </a:r>
            <a:r>
              <a:rPr lang="it-IT" b="1" dirty="0">
                <a:solidFill>
                  <a:srgbClr val="0070C0"/>
                </a:solidFill>
              </a:rPr>
              <a:t>almeno una delle sue </a:t>
            </a:r>
            <a:r>
              <a:rPr lang="it-IT" b="1" dirty="0" smtClean="0">
                <a:solidFill>
                  <a:srgbClr val="0070C0"/>
                </a:solidFill>
              </a:rPr>
              <a:t>fasi</a:t>
            </a:r>
            <a:r>
              <a:rPr lang="it-IT" dirty="0" smtClean="0">
                <a:solidFill>
                  <a:srgbClr val="0070C0"/>
                </a:solidFill>
              </a:rPr>
              <a:t> nella </a:t>
            </a:r>
            <a:r>
              <a:rPr lang="it-IT" dirty="0">
                <a:solidFill>
                  <a:srgbClr val="0070C0"/>
                </a:solidFill>
              </a:rPr>
              <a:t>zona geografica delimitata</a:t>
            </a:r>
            <a:r>
              <a:rPr lang="it-IT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Esempi: Lardo di Colonnata, Lenticchia di Castelluccio di Norcia, Prosciutto di Norcia, Ricciarelli di Siena, Riso del Delta del Po, Salame felino, Speck dell’Alto Adige 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Differenza DOP/IGP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sz="4000" dirty="0" smtClean="0">
                <a:solidFill>
                  <a:srgbClr val="0070C0"/>
                </a:solidFill>
              </a:rPr>
              <a:t>intensità del nesso agro-ambientale</a:t>
            </a:r>
          </a:p>
          <a:p>
            <a:pPr marL="0" indent="0">
              <a:buNone/>
            </a:pPr>
            <a:endParaRPr lang="it-IT" sz="4000" dirty="0">
              <a:solidFill>
                <a:srgbClr val="0070C0"/>
              </a:solidFill>
            </a:endParaRPr>
          </a:p>
          <a:p>
            <a:r>
              <a:rPr lang="it-IT" sz="4000" dirty="0" smtClean="0">
                <a:solidFill>
                  <a:srgbClr val="0070C0"/>
                </a:solidFill>
              </a:rPr>
              <a:t>Univoco nel DOP</a:t>
            </a:r>
          </a:p>
          <a:p>
            <a:r>
              <a:rPr lang="it-IT" sz="4000" dirty="0" smtClean="0">
                <a:solidFill>
                  <a:srgbClr val="0070C0"/>
                </a:solidFill>
              </a:rPr>
              <a:t>Più blando nell’IGP, in cui costituisce un «requisito di prodotto»</a:t>
            </a:r>
          </a:p>
          <a:p>
            <a:endParaRPr lang="it-IT" sz="40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it-IT" sz="4000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→</a:t>
            </a:r>
            <a:r>
              <a:rPr lang="it-IT" sz="40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 le DOP/IGP devono necessariamente essere produzioni artigianali OPPURE possono avere carattere industriale?</a:t>
            </a:r>
          </a:p>
          <a:p>
            <a:pPr marL="0" indent="0">
              <a:buNone/>
            </a:pPr>
            <a:endParaRPr lang="it-IT" sz="4000" b="1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it-IT" sz="40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«le IGP possono anche riferirsi a prodotti espressione di una filiera industriale (legame con il territorio è affievolito)</a:t>
            </a:r>
            <a:r>
              <a:rPr lang="it-IT" sz="4000" b="1" dirty="0" smtClean="0">
                <a:solidFill>
                  <a:srgbClr val="0070C0"/>
                </a:solidFill>
                <a:latin typeface="Calibri"/>
                <a:cs typeface="Calibri"/>
              </a:rPr>
              <a:t>» </a:t>
            </a:r>
          </a:p>
          <a:p>
            <a:pPr marL="0" indent="0">
              <a:buNone/>
            </a:pPr>
            <a:endParaRPr lang="it-IT" sz="4000" dirty="0" smtClean="0">
              <a:solidFill>
                <a:srgbClr val="00B05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4000" dirty="0" smtClean="0">
                <a:solidFill>
                  <a:srgbClr val="00B050"/>
                </a:solidFill>
                <a:latin typeface="Calibri"/>
                <a:cs typeface="Calibri"/>
              </a:rPr>
              <a:t>Giur. Amministrativa: Piadina Romagnola, Salame Felino, Aceto Balsamico di Modena </a:t>
            </a:r>
            <a:endParaRPr lang="it-IT" sz="4000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7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Quali i confini geografici?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4000" dirty="0" smtClean="0">
              <a:solidFill>
                <a:srgbClr val="0070C0"/>
              </a:solidFill>
              <a:latin typeface="Bradley Hand ITC" panose="03070402050302030203" pitchFamily="66" charset="0"/>
            </a:endParaRPr>
          </a:p>
          <a:p>
            <a:pPr marL="0" indent="0" algn="just">
              <a:buNone/>
            </a:pPr>
            <a:r>
              <a:rPr lang="it-IT" sz="40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Non esistono sentenze specifiche</a:t>
            </a:r>
          </a:p>
          <a:p>
            <a:pPr marL="0" indent="0" algn="just">
              <a:buNone/>
            </a:pPr>
            <a:endParaRPr lang="it-IT" sz="4000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  <a:p>
            <a:pPr marL="0" indent="0" algn="just">
              <a:buNone/>
            </a:pPr>
            <a:r>
              <a:rPr lang="it-IT" sz="4000" b="1" dirty="0" smtClean="0">
                <a:solidFill>
                  <a:srgbClr val="0070C0"/>
                </a:solidFill>
                <a:latin typeface="Bradley Hand ITC" panose="03070402050302030203" pitchFamily="66" charset="0"/>
              </a:rPr>
              <a:t>Indicazioni: omogeneità delle condizioni di produzione</a:t>
            </a:r>
            <a:endParaRPr lang="it-IT" sz="4000" b="1" dirty="0">
              <a:solidFill>
                <a:srgbClr val="0070C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5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PRINCIPIO CARDINE della </a:t>
            </a:r>
            <a:r>
              <a:rPr lang="it-IT" dirty="0" err="1" smtClean="0">
                <a:solidFill>
                  <a:srgbClr val="C00000"/>
                </a:solidFill>
              </a:rPr>
              <a:t>l.c.m</a:t>
            </a:r>
            <a:r>
              <a:rPr lang="it-IT" dirty="0" smtClean="0">
                <a:solidFill>
                  <a:srgbClr val="C00000"/>
                </a:solidFill>
              </a:rPr>
              <a:t>.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7030A0"/>
                </a:solidFill>
              </a:rPr>
              <a:t>Principio del mutuo riconoscimento delle normative tecniche nazionali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funzionale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7030A0"/>
                </a:solidFill>
              </a:rPr>
              <a:t>all’eliminazione delle barriere protezionistiche delle produzioni nazionali</a:t>
            </a:r>
            <a:endParaRPr lang="it-IT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(vietate in quanto misure aventi effetto equivalente alle restrizioni quantitative all’importazione – art. 34 TFUE)</a:t>
            </a:r>
            <a:endParaRPr lang="it-IT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RISCHI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rgbClr val="7030A0"/>
                </a:solidFill>
              </a:rPr>
              <a:t>§</a:t>
            </a:r>
            <a:r>
              <a:rPr lang="it-IT" dirty="0" smtClean="0">
                <a:solidFill>
                  <a:srgbClr val="7030A0"/>
                </a:solidFill>
              </a:rPr>
              <a:t> «banalizzazione» delle tradizioni locali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rgbClr val="7030A0"/>
                </a:solidFill>
              </a:rPr>
              <a:t>(a causa del fatto che la loro valorizzazione è interamente affidata alle preferenze dei consumatori che ne sono a conoscenza)</a:t>
            </a:r>
          </a:p>
          <a:p>
            <a:pPr marL="0" indent="0">
              <a:buNone/>
            </a:pPr>
            <a:endParaRPr lang="it-IT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7030A0"/>
                </a:solidFill>
              </a:rPr>
              <a:t>§ frammentazione e carenze della tutela effettuata sulla sola base delle esigenze imperative </a:t>
            </a:r>
            <a:r>
              <a:rPr lang="it-IT" i="1" dirty="0" smtClean="0">
                <a:solidFill>
                  <a:srgbClr val="7030A0"/>
                </a:solidFill>
              </a:rPr>
              <a:t>ex </a:t>
            </a:r>
            <a:r>
              <a:rPr lang="it-IT" dirty="0" smtClean="0">
                <a:solidFill>
                  <a:srgbClr val="7030A0"/>
                </a:solidFill>
              </a:rPr>
              <a:t>art. 36 TFUE</a:t>
            </a:r>
            <a:endParaRPr lang="it-IT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768" y="2094528"/>
            <a:ext cx="777240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 PARALLELO: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sviluppi</a:t>
            </a:r>
            <a:b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nel quadro di varie politiche della ce/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ue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-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05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CAMBIO DI PROSPETTIVA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nella PAC (politica agricola comune)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Obiettivo (art. 39, par. 1 TFUE):</a:t>
            </a:r>
          </a:p>
          <a:p>
            <a:pPr marL="514350" indent="-514350" algn="just">
              <a:buAutoNum type="alphaLcParenBoth"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Incrementare la produttività dell’agricoltura, sviluppando il progresso tecnico […]</a:t>
            </a:r>
          </a:p>
          <a:p>
            <a:pPr marL="514350" indent="-514350" algn="just">
              <a:buAutoNum type="alphaLcParenBoth"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Tenore di vita equo per popolazione agricola, attraverso miglioramento reddito individuale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Anni ‘60 </a:t>
            </a:r>
            <a:r>
              <a:rPr lang="it-IT" dirty="0" smtClean="0">
                <a:solidFill>
                  <a:srgbClr val="7030A0"/>
                </a:solidFill>
                <a:latin typeface="Calibri"/>
                <a:cs typeface="Calibri"/>
              </a:rPr>
              <a:t>→ 1992 approccio «</a:t>
            </a:r>
            <a:r>
              <a:rPr lang="it-IT" dirty="0" err="1" smtClean="0">
                <a:solidFill>
                  <a:srgbClr val="7030A0"/>
                </a:solidFill>
                <a:latin typeface="Calibri"/>
                <a:cs typeface="Calibri"/>
              </a:rPr>
              <a:t>produttivista</a:t>
            </a:r>
            <a:r>
              <a:rPr lang="it-IT" dirty="0" smtClean="0">
                <a:solidFill>
                  <a:srgbClr val="7030A0"/>
                </a:solidFill>
                <a:latin typeface="Calibri"/>
                <a:cs typeface="Calibri"/>
              </a:rPr>
              <a:t>»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solidFill>
                  <a:srgbClr val="7030A0"/>
                </a:solidFill>
                <a:latin typeface="Calibri"/>
                <a:cs typeface="Calibri"/>
              </a:rPr>
              <a:t>Dal 1992: sviluppo della competitività dei prodotti, basato sulla qualità e sulla sicurezza alimentari</a:t>
            </a:r>
            <a:endParaRPr lang="it-IT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52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Comunicazione della Commissione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«Il futuro del mondo rurale»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(1988)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Abbandonare il sostegno finanziario ai beneficiari (concezione «</a:t>
            </a:r>
            <a:r>
              <a:rPr lang="it-IT" dirty="0" err="1" smtClean="0">
                <a:solidFill>
                  <a:srgbClr val="7030A0"/>
                </a:solidFill>
                <a:latin typeface="+mj-lt"/>
              </a:rPr>
              <a:t>produttivista</a:t>
            </a:r>
            <a:r>
              <a:rPr lang="it-IT" dirty="0" smtClean="0">
                <a:solidFill>
                  <a:srgbClr val="7030A0"/>
                </a:solidFill>
                <a:latin typeface="+mj-lt"/>
              </a:rPr>
              <a:t>»)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A FAVORE DI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Creazione di valore aggiunto nella dimensione locale = personalizzazione dei prodotti = creazione di un’immagine di «marca della zona»</a:t>
            </a:r>
          </a:p>
          <a:p>
            <a:pPr marL="0" indent="0"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finalità: aumentare la remunerazione dei produttori</a:t>
            </a:r>
            <a:endParaRPr lang="it-IT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  <a:p>
            <a:pPr marL="0" indent="0" algn="just">
              <a:buNone/>
            </a:pPr>
            <a:endParaRPr lang="it-IT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22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Sviluppo delle politiche di qualità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>
                <a:solidFill>
                  <a:srgbClr val="7030A0"/>
                </a:solidFill>
                <a:latin typeface="+mj-lt"/>
              </a:rPr>
              <a:t>Libro verde della Commissione europea sulla qualità dei prodotti agricoli (2008)</a:t>
            </a:r>
          </a:p>
          <a:p>
            <a:pPr algn="just"/>
            <a:r>
              <a:rPr lang="it-IT" dirty="0" smtClean="0">
                <a:solidFill>
                  <a:srgbClr val="7030A0"/>
                </a:solidFill>
                <a:latin typeface="+mj-lt"/>
              </a:rPr>
              <a:t>Comunicazione sulla politica di qualità dei prodotti agricoli (2009)</a:t>
            </a:r>
          </a:p>
          <a:p>
            <a:pPr algn="just"/>
            <a:r>
              <a:rPr lang="it-IT" dirty="0" smtClean="0">
                <a:solidFill>
                  <a:srgbClr val="7030A0"/>
                </a:solidFill>
                <a:latin typeface="+mj-lt"/>
              </a:rPr>
              <a:t>2 Regolamenti del «pacchetto qualità»:</a:t>
            </a:r>
          </a:p>
          <a:p>
            <a:pPr lvl="1" algn="just"/>
            <a:r>
              <a:rPr lang="it-IT" dirty="0" smtClean="0">
                <a:solidFill>
                  <a:srgbClr val="7030A0"/>
                </a:solidFill>
                <a:latin typeface="+mj-lt"/>
              </a:rPr>
              <a:t>reg. 1151/2012 sui regimi di qualità dei prodotti agricoli e alimentari;</a:t>
            </a:r>
          </a:p>
          <a:p>
            <a:pPr lvl="1" algn="just"/>
            <a:r>
              <a:rPr lang="it-IT" dirty="0" smtClean="0">
                <a:solidFill>
                  <a:srgbClr val="7030A0"/>
                </a:solidFill>
                <a:latin typeface="+mj-lt"/>
              </a:rPr>
              <a:t>reg. 1308/2013 sulla organizzazione comune mercati prodotti agricoli</a:t>
            </a:r>
          </a:p>
          <a:p>
            <a:pPr algn="just"/>
            <a:endParaRPr lang="it-IT" dirty="0">
              <a:solidFill>
                <a:srgbClr val="7030A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Finalità: </a:t>
            </a:r>
          </a:p>
          <a:p>
            <a:pPr algn="ctr">
              <a:buFont typeface="Arial" charset="0"/>
              <a:buChar char="•"/>
            </a:pPr>
            <a:r>
              <a:rPr lang="it-IT" sz="4000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difesa dagli effetti della globalizzazione</a:t>
            </a:r>
          </a:p>
          <a:p>
            <a:pPr algn="ctr">
              <a:buFont typeface="Arial" charset="0"/>
              <a:buChar char="•"/>
            </a:pPr>
            <a:r>
              <a:rPr lang="it-IT" sz="4000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aspettative dei consumatori contemporanei (attenzione a valori intangibili quali la diversità culturale, la sostenibilità ambientale, l’impatto sociale)</a:t>
            </a:r>
            <a:endParaRPr lang="it-IT" sz="40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86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Regolamento 1151/2012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dirty="0" smtClean="0">
                <a:solidFill>
                  <a:srgbClr val="C00000"/>
                </a:solidFill>
              </a:rPr>
              <a:t>«regimi di qualità»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Creazione di quadro giuridico unico per: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DOP-IGP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Nesso con territorio di appartenenza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2) STG – Specialità Tradizionale Garantita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Espressione della tradizione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3) Altre indicazioni (es. «prodotti di montagna» 2014)</a:t>
            </a:r>
          </a:p>
          <a:p>
            <a:pPr marL="514350" indent="-514350" algn="just">
              <a:buAutoNum type="arabicParenR"/>
            </a:pPr>
            <a:endParaRPr lang="it-IT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398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NOTA BENE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sz="3600" dirty="0" smtClean="0">
                <a:solidFill>
                  <a:srgbClr val="C00000"/>
                </a:solidFill>
              </a:rPr>
              <a:t>[regime preesistente delle indicazioni geografiche]</a:t>
            </a:r>
            <a:endParaRPr lang="it-IT" sz="36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Primo settore: vitivinicolo (1962)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7030A0"/>
                </a:solidFill>
                <a:latin typeface="+mj-lt"/>
              </a:rPr>
              <a:t>TOPONIMO </a:t>
            </a:r>
          </a:p>
          <a:p>
            <a:pPr marL="0" indent="0" algn="just">
              <a:buNone/>
            </a:pPr>
            <a:r>
              <a:rPr lang="it-IT" i="1" dirty="0" smtClean="0">
                <a:solidFill>
                  <a:srgbClr val="7030A0"/>
                </a:solidFill>
                <a:latin typeface="+mj-lt"/>
              </a:rPr>
              <a:t>Concezione francese = </a:t>
            </a:r>
            <a:r>
              <a:rPr lang="it-IT" i="1" dirty="0" err="1" smtClean="0">
                <a:solidFill>
                  <a:srgbClr val="7030A0"/>
                </a:solidFill>
                <a:latin typeface="+mj-lt"/>
              </a:rPr>
              <a:t>Terroir</a:t>
            </a:r>
            <a:r>
              <a:rPr lang="it-IT" dirty="0" smtClean="0">
                <a:solidFill>
                  <a:srgbClr val="7030A0"/>
                </a:solidFill>
                <a:latin typeface="+mj-lt"/>
              </a:rPr>
              <a:t> (caratteristiche che </a:t>
            </a:r>
            <a:r>
              <a:rPr lang="it-IT" u="sng" dirty="0" smtClean="0">
                <a:solidFill>
                  <a:srgbClr val="7030A0"/>
                </a:solidFill>
                <a:latin typeface="+mj-lt"/>
              </a:rPr>
              <a:t>l’ambiente</a:t>
            </a:r>
            <a:r>
              <a:rPr lang="it-IT" dirty="0" smtClean="0">
                <a:solidFill>
                  <a:srgbClr val="7030A0"/>
                </a:solidFill>
                <a:latin typeface="+mj-lt"/>
              </a:rPr>
              <a:t> imprime al prodotto)</a:t>
            </a:r>
          </a:p>
          <a:p>
            <a:pPr marL="0" indent="0" algn="just">
              <a:buNone/>
            </a:pPr>
            <a:r>
              <a:rPr lang="it-IT" dirty="0">
                <a:solidFill>
                  <a:srgbClr val="7030A0"/>
                </a:solidFill>
                <a:latin typeface="+mj-lt"/>
              </a:rPr>
              <a:t>+</a:t>
            </a:r>
            <a:endParaRPr lang="it-IT" dirty="0" smtClean="0">
              <a:solidFill>
                <a:srgbClr val="7030A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it-IT" i="1" dirty="0" smtClean="0">
                <a:solidFill>
                  <a:srgbClr val="7030A0"/>
                </a:solidFill>
                <a:latin typeface="+mj-lt"/>
              </a:rPr>
              <a:t>Concezione tedesca = </a:t>
            </a:r>
            <a:r>
              <a:rPr lang="it-IT" dirty="0" smtClean="0">
                <a:solidFill>
                  <a:srgbClr val="7030A0"/>
                </a:solidFill>
                <a:latin typeface="+mj-lt"/>
              </a:rPr>
              <a:t>pratiche enologiche (ruolo dell’uomo)</a:t>
            </a:r>
            <a:endParaRPr lang="it-IT" dirty="0">
              <a:solidFill>
                <a:srgbClr val="7030A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it-IT" b="1" dirty="0" smtClean="0">
                <a:solidFill>
                  <a:srgbClr val="7030A0"/>
                </a:solidFill>
              </a:rPr>
              <a:t>Competenze sul riconoscimento dei prodotti e sulla protezione dei toponimi era </a:t>
            </a:r>
            <a:r>
              <a:rPr lang="it-IT" b="1" u="sng" dirty="0" smtClean="0">
                <a:solidFill>
                  <a:srgbClr val="7030A0"/>
                </a:solidFill>
              </a:rPr>
              <a:t>degli Stati membri</a:t>
            </a:r>
          </a:p>
          <a:p>
            <a:pPr marL="514350" indent="-514350" algn="just">
              <a:buAutoNum type="arabicParenR"/>
            </a:pPr>
            <a:endParaRPr lang="it-IT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201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3399</TotalTime>
  <Words>797</Words>
  <Application>Microsoft Office PowerPoint</Application>
  <PresentationFormat>Presentazione su schermo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Valorizzazione dell’origine dei prodotti</vt:lpstr>
      <vt:lpstr>PRINCIPIO CARDINE della l.c.m.</vt:lpstr>
      <vt:lpstr>RISCHI</vt:lpstr>
      <vt:lpstr>IN PARALLELO: sviluppi nel quadro di varie politiche della ce/ue</vt:lpstr>
      <vt:lpstr>CAMBIO DI PROSPETTIVA nella PAC (politica agricola comune)</vt:lpstr>
      <vt:lpstr>Comunicazione della Commissione «Il futuro del mondo rurale» (1988)</vt:lpstr>
      <vt:lpstr>Sviluppo delle politiche di qualità</vt:lpstr>
      <vt:lpstr>Regolamento 1151/2012 «regimi di qualità»</vt:lpstr>
      <vt:lpstr>NOTA BENE [regime preesistente delle indicazioni geografiche]</vt:lpstr>
      <vt:lpstr>OBIETTIVO Regolamento 1151/2012 </vt:lpstr>
      <vt:lpstr>COMMENTO</vt:lpstr>
      <vt:lpstr>Denominazione di Origine Protetta (art. 5, par. 1 reg. 1151/2012)</vt:lpstr>
      <vt:lpstr>Indicazione Geografica (art. 5, par. 2 reg. 1151/2012)</vt:lpstr>
      <vt:lpstr>Differenza DOP/IGP</vt:lpstr>
      <vt:lpstr>Quali i confini geografici?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Emanuela Pistoia</cp:lastModifiedBy>
  <cp:revision>39</cp:revision>
  <dcterms:created xsi:type="dcterms:W3CDTF">2020-02-17T15:25:17Z</dcterms:created>
  <dcterms:modified xsi:type="dcterms:W3CDTF">2020-03-31T16:38:30Z</dcterms:modified>
</cp:coreProperties>
</file>