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335" r:id="rId2"/>
    <p:sldId id="34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8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A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81"/>
  </p:normalViewPr>
  <p:slideViewPr>
    <p:cSldViewPr snapToGrid="0">
      <p:cViewPr varScale="1">
        <p:scale>
          <a:sx n="110" d="100"/>
          <a:sy n="110" d="100"/>
        </p:scale>
        <p:origin x="6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A0A988-C911-4F5C-9453-412E799486F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30F5DAE-1E4E-466A-A76D-A68FFB66D3A9}">
      <dgm:prSet/>
      <dgm:spPr/>
      <dgm:t>
        <a:bodyPr/>
        <a:lstStyle/>
        <a:p>
          <a:r>
            <a:rPr lang="it-IT" dirty="0"/>
            <a:t>1. La Corte, che ha il compito di decidere, conformemente al diritto internazionale, sulle controversie che le sono sottoposte, applica:</a:t>
          </a:r>
          <a:endParaRPr lang="en-US" dirty="0"/>
        </a:p>
      </dgm:t>
    </dgm:pt>
    <dgm:pt modelId="{11E1E212-D287-4161-A602-E0EC774EDBAE}" type="parTrans" cxnId="{24816787-0C8B-4B6E-9C45-8D82130D9ED3}">
      <dgm:prSet/>
      <dgm:spPr/>
      <dgm:t>
        <a:bodyPr/>
        <a:lstStyle/>
        <a:p>
          <a:endParaRPr lang="en-US"/>
        </a:p>
      </dgm:t>
    </dgm:pt>
    <dgm:pt modelId="{E06255FE-476B-4DB1-9A18-092CBE7231E0}" type="sibTrans" cxnId="{24816787-0C8B-4B6E-9C45-8D82130D9ED3}">
      <dgm:prSet/>
      <dgm:spPr/>
      <dgm:t>
        <a:bodyPr/>
        <a:lstStyle/>
        <a:p>
          <a:endParaRPr lang="en-US"/>
        </a:p>
      </dgm:t>
    </dgm:pt>
    <dgm:pt modelId="{0ACA4D7A-31A4-423F-B2A0-50A666578A7C}">
      <dgm:prSet/>
      <dgm:spPr/>
      <dgm:t>
        <a:bodyPr/>
        <a:lstStyle/>
        <a:p>
          <a:r>
            <a:rPr lang="it-IT" b="0" dirty="0"/>
            <a:t>le </a:t>
          </a:r>
          <a:r>
            <a:rPr lang="it-IT" b="1" dirty="0"/>
            <a:t>convenzioni internazionali</a:t>
          </a:r>
          <a:r>
            <a:rPr lang="it-IT" b="0" dirty="0"/>
            <a:t>, generali o particolari, che stabiliscono norme espressamente riconosciute dagli Stati in lite;</a:t>
          </a:r>
          <a:endParaRPr lang="en-US" b="0" dirty="0"/>
        </a:p>
      </dgm:t>
    </dgm:pt>
    <dgm:pt modelId="{B1EF6804-0D7A-4B25-9EBF-0C5D131855C5}" type="parTrans" cxnId="{3B0C7230-5B19-46A5-B162-333693974E14}">
      <dgm:prSet/>
      <dgm:spPr/>
      <dgm:t>
        <a:bodyPr/>
        <a:lstStyle/>
        <a:p>
          <a:endParaRPr lang="en-US"/>
        </a:p>
      </dgm:t>
    </dgm:pt>
    <dgm:pt modelId="{6F32D67C-3C8F-4E4E-9461-559C5673E48E}" type="sibTrans" cxnId="{3B0C7230-5B19-46A5-B162-333693974E14}">
      <dgm:prSet/>
      <dgm:spPr/>
      <dgm:t>
        <a:bodyPr/>
        <a:lstStyle/>
        <a:p>
          <a:endParaRPr lang="en-US"/>
        </a:p>
      </dgm:t>
    </dgm:pt>
    <dgm:pt modelId="{0ADAC24F-0C5B-44EF-937B-A3963D1089CE}">
      <dgm:prSet/>
      <dgm:spPr/>
      <dgm:t>
        <a:bodyPr/>
        <a:lstStyle/>
        <a:p>
          <a:r>
            <a:rPr lang="it-IT" b="0"/>
            <a:t>la </a:t>
          </a:r>
          <a:r>
            <a:rPr lang="it-IT" b="1"/>
            <a:t>consuetudine internazionale</a:t>
          </a:r>
          <a:r>
            <a:rPr lang="it-IT" b="0"/>
            <a:t>, come prova di una prassi generale accettata come diritto;</a:t>
          </a:r>
          <a:endParaRPr lang="en-US" b="0"/>
        </a:p>
      </dgm:t>
    </dgm:pt>
    <dgm:pt modelId="{B091262F-544C-4417-A883-A0571D37FE01}" type="parTrans" cxnId="{C2344C08-B65F-47EA-AC1D-E50EC3A62139}">
      <dgm:prSet/>
      <dgm:spPr/>
      <dgm:t>
        <a:bodyPr/>
        <a:lstStyle/>
        <a:p>
          <a:endParaRPr lang="en-US"/>
        </a:p>
      </dgm:t>
    </dgm:pt>
    <dgm:pt modelId="{0FB95413-C7E1-4BBE-A925-11735B372755}" type="sibTrans" cxnId="{C2344C08-B65F-47EA-AC1D-E50EC3A62139}">
      <dgm:prSet/>
      <dgm:spPr/>
      <dgm:t>
        <a:bodyPr/>
        <a:lstStyle/>
        <a:p>
          <a:endParaRPr lang="en-US"/>
        </a:p>
      </dgm:t>
    </dgm:pt>
    <dgm:pt modelId="{A3830E16-1B7E-490C-B610-1D3D1C3E202C}">
      <dgm:prSet/>
      <dgm:spPr/>
      <dgm:t>
        <a:bodyPr/>
        <a:lstStyle/>
        <a:p>
          <a:r>
            <a:rPr lang="it-IT"/>
            <a:t>i </a:t>
          </a:r>
          <a:r>
            <a:rPr lang="it-IT" b="1"/>
            <a:t>principi generali di diritto </a:t>
          </a:r>
          <a:r>
            <a:rPr lang="it-IT"/>
            <a:t>riconosciuti dalle nazioni civili;
fatte salve le disposizioni dell'articolo 59, le decisioni giudiziarie e gli insegnamenti dei più qualificati pubblicisti delle varie nazioni, come </a:t>
          </a:r>
          <a:r>
            <a:rPr lang="it-IT" b="1"/>
            <a:t>mezzi sussidiari </a:t>
          </a:r>
          <a:r>
            <a:rPr lang="it-IT"/>
            <a:t>per la determinazione delle norme di diritto.</a:t>
          </a:r>
          <a:endParaRPr lang="en-US"/>
        </a:p>
      </dgm:t>
    </dgm:pt>
    <dgm:pt modelId="{AC514F9D-693E-4DF1-AC93-1293C676CFA1}" type="parTrans" cxnId="{E2B4B2FB-87FA-4DE8-B524-D5CB48EDCDF6}">
      <dgm:prSet/>
      <dgm:spPr/>
      <dgm:t>
        <a:bodyPr/>
        <a:lstStyle/>
        <a:p>
          <a:endParaRPr lang="en-US"/>
        </a:p>
      </dgm:t>
    </dgm:pt>
    <dgm:pt modelId="{3339AFFB-2F62-4251-A3BB-7BADE52D8E47}" type="sibTrans" cxnId="{E2B4B2FB-87FA-4DE8-B524-D5CB48EDCDF6}">
      <dgm:prSet/>
      <dgm:spPr/>
      <dgm:t>
        <a:bodyPr/>
        <a:lstStyle/>
        <a:p>
          <a:endParaRPr lang="en-US"/>
        </a:p>
      </dgm:t>
    </dgm:pt>
    <dgm:pt modelId="{933FB867-61C9-4485-AABC-AE76114E1339}">
      <dgm:prSet/>
      <dgm:spPr/>
      <dgm:t>
        <a:bodyPr/>
        <a:lstStyle/>
        <a:p>
          <a:r>
            <a:rPr lang="it-IT"/>
            <a:t>2. La presente disposizione non pregiudica la competenza della Corte a decidere una controversia </a:t>
          </a:r>
          <a:r>
            <a:rPr lang="it-IT" i="1"/>
            <a:t>ex aequo et bono</a:t>
          </a:r>
          <a:r>
            <a:rPr lang="it-IT"/>
            <a:t>, se le parti vi consentono.</a:t>
          </a:r>
          <a:endParaRPr lang="en-US"/>
        </a:p>
      </dgm:t>
    </dgm:pt>
    <dgm:pt modelId="{A0A54E5B-8023-4EC7-8B3C-93DF755D9FFE}" type="parTrans" cxnId="{78356280-004C-4950-89DF-61505042834D}">
      <dgm:prSet/>
      <dgm:spPr/>
      <dgm:t>
        <a:bodyPr/>
        <a:lstStyle/>
        <a:p>
          <a:endParaRPr lang="en-US"/>
        </a:p>
      </dgm:t>
    </dgm:pt>
    <dgm:pt modelId="{E70FD2BD-5D40-48FC-879F-D0B64AE72309}" type="sibTrans" cxnId="{78356280-004C-4950-89DF-61505042834D}">
      <dgm:prSet/>
      <dgm:spPr/>
      <dgm:t>
        <a:bodyPr/>
        <a:lstStyle/>
        <a:p>
          <a:endParaRPr lang="en-US"/>
        </a:p>
      </dgm:t>
    </dgm:pt>
    <dgm:pt modelId="{1CDDB9B5-A401-DF43-800B-73BC35A8AE88}" type="pres">
      <dgm:prSet presAssocID="{10A0A988-C911-4F5C-9453-412E799486F6}" presName="linear" presStyleCnt="0">
        <dgm:presLayoutVars>
          <dgm:animLvl val="lvl"/>
          <dgm:resizeHandles val="exact"/>
        </dgm:presLayoutVars>
      </dgm:prSet>
      <dgm:spPr/>
    </dgm:pt>
    <dgm:pt modelId="{B45AA023-FA41-5044-835F-9F889AF73313}" type="pres">
      <dgm:prSet presAssocID="{A30F5DAE-1E4E-466A-A76D-A68FFB66D3A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1053375-D834-2A48-9D19-8CAC6B5FF0AF}" type="pres">
      <dgm:prSet presAssocID="{A30F5DAE-1E4E-466A-A76D-A68FFB66D3A9}" presName="childText" presStyleLbl="revTx" presStyleIdx="0" presStyleCnt="1">
        <dgm:presLayoutVars>
          <dgm:bulletEnabled val="1"/>
        </dgm:presLayoutVars>
      </dgm:prSet>
      <dgm:spPr/>
    </dgm:pt>
    <dgm:pt modelId="{19C252AD-E9FA-934A-997F-7EB630C5F4F8}" type="pres">
      <dgm:prSet presAssocID="{933FB867-61C9-4485-AABC-AE76114E133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2344C08-B65F-47EA-AC1D-E50EC3A62139}" srcId="{A30F5DAE-1E4E-466A-A76D-A68FFB66D3A9}" destId="{0ADAC24F-0C5B-44EF-937B-A3963D1089CE}" srcOrd="1" destOrd="0" parTransId="{B091262F-544C-4417-A883-A0571D37FE01}" sibTransId="{0FB95413-C7E1-4BBE-A925-11735B372755}"/>
    <dgm:cxn modelId="{51416208-7F4D-3843-9E02-7D863E4133BE}" type="presOf" srcId="{10A0A988-C911-4F5C-9453-412E799486F6}" destId="{1CDDB9B5-A401-DF43-800B-73BC35A8AE88}" srcOrd="0" destOrd="0" presId="urn:microsoft.com/office/officeart/2005/8/layout/vList2"/>
    <dgm:cxn modelId="{0AB19B22-3E90-1D43-9157-CCCFCB5092FE}" type="presOf" srcId="{A3830E16-1B7E-490C-B610-1D3D1C3E202C}" destId="{61053375-D834-2A48-9D19-8CAC6B5FF0AF}" srcOrd="0" destOrd="2" presId="urn:microsoft.com/office/officeart/2005/8/layout/vList2"/>
    <dgm:cxn modelId="{3B0C7230-5B19-46A5-B162-333693974E14}" srcId="{A30F5DAE-1E4E-466A-A76D-A68FFB66D3A9}" destId="{0ACA4D7A-31A4-423F-B2A0-50A666578A7C}" srcOrd="0" destOrd="0" parTransId="{B1EF6804-0D7A-4B25-9EBF-0C5D131855C5}" sibTransId="{6F32D67C-3C8F-4E4E-9461-559C5673E48E}"/>
    <dgm:cxn modelId="{D437EF30-E4D0-7A4F-B55D-6971EF5F064C}" type="presOf" srcId="{A30F5DAE-1E4E-466A-A76D-A68FFB66D3A9}" destId="{B45AA023-FA41-5044-835F-9F889AF73313}" srcOrd="0" destOrd="0" presId="urn:microsoft.com/office/officeart/2005/8/layout/vList2"/>
    <dgm:cxn modelId="{EFEA0432-7663-FD4F-876A-FE069309BB67}" type="presOf" srcId="{933FB867-61C9-4485-AABC-AE76114E1339}" destId="{19C252AD-E9FA-934A-997F-7EB630C5F4F8}" srcOrd="0" destOrd="0" presId="urn:microsoft.com/office/officeart/2005/8/layout/vList2"/>
    <dgm:cxn modelId="{770C267E-589E-374E-A845-AF1C328A50DA}" type="presOf" srcId="{0ACA4D7A-31A4-423F-B2A0-50A666578A7C}" destId="{61053375-D834-2A48-9D19-8CAC6B5FF0AF}" srcOrd="0" destOrd="0" presId="urn:microsoft.com/office/officeart/2005/8/layout/vList2"/>
    <dgm:cxn modelId="{78356280-004C-4950-89DF-61505042834D}" srcId="{10A0A988-C911-4F5C-9453-412E799486F6}" destId="{933FB867-61C9-4485-AABC-AE76114E1339}" srcOrd="1" destOrd="0" parTransId="{A0A54E5B-8023-4EC7-8B3C-93DF755D9FFE}" sibTransId="{E70FD2BD-5D40-48FC-879F-D0B64AE72309}"/>
    <dgm:cxn modelId="{24816787-0C8B-4B6E-9C45-8D82130D9ED3}" srcId="{10A0A988-C911-4F5C-9453-412E799486F6}" destId="{A30F5DAE-1E4E-466A-A76D-A68FFB66D3A9}" srcOrd="0" destOrd="0" parTransId="{11E1E212-D287-4161-A602-E0EC774EDBAE}" sibTransId="{E06255FE-476B-4DB1-9A18-092CBE7231E0}"/>
    <dgm:cxn modelId="{B16AD192-9567-974A-8F94-6DBE3AE91DF4}" type="presOf" srcId="{0ADAC24F-0C5B-44EF-937B-A3963D1089CE}" destId="{61053375-D834-2A48-9D19-8CAC6B5FF0AF}" srcOrd="0" destOrd="1" presId="urn:microsoft.com/office/officeart/2005/8/layout/vList2"/>
    <dgm:cxn modelId="{E2B4B2FB-87FA-4DE8-B524-D5CB48EDCDF6}" srcId="{A30F5DAE-1E4E-466A-A76D-A68FFB66D3A9}" destId="{A3830E16-1B7E-490C-B610-1D3D1C3E202C}" srcOrd="2" destOrd="0" parTransId="{AC514F9D-693E-4DF1-AC93-1293C676CFA1}" sibTransId="{3339AFFB-2F62-4251-A3BB-7BADE52D8E47}"/>
    <dgm:cxn modelId="{F4ED3F00-E6E6-4246-97A0-AF817D0D5D62}" type="presParOf" srcId="{1CDDB9B5-A401-DF43-800B-73BC35A8AE88}" destId="{B45AA023-FA41-5044-835F-9F889AF73313}" srcOrd="0" destOrd="0" presId="urn:microsoft.com/office/officeart/2005/8/layout/vList2"/>
    <dgm:cxn modelId="{85F58D05-9E92-F94B-869C-AEF55EDAE2C8}" type="presParOf" srcId="{1CDDB9B5-A401-DF43-800B-73BC35A8AE88}" destId="{61053375-D834-2A48-9D19-8CAC6B5FF0AF}" srcOrd="1" destOrd="0" presId="urn:microsoft.com/office/officeart/2005/8/layout/vList2"/>
    <dgm:cxn modelId="{1A14FB44-C8EC-EA4E-864A-187CD3D43371}" type="presParOf" srcId="{1CDDB9B5-A401-DF43-800B-73BC35A8AE88}" destId="{19C252AD-E9FA-934A-997F-7EB630C5F4F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5AA023-FA41-5044-835F-9F889AF73313}">
      <dsp:nvSpPr>
        <dsp:cNvPr id="0" name=""/>
        <dsp:cNvSpPr/>
      </dsp:nvSpPr>
      <dsp:spPr>
        <a:xfrm>
          <a:off x="0" y="1045"/>
          <a:ext cx="10515600" cy="1113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1. La Corte, che ha il compito di decidere, conformemente al diritto internazionale, sulle controversie che le sono sottoposte, applica:</a:t>
          </a:r>
          <a:endParaRPr lang="en-US" sz="2800" kern="1200" dirty="0"/>
        </a:p>
      </dsp:txBody>
      <dsp:txXfrm>
        <a:off x="54373" y="55418"/>
        <a:ext cx="10406854" cy="1005094"/>
      </dsp:txXfrm>
    </dsp:sp>
    <dsp:sp modelId="{61053375-D834-2A48-9D19-8CAC6B5FF0AF}">
      <dsp:nvSpPr>
        <dsp:cNvPr id="0" name=""/>
        <dsp:cNvSpPr/>
      </dsp:nvSpPr>
      <dsp:spPr>
        <a:xfrm>
          <a:off x="0" y="1114885"/>
          <a:ext cx="10515600" cy="2782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200" b="0" kern="1200" dirty="0"/>
            <a:t>le </a:t>
          </a:r>
          <a:r>
            <a:rPr lang="it-IT" sz="2200" b="1" kern="1200" dirty="0"/>
            <a:t>convenzioni internazionali</a:t>
          </a:r>
          <a:r>
            <a:rPr lang="it-IT" sz="2200" b="0" kern="1200" dirty="0"/>
            <a:t>, generali o particolari, che stabiliscono norme espressamente riconosciute dagli Stati in lite;</a:t>
          </a: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200" b="0" kern="1200"/>
            <a:t>la </a:t>
          </a:r>
          <a:r>
            <a:rPr lang="it-IT" sz="2200" b="1" kern="1200"/>
            <a:t>consuetudine internazionale</a:t>
          </a:r>
          <a:r>
            <a:rPr lang="it-IT" sz="2200" b="0" kern="1200"/>
            <a:t>, come prova di una prassi generale accettata come diritto;</a:t>
          </a:r>
          <a:endParaRPr lang="en-US" sz="2200" b="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200" kern="1200"/>
            <a:t>i </a:t>
          </a:r>
          <a:r>
            <a:rPr lang="it-IT" sz="2200" b="1" kern="1200"/>
            <a:t>principi generali di diritto </a:t>
          </a:r>
          <a:r>
            <a:rPr lang="it-IT" sz="2200" kern="1200"/>
            <a:t>riconosciuti dalle nazioni civili;
fatte salve le disposizioni dell'articolo 59, le decisioni giudiziarie e gli insegnamenti dei più qualificati pubblicisti delle varie nazioni, come </a:t>
          </a:r>
          <a:r>
            <a:rPr lang="it-IT" sz="2200" b="1" kern="1200"/>
            <a:t>mezzi sussidiari </a:t>
          </a:r>
          <a:r>
            <a:rPr lang="it-IT" sz="2200" kern="1200"/>
            <a:t>per la determinazione delle norme di diritto.</a:t>
          </a:r>
          <a:endParaRPr lang="en-US" sz="2200" kern="1200"/>
        </a:p>
      </dsp:txBody>
      <dsp:txXfrm>
        <a:off x="0" y="1114885"/>
        <a:ext cx="10515600" cy="2782080"/>
      </dsp:txXfrm>
    </dsp:sp>
    <dsp:sp modelId="{19C252AD-E9FA-934A-997F-7EB630C5F4F8}">
      <dsp:nvSpPr>
        <dsp:cNvPr id="0" name=""/>
        <dsp:cNvSpPr/>
      </dsp:nvSpPr>
      <dsp:spPr>
        <a:xfrm>
          <a:off x="0" y="3896965"/>
          <a:ext cx="10515600" cy="111384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/>
            <a:t>2. La presente disposizione non pregiudica la competenza della Corte a decidere una controversia </a:t>
          </a:r>
          <a:r>
            <a:rPr lang="it-IT" sz="2800" i="1" kern="1200"/>
            <a:t>ex aequo et bono</a:t>
          </a:r>
          <a:r>
            <a:rPr lang="it-IT" sz="2800" kern="1200"/>
            <a:t>, se le parti vi consentono.</a:t>
          </a:r>
          <a:endParaRPr lang="en-US" sz="2800" kern="1200"/>
        </a:p>
      </dsp:txBody>
      <dsp:txXfrm>
        <a:off x="54373" y="3951338"/>
        <a:ext cx="10406854" cy="10050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A80CC-20A3-C344-B06D-E9D596BF494B}" type="datetimeFigureOut">
              <a:rPr lang="it-IT" smtClean="0"/>
              <a:t>26/02/25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2D968-9B0B-C141-B041-8A419C610F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8158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A168A-61D4-FFA8-8073-8B113514F7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33F24C7C-F9AE-37D4-7916-639B83782F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8DA0A5D-BAC1-6231-25FF-C79C520B55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D2ABB0-65E2-83C1-F146-325C1B00B9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3047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14568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18535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38641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8014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5437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5786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81035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50086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54502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50043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29789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5631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2ECC72-280E-72C2-E2B3-2F41D58E58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D44E9CE-69A3-29A1-5AF6-6DD7B66EE4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6F349DE-8CBE-779B-A2B8-725146DDC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26/02/25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165AB88-27BE-6551-CEA1-2E5FD4301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126DFB-E67D-104D-E92C-6B481273B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3161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A4BCF8-B44D-75F6-05F6-C51F42D76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6950FA2-3CA6-EC55-018D-FC99DCE488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FA36E9-0A85-B334-9BF5-E95E8FDD2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26/02/25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F4449E-A309-30FC-E172-8B6E05F2B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FD431D-B051-D7FD-CF35-A802BBE0D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86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43160DE-C0F2-241D-A089-6DBD3CDD0D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4C2FF80-ED34-BC9E-9C4A-6EF48C078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D75C88F-9995-28B1-DB86-B48F4273F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26/02/25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DCFADBB-B403-A9DF-C4E8-1D2E8FD6E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3251D9-4DE2-1CB8-5940-ED4B6BB10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0290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BB0A04-BBE7-D343-BF4A-4CC426B84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353" y="1672314"/>
            <a:ext cx="11189995" cy="547200"/>
          </a:xfrm>
        </p:spPr>
        <p:txBody>
          <a:bodyPr lIns="0" tIns="0" rIns="0" bIns="0" anchor="t" anchorCtr="0">
            <a:spAutoFit/>
          </a:bodyPr>
          <a:lstStyle>
            <a:lvl1pPr algn="l">
              <a:defRPr sz="38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0679AF4-40BB-0349-820B-505BF6BB1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261" y="2243181"/>
            <a:ext cx="11189994" cy="619850"/>
          </a:xfrm>
        </p:spPr>
        <p:txBody>
          <a:bodyPr lIns="0" tIns="0" rIns="0" bIns="0" anchor="t">
            <a:spAutoFit/>
          </a:bodyPr>
          <a:lstStyle>
            <a:lvl1pPr marL="0" indent="0" algn="l">
              <a:buNone/>
              <a:defRPr sz="3800">
                <a:solidFill>
                  <a:srgbClr val="003A70"/>
                </a:solidFill>
                <a:latin typeface="Luiss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A5510-EE32-3446-8828-82083C20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2271" y="3891534"/>
            <a:ext cx="5565913" cy="547200"/>
          </a:xfrm>
        </p:spPr>
        <p:txBody>
          <a:bodyPr lIns="0" tIns="0" rIns="0" bIns="0" anchor="b"/>
          <a:lstStyle>
            <a:lvl1pPr algn="l">
              <a:defRPr sz="22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fld id="{90A97C65-1B54-DB47-A604-7DF0E350DE20}" type="datetime4">
              <a:rPr lang="it-IT" smtClean="0"/>
              <a:pPr/>
              <a:t>26 febbraio 2025</a:t>
            </a:fld>
            <a:endParaRPr lang="it-IT" dirty="0"/>
          </a:p>
        </p:txBody>
      </p: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Rettangolo 56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Rettangolo 60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ttangolo 62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Rettangolo 64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7" name="Rettangolo 66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9" name="Rettangolo 6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Rettangolo 70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Rettangolo 72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56" name="Rettangolo 55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Rettangolo 57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Rettangolo 59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ttangolo 61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ttangolo 63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Rettangolo 67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Rettangolo 6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2" name="Rettangolo 71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75" name="Immagine 74">
            <a:extLst>
              <a:ext uri="{FF2B5EF4-FFF2-40B4-BE49-F238E27FC236}">
                <a16:creationId xmlns:a16="http://schemas.microsoft.com/office/drawing/2014/main" id="{F496A682-0F52-234A-8803-BDFAFDE999A5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515508" y="5066132"/>
            <a:ext cx="3257143" cy="547200"/>
          </a:xfrm>
          <a:prstGeom prst="rect">
            <a:avLst/>
          </a:prstGeom>
        </p:spPr>
      </p:pic>
      <p:sp>
        <p:nvSpPr>
          <p:cNvPr id="32" name="Segnaposto testo 77">
            <a:extLst>
              <a:ext uri="{FF2B5EF4-FFF2-40B4-BE49-F238E27FC236}">
                <a16:creationId xmlns:a16="http://schemas.microsoft.com/office/drawing/2014/main" id="{11E9754D-4544-094C-90CE-D95DEC303D3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0225" y="795857"/>
            <a:ext cx="6889750" cy="72496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it-IT" sz="2000" b="0" i="0" smtClean="0">
                <a:solidFill>
                  <a:srgbClr val="003A70"/>
                </a:solidFill>
                <a:effectLst/>
                <a:latin typeface="Luiss Sans" pitchFamily="2" charset="0"/>
              </a:defRPr>
            </a:lvl1pPr>
          </a:lstStyle>
          <a:p>
            <a:r>
              <a:rPr lang="it-IT" dirty="0"/>
              <a:t>Specifica, Dipartimento, School</a:t>
            </a:r>
            <a:endParaRPr lang="it-IT" dirty="0">
              <a:solidFill>
                <a:srgbClr val="004274"/>
              </a:solidFill>
              <a:effectLst/>
              <a:latin typeface="Luiss type" pitchFamily="2" charset="77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F48BF19-5644-BB43-8AD2-AEB567996144}"/>
              </a:ext>
            </a:extLst>
          </p:cNvPr>
          <p:cNvSpPr txBox="1"/>
          <p:nvPr userDrawn="1"/>
        </p:nvSpPr>
        <p:spPr>
          <a:xfrm>
            <a:off x="527023" y="500698"/>
            <a:ext cx="5553075" cy="2646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it-IT" sz="2000" b="1" i="0" dirty="0">
                <a:solidFill>
                  <a:srgbClr val="003A70"/>
                </a:solidFill>
                <a:latin typeface="Luiss Sans" pitchFamily="2" charset="0"/>
              </a:rPr>
              <a:t>Luiss</a:t>
            </a:r>
          </a:p>
        </p:txBody>
      </p:sp>
    </p:spTree>
    <p:extLst>
      <p:ext uri="{BB962C8B-B14F-4D97-AF65-F5344CB8AC3E}">
        <p14:creationId xmlns:p14="http://schemas.microsoft.com/office/powerpoint/2010/main" val="3280944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864">
          <p15:clr>
            <a:srgbClr val="FBAE40"/>
          </p15:clr>
        </p15:guide>
        <p15:guide id="5" orient="horz" pos="3517">
          <p15:clr>
            <a:srgbClr val="FBAE40"/>
          </p15:clr>
        </p15:guide>
        <p15:guide id="7" orient="horz" pos="2742">
          <p15:clr>
            <a:srgbClr val="FBAE40"/>
          </p15:clr>
        </p15:guide>
        <p15:guide id="8" orient="horz" pos="1091">
          <p15:clr>
            <a:srgbClr val="FBAE40"/>
          </p15:clr>
        </p15:guide>
        <p15:guide id="10" pos="5011">
          <p15:clr>
            <a:srgbClr val="FBAE40"/>
          </p15:clr>
        </p15:guide>
        <p15:guide id="11" pos="467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DA9BEF-80A2-2331-DC94-EBB0C2858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D19C77-4BE8-2E96-C0B8-733DE692E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F85FAC5-3CEB-E7E8-0C26-134619395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26/02/25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A447C6-BBB5-AE5F-213C-A75B55A31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0170495-A64D-9581-65F3-209633DE8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3498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0DBE94-C5A7-7146-5DF9-B7AE84427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5495F73-6741-4E8D-C2F4-35124625B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75B4F62-E436-DCD4-5D5B-80B9D88F5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26/02/25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8E0835-B3FC-ED34-1FF8-BF1E940D8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662F94-BC73-17CD-5247-355D5A549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298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0D406D-7C0D-5EA4-D71A-8F5038314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46FA6B-3F0C-218F-C39C-212A702CC0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A09847B-C27A-8415-A22C-D745743509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151B669-6778-1071-378A-FCF068101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26/02/25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9866B33-D405-6AA2-04DD-8D1A4A8C7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AC9CED0-7C38-A680-A3E8-79967908D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5159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BFFFC2-9497-EE80-67E2-95617E1A9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63221A3-3F79-CE47-AF15-BE1883619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92B4A25-4702-E7AF-1318-918274CAF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E371380-C290-51C9-BF6A-DB6754F262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48FF730-5359-B6A8-B12D-A36D5C2F2F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BFF7F4F-D638-4C9A-8225-D0E96B3A2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26/02/25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7A56874-A21B-AD3C-00FA-F73655AEF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F0A97E2-611F-6021-6B95-F37F906B9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7136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654111-F026-CDC0-4656-B719E1D1A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752540F-E4FE-8F35-FFC5-574203D84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26/02/25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6D46E13-2E96-77A9-462A-3E8D64C38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BCDD7D3-6592-93E6-0D4D-2BDD17C36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5439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94E561C-1D2F-5C79-09C0-3D8544DF8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26/02/25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F675F10-CBB4-3D3F-3CBF-6B255BB4E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E2CDB5B-B609-4500-47F1-2A34113DD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4005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6ECC02-1330-B1DC-C297-5E4569F69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EBE631-1F5E-974F-F0D9-B1BB4012C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6E9B07D-A11A-F80A-0F10-BFB1AD274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DC8AF56-3003-6CD2-099B-C437A1B92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26/02/25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A64C94F-F4C9-4E16-C2CC-06D44F647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858C6C2-503B-F1F4-C5B7-CE60FD4ED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7424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D4A6A7-397A-029E-4F1F-518C7DD2E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7C1659A-5181-3716-91F0-E512EC0385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104660F-3444-29CE-0022-A347C1BB8E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CDFF5B3-9EA7-28FC-8CB4-8EE9CB903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26/02/25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A5424BD-8406-7085-3A44-2B6AC1F04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AC46EAB-6271-89BD-988F-1683B8088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7732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5F06D29-4895-B3EE-1718-BD95BD40D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5E5F458-6B28-8315-C74D-7DB77A5A3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2741B5-7DDD-D058-E233-735285CD5B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286A0-824A-5942-B62D-2CDCFA938951}" type="datetimeFigureOut">
              <a:rPr lang="it-IT" smtClean="0"/>
              <a:t>26/02/25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1DB45D-58C4-C289-B768-AE08237F66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CC36594-999E-2C84-4402-3F6FB517C7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334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4E4BF2-12BC-D68B-DB54-3E90697917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6A8F5F-E5AD-743A-2736-31A5C5BE10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10515600" cy="425196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it-IT" sz="6000" dirty="0"/>
              <a:t>Fonti del diritto internazionale:</a:t>
            </a:r>
            <a:br>
              <a:rPr lang="it-IT" sz="6000" dirty="0"/>
            </a:br>
            <a:r>
              <a:rPr lang="it-IT" sz="6000" dirty="0"/>
              <a:t>Il diritto consuetudinario</a:t>
            </a:r>
            <a:r>
              <a:rPr lang="it-IT" sz="5800" b="1" dirty="0"/>
              <a:t>
</a:t>
            </a:r>
            <a:endParaRPr lang="en-US" sz="5800" b="1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85D1090-A6BF-477D-00A1-C98788112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1814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pPr marL="0" indent="0" algn="just">
              <a:buNone/>
            </a:pPr>
            <a:r>
              <a:rPr lang="en-US" sz="4400" dirty="0"/>
              <a:t>Per </a:t>
            </a:r>
            <a:r>
              <a:rPr lang="en-US" sz="4400" dirty="0" err="1"/>
              <a:t>dedurre</a:t>
            </a:r>
            <a:r>
              <a:rPr lang="en-US" sz="4400" dirty="0"/>
              <a:t> </a:t>
            </a:r>
            <a:r>
              <a:rPr lang="en-US" sz="4400" dirty="0" err="1"/>
              <a:t>l'esistenza</a:t>
            </a:r>
            <a:r>
              <a:rPr lang="en-US" sz="4400" dirty="0"/>
              <a:t> di </a:t>
            </a:r>
            <a:r>
              <a:rPr lang="en-US" sz="4400" dirty="0" err="1"/>
              <a:t>norme</a:t>
            </a:r>
            <a:r>
              <a:rPr lang="en-US" sz="4400" dirty="0"/>
              <a:t> </a:t>
            </a:r>
            <a:r>
              <a:rPr lang="en-US" sz="4400" dirty="0" err="1"/>
              <a:t>consuetudinarie</a:t>
            </a:r>
            <a:r>
              <a:rPr lang="en-US" sz="4400" dirty="0"/>
              <a:t>, la Corte </a:t>
            </a:r>
            <a:r>
              <a:rPr lang="en-US" sz="4400" dirty="0" err="1"/>
              <a:t>ritiene</a:t>
            </a:r>
            <a:r>
              <a:rPr lang="en-US" sz="4400" dirty="0"/>
              <a:t> </a:t>
            </a:r>
            <a:r>
              <a:rPr lang="en-US" sz="4400" dirty="0" err="1"/>
              <a:t>sufficiente</a:t>
            </a:r>
            <a:r>
              <a:rPr lang="en-US" sz="4400" dirty="0"/>
              <a:t> </a:t>
            </a:r>
            <a:r>
              <a:rPr lang="en-US" sz="4400" dirty="0" err="1"/>
              <a:t>che</a:t>
            </a:r>
            <a:r>
              <a:rPr lang="en-US" sz="4400" dirty="0"/>
              <a:t> il </a:t>
            </a:r>
            <a:r>
              <a:rPr lang="en-US" sz="4400" dirty="0" err="1"/>
              <a:t>comportamento</a:t>
            </a:r>
            <a:r>
              <a:rPr lang="en-US" sz="4400" dirty="0"/>
              <a:t> </a:t>
            </a:r>
            <a:r>
              <a:rPr lang="en-US" sz="4400" dirty="0" err="1"/>
              <a:t>degli</a:t>
            </a:r>
            <a:r>
              <a:rPr lang="en-US" sz="4400" dirty="0"/>
              <a:t> </a:t>
            </a:r>
            <a:r>
              <a:rPr lang="en-US" sz="4400" dirty="0" err="1"/>
              <a:t>Stati</a:t>
            </a:r>
            <a:r>
              <a:rPr lang="en-US" sz="4400" dirty="0"/>
              <a:t> </a:t>
            </a:r>
            <a:r>
              <a:rPr lang="en-US" sz="4400" dirty="0" err="1"/>
              <a:t>sia</a:t>
            </a:r>
            <a:r>
              <a:rPr lang="en-US" sz="4400" dirty="0"/>
              <a:t>, in </a:t>
            </a:r>
            <a:r>
              <a:rPr lang="en-US" sz="4400" dirty="0" err="1"/>
              <a:t>generale</a:t>
            </a:r>
            <a:r>
              <a:rPr lang="en-US" sz="4400" dirty="0"/>
              <a:t>, </a:t>
            </a:r>
            <a:r>
              <a:rPr lang="en-US" sz="4400" dirty="0" err="1"/>
              <a:t>conforme</a:t>
            </a:r>
            <a:r>
              <a:rPr lang="en-US" sz="4400" dirty="0"/>
              <a:t> a </a:t>
            </a:r>
            <a:r>
              <a:rPr lang="en-US" sz="4400" dirty="0" err="1"/>
              <a:t>tali</a:t>
            </a:r>
            <a:r>
              <a:rPr lang="en-US" sz="4400" dirty="0"/>
              <a:t> </a:t>
            </a:r>
            <a:r>
              <a:rPr lang="en-US" sz="4400" dirty="0" err="1"/>
              <a:t>norme</a:t>
            </a:r>
            <a:r>
              <a:rPr lang="en-US" sz="4400" dirty="0"/>
              <a:t> e </a:t>
            </a:r>
            <a:r>
              <a:rPr lang="en-US" sz="4400" dirty="0" err="1"/>
              <a:t>che</a:t>
            </a:r>
            <a:r>
              <a:rPr lang="en-US" sz="4400" dirty="0"/>
              <a:t> </a:t>
            </a:r>
            <a:r>
              <a:rPr lang="en-US" sz="4400" dirty="0" err="1"/>
              <a:t>i</a:t>
            </a:r>
            <a:r>
              <a:rPr lang="en-US" sz="4400" dirty="0"/>
              <a:t> </a:t>
            </a:r>
            <a:r>
              <a:rPr lang="en-US" sz="4400" b="1" dirty="0" err="1"/>
              <a:t>comportamenti</a:t>
            </a:r>
            <a:r>
              <a:rPr lang="en-US" sz="4400" b="1" dirty="0"/>
              <a:t> </a:t>
            </a:r>
            <a:r>
              <a:rPr lang="en-US" sz="4400" b="1" dirty="0" err="1"/>
              <a:t>degli</a:t>
            </a:r>
            <a:r>
              <a:rPr lang="en-US" sz="4400" b="1" dirty="0"/>
              <a:t> </a:t>
            </a:r>
            <a:r>
              <a:rPr lang="en-US" sz="4400" b="1" dirty="0" err="1"/>
              <a:t>Stati</a:t>
            </a:r>
            <a:r>
              <a:rPr lang="en-US" sz="4400" b="1" dirty="0"/>
              <a:t> </a:t>
            </a:r>
            <a:r>
              <a:rPr lang="en-US" sz="4400" b="1" dirty="0" err="1"/>
              <a:t>incompatibili</a:t>
            </a:r>
            <a:r>
              <a:rPr lang="en-US" sz="4400" b="1" dirty="0"/>
              <a:t> con </a:t>
            </a:r>
            <a:r>
              <a:rPr lang="en-US" sz="4400" b="1" dirty="0" err="1"/>
              <a:t>una</a:t>
            </a:r>
            <a:r>
              <a:rPr lang="en-US" sz="4400" b="1" dirty="0"/>
              <a:t> </a:t>
            </a:r>
            <a:r>
              <a:rPr lang="en-US" sz="4400" b="1" dirty="0" err="1"/>
              <a:t>determinata</a:t>
            </a:r>
            <a:r>
              <a:rPr lang="en-US" sz="4400" b="1" dirty="0"/>
              <a:t> </a:t>
            </a:r>
            <a:r>
              <a:rPr lang="en-US" sz="4400" b="1" dirty="0" err="1"/>
              <a:t>norma</a:t>
            </a:r>
            <a:r>
              <a:rPr lang="en-US" sz="4400" b="1" dirty="0"/>
              <a:t> </a:t>
            </a:r>
            <a:r>
              <a:rPr lang="en-US" sz="4400" b="1" dirty="0" err="1"/>
              <a:t>siano</a:t>
            </a:r>
            <a:r>
              <a:rPr lang="en-US" sz="4400" b="1" dirty="0"/>
              <a:t> </a:t>
            </a:r>
            <a:r>
              <a:rPr lang="en-US" sz="4400" b="1" dirty="0" err="1"/>
              <a:t>stati</a:t>
            </a:r>
            <a:r>
              <a:rPr lang="en-US" sz="4400" b="1" dirty="0"/>
              <a:t> </a:t>
            </a:r>
            <a:r>
              <a:rPr lang="en-US" sz="4400" b="1" dirty="0" err="1"/>
              <a:t>generalmente</a:t>
            </a:r>
            <a:r>
              <a:rPr lang="en-US" sz="4400" b="1" dirty="0"/>
              <a:t> </a:t>
            </a:r>
            <a:r>
              <a:rPr lang="en-US" sz="4400" b="1" dirty="0" err="1"/>
              <a:t>trattati</a:t>
            </a:r>
            <a:r>
              <a:rPr lang="en-US" sz="4400" b="1" dirty="0"/>
              <a:t> come </a:t>
            </a:r>
            <a:r>
              <a:rPr lang="en-US" sz="4400" b="1" dirty="0" err="1"/>
              <a:t>violazioni</a:t>
            </a:r>
            <a:r>
              <a:rPr lang="en-US" sz="4400" b="1" dirty="0"/>
              <a:t> di tale </a:t>
            </a:r>
            <a:r>
              <a:rPr lang="en-US" sz="4400" b="1" dirty="0" err="1"/>
              <a:t>norma</a:t>
            </a:r>
            <a:r>
              <a:rPr lang="en-US" sz="4400" dirty="0"/>
              <a:t>.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1415772" y="396534"/>
            <a:ext cx="936045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4000" i="1" dirty="0"/>
              <a:t>Nicaragua c. Stati Uniti</a:t>
            </a:r>
            <a:br>
              <a:rPr lang="it-IT" sz="4000" i="1" dirty="0"/>
            </a:br>
            <a:r>
              <a:rPr lang="it-IT" sz="4000" dirty="0"/>
              <a:t>Sentenza della CIG del 1986</a:t>
            </a:r>
          </a:p>
        </p:txBody>
      </p:sp>
    </p:spTree>
    <p:extLst>
      <p:ext uri="{BB962C8B-B14F-4D97-AF65-F5344CB8AC3E}">
        <p14:creationId xmlns:p14="http://schemas.microsoft.com/office/powerpoint/2010/main" val="2306645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4400" dirty="0"/>
              <a:t>Se uno </a:t>
            </a:r>
            <a:r>
              <a:rPr lang="en-US" sz="4400" dirty="0" err="1"/>
              <a:t>Stato</a:t>
            </a:r>
            <a:r>
              <a:rPr lang="en-US" sz="4400" dirty="0"/>
              <a:t> </a:t>
            </a:r>
            <a:r>
              <a:rPr lang="en-US" sz="4400" dirty="0" err="1"/>
              <a:t>agisce</a:t>
            </a:r>
            <a:r>
              <a:rPr lang="en-US" sz="4400" dirty="0"/>
              <a:t> in un modo </a:t>
            </a:r>
            <a:r>
              <a:rPr lang="en-US" sz="4400" i="1" dirty="0"/>
              <a:t>prima facie </a:t>
            </a:r>
            <a:r>
              <a:rPr lang="en-US" sz="4400" dirty="0" err="1"/>
              <a:t>incompatibile</a:t>
            </a:r>
            <a:r>
              <a:rPr lang="en-US" sz="4400" dirty="0"/>
              <a:t> con </a:t>
            </a:r>
            <a:r>
              <a:rPr lang="en-US" sz="4400" dirty="0" err="1"/>
              <a:t>una</a:t>
            </a:r>
            <a:r>
              <a:rPr lang="en-US" sz="4400" dirty="0"/>
              <a:t> </a:t>
            </a:r>
            <a:r>
              <a:rPr lang="en-US" sz="4400" dirty="0" err="1"/>
              <a:t>norma</a:t>
            </a:r>
            <a:r>
              <a:rPr lang="en-US" sz="4400" dirty="0"/>
              <a:t> </a:t>
            </a:r>
            <a:r>
              <a:rPr lang="en-US" sz="4400" dirty="0" err="1"/>
              <a:t>riconosciuta</a:t>
            </a:r>
            <a:r>
              <a:rPr lang="en-US" sz="4400" dirty="0"/>
              <a:t>, ma </a:t>
            </a:r>
            <a:r>
              <a:rPr lang="en-US" sz="4400" b="1" dirty="0" err="1"/>
              <a:t>difende</a:t>
            </a:r>
            <a:r>
              <a:rPr lang="en-US" sz="4400" b="1" dirty="0"/>
              <a:t> la </a:t>
            </a:r>
            <a:r>
              <a:rPr lang="en-US" sz="4400" b="1" dirty="0" err="1"/>
              <a:t>sua</a:t>
            </a:r>
            <a:r>
              <a:rPr lang="en-US" sz="4400" b="1" dirty="0"/>
              <a:t> </a:t>
            </a:r>
            <a:r>
              <a:rPr lang="en-US" sz="4400" b="1" dirty="0" err="1"/>
              <a:t>condotta</a:t>
            </a:r>
            <a:r>
              <a:rPr lang="en-US" sz="4400" b="1" dirty="0"/>
              <a:t> </a:t>
            </a:r>
            <a:r>
              <a:rPr lang="en-US" sz="4400" b="1" dirty="0" err="1"/>
              <a:t>appellandosi</a:t>
            </a:r>
            <a:r>
              <a:rPr lang="en-US" sz="4400" b="1" dirty="0"/>
              <a:t> alle </a:t>
            </a:r>
            <a:r>
              <a:rPr lang="en-US" sz="4400" b="1" dirty="0" err="1"/>
              <a:t>eccezioni</a:t>
            </a:r>
            <a:r>
              <a:rPr lang="en-US" sz="4400" b="1" dirty="0"/>
              <a:t> o alle </a:t>
            </a:r>
            <a:r>
              <a:rPr lang="en-US" sz="4400" b="1" dirty="0" err="1"/>
              <a:t>giustificazioni</a:t>
            </a:r>
            <a:r>
              <a:rPr lang="en-US" sz="4400" b="1" dirty="0"/>
              <a:t> </a:t>
            </a:r>
            <a:r>
              <a:rPr lang="en-US" sz="4400" b="1" dirty="0" err="1"/>
              <a:t>contenute</a:t>
            </a:r>
            <a:r>
              <a:rPr lang="en-US" sz="4400" b="1" dirty="0"/>
              <a:t> </a:t>
            </a:r>
            <a:r>
              <a:rPr lang="en-US" sz="4400" b="1" dirty="0" err="1"/>
              <a:t>nella</a:t>
            </a:r>
            <a:r>
              <a:rPr lang="en-US" sz="4400" b="1" dirty="0"/>
              <a:t> </a:t>
            </a:r>
            <a:r>
              <a:rPr lang="en-US" sz="4400" b="1" dirty="0" err="1"/>
              <a:t>norma</a:t>
            </a:r>
            <a:r>
              <a:rPr lang="en-US" sz="4400" b="1" dirty="0"/>
              <a:t> </a:t>
            </a:r>
            <a:r>
              <a:rPr lang="en-US" sz="4400" b="1" dirty="0" err="1"/>
              <a:t>stessa</a:t>
            </a:r>
            <a:r>
              <a:rPr lang="en-US" sz="4400" dirty="0"/>
              <a:t>, </a:t>
            </a:r>
            <a:r>
              <a:rPr lang="en-US" sz="4400" dirty="0" err="1"/>
              <a:t>allora</a:t>
            </a:r>
            <a:r>
              <a:rPr lang="en-US" sz="4400" dirty="0"/>
              <a:t> [...] il </a:t>
            </a:r>
            <a:r>
              <a:rPr lang="en-US" sz="4400" dirty="0" err="1"/>
              <a:t>significato</a:t>
            </a:r>
            <a:r>
              <a:rPr lang="en-US" sz="4400" dirty="0"/>
              <a:t> di tale </a:t>
            </a:r>
            <a:r>
              <a:rPr lang="en-US" sz="4400" dirty="0" err="1"/>
              <a:t>atteggiamento</a:t>
            </a:r>
            <a:r>
              <a:rPr lang="en-US" sz="4400" dirty="0"/>
              <a:t> </a:t>
            </a:r>
            <a:r>
              <a:rPr lang="en-US" sz="4400" dirty="0" err="1"/>
              <a:t>è</a:t>
            </a:r>
            <a:r>
              <a:rPr lang="en-US" sz="4400" dirty="0"/>
              <a:t> </a:t>
            </a:r>
            <a:r>
              <a:rPr lang="en-US" sz="4400" dirty="0" err="1"/>
              <a:t>quello</a:t>
            </a:r>
            <a:r>
              <a:rPr lang="en-US" sz="4400" dirty="0"/>
              <a:t> di </a:t>
            </a:r>
            <a:r>
              <a:rPr lang="en-US" sz="4400" dirty="0" err="1"/>
              <a:t>confermare</a:t>
            </a:r>
            <a:r>
              <a:rPr lang="en-US" sz="4400" dirty="0"/>
              <a:t> </a:t>
            </a:r>
            <a:r>
              <a:rPr lang="en-US" sz="4400" dirty="0" err="1"/>
              <a:t>piuttosto</a:t>
            </a:r>
            <a:r>
              <a:rPr lang="en-US" sz="4400" dirty="0"/>
              <a:t> </a:t>
            </a:r>
            <a:r>
              <a:rPr lang="en-US" sz="4400" dirty="0" err="1"/>
              <a:t>che</a:t>
            </a:r>
            <a:r>
              <a:rPr lang="en-US" sz="4400" dirty="0"/>
              <a:t> di </a:t>
            </a:r>
            <a:r>
              <a:rPr lang="en-US" sz="4400" dirty="0" err="1"/>
              <a:t>indebolire</a:t>
            </a:r>
            <a:r>
              <a:rPr lang="en-US" sz="4400" dirty="0"/>
              <a:t> la </a:t>
            </a:r>
            <a:r>
              <a:rPr lang="en-US" sz="4400" dirty="0" err="1"/>
              <a:t>regola</a:t>
            </a:r>
            <a:r>
              <a:rPr lang="en-US" sz="4400" dirty="0"/>
              <a:t>.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1415772" y="396534"/>
            <a:ext cx="936045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4000" i="1" dirty="0"/>
              <a:t>Nicaragua c. Stati Uniti</a:t>
            </a:r>
            <a:br>
              <a:rPr lang="it-IT" sz="4000" i="1" dirty="0"/>
            </a:br>
            <a:r>
              <a:rPr lang="it-IT" sz="4000" dirty="0"/>
              <a:t>Sentenza della CIG del 1986</a:t>
            </a:r>
          </a:p>
        </p:txBody>
      </p:sp>
    </p:spTree>
    <p:extLst>
      <p:ext uri="{BB962C8B-B14F-4D97-AF65-F5344CB8AC3E}">
        <p14:creationId xmlns:p14="http://schemas.microsoft.com/office/powerpoint/2010/main" val="4200739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1415772" y="396534"/>
            <a:ext cx="936045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4000" dirty="0"/>
              <a:t>Assemblea generale – </a:t>
            </a:r>
            <a:r>
              <a:rPr lang="it-IT" sz="4000" dirty="0" err="1"/>
              <a:t>ris</a:t>
            </a:r>
            <a:r>
              <a:rPr lang="it-IT" sz="4000" dirty="0"/>
              <a:t>. ES-11/1</a:t>
            </a:r>
          </a:p>
          <a:p>
            <a:pPr algn="ctr"/>
            <a:r>
              <a:rPr lang="it-IT" sz="4000" dirty="0"/>
              <a:t>2 marzo 2022</a:t>
            </a:r>
          </a:p>
        </p:txBody>
      </p:sp>
      <p:pic>
        <p:nvPicPr>
          <p:cNvPr id="2" name="Segnaposto contenuto 1">
            <a:extLst>
              <a:ext uri="{FF2B5EF4-FFF2-40B4-BE49-F238E27FC236}">
                <a16:creationId xmlns:a16="http://schemas.microsoft.com/office/drawing/2014/main" id="{42B0C583-8128-D105-8B4C-83A9ACA0F72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rcRect/>
          <a:stretch/>
        </p:blipFill>
        <p:spPr>
          <a:xfrm>
            <a:off x="1390483" y="1825625"/>
            <a:ext cx="941103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865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719528"/>
            <a:ext cx="10515600" cy="5457435"/>
          </a:xfr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sz="4400" dirty="0"/>
              <a:t>«Non ci </a:t>
            </a:r>
            <a:r>
              <a:rPr lang="en-US" sz="4400" dirty="0" err="1"/>
              <a:t>hanno</a:t>
            </a:r>
            <a:r>
              <a:rPr lang="en-US" sz="4400" dirty="0"/>
              <a:t> </a:t>
            </a:r>
            <a:r>
              <a:rPr lang="en-US" sz="4400" dirty="0" err="1"/>
              <a:t>lasciato</a:t>
            </a:r>
            <a:r>
              <a:rPr lang="en-US" sz="4400" dirty="0"/>
              <a:t> </a:t>
            </a:r>
            <a:r>
              <a:rPr lang="en-US" sz="4400" dirty="0" err="1"/>
              <a:t>nessun'altra</a:t>
            </a:r>
            <a:r>
              <a:rPr lang="en-US" sz="4400" dirty="0"/>
              <a:t> </a:t>
            </a:r>
            <a:r>
              <a:rPr lang="en-US" sz="4400" dirty="0" err="1"/>
              <a:t>opzione</a:t>
            </a:r>
            <a:r>
              <a:rPr lang="en-US" sz="4400" dirty="0"/>
              <a:t> per </a:t>
            </a:r>
            <a:r>
              <a:rPr lang="en-US" sz="4400" dirty="0" err="1"/>
              <a:t>difendere</a:t>
            </a:r>
            <a:r>
              <a:rPr lang="en-US" sz="4400" dirty="0"/>
              <a:t> la Russia e il nostro </a:t>
            </a:r>
            <a:r>
              <a:rPr lang="en-US" sz="4400"/>
              <a:t>popolo </a:t>
            </a:r>
            <a:r>
              <a:rPr lang="en-US" sz="4400" dirty="0"/>
              <a:t>se non </a:t>
            </a:r>
            <a:r>
              <a:rPr lang="en-US" sz="4400" dirty="0" err="1"/>
              <a:t>quella</a:t>
            </a:r>
            <a:r>
              <a:rPr lang="en-US" sz="4400" dirty="0"/>
              <a:t> </a:t>
            </a:r>
            <a:r>
              <a:rPr lang="en-US" sz="4400" dirty="0" err="1"/>
              <a:t>che</a:t>
            </a:r>
            <a:r>
              <a:rPr lang="en-US" sz="4400" dirty="0"/>
              <a:t> </a:t>
            </a:r>
            <a:r>
              <a:rPr lang="en-US" sz="4400" dirty="0" err="1"/>
              <a:t>siamo</a:t>
            </a:r>
            <a:r>
              <a:rPr lang="en-US" sz="4400" dirty="0"/>
              <a:t> </a:t>
            </a:r>
            <a:r>
              <a:rPr lang="en-US" sz="4400" dirty="0" err="1"/>
              <a:t>costretti</a:t>
            </a:r>
            <a:r>
              <a:rPr lang="en-US" sz="4400" dirty="0"/>
              <a:t> a </a:t>
            </a:r>
            <a:r>
              <a:rPr lang="en-US" sz="4400" dirty="0" err="1"/>
              <a:t>usare</a:t>
            </a:r>
            <a:r>
              <a:rPr lang="en-US" sz="4400" dirty="0"/>
              <a:t> </a:t>
            </a:r>
            <a:r>
              <a:rPr lang="en-US" sz="4400" dirty="0" err="1"/>
              <a:t>oggi</a:t>
            </a:r>
            <a:r>
              <a:rPr lang="en-US" sz="4400" dirty="0"/>
              <a:t>. In </a:t>
            </a:r>
            <a:r>
              <a:rPr lang="en-US" sz="4400" dirty="0" err="1"/>
              <a:t>queste</a:t>
            </a:r>
            <a:r>
              <a:rPr lang="en-US" sz="4400" dirty="0"/>
              <a:t> </a:t>
            </a:r>
            <a:r>
              <a:rPr lang="en-US" sz="4400" dirty="0" err="1"/>
              <a:t>circostanze</a:t>
            </a:r>
            <a:r>
              <a:rPr lang="en-US" sz="4400" dirty="0"/>
              <a:t>, </a:t>
            </a:r>
            <a:r>
              <a:rPr lang="en-US" sz="4400" dirty="0" err="1"/>
              <a:t>dobbiamo</a:t>
            </a:r>
            <a:r>
              <a:rPr lang="en-US" sz="4400" dirty="0"/>
              <a:t> </a:t>
            </a:r>
            <a:r>
              <a:rPr lang="en-US" sz="4400" dirty="0" err="1"/>
              <a:t>agire</a:t>
            </a:r>
            <a:r>
              <a:rPr lang="en-US" sz="4400" dirty="0"/>
              <a:t> con </a:t>
            </a:r>
            <a:r>
              <a:rPr lang="en-US" sz="4400" dirty="0" err="1"/>
              <a:t>coraggio</a:t>
            </a:r>
            <a:r>
              <a:rPr lang="en-US" sz="4400" dirty="0"/>
              <a:t> e </a:t>
            </a:r>
            <a:r>
              <a:rPr lang="en-US" sz="4400" dirty="0" err="1"/>
              <a:t>immediatezza</a:t>
            </a:r>
            <a:r>
              <a:rPr lang="en-US" sz="4400" dirty="0"/>
              <a:t>. Le </a:t>
            </a:r>
            <a:r>
              <a:rPr lang="en-US" sz="4400" dirty="0" err="1"/>
              <a:t>repubbliche</a:t>
            </a:r>
            <a:r>
              <a:rPr lang="en-US" sz="4400" dirty="0"/>
              <a:t> </a:t>
            </a:r>
            <a:r>
              <a:rPr lang="en-US" sz="4400" dirty="0" err="1"/>
              <a:t>popolari</a:t>
            </a:r>
            <a:r>
              <a:rPr lang="en-US" sz="4400" dirty="0"/>
              <a:t> del Donbass </a:t>
            </a:r>
            <a:r>
              <a:rPr lang="en-US" sz="4400" dirty="0" err="1"/>
              <a:t>hanno</a:t>
            </a:r>
            <a:r>
              <a:rPr lang="en-US" sz="4400" dirty="0"/>
              <a:t> </a:t>
            </a:r>
            <a:r>
              <a:rPr lang="en-US" sz="4400" dirty="0" err="1"/>
              <a:t>chiesto</a:t>
            </a:r>
            <a:r>
              <a:rPr lang="en-US" sz="4400" dirty="0"/>
              <a:t> </a:t>
            </a:r>
            <a:r>
              <a:rPr lang="en-US" sz="4400" dirty="0" err="1"/>
              <a:t>aiuto</a:t>
            </a:r>
            <a:r>
              <a:rPr lang="en-US" sz="4400" dirty="0"/>
              <a:t> </a:t>
            </a:r>
            <a:r>
              <a:rPr lang="en-US" sz="4400" dirty="0" err="1"/>
              <a:t>alla</a:t>
            </a:r>
            <a:r>
              <a:rPr lang="en-US" sz="4400" dirty="0"/>
              <a:t> Russia. In </a:t>
            </a:r>
            <a:r>
              <a:rPr lang="en-US" sz="4400" dirty="0" err="1"/>
              <a:t>questo</a:t>
            </a:r>
            <a:r>
              <a:rPr lang="en-US" sz="4400" dirty="0"/>
              <a:t> </a:t>
            </a:r>
            <a:r>
              <a:rPr lang="en-US" sz="4400" dirty="0" err="1"/>
              <a:t>contesto</a:t>
            </a:r>
            <a:r>
              <a:rPr lang="en-US" sz="4400" dirty="0"/>
              <a:t>, in </a:t>
            </a:r>
            <a:r>
              <a:rPr lang="en-US" sz="4400" dirty="0" err="1"/>
              <a:t>conformità</a:t>
            </a:r>
            <a:r>
              <a:rPr lang="en-US" sz="4400" dirty="0"/>
              <a:t> con </a:t>
            </a:r>
            <a:r>
              <a:rPr lang="en-US" sz="4400" dirty="0" err="1"/>
              <a:t>l'articolo</a:t>
            </a:r>
            <a:r>
              <a:rPr lang="en-US" sz="4400" dirty="0"/>
              <a:t> 51 (</a:t>
            </a:r>
            <a:r>
              <a:rPr lang="en-US" sz="4400" dirty="0" err="1"/>
              <a:t>Capitolo</a:t>
            </a:r>
            <a:r>
              <a:rPr lang="en-US" sz="4400" dirty="0"/>
              <a:t> VII) </a:t>
            </a:r>
            <a:r>
              <a:rPr lang="en-US" sz="4400" dirty="0" err="1"/>
              <a:t>della</a:t>
            </a:r>
            <a:r>
              <a:rPr lang="en-US" sz="4400" dirty="0"/>
              <a:t> Carta </a:t>
            </a:r>
            <a:r>
              <a:rPr lang="en-US" sz="4400" dirty="0" err="1"/>
              <a:t>delle</a:t>
            </a:r>
            <a:r>
              <a:rPr lang="en-US" sz="4400" dirty="0"/>
              <a:t> </a:t>
            </a:r>
            <a:r>
              <a:rPr lang="en-US" sz="4400" dirty="0" err="1"/>
              <a:t>Nazioni</a:t>
            </a:r>
            <a:r>
              <a:rPr lang="en-US" sz="4400" dirty="0"/>
              <a:t> Unite, con il </a:t>
            </a:r>
            <a:r>
              <a:rPr lang="en-US" sz="4400" dirty="0" err="1"/>
              <a:t>permesso</a:t>
            </a:r>
            <a:r>
              <a:rPr lang="en-US" sz="4400" dirty="0"/>
              <a:t> del </a:t>
            </a:r>
            <a:r>
              <a:rPr lang="en-US" sz="4400" dirty="0" err="1"/>
              <a:t>Consiglio</a:t>
            </a:r>
            <a:r>
              <a:rPr lang="en-US" sz="4400" dirty="0"/>
              <a:t> </a:t>
            </a:r>
            <a:r>
              <a:rPr lang="en-US" sz="4400" dirty="0" err="1"/>
              <a:t>della</a:t>
            </a:r>
            <a:r>
              <a:rPr lang="en-US" sz="4400" dirty="0"/>
              <a:t> </a:t>
            </a:r>
            <a:r>
              <a:rPr lang="en-US" sz="4400" dirty="0" err="1"/>
              <a:t>Federazione</a:t>
            </a:r>
            <a:r>
              <a:rPr lang="en-US" sz="4400" dirty="0"/>
              <a:t> Russa, e in </a:t>
            </a:r>
            <a:r>
              <a:rPr lang="en-US" sz="4400" dirty="0" err="1"/>
              <a:t>esecuzione</a:t>
            </a:r>
            <a:r>
              <a:rPr lang="en-US" sz="4400" dirty="0"/>
              <a:t> </a:t>
            </a:r>
            <a:r>
              <a:rPr lang="en-US" sz="4400" dirty="0" err="1"/>
              <a:t>dei</a:t>
            </a:r>
            <a:r>
              <a:rPr lang="en-US" sz="4400" dirty="0"/>
              <a:t> </a:t>
            </a:r>
            <a:r>
              <a:rPr lang="en-US" sz="4400" dirty="0" err="1"/>
              <a:t>trattati</a:t>
            </a:r>
            <a:r>
              <a:rPr lang="en-US" sz="4400" dirty="0"/>
              <a:t> di </a:t>
            </a:r>
            <a:r>
              <a:rPr lang="en-US" sz="4400" dirty="0" err="1"/>
              <a:t>amicizia</a:t>
            </a:r>
            <a:r>
              <a:rPr lang="en-US" sz="4400" dirty="0"/>
              <a:t> e </a:t>
            </a:r>
            <a:r>
              <a:rPr lang="en-US" sz="4400" dirty="0" err="1"/>
              <a:t>assistenza</a:t>
            </a:r>
            <a:r>
              <a:rPr lang="en-US" sz="4400" dirty="0"/>
              <a:t> </a:t>
            </a:r>
            <a:r>
              <a:rPr lang="en-US" sz="4400" dirty="0" err="1"/>
              <a:t>reciproca</a:t>
            </a:r>
            <a:r>
              <a:rPr lang="en-US" sz="4400" dirty="0"/>
              <a:t> con la Repubblica </a:t>
            </a:r>
            <a:r>
              <a:rPr lang="en-US" sz="4400" dirty="0" err="1"/>
              <a:t>Popolare</a:t>
            </a:r>
            <a:r>
              <a:rPr lang="en-US" sz="4400" dirty="0"/>
              <a:t> di Donetsk e la Repubblica </a:t>
            </a:r>
            <a:r>
              <a:rPr lang="en-US" sz="4400" dirty="0" err="1"/>
              <a:t>Popolare</a:t>
            </a:r>
            <a:r>
              <a:rPr lang="en-US" sz="4400" dirty="0"/>
              <a:t> di Lugansk, </a:t>
            </a:r>
            <a:r>
              <a:rPr lang="en-US" sz="4400" dirty="0" err="1"/>
              <a:t>ratificati</a:t>
            </a:r>
            <a:r>
              <a:rPr lang="en-US" sz="4400" dirty="0"/>
              <a:t> </a:t>
            </a:r>
            <a:r>
              <a:rPr lang="en-US" sz="4400" dirty="0" err="1"/>
              <a:t>dall'Assemblea</a:t>
            </a:r>
            <a:r>
              <a:rPr lang="en-US" sz="4400" dirty="0"/>
              <a:t> </a:t>
            </a:r>
            <a:r>
              <a:rPr lang="en-US" sz="4400" dirty="0" err="1"/>
              <a:t>Federale</a:t>
            </a:r>
            <a:r>
              <a:rPr lang="en-US" sz="4400" dirty="0"/>
              <a:t> il 22 </a:t>
            </a:r>
            <a:r>
              <a:rPr lang="en-US" sz="4400" dirty="0" err="1"/>
              <a:t>febbraio</a:t>
            </a:r>
            <a:r>
              <a:rPr lang="en-US" sz="4400" dirty="0"/>
              <a:t>, ho </a:t>
            </a:r>
            <a:r>
              <a:rPr lang="en-US" sz="4400" dirty="0" err="1"/>
              <a:t>preso</a:t>
            </a:r>
            <a:r>
              <a:rPr lang="en-US" sz="4400" dirty="0"/>
              <a:t> la </a:t>
            </a:r>
            <a:r>
              <a:rPr lang="en-US" sz="4400" dirty="0" err="1"/>
              <a:t>decisione</a:t>
            </a:r>
            <a:r>
              <a:rPr lang="en-US" sz="4400" dirty="0"/>
              <a:t> di </a:t>
            </a:r>
            <a:r>
              <a:rPr lang="en-US" sz="4400" dirty="0" err="1"/>
              <a:t>effettuare</a:t>
            </a:r>
            <a:r>
              <a:rPr lang="en-US" sz="4400" dirty="0"/>
              <a:t> </a:t>
            </a:r>
            <a:r>
              <a:rPr lang="en-US" sz="4400" dirty="0" err="1"/>
              <a:t>un'operazione</a:t>
            </a:r>
            <a:r>
              <a:rPr lang="en-US" sz="4400" dirty="0"/>
              <a:t> </a:t>
            </a:r>
            <a:r>
              <a:rPr lang="en-US" sz="4400" dirty="0" err="1"/>
              <a:t>militare</a:t>
            </a:r>
            <a:r>
              <a:rPr lang="en-US" sz="4400" dirty="0"/>
              <a:t> </a:t>
            </a:r>
            <a:r>
              <a:rPr lang="en-US" sz="4400" dirty="0" err="1"/>
              <a:t>speciale</a:t>
            </a:r>
            <a:r>
              <a:rPr lang="en-US" sz="4400" dirty="0"/>
              <a:t>».</a:t>
            </a:r>
          </a:p>
          <a:p>
            <a:pPr marL="0" indent="0" algn="r">
              <a:buNone/>
            </a:pPr>
            <a:endParaRPr lang="en-US" sz="4400" dirty="0"/>
          </a:p>
          <a:p>
            <a:pPr marL="0" indent="0" algn="r">
              <a:buNone/>
            </a:pPr>
            <a:r>
              <a:rPr lang="en-US" sz="4400" dirty="0"/>
              <a:t>V. Putin, 22 </a:t>
            </a:r>
            <a:r>
              <a:rPr lang="en-US" sz="4400" dirty="0" err="1"/>
              <a:t>febbraio</a:t>
            </a:r>
            <a:r>
              <a:rPr lang="en-US" sz="4400" dirty="0"/>
              <a:t> 2022 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9678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0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olo 46">
            <a:extLst>
              <a:ext uri="{FF2B5EF4-FFF2-40B4-BE49-F238E27FC236}">
                <a16:creationId xmlns:a16="http://schemas.microsoft.com/office/drawing/2014/main" id="{7E6ECC60-EBBE-322F-B3EA-F1949B63F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9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Articolo</a:t>
            </a:r>
            <a:r>
              <a:rPr lang="en-US" sz="2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38 </a:t>
            </a:r>
            <a:r>
              <a:rPr lang="en-US" sz="29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dello</a:t>
            </a:r>
            <a:r>
              <a:rPr lang="en-US" sz="2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9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Statuto</a:t>
            </a:r>
            <a:r>
              <a:rPr lang="en-US" sz="2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9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della</a:t>
            </a:r>
            <a:r>
              <a:rPr lang="en-US" sz="2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Corte </a:t>
            </a:r>
            <a:r>
              <a:rPr lang="en-US" sz="29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internazionale</a:t>
            </a:r>
            <a:r>
              <a:rPr lang="en-US" sz="2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di </a:t>
            </a:r>
            <a:r>
              <a:rPr lang="en-US" sz="29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giustizia</a:t>
            </a:r>
            <a:br>
              <a:rPr lang="en-US" sz="2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9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 lvl="0" indent="0" fontAlgn="auto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b="0" i="0" u="none" strike="noStrike" cap="none" spc="0" normalizeH="0" baseline="0" noProof="0" smtClean="0">
                <a:ln>
                  <a:noFill/>
                </a:ln>
                <a:effectLst/>
                <a:uLnTx/>
                <a:uFillTx/>
              </a:rPr>
              <a:pPr marR="0" lvl="0" indent="0" fontAlgn="auto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b="0" i="0" u="none" strike="noStrike" cap="none" spc="0" normalizeH="0" baseline="0" noProof="0">
              <a:ln>
                <a:noFill/>
              </a:ln>
              <a:effectLst/>
              <a:uLnTx/>
              <a:uFillTx/>
            </a:endParaRPr>
          </a:p>
        </p:txBody>
      </p:sp>
      <p:graphicFrame>
        <p:nvGraphicFramePr>
          <p:cNvPr id="20" name="Segnaposto testo 37">
            <a:extLst>
              <a:ext uri="{FF2B5EF4-FFF2-40B4-BE49-F238E27FC236}">
                <a16:creationId xmlns:a16="http://schemas.microsoft.com/office/drawing/2014/main" id="{280C44A2-808E-CDF8-1105-1BBE63946F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1032381"/>
              </p:ext>
            </p:extLst>
          </p:nvPr>
        </p:nvGraphicFramePr>
        <p:xfrm>
          <a:off x="838200" y="1289154"/>
          <a:ext cx="10515600" cy="50118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58433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3400" dirty="0"/>
              <a:t>
</a:t>
            </a:r>
          </a:p>
          <a:p>
            <a:pPr marL="0" indent="0" algn="ctr">
              <a:buNone/>
            </a:pPr>
            <a:r>
              <a:rPr lang="it-IT" sz="4400" dirty="0"/>
              <a:t>la consuetudine internazionale, come prova di una prassi generale accettata come diritto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1415772" y="396534"/>
            <a:ext cx="936045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4000" dirty="0"/>
              <a:t>Articolo 38, paragrafo 1, lettera b), dello Statuto della CIG</a:t>
            </a:r>
          </a:p>
        </p:txBody>
      </p:sp>
    </p:spTree>
    <p:extLst>
      <p:ext uri="{BB962C8B-B14F-4D97-AF65-F5344CB8AC3E}">
        <p14:creationId xmlns:p14="http://schemas.microsoft.com/office/powerpoint/2010/main" val="4189484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3400" dirty="0"/>
              <a:t>
</a:t>
            </a:r>
          </a:p>
          <a:p>
            <a:pPr marL="0" indent="0" algn="ctr">
              <a:buNone/>
            </a:pPr>
            <a:r>
              <a:rPr lang="it-IT" sz="4400" dirty="0"/>
              <a:t>diritto internazionale generale</a:t>
            </a:r>
            <a:r>
              <a:rPr lang="en-US" sz="3400" dirty="0"/>
              <a:t>
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3244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3400" dirty="0"/>
              <a:t>
</a:t>
            </a:r>
          </a:p>
          <a:p>
            <a:pPr marL="0" indent="0" algn="ctr">
              <a:buNone/>
            </a:pPr>
            <a:r>
              <a:rPr lang="it-IT" sz="4400" dirty="0"/>
              <a:t>prassi generale accettata come diritto</a:t>
            </a:r>
            <a:endParaRPr lang="en-US" sz="340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7228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3400" dirty="0"/>
              <a:t>
</a:t>
            </a:r>
          </a:p>
          <a:p>
            <a:pPr marL="0" indent="0" algn="ctr">
              <a:buNone/>
            </a:pPr>
            <a:r>
              <a:rPr lang="it-IT" sz="4800" dirty="0"/>
              <a:t>prassi degli Stati = </a:t>
            </a:r>
            <a:r>
              <a:rPr lang="it-IT" sz="4800" i="1" dirty="0" err="1"/>
              <a:t>diuturnitas</a:t>
            </a:r>
            <a:endParaRPr lang="en-US" sz="3600" i="1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4829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3400" dirty="0"/>
              <a:t>
</a:t>
            </a:r>
          </a:p>
          <a:p>
            <a:pPr marL="0" indent="0" algn="ctr">
              <a:buNone/>
            </a:pPr>
            <a:r>
              <a:rPr lang="it-IT" sz="4800" dirty="0"/>
              <a:t>accettazione come diritto = </a:t>
            </a:r>
            <a:r>
              <a:rPr lang="it-IT" sz="4800" i="1" dirty="0" err="1"/>
              <a:t>opinio</a:t>
            </a:r>
            <a:r>
              <a:rPr lang="it-IT" sz="4800" i="1" dirty="0"/>
              <a:t> </a:t>
            </a:r>
            <a:r>
              <a:rPr lang="it-IT" sz="4800" i="1" dirty="0" err="1"/>
              <a:t>juris</a:t>
            </a:r>
            <a:endParaRPr lang="en-US" sz="3600" i="1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6924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pPr marL="0" indent="0" algn="just">
              <a:buNone/>
            </a:pPr>
            <a:r>
              <a:rPr lang="en-US" sz="3400" dirty="0"/>
              <a:t>
</a:t>
            </a:r>
            <a:r>
              <a:rPr lang="it-IT" sz="4400" dirty="0"/>
              <a:t>Tutti i Membri si asterranno nelle loro relazioni internazionali dalla minaccia o dall'uso della forza contro l'integrità territoriale o l'indipendenza politica di qualsiasi Stato, o in qualsiasi altro modo incompatibile con gli scopi delle Nazioni Unite.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1415772" y="396534"/>
            <a:ext cx="936045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4000" dirty="0"/>
              <a:t>Carta delle Nazioni Unite</a:t>
            </a:r>
            <a:br>
              <a:rPr lang="it-IT" sz="4000" dirty="0"/>
            </a:br>
            <a:r>
              <a:rPr lang="it-IT" sz="4000" dirty="0"/>
              <a:t>Articolo 2, paragrafo 4</a:t>
            </a:r>
          </a:p>
        </p:txBody>
      </p:sp>
    </p:spTree>
    <p:extLst>
      <p:ext uri="{BB962C8B-B14F-4D97-AF65-F5344CB8AC3E}">
        <p14:creationId xmlns:p14="http://schemas.microsoft.com/office/powerpoint/2010/main" val="1040477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endParaRPr lang="en-US" sz="4400" dirty="0"/>
          </a:p>
          <a:p>
            <a:pPr marL="0" indent="0" algn="just">
              <a:buNone/>
            </a:pPr>
            <a:r>
              <a:rPr lang="en-US" sz="4400" dirty="0" err="1"/>
              <a:t>Nessuna</a:t>
            </a:r>
            <a:r>
              <a:rPr lang="en-US" sz="4400" dirty="0"/>
              <a:t> </a:t>
            </a:r>
            <a:r>
              <a:rPr lang="en-US" sz="4400" dirty="0" err="1"/>
              <a:t>disposizione</a:t>
            </a:r>
            <a:r>
              <a:rPr lang="en-US" sz="4400" dirty="0"/>
              <a:t> </a:t>
            </a:r>
            <a:r>
              <a:rPr lang="en-US" sz="4400" dirty="0" err="1"/>
              <a:t>della</a:t>
            </a:r>
            <a:r>
              <a:rPr lang="en-US" sz="4400" dirty="0"/>
              <a:t> </a:t>
            </a:r>
            <a:r>
              <a:rPr lang="en-US" sz="4400" dirty="0" err="1"/>
              <a:t>presente</a:t>
            </a:r>
            <a:r>
              <a:rPr lang="en-US" sz="4400" dirty="0"/>
              <a:t> Carta </a:t>
            </a:r>
            <a:r>
              <a:rPr lang="en-US" sz="4400" dirty="0" err="1"/>
              <a:t>pregiudica</a:t>
            </a:r>
            <a:r>
              <a:rPr lang="en-US" sz="4400" dirty="0"/>
              <a:t> il </a:t>
            </a:r>
            <a:r>
              <a:rPr lang="en-US" sz="4400" dirty="0" err="1"/>
              <a:t>diritto</a:t>
            </a:r>
            <a:r>
              <a:rPr lang="en-US" sz="4400" dirty="0"/>
              <a:t> </a:t>
            </a:r>
            <a:r>
              <a:rPr lang="en-US" sz="4400" dirty="0" err="1"/>
              <a:t>naturale</a:t>
            </a:r>
            <a:r>
              <a:rPr lang="en-US" sz="4400" dirty="0"/>
              <a:t> </a:t>
            </a:r>
            <a:r>
              <a:rPr lang="en-US" sz="4400" dirty="0" err="1"/>
              <a:t>alla</a:t>
            </a:r>
            <a:r>
              <a:rPr lang="en-US" sz="4400" dirty="0"/>
              <a:t> </a:t>
            </a:r>
            <a:r>
              <a:rPr lang="en-US" sz="4400" dirty="0" err="1"/>
              <a:t>legittima</a:t>
            </a:r>
            <a:r>
              <a:rPr lang="en-US" sz="4400" dirty="0"/>
              <a:t> </a:t>
            </a:r>
            <a:r>
              <a:rPr lang="en-US" sz="4400" dirty="0" err="1"/>
              <a:t>difesa</a:t>
            </a:r>
            <a:r>
              <a:rPr lang="en-US" sz="4400" dirty="0"/>
              <a:t>, </a:t>
            </a:r>
            <a:r>
              <a:rPr lang="en-US" sz="4400" dirty="0" err="1"/>
              <a:t>individuale</a:t>
            </a:r>
            <a:r>
              <a:rPr lang="en-US" sz="4400" dirty="0"/>
              <a:t> o </a:t>
            </a:r>
            <a:r>
              <a:rPr lang="en-US" sz="4400" dirty="0" err="1"/>
              <a:t>collettiva</a:t>
            </a:r>
            <a:r>
              <a:rPr lang="en-US" sz="4400" dirty="0"/>
              <a:t>, in </a:t>
            </a:r>
            <a:r>
              <a:rPr lang="en-US" sz="4400" dirty="0" err="1"/>
              <a:t>caso</a:t>
            </a:r>
            <a:r>
              <a:rPr lang="en-US" sz="4400" dirty="0"/>
              <a:t> di </a:t>
            </a:r>
            <a:r>
              <a:rPr lang="en-US" sz="4400" dirty="0" err="1"/>
              <a:t>attacco</a:t>
            </a:r>
            <a:r>
              <a:rPr lang="en-US" sz="4400" dirty="0"/>
              <a:t> </a:t>
            </a:r>
            <a:r>
              <a:rPr lang="en-US" sz="4400" dirty="0" err="1"/>
              <a:t>armato</a:t>
            </a:r>
            <a:r>
              <a:rPr lang="en-US" sz="4400" dirty="0"/>
              <a:t> </a:t>
            </a:r>
            <a:r>
              <a:rPr lang="en-US" sz="4400" dirty="0" err="1"/>
              <a:t>contro</a:t>
            </a:r>
            <a:r>
              <a:rPr lang="en-US" sz="4400" dirty="0"/>
              <a:t> un </a:t>
            </a:r>
            <a:r>
              <a:rPr lang="en-US" sz="4400" dirty="0" err="1"/>
              <a:t>Membro</a:t>
            </a:r>
            <a:r>
              <a:rPr lang="en-US" sz="4400" dirty="0"/>
              <a:t> </a:t>
            </a:r>
            <a:r>
              <a:rPr lang="en-US" sz="4400" dirty="0" err="1"/>
              <a:t>delle</a:t>
            </a:r>
            <a:r>
              <a:rPr lang="en-US" sz="4400" dirty="0"/>
              <a:t> </a:t>
            </a:r>
            <a:r>
              <a:rPr lang="en-US" sz="4400" dirty="0" err="1"/>
              <a:t>Nazioni</a:t>
            </a:r>
            <a:r>
              <a:rPr lang="en-US" sz="4400" dirty="0"/>
              <a:t> Unite [...]</a:t>
            </a:r>
            <a:endParaRPr lang="it-IT" sz="600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1415772" y="396534"/>
            <a:ext cx="936045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4000" dirty="0"/>
              <a:t>Carta delle Nazioni Unite</a:t>
            </a:r>
            <a:br>
              <a:rPr lang="it-IT" sz="4000" dirty="0"/>
            </a:br>
            <a:r>
              <a:rPr lang="it-IT" sz="4000" dirty="0"/>
              <a:t>Articolo 51</a:t>
            </a:r>
          </a:p>
        </p:txBody>
      </p:sp>
    </p:spTree>
    <p:extLst>
      <p:ext uri="{BB962C8B-B14F-4D97-AF65-F5344CB8AC3E}">
        <p14:creationId xmlns:p14="http://schemas.microsoft.com/office/powerpoint/2010/main" val="39398739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6495</TotalTime>
  <Words>557</Words>
  <Application>Microsoft Macintosh PowerPoint</Application>
  <PresentationFormat>Widescreen</PresentationFormat>
  <Paragraphs>58</Paragraphs>
  <Slides>13</Slides>
  <Notes>13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Luiss Sans</vt:lpstr>
      <vt:lpstr>Luiss type</vt:lpstr>
      <vt:lpstr>Tema di Office</vt:lpstr>
      <vt:lpstr>Presentazione standard di PowerPoint</vt:lpstr>
      <vt:lpstr>Articolo 38 dello Statuto della Corte internazionale di giustizia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State in International Law</dc:title>
  <dc:creator>Pierfrancesco Rossi</dc:creator>
  <cp:lastModifiedBy>Pierfrancesco Rossi</cp:lastModifiedBy>
  <cp:revision>74</cp:revision>
  <dcterms:created xsi:type="dcterms:W3CDTF">2023-02-07T10:10:48Z</dcterms:created>
  <dcterms:modified xsi:type="dcterms:W3CDTF">2025-02-26T06:07:33Z</dcterms:modified>
</cp:coreProperties>
</file>