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0" r:id="rId3"/>
    <p:sldId id="282" r:id="rId4"/>
    <p:sldId id="283" r:id="rId5"/>
    <p:sldId id="287" r:id="rId6"/>
    <p:sldId id="284" r:id="rId7"/>
    <p:sldId id="285" r:id="rId8"/>
    <p:sldId id="28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97AF6-5877-40F5-B5C4-F05FA504F389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A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E9627-324E-4E93-8D13-EC2C8F3A5AC0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450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7E4FEC-ED59-4E35-9097-BB6E31A56A3A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94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2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15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3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0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4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94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5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15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6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35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7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8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8</a:t>
            </a:fld>
            <a:endParaRPr lang="it-IT" altLang="it-IT" sz="100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8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26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552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498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496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1261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8098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4766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609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528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680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13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209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606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51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17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079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727C-E94A-46DA-A9C7-F3DE7E66A997}" type="datetimeFigureOut">
              <a:rPr lang="es-AR" smtClean="0"/>
              <a:t>29/5/2024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69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s://www.negoziodelvino.it/fattoria-giuseppe-savini-B1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580417"/>
            <a:ext cx="873543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2400" dirty="0"/>
              <a:t>CORSO DI LAUREA VITICOLTURA ED ENOLOGIA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/>
              <a:t>LEGISLAZIONE E MARKETING DELLE IMPRESE VITIVINICOLE </a:t>
            </a:r>
            <a:br>
              <a:rPr lang="it-IT" altLang="it-IT" sz="2400" dirty="0"/>
            </a:br>
            <a:br>
              <a:rPr lang="it-IT" altLang="it-IT" sz="2400" dirty="0"/>
            </a:b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b="1" dirty="0"/>
              <a:t>DENOMINAZIONE DEL PRODOTTO</a:t>
            </a:r>
            <a:br>
              <a:rPr lang="it-IT" altLang="it-IT" sz="2400" b="1" dirty="0"/>
            </a:br>
            <a:r>
              <a:rPr lang="it-IT" altLang="it-IT" sz="2400" dirty="0"/>
              <a:t>ES. MONTEPULCIANO D’ABRUZZO DOC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/>
              <a:t>+ eventuali menzioni e nome di fantasia del prodotto</a:t>
            </a:r>
            <a:br>
              <a:rPr lang="it-IT" altLang="it-IT" sz="2400" dirty="0"/>
            </a:br>
            <a:br>
              <a:rPr lang="it-IT" altLang="it-IT" sz="2400" b="1" dirty="0"/>
            </a:br>
            <a:br>
              <a:rPr lang="it-IT" altLang="it-IT" sz="2400" b="1" dirty="0"/>
            </a:br>
            <a:br>
              <a:rPr lang="it-IT" altLang="it-IT" sz="2400" b="1" dirty="0"/>
            </a:br>
            <a:r>
              <a:rPr lang="it-IT" altLang="it-IT" sz="2400" dirty="0"/>
              <a:t>NOME DELL’ALLIEVO - MATRICOLA</a:t>
            </a:r>
            <a:br>
              <a:rPr lang="it-IT" altLang="it-IT" sz="2400" b="1" dirty="0"/>
            </a:br>
            <a:br>
              <a:rPr lang="it-IT" altLang="it-IT" sz="2400" b="1" dirty="0"/>
            </a:br>
            <a:br>
              <a:rPr lang="it-IT" altLang="it-IT" sz="2400" b="1" dirty="0"/>
            </a:br>
            <a:r>
              <a:rPr lang="it-IT" altLang="it-IT" sz="2400" dirty="0"/>
              <a:t>PROVA FINALE  – ANNO ACCADEMICO 2023-24</a:t>
            </a:r>
            <a:endParaRPr lang="it-IT" alt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63265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Rif.: Reg. 1308/2013, Allegato VII (definizioni, designazioni e denominazioni di vendita dei prodotti di cui all'articolo 78) – Parte II (Categorie di prodotti vitivinicoli) e </a:t>
            </a:r>
            <a:r>
              <a:rPr lang="it-IT" altLang="it-IT" sz="2000" dirty="0"/>
              <a:t>modifiche apportate dal Reg. 2117/2021</a:t>
            </a:r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Oppure </a:t>
            </a:r>
          </a:p>
          <a:p>
            <a:pPr lvl="1">
              <a:lnSpc>
                <a:spcPct val="120000"/>
              </a:lnSpc>
            </a:pPr>
            <a:r>
              <a:rPr lang="it-IT" altLang="it-IT" sz="2000" dirty="0">
                <a:solidFill>
                  <a:schemeClr val="tx1"/>
                </a:solidFill>
              </a:rPr>
              <a:t>Reg. (EC) No 110/2008 per le bevande spiritose (IG)</a:t>
            </a: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r>
              <a:rPr lang="it-IT" altLang="it-IT" sz="2400" dirty="0">
                <a:solidFill>
                  <a:schemeClr val="tx1"/>
                </a:solidFill>
              </a:rPr>
              <a:t>Descrivere brevemente le caratteristiche della categoria di prodotto di riferimento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Categoria del prodotto vitivinicolo</a:t>
            </a:r>
            <a:endParaRPr lang="it-IT" altLang="it-IT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270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Rif.: DISCIPLINARE DI PRODUZIONE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Tutti i disciplinari di produzione relativi a VINI DOP / IGP, bevande spiritose IG, vini aromatizzati IG sono scaricabili dal sito del Ministero delle Politiche Agricole Alimentari e Forestali: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https://www.politicheagricole.it/flex/cm/pages/ServeBLOB.php/L/IT/IDPagina/4625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Sintetizzare solo gli aspetti principali del disciplinare di produzione in relazione al prodotto presentato</a:t>
            </a: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Indicazione geografica</a:t>
            </a:r>
            <a:endParaRPr lang="it-IT" altLang="it-IT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338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Rif.: Art. 31 L. n. 238/2016 (testo unico)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DISCIPLINARE DI PRODUZIONE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Individuare elementi di differenziazione quali specificazioni o menzioni e descriverne le condizioni di applicazione in base a quanto previsto dal Testo unico.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Fare riferimento al Disciplinare quando le preveda o introdurne di nuove in base alle possibilità offerte dalla norma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Specificazioni e menzioni</a:t>
            </a:r>
          </a:p>
        </p:txBody>
      </p:sp>
    </p:spTree>
    <p:extLst>
      <p:ext uri="{BB962C8B-B14F-4D97-AF65-F5344CB8AC3E}">
        <p14:creationId xmlns:p14="http://schemas.microsoft.com/office/powerpoint/2010/main" val="65295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Descrivere brevemente il prodotto individuato / proposto in base: 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alla categoria di riferimento (es. tenore di zuccheri, grado alcolico, etc.)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agli elementi caratterizzanti presenti nel disciplinare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a specifici elementi della produzione (es. altitudine, etc.)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ad eventuali pratiche enologiche (</a:t>
            </a:r>
            <a:r>
              <a:rPr lang="it-IT" altLang="it-IT" sz="2000" dirty="0"/>
              <a:t>Art. 80 reg. UE n. 1308/2013 </a:t>
            </a:r>
          </a:p>
          <a:p>
            <a:pPr marL="381000" indent="-3810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85750" algn="l"/>
              </a:tabLst>
            </a:pPr>
            <a:r>
              <a:rPr lang="it-IT" altLang="it-IT" sz="2000" dirty="0"/>
              <a:t>	(e regolamento delegato 2019/934 della Commissione)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Descrizione del prodotto</a:t>
            </a:r>
          </a:p>
        </p:txBody>
      </p:sp>
    </p:spTree>
    <p:extLst>
      <p:ext uri="{BB962C8B-B14F-4D97-AF65-F5344CB8AC3E}">
        <p14:creationId xmlns:p14="http://schemas.microsoft.com/office/powerpoint/2010/main" val="264507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Riferimenti: 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normativa sull’etichettatura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DISCIPLINARE DI PRODUZIONE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Disegnare l’etichetta ed eventualmente 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1"/>
                </a:solidFill>
              </a:rPr>
              <a:t>la contro-etichetta inserendo i possibili elementi 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1"/>
                </a:solidFill>
              </a:rPr>
              <a:t>di differenziazione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Disegnare l’etichetta ed eventualmente 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1"/>
                </a:solidFill>
              </a:rPr>
              <a:t>la contro-etichetta con le modifiche che 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1"/>
                </a:solidFill>
              </a:rPr>
              <a:t>sono entrate in vigore a dicembre 2023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Etichetta</a:t>
            </a:r>
          </a:p>
        </p:txBody>
      </p:sp>
      <p:pic>
        <p:nvPicPr>
          <p:cNvPr id="19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63" y="1408113"/>
            <a:ext cx="3384550" cy="497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69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Introdurre e descrivere elementi di ulteriore differenziazione attraverso le varie possibilità di certificazione (biologico, VIVA, </a:t>
            </a:r>
            <a:r>
              <a:rPr lang="it-IT" altLang="it-IT" sz="2000" dirty="0" err="1">
                <a:solidFill>
                  <a:schemeClr val="tx1"/>
                </a:solidFill>
              </a:rPr>
              <a:t>Equalitas</a:t>
            </a:r>
            <a:r>
              <a:rPr lang="it-IT" altLang="it-IT" sz="2000" dirty="0">
                <a:solidFill>
                  <a:schemeClr val="tx1"/>
                </a:solidFill>
              </a:rPr>
              <a:t>, SQNPI, Impronta carbonica, vigneto storico o eroico, </a:t>
            </a:r>
            <a:r>
              <a:rPr lang="it-IT" altLang="it-IT" sz="2000">
                <a:solidFill>
                  <a:schemeClr val="tx1"/>
                </a:solidFill>
              </a:rPr>
              <a:t>marchi collettivi, etc</a:t>
            </a:r>
            <a:r>
              <a:rPr lang="it-IT" altLang="it-IT" sz="2000" dirty="0">
                <a:solidFill>
                  <a:schemeClr val="tx1"/>
                </a:solidFill>
              </a:rPr>
              <a:t>.) 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Indicare il Consorzio di tutela di riferimento e verificare l’esistenza di marchi di consorzio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Altri marchi o certificazioni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2" y="5064125"/>
            <a:ext cx="388778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3269774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37" y="3374549"/>
            <a:ext cx="1881188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4818062"/>
            <a:ext cx="1541462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72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108710" y="1282280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Individuare prodotti esistenti dalle caratteristiche paragonabili / possibili competitors del prodotto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Inserire l’immagine della bottiglia e il prezzo di mercato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Prodotti simili / competitors</a:t>
            </a:r>
          </a:p>
        </p:txBody>
      </p:sp>
      <p:pic>
        <p:nvPicPr>
          <p:cNvPr id="8" name="Picture 2" descr="Montepulciano D'Abruzzo &quot;COLLEVENTANO&quot; DOC">
            <a:extLst>
              <a:ext uri="{FF2B5EF4-FFF2-40B4-BE49-F238E27FC236}">
                <a16:creationId xmlns:a16="http://schemas.microsoft.com/office/drawing/2014/main" id="{08D585E2-9E97-4833-8934-381C69DD3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40" y="3049106"/>
            <a:ext cx="1548237" cy="343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B5D5606-9EF3-4E87-A83D-C8E305A8A348}"/>
              </a:ext>
            </a:extLst>
          </p:cNvPr>
          <p:cNvSpPr txBox="1"/>
          <p:nvPr/>
        </p:nvSpPr>
        <p:spPr>
          <a:xfrm>
            <a:off x="1636112" y="4040799"/>
            <a:ext cx="19269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 "COLLEVENTANO" DOC</a:t>
            </a:r>
          </a:p>
          <a:p>
            <a:r>
              <a:rPr lang="it-IT" sz="1400" dirty="0"/>
              <a:t> </a:t>
            </a:r>
            <a:r>
              <a:rPr lang="it-IT" sz="1400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Fattoria Giuseppe </a:t>
            </a:r>
            <a:r>
              <a:rPr lang="it-IT" sz="1400" dirty="0" err="1">
                <a:solidFill>
                  <a:schemeClr val="accent5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Savini</a:t>
            </a:r>
            <a:endParaRPr lang="it-IT" sz="1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it-IT" sz="1400" dirty="0"/>
          </a:p>
          <a:p>
            <a:r>
              <a:rPr lang="it-IT" sz="1400" dirty="0"/>
              <a:t>Prezzo:12,50€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0EEA418B-AF4F-4F7E-A14A-1A036AEEF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3326703"/>
            <a:ext cx="3094893" cy="288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582B91B-FF77-452E-9F57-628803DB7F88}"/>
              </a:ext>
            </a:extLst>
          </p:cNvPr>
          <p:cNvSpPr txBox="1"/>
          <p:nvPr/>
        </p:nvSpPr>
        <p:spPr>
          <a:xfrm>
            <a:off x="5103583" y="4076145"/>
            <a:ext cx="19696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</a:t>
            </a:r>
          </a:p>
          <a:p>
            <a:r>
              <a:rPr lang="it-IT" sz="1400" dirty="0"/>
              <a:t>‘’le murate’’ DOC  </a:t>
            </a:r>
          </a:p>
          <a:p>
            <a:r>
              <a:rPr lang="it-IT" sz="1400" dirty="0"/>
              <a:t> </a:t>
            </a:r>
            <a:r>
              <a:rPr lang="it-IT" sz="1400" u="sng" dirty="0">
                <a:solidFill>
                  <a:srgbClr val="00B0F0"/>
                </a:solidFill>
              </a:rPr>
              <a:t>Nicodemi</a:t>
            </a:r>
          </a:p>
          <a:p>
            <a:endParaRPr lang="it-IT" sz="1400" dirty="0"/>
          </a:p>
          <a:p>
            <a:r>
              <a:rPr lang="it-IT" sz="1400" dirty="0"/>
              <a:t>Prezzo:13,00€</a:t>
            </a:r>
          </a:p>
        </p:txBody>
      </p:sp>
      <p:pic>
        <p:nvPicPr>
          <p:cNvPr id="12" name="Picture 8" descr="Montepulciano d'Abruzzo 'Malandrino' Cataldi Madonna 2018">
            <a:extLst>
              <a:ext uri="{FF2B5EF4-FFF2-40B4-BE49-F238E27FC236}">
                <a16:creationId xmlns:a16="http://schemas.microsoft.com/office/drawing/2014/main" id="{B15083A5-7D87-4504-BF62-B39FE7BD6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2886" y="3291913"/>
            <a:ext cx="1709114" cy="296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3463950-4647-4D99-909E-FA5C407DAD83}"/>
              </a:ext>
            </a:extLst>
          </p:cNvPr>
          <p:cNvSpPr txBox="1"/>
          <p:nvPr/>
        </p:nvSpPr>
        <p:spPr>
          <a:xfrm>
            <a:off x="8613797" y="4041355"/>
            <a:ext cx="17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 'Malandrino’ DOC</a:t>
            </a:r>
          </a:p>
          <a:p>
            <a:r>
              <a:rPr lang="it-IT" sz="1400" u="sng" dirty="0">
                <a:solidFill>
                  <a:schemeClr val="accent5">
                    <a:lumMod val="75000"/>
                  </a:schemeClr>
                </a:solidFill>
              </a:rPr>
              <a:t>Cataldi Madonna</a:t>
            </a:r>
          </a:p>
          <a:p>
            <a:endParaRPr lang="it-IT" sz="1400" u="sng" dirty="0"/>
          </a:p>
          <a:p>
            <a:r>
              <a:rPr lang="it-IT" sz="1400" dirty="0"/>
              <a:t>Prezzo:12,50€</a:t>
            </a:r>
          </a:p>
        </p:txBody>
      </p:sp>
    </p:spTree>
    <p:extLst>
      <p:ext uri="{BB962C8B-B14F-4D97-AF65-F5344CB8AC3E}">
        <p14:creationId xmlns:p14="http://schemas.microsoft.com/office/powerpoint/2010/main" val="2580197528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492</Words>
  <Application>Microsoft Office PowerPoint</Application>
  <PresentationFormat>Widescreen</PresentationFormat>
  <Paragraphs>83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Filo</vt:lpstr>
      <vt:lpstr>CORSO DI LAUREA VITICOLTURA ED ENOLOGIA  LEGISLAZIONE E MARKETING DELLE IMPRESE VITIVINICOLE     DENOMINAZIONE DEL PRODOTTO ES. MONTEPULCIANO D’ABRUZZO DOC  + eventuali menzioni e nome di fantasia del prodotto    NOME DELL’ALLIEVO - MATRICOLA   PROVA FINALE  – ANNO ACCADEMICO 2023-24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UNIVERISTA' DEGLI STUDI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LEGISLAZIONE E MARKETING DELLE IMPRESE VITIVINICOLE   LEZIONE DEL 22/04   CATEGORIE DI PRODOTTI VITIVINICOLI  INDICAZIONI GEOGRAFICHE</dc:title>
  <dc:creator>Revisore</dc:creator>
  <cp:lastModifiedBy>Emilio Chiodo</cp:lastModifiedBy>
  <cp:revision>43</cp:revision>
  <dcterms:created xsi:type="dcterms:W3CDTF">2020-04-23T09:30:23Z</dcterms:created>
  <dcterms:modified xsi:type="dcterms:W3CDTF">2024-05-29T17:53:14Z</dcterms:modified>
</cp:coreProperties>
</file>