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1" r:id="rId5"/>
    <p:sldId id="294" r:id="rId6"/>
    <p:sldId id="292" r:id="rId7"/>
    <p:sldId id="289" r:id="rId8"/>
    <p:sldId id="258" r:id="rId9"/>
    <p:sldId id="293" r:id="rId10"/>
    <p:sldId id="286" r:id="rId11"/>
    <p:sldId id="290" r:id="rId12"/>
    <p:sldId id="275" r:id="rId13"/>
    <p:sldId id="295" r:id="rId14"/>
    <p:sldId id="257" r:id="rId15"/>
    <p:sldId id="276" r:id="rId16"/>
    <p:sldId id="296" r:id="rId17"/>
    <p:sldId id="297" r:id="rId18"/>
    <p:sldId id="298" r:id="rId19"/>
    <p:sldId id="301" r:id="rId20"/>
    <p:sldId id="300" r:id="rId21"/>
    <p:sldId id="299" r:id="rId22"/>
    <p:sldId id="302" r:id="rId23"/>
    <p:sldId id="303" r:id="rId24"/>
    <p:sldId id="304" r:id="rId25"/>
    <p:sldId id="305" r:id="rId26"/>
    <p:sldId id="307" r:id="rId27"/>
    <p:sldId id="308" r:id="rId28"/>
    <p:sldId id="309" r:id="rId29"/>
    <p:sldId id="310" r:id="rId30"/>
    <p:sldId id="311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312368"/>
          </a:xfrm>
        </p:spPr>
        <p:txBody>
          <a:bodyPr>
            <a:normAutofit fontScale="90000"/>
          </a:bodyPr>
          <a:lstStyle/>
          <a:p>
            <a:pPr algn="l"/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LIBERA CIRCOLAZIONE</a:t>
            </a:r>
            <a:b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DEI CAPITALI</a:t>
            </a:r>
            <a:b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LIBERA CIRCOLAZIONE</a:t>
            </a:r>
            <a:b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DEI PAGAMENTI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Le ultime realizzazioni del mercato unico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CGUE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causa 203/80 </a:t>
            </a:r>
            <a:r>
              <a:rPr lang="it-IT" i="1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casati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L’art. 67 TCEE NON ha efficacia diretta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=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Non è invocabile da un privato così com’è, ma le persone fisiche e giuridiche si possono avvalere solo di disposizioni statali adottate in sua attuazione (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adottate…)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spc="-1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Per i capitali una storia del tutto particolare…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lnSpcReduction="10000"/>
          </a:bodyPr>
          <a:lstStyle/>
          <a:p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cap="small" spc="350" dirty="0">
                <a:solidFill>
                  <a:srgbClr val="C00000"/>
                </a:solidFill>
                <a:cs typeface="Calibri"/>
              </a:rPr>
              <a:t>→ inversione dei ruoli</a:t>
            </a:r>
            <a:br>
              <a:rPr lang="it-IT" cap="small" spc="350" dirty="0">
                <a:solidFill>
                  <a:srgbClr val="C00000"/>
                </a:solidFill>
                <a:cs typeface="Calibri"/>
              </a:rPr>
            </a:br>
            <a:r>
              <a:rPr lang="it-IT" cap="small" spc="350" dirty="0">
                <a:solidFill>
                  <a:srgbClr val="C00000"/>
                </a:solidFill>
                <a:cs typeface="Calibri"/>
              </a:rPr>
              <a:t>rispetto alle altre libertà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PRIMA l’integrazione positiva e POI quella negativa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alibri"/>
              </a:rPr>
              <a:t>→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alibri"/>
              </a:rPr>
              <a:t>liberalizzazione realizzata soprattutto a mezzo di atti delle istituzioni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alibri"/>
              </a:rPr>
              <a:t>→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Ruolo limitato della Corte di giustizia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5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Momenti principali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 dell’integrazione positiva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(Capitali)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Vari atti normativi a partire dagli anni Sessanta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Direttiva 88/361/CEE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POI: 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Trattato Maastricht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: modifiche al diritto primario (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integrazione negativa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)!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Articolo 63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(ex articolo 56 del TCE)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1. Nell'ambito delle disposizioni previste dal presente capo </a:t>
            </a:r>
            <a:r>
              <a:rPr lang="it-IT" b="1" u="sng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sono vietate tutte le restrizioni </a:t>
            </a: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ai movimenti </a:t>
            </a:r>
            <a:r>
              <a:rPr lang="it-IT" b="1" u="sng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capitali tra Stati membri,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nonché tra Stati membri e paesi terzi.</a:t>
            </a:r>
          </a:p>
        </p:txBody>
      </p:sp>
    </p:spTree>
    <p:extLst>
      <p:ext uri="{BB962C8B-B14F-4D97-AF65-F5344CB8AC3E}">
        <p14:creationId xmlns:p14="http://schemas.microsoft.com/office/powerpoint/2010/main" val="273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Pagamenti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Legame con le altre libertà di circolazione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*efficacia diretta dell’art. 67, par. 2 TCEE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Ruolo dell’integrazione negativa 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per i pagamenti correnti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Trattato di Maastricht: Riformulazione delle norme di dir. primario, razionalizzazione rispetto a libera circolazione dei capitali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Integrazione positiva: importanti misure negli anni Novanta/Duemila nei pagamenti NON diretti </a:t>
            </a:r>
          </a:p>
          <a:p>
            <a:pPr lvl="1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 particolare pagamenti elettronici reg. 924/2009</a:t>
            </a:r>
          </a:p>
        </p:txBody>
      </p:sp>
    </p:spTree>
    <p:extLst>
      <p:ext uri="{BB962C8B-B14F-4D97-AF65-F5344CB8AC3E}">
        <p14:creationId xmlns:p14="http://schemas.microsoft.com/office/powerpoint/2010/main" val="1847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768" y="2094528"/>
            <a:ext cx="77724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Particolare ambito di applicazione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rispetto alle altre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libertÀ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di circolazione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5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AMBITO TERRITORIALE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La liberalizzazione riguarda i movimenti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Tra Stati membri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Tra uno Stato membro e uno Stato terzo (e viceversa)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Merci: di Stati membri + in libera pratica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Lavoratori: cittadini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Stabilimento: cittadini/società costituite in SM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servizi: </a:t>
            </a: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possibilità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estendere a cittadini di Stati terzi se stabiliti in uno SM (con normativa UE)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 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768" y="2094528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Libera circolazione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dei capitali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24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INTEGRAZIONE NEGATIVA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art. 63, par. 1 TFUE «Divieto  di restrizioni»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art.  67 TCEE: divieto di discriminazioni</a:t>
            </a:r>
          </a:p>
          <a:p>
            <a:pPr lvl="1"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fondate sulla nazionalità</a:t>
            </a:r>
          </a:p>
          <a:p>
            <a:pPr lvl="1"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fondate sulla residenza</a:t>
            </a:r>
          </a:p>
          <a:p>
            <a:pPr lvl="1" algn="just"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ondate sul luogo di collocamento del capitale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1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NORMATIVA SPAGNOLA SUI TRASFERIMENTI DI CONTANTE ALL’ESTERO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	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	- monete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	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	- biglietti di banca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	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	- assegni al portatore</a:t>
            </a:r>
          </a:p>
          <a:p>
            <a:pPr marL="0" indent="0" algn="just">
              <a:buNone/>
            </a:pPr>
            <a:endParaRPr lang="it-IT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Si richiede un’autorizzazione preventiva ai trasferimenti oltre un certo limite</a:t>
            </a:r>
            <a:endParaRPr lang="it-IT" u="sng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Trattasi di restrizione?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Una dichiarazione previa avrebbe lo stesso effetto?</a:t>
            </a:r>
          </a:p>
          <a:p>
            <a:pPr algn="just">
              <a:buFont typeface="Arial" charset="0"/>
              <a:buChar char="•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0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1 – </a:t>
            </a:r>
            <a:r>
              <a:rPr lang="it-IT" sz="3600" dirty="0" err="1" smtClean="0">
                <a:solidFill>
                  <a:srgbClr val="C00000"/>
                </a:solidFill>
              </a:rPr>
              <a:t>c.r</a:t>
            </a:r>
            <a:r>
              <a:rPr lang="it-IT" sz="3600" dirty="0" smtClean="0">
                <a:solidFill>
                  <a:srgbClr val="C00000"/>
                </a:solidFill>
              </a:rPr>
              <a:t>. C-358/93 e C-416/93 </a:t>
            </a:r>
            <a:r>
              <a:rPr lang="it-IT" sz="3600" i="1" dirty="0" err="1" smtClean="0">
                <a:solidFill>
                  <a:srgbClr val="C00000"/>
                </a:solidFill>
              </a:rPr>
              <a:t>Bordessa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richiesta di autorizzazione assoggetta l’esercizio della libertà alla discrezionalità della P.A.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restrizione vietata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</a:t>
            </a:r>
            <a:r>
              <a:rPr lang="it-IT" dirty="0" err="1" smtClean="0"/>
              <a:t>libertÀ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un solo oggetto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NORMATIVA FISCALE OLANDESE</a:t>
            </a: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 dividendi azionari riscossi da società stabilite nei Paesi Bassi 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sono esentati dall’imposta sul reddito</a:t>
            </a: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 dividendi azionari riscossi da società stabilite in altri Stati membri </a:t>
            </a: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NON sono esentati dall’imposta sul reddito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Finalità?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Effetto?</a:t>
            </a:r>
          </a:p>
          <a:p>
            <a:pPr algn="just">
              <a:buFont typeface="Arial" charset="0"/>
              <a:buChar char="•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2: C-35/98 </a:t>
            </a:r>
            <a:r>
              <a:rPr lang="it-IT" i="1" dirty="0" err="1" smtClean="0">
                <a:solidFill>
                  <a:srgbClr val="C00000"/>
                </a:solidFill>
              </a:rPr>
              <a:t>Verkooijen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Effetto di disincentivare la circolazione al di fuori dei Paesi Bassi dei capitali presenti in questo Stato</a:t>
            </a:r>
          </a:p>
          <a:p>
            <a:pPr lvl="2"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Coloro che pagano l’imposta sul reddito nei PB investono in società del Paese</a:t>
            </a:r>
          </a:p>
          <a:p>
            <a:pPr lvl="2"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Le società di altri Stati membri sono ostacolate nell’eventuale raccolta di capitali nei PB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3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NORMATIVA ITALIANA SULL’ACQUISTO DI IMMOBILI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Acquisto di immobili situati in zone di importanza militare</a:t>
            </a:r>
            <a:endParaRPr lang="it-IT" u="sng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 cittadini stranieri devono acquisire autorizzazione preventiva da parte del prefetto</a:t>
            </a: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 cittadini italiani NON hanno tale onere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Calibri"/>
              </a:rPr>
              <a:t>→ rifiuto di trascrizione di alienazione di immobile sito in zona di </a:t>
            </a:r>
            <a:r>
              <a:rPr lang="it-IT" dirty="0" err="1" smtClean="0">
                <a:solidFill>
                  <a:schemeClr val="accent4">
                    <a:lumMod val="75000"/>
                  </a:schemeClr>
                </a:solidFill>
                <a:latin typeface="+mj-lt"/>
                <a:cs typeface="Calibri"/>
              </a:rPr>
              <a:t>i.m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Calibri"/>
              </a:rPr>
              <a:t>. da parte di cittadini tedeschi che NON avevano ottenuto autorizzazione prefettizia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 typeface="Arial" charset="0"/>
              <a:buChar char="•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3: C-423/98 </a:t>
            </a:r>
            <a:r>
              <a:rPr lang="it-IT" i="1" dirty="0" smtClean="0">
                <a:solidFill>
                  <a:srgbClr val="C00000"/>
                </a:solidFill>
              </a:rPr>
              <a:t>Albore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Acquisto di immobile è investimento immobiliare rientrante nella </a:t>
            </a: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nozione di movimento di capitale</a:t>
            </a:r>
          </a:p>
          <a:p>
            <a:pPr algn="just">
              <a:buFont typeface="Arial" charset="0"/>
              <a:buChar char="•"/>
            </a:pPr>
            <a:endParaRPr lang="it-IT" b="1" u="sng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normativa italiana pone restrizione discriminatoria sulla base della nazionalità</a:t>
            </a:r>
          </a:p>
        </p:txBody>
      </p:sp>
    </p:spTree>
    <p:extLst>
      <p:ext uri="{BB962C8B-B14F-4D97-AF65-F5344CB8AC3E}">
        <p14:creationId xmlns:p14="http://schemas.microsoft.com/office/powerpoint/2010/main" val="7496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4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NORMATIVA PORTOGHESE SULL’ACQUISTO DI AZIONI DI CERTE SOCIETÀ PORTOGHESI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 cittadini stranieri che vogliano farsi acquirenti di società portoghesi</a:t>
            </a:r>
            <a:endParaRPr lang="it-IT" u="sng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Divieto di superare certi livelli</a:t>
            </a: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Obbligo di acquisire autorizzazione governativa se superati certi livelli</a:t>
            </a:r>
          </a:p>
          <a:p>
            <a:pPr algn="just">
              <a:buFont typeface="Arial" charset="0"/>
              <a:buChar char="•"/>
            </a:pP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Finalità?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Effetto?</a:t>
            </a:r>
          </a:p>
          <a:p>
            <a:pPr marL="0" indent="0" algn="just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Esempio 4: C-367/98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Commissione c. Portogallo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Osservazione CGUE sulla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discriminazione sulla base della nazionalità</a:t>
            </a:r>
          </a:p>
          <a:p>
            <a:pPr algn="just">
              <a:buFont typeface="Arial" charset="0"/>
              <a:buChar char="•"/>
            </a:pPr>
            <a:endParaRPr lang="it-IT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Osservazione CGUE sul rilievo dell’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efficacia diretta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ai fini della violazione statale (impegno del governo a concedere sempre l’autorizzazione)</a:t>
            </a:r>
          </a:p>
        </p:txBody>
      </p:sp>
    </p:spTree>
    <p:extLst>
      <p:ext uri="{BB962C8B-B14F-4D97-AF65-F5344CB8AC3E}">
        <p14:creationId xmlns:p14="http://schemas.microsoft.com/office/powerpoint/2010/main" val="18290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DEROGHE</a:t>
            </a:r>
            <a:r>
              <a:rPr lang="it-IT" smtClean="0"/>
              <a:t>	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ESPRESSE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t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rasversali</a:t>
            </a:r>
          </a:p>
          <a:p>
            <a:pPr algn="just">
              <a:buFontTx/>
              <a:buChar char="-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settoriali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Deroghe trasversali</a:t>
            </a:r>
            <a:endParaRPr lang="it-IT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Impedire la  violazione della normativa nazionale (art. 65, par. 1 </a:t>
            </a:r>
            <a:r>
              <a:rPr lang="it-IT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b)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parte I)</a:t>
            </a:r>
          </a:p>
          <a:p>
            <a:pPr algn="just">
              <a:buFontTx/>
              <a:buChar char="-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Ordine pubblico e pubblica sicurezza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(art. 65, par. 1 </a:t>
            </a:r>
            <a:r>
              <a:rPr lang="it-IT" i="1" dirty="0">
                <a:solidFill>
                  <a:schemeClr val="accent4">
                    <a:lumMod val="75000"/>
                  </a:schemeClr>
                </a:solidFill>
              </a:rPr>
              <a:t>b)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parte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III)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Deroghe settoriali</a:t>
            </a:r>
            <a:endParaRPr lang="it-IT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Misure di carattere fiscale (art. 65, par. 1 </a:t>
            </a:r>
            <a:r>
              <a:rPr lang="it-IT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a</a:t>
            </a:r>
            <a:r>
              <a:rPr lang="it-IT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)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)</a:t>
            </a:r>
          </a:p>
          <a:p>
            <a:pPr algn="just">
              <a:buFontTx/>
              <a:buChar char="-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Dichiarazione dei movimenti di capitale a scopo d’informazione amministrativa o statistica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(art. 65, par. 1 </a:t>
            </a:r>
            <a:r>
              <a:rPr lang="it-IT" i="1" dirty="0">
                <a:solidFill>
                  <a:schemeClr val="accent4">
                    <a:lumMod val="75000"/>
                  </a:schemeClr>
                </a:solidFill>
              </a:rPr>
              <a:t>b)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parte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II)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NOZIONI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Nessuna definizione nel diritto primario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(trattati)</a:t>
            </a: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Definizioni pretorie e dal diritto secondario (direttiva 88/361/CEE)</a:t>
            </a: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GIURISPRUDENZA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Motivi imperativi di interesse generale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/>
            </a:r>
            <a:b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Sentenza </a:t>
            </a:r>
            <a:r>
              <a:rPr lang="it-IT" sz="3200" i="1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Luisi &amp; Carbone</a:t>
            </a:r>
            <a:br>
              <a:rPr lang="it-IT" sz="3200" i="1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c.r</a:t>
            </a: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. 286/82 e 26/83 </a:t>
            </a:r>
            <a:r>
              <a:rPr lang="it-IT" sz="3200" cap="small" spc="350" dirty="0" smtClean="0">
                <a:solidFill>
                  <a:srgbClr val="C00000"/>
                </a:solidFill>
              </a:rPr>
              <a:t/>
            </a:r>
            <a:br>
              <a:rPr lang="it-IT" sz="3200" cap="small" spc="350" dirty="0" smtClean="0">
                <a:solidFill>
                  <a:srgbClr val="C00000"/>
                </a:solidFill>
              </a:rPr>
            </a:br>
            <a:endParaRPr lang="it-IT" sz="32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Acquistano valute di altri Stati membri per pagare (rispettivamente) cure mediche e servizi turistici in quegli Stati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legge italiana prevede tetti in relazione al controvalore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Tetti superati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sanzioni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Diritto CEE:	- liberalizzati i pagamenti correnti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	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	- NON liberalizzati i trasferimenti di 			capitale</a:t>
            </a:r>
          </a:p>
        </p:txBody>
      </p:sp>
    </p:spTree>
    <p:extLst>
      <p:ext uri="{BB962C8B-B14F-4D97-AF65-F5344CB8AC3E}">
        <p14:creationId xmlns:p14="http://schemas.microsoft.com/office/powerpoint/2010/main" val="39799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/>
            </a:r>
            <a:b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Sentenza </a:t>
            </a:r>
            <a:r>
              <a:rPr lang="it-IT" sz="3200" i="1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Luisi &amp; Carbone</a:t>
            </a:r>
            <a:br>
              <a:rPr lang="it-IT" sz="3200" i="1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c.r</a:t>
            </a: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. 286/82 e 26/83 </a:t>
            </a:r>
            <a:r>
              <a:rPr lang="it-IT" sz="3200" cap="small" spc="350" dirty="0" smtClean="0">
                <a:solidFill>
                  <a:srgbClr val="C00000"/>
                </a:solidFill>
              </a:rPr>
              <a:t/>
            </a:r>
            <a:br>
              <a:rPr lang="it-IT" sz="3200" cap="small" spc="350" dirty="0" smtClean="0">
                <a:solidFill>
                  <a:srgbClr val="C00000"/>
                </a:solidFill>
              </a:rPr>
            </a:br>
            <a:endParaRPr lang="it-IT" sz="32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Circolazione di </a:t>
            </a:r>
            <a:r>
              <a:rPr lang="it-IT" sz="2800" u="sng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pagamenti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o movimento di </a:t>
            </a:r>
            <a:r>
              <a:rPr lang="it-IT" sz="2800" u="sng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capitali*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 ?</a:t>
            </a:r>
          </a:p>
          <a:p>
            <a:pPr marL="0" indent="0" algn="just">
              <a:buNone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«il trasferimento materiale di banconote NON costituisce un movimento di capitale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se avviene per corrispondere a un pagamento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derivante da un’operazione nell’ambito degli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scambi di merci/servizi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»</a:t>
            </a:r>
          </a:p>
          <a:p>
            <a:pPr marL="0" indent="0" algn="just">
              <a:buNone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  <a:p>
            <a:pPr algn="just">
              <a:buFont typeface="Arial" charset="0"/>
              <a:buChar char="•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Direttive pregresse: trasferimento di banconote = movimenti di capitale</a:t>
            </a:r>
          </a:p>
        </p:txBody>
      </p:sp>
    </p:spTree>
    <p:extLst>
      <p:ext uri="{BB962C8B-B14F-4D97-AF65-F5344CB8AC3E}">
        <p14:creationId xmlns:p14="http://schemas.microsoft.com/office/powerpoint/2010/main" val="33596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Movimenti di capitale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Direttiva 88/361/CEE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(Liberalizzazione dei movimenti di capitale)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Investimenti diretti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Investimenti immobiliari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Operazioni in titoli su mercati dei capitali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Operazioni in conti correnti e depositi presso istituti finanziari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Cauzioni, altre garanzie e diritti di pegno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Trasferimenti effettuati in esecuzione di contratti di assicurazione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Importazione ed esportazione di materiali di valori</a:t>
            </a:r>
          </a:p>
          <a:p>
            <a:pPr algn="just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Altri movimenti di capitali</a:t>
            </a:r>
          </a:p>
          <a:p>
            <a:pPr marL="0" indent="0" algn="just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C-222/97 </a:t>
            </a:r>
            <a:r>
              <a:rPr lang="it-IT" sz="2400" b="1" i="1" dirty="0" err="1" smtClean="0">
                <a:solidFill>
                  <a:srgbClr val="FF0000"/>
                </a:solidFill>
                <a:latin typeface="Bahnschrift" panose="020B0502040204020203" pitchFamily="34" charset="0"/>
              </a:rPr>
              <a:t>Trummer</a:t>
            </a:r>
            <a:r>
              <a:rPr lang="it-IT" sz="2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: nomenclatura tuttora valida</a:t>
            </a:r>
          </a:p>
        </p:txBody>
      </p:sp>
    </p:spTree>
    <p:extLst>
      <p:ext uri="{BB962C8B-B14F-4D97-AF65-F5344CB8AC3E}">
        <p14:creationId xmlns:p14="http://schemas.microsoft.com/office/powerpoint/2010/main" val="41667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storia diversa dalle altre </a:t>
            </a:r>
            <a:r>
              <a:rPr lang="it-IT" dirty="0" err="1" smtClean="0"/>
              <a:t>libertÀ</a:t>
            </a:r>
            <a:r>
              <a:rPr lang="it-IT" dirty="0" smtClean="0"/>
              <a:t> fondamentali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Brevi cenni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La disposizioni originarie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80520"/>
          </a:xfrm>
          <a:noFill/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(dal Trattato di Roma – TCEE. 1957)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ARTICOLO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67</a:t>
            </a:r>
          </a:p>
          <a:p>
            <a:pPr marL="0" indent="0">
              <a:buNone/>
            </a:pP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1.  Gli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Stati membri sopprimono gradatamente fra loro, durante il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periodo transitorio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e nella misura necessaria al buon funzionamento del mercato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comune,</a:t>
            </a:r>
            <a:r>
              <a:rPr lang="it-IT" sz="44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le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restrizioni ai </a:t>
            </a:r>
            <a:r>
              <a:rPr lang="it-IT" sz="4400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movimenti dei capitali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appartenenti a persone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residenti negli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Stati membri, e parimenti le discriminazioni di trattamento fondate sulla</a:t>
            </a:r>
          </a:p>
          <a:p>
            <a:pPr marL="0" indent="0">
              <a:buNone/>
            </a:pP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nazionalità o la residenza delle parti, o sul luogo del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collocamento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dei capitali.</a:t>
            </a:r>
          </a:p>
          <a:p>
            <a:pPr marL="0" indent="0">
              <a:buNone/>
            </a:pPr>
            <a:endParaRPr lang="it-IT" sz="4400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2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 </a:t>
            </a:r>
            <a:r>
              <a:rPr lang="it-IT" sz="4400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pagamenti correnti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che concernono i movimenti di capitale fra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gli Stati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membri sono l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iberati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 qualsiasi restrizione al più tardi entro la </a:t>
            </a:r>
            <a:r>
              <a:rPr lang="it-IT" sz="4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fine della </a:t>
            </a:r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prima tappa.</a:t>
            </a: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Eras Medium ITC" panose="020B0602030504020804" pitchFamily="34" charset="0"/>
              </a:rPr>
              <a:t>per un confronto….</a:t>
            </a:r>
            <a:endParaRPr lang="it-IT" sz="4000" spc="35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(Trattato CEE 1957 in tema di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lib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Circ. servizi)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59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Nel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quadro delle disposizioni seguenti, le restrizioni alla libera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prestazione dei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servizi all'interno della Comunità sono gradatamente soppresse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durante il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periodo transitorio nei confronti dei cittadini degli Stati membri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stabiliti in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un paese della Comunità che non sia quello del destinatario della prestazione.</a:t>
            </a:r>
          </a:p>
        </p:txBody>
      </p:sp>
    </p:spTree>
    <p:extLst>
      <p:ext uri="{BB962C8B-B14F-4D97-AF65-F5344CB8AC3E}">
        <p14:creationId xmlns:p14="http://schemas.microsoft.com/office/powerpoint/2010/main" val="1177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14604</TotalTime>
  <Words>1016</Words>
  <Application>Microsoft Office PowerPoint</Application>
  <PresentationFormat>Presentazione su schermo (4:3)</PresentationFormat>
  <Paragraphs>154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LIBERA CIRCOLAZIONE DEI CAPITALI  LIBERA CIRCOLAZIONE DEI PAGAMENTI</vt:lpstr>
      <vt:lpstr>Due libertÀ per un solo oggetto</vt:lpstr>
      <vt:lpstr> NOZIONI </vt:lpstr>
      <vt:lpstr> Sentenza Luisi &amp; Carbone c.r. 286/82 e 26/83  </vt:lpstr>
      <vt:lpstr> Sentenza Luisi &amp; Carbone c.r. 286/82 e 26/83  </vt:lpstr>
      <vt:lpstr>Movimenti di capitale</vt:lpstr>
      <vt:lpstr>Una storia diversa dalle altre libertÀ fondamentali</vt:lpstr>
      <vt:lpstr>La disposizioni originarie</vt:lpstr>
      <vt:lpstr>per un confronto….</vt:lpstr>
      <vt:lpstr>CGUE causa 203/80 casati</vt:lpstr>
      <vt:lpstr>Per i capitali una storia del tutto particolare…</vt:lpstr>
      <vt:lpstr>Momenti principali  dell’integrazione positiva (Capitali)</vt:lpstr>
      <vt:lpstr>Pagamenti</vt:lpstr>
      <vt:lpstr>Particolare ambito di applicazione rispetto alle altre libertÀ di circolazione</vt:lpstr>
      <vt:lpstr>AMBITO TERRITORIALE</vt:lpstr>
      <vt:lpstr>Libera circolazione dei capitali</vt:lpstr>
      <vt:lpstr>INTEGRAZIONE NEGATIVA</vt:lpstr>
      <vt:lpstr>Esempio 1</vt:lpstr>
      <vt:lpstr>Esempio 1 – c.r. C-358/93 e C-416/93 Bordessa </vt:lpstr>
      <vt:lpstr>Esempio 2</vt:lpstr>
      <vt:lpstr>Esempio 2: C-35/98 Verkooijen</vt:lpstr>
      <vt:lpstr>Esempio 3</vt:lpstr>
      <vt:lpstr>Esempio 3: C-423/98 Albore</vt:lpstr>
      <vt:lpstr>Esempio 4</vt:lpstr>
      <vt:lpstr>Esempio 4: C-367/98 Commissione c. Portogallo</vt:lpstr>
      <vt:lpstr>DEROGHE </vt:lpstr>
      <vt:lpstr>ESPRESSE</vt:lpstr>
      <vt:lpstr>Deroghe trasversali</vt:lpstr>
      <vt:lpstr>Deroghe settoriali</vt:lpstr>
      <vt:lpstr>GIURISPRUDENZA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93</cp:revision>
  <dcterms:created xsi:type="dcterms:W3CDTF">2020-02-17T15:25:17Z</dcterms:created>
  <dcterms:modified xsi:type="dcterms:W3CDTF">2020-12-10T11:00:01Z</dcterms:modified>
</cp:coreProperties>
</file>