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4"/>
  </p:normalViewPr>
  <p:slideViewPr>
    <p:cSldViewPr snapToGrid="0">
      <p:cViewPr varScale="1">
        <p:scale>
          <a:sx n="102" d="100"/>
          <a:sy n="102" d="100"/>
        </p:scale>
        <p:origin x="9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07/02/24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01665"/>
            <a:ext cx="9144000" cy="1139869"/>
          </a:xfrm>
        </p:spPr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00B0F0"/>
                </a:solidFill>
              </a:rPr>
              <a:t>Diritto del lavoro europeo </a:t>
            </a:r>
            <a:br>
              <a:rPr lang="it-IT" sz="4000" b="1" dirty="0">
                <a:solidFill>
                  <a:srgbClr val="00B0F0"/>
                </a:solidFill>
              </a:rPr>
            </a:br>
            <a:r>
              <a:rPr lang="it-IT" sz="4000" b="1" dirty="0">
                <a:solidFill>
                  <a:srgbClr val="00B0F0"/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55934"/>
            <a:ext cx="9144000" cy="2401866"/>
          </a:xfrm>
        </p:spPr>
        <p:txBody>
          <a:bodyPr/>
          <a:lstStyle/>
          <a:p>
            <a:pPr algn="l"/>
            <a:r>
              <a:rPr lang="it-IT" b="1">
                <a:solidFill>
                  <a:srgbClr val="00B0F0"/>
                </a:solidFill>
              </a:rPr>
              <a:t>Lezione 18</a:t>
            </a:r>
            <a:endParaRPr lang="it-IT" b="1" dirty="0">
              <a:solidFill>
                <a:srgbClr val="00B0F0"/>
              </a:solidFill>
            </a:endParaRPr>
          </a:p>
          <a:p>
            <a:pPr algn="just"/>
            <a:r>
              <a:rPr lang="it-IT" b="1" i="0" u="none" strike="noStrike" dirty="0">
                <a:solidFill>
                  <a:srgbClr val="212121"/>
                </a:solidFill>
                <a:effectLst/>
                <a:latin typeface="IBM Plex Sans" panose="020B0503050203000203" pitchFamily="34" charset="0"/>
              </a:rPr>
              <a:t>Tutela dei lavoratori in caso di licenziamento collettivo, trasferimento di impresa e insolvenza del datore di lavoro - Parte B</a:t>
            </a:r>
          </a:p>
          <a:p>
            <a:pPr algn="l"/>
            <a:endParaRPr lang="it-IT" b="1" dirty="0">
              <a:solidFill>
                <a:srgbClr val="00B0F0"/>
              </a:solidFill>
            </a:endParaRPr>
          </a:p>
          <a:p>
            <a:pPr algn="l"/>
            <a:endParaRPr lang="it-IT" b="1" dirty="0">
              <a:solidFill>
                <a:srgbClr val="00B0F0"/>
              </a:solidFill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42253C77-984C-32E8-95D0-1F148D43E7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9802" y="373084"/>
            <a:ext cx="4292600" cy="1739900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FB095D4B-0F17-7231-66C8-24467E1C5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8413" y="4728080"/>
            <a:ext cx="7772400" cy="200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08A8B1-93A6-111B-BA6B-9E9CE1B39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0" i="0" u="none" strike="noStrike" dirty="0">
                <a:solidFill>
                  <a:srgbClr val="00B0F0"/>
                </a:solidFill>
                <a:effectLst/>
                <a:latin typeface="IBM Plex Sans" panose="020B0503050203000203" pitchFamily="34" charset="0"/>
              </a:rPr>
              <a:t>La disciplina comunitaria dei licenziamenti collettivi</a:t>
            </a:r>
            <a:endParaRPr lang="it-IT" sz="36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1462B7-6F91-CAB7-0ACE-95DB8FA44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Procedura di licenziamento collettivo, notifica inizio procedimento </a:t>
            </a:r>
            <a:r>
              <a:rPr lang="it-IT" dirty="0"/>
              <a:t>(Art.3):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Il datore di lavoro deve notificare per iscritto ogni progetto di licenziamento collettivo all'autorità pubblica competente.</a:t>
            </a:r>
          </a:p>
          <a:p>
            <a:r>
              <a:rPr lang="it-IT" dirty="0">
                <a:solidFill>
                  <a:srgbClr val="333333"/>
                </a:solidFill>
              </a:rPr>
              <a:t>Il datore di lavoro è obbligato a comunicare tutte le informazioni utili contenute nell’art. 2 ai rappresentanti sociali e ai lavoratori e alle autorità nazionali</a:t>
            </a:r>
          </a:p>
          <a:p>
            <a:pPr algn="l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 rappresentanti dei lavoratori possono presentare le loro eventuali osservazioni all'autorità pubblica competente.</a:t>
            </a:r>
          </a:p>
          <a:p>
            <a:pPr marL="0" indent="0">
              <a:buNone/>
            </a:pP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66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08A8B1-93A6-111B-BA6B-9E9CE1B39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0" i="0" u="none" strike="noStrike" dirty="0">
                <a:solidFill>
                  <a:srgbClr val="00B0F0"/>
                </a:solidFill>
                <a:effectLst/>
                <a:latin typeface="IBM Plex Sans" panose="020B0503050203000203" pitchFamily="34" charset="0"/>
              </a:rPr>
              <a:t>La disciplina comunitaria dei licenziamenti collettivi</a:t>
            </a:r>
            <a:endParaRPr lang="it-IT" sz="36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1462B7-6F91-CAB7-0ACE-95DB8FA44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Procedura di licenziamento collettivo, dopo la notifica </a:t>
            </a:r>
            <a:r>
              <a:rPr lang="it-IT" dirty="0"/>
              <a:t>(Art. 4):</a:t>
            </a:r>
          </a:p>
          <a:p>
            <a:pPr lvl="1"/>
            <a:r>
              <a:rPr lang="it-IT" sz="3000" b="0" i="0" u="none" strike="noStrike" dirty="0">
                <a:solidFill>
                  <a:srgbClr val="333333"/>
                </a:solidFill>
                <a:effectLst/>
              </a:rPr>
              <a:t>I licenziamenti collettivi il cui progetto è stato notificato all'autorità pubblica competente avranno effetto </a:t>
            </a:r>
            <a:r>
              <a:rPr lang="it-IT" sz="3000" b="1" i="0" u="none" strike="noStrike" dirty="0">
                <a:solidFill>
                  <a:srgbClr val="00B0F0"/>
                </a:solidFill>
                <a:effectLst/>
              </a:rPr>
              <a:t>non prima di 30 giorni </a:t>
            </a:r>
            <a:r>
              <a:rPr lang="it-IT" sz="3000" b="0" i="0" u="none" strike="noStrike" dirty="0">
                <a:solidFill>
                  <a:srgbClr val="333333"/>
                </a:solidFill>
                <a:effectLst/>
              </a:rPr>
              <a:t>dalla notifica ferme restando le disposizioni che disciplinano i diritti individuali in materia di termini di preavviso.</a:t>
            </a:r>
          </a:p>
          <a:p>
            <a:pPr lvl="1"/>
            <a:r>
              <a:rPr lang="it-IT" sz="3000" b="0" i="0" u="none" strike="noStrike" dirty="0">
                <a:solidFill>
                  <a:srgbClr val="333333"/>
                </a:solidFill>
                <a:effectLst/>
              </a:rPr>
              <a:t>Gli Stati membri possono accordare all'autorità pubblica competente la facoltà di </a:t>
            </a:r>
            <a:r>
              <a:rPr lang="it-IT" sz="3000" b="1" i="0" u="none" strike="noStrike" dirty="0">
                <a:solidFill>
                  <a:srgbClr val="00B0F0"/>
                </a:solidFill>
                <a:effectLst/>
              </a:rPr>
              <a:t>ridurre o prorogare il termine </a:t>
            </a:r>
            <a:r>
              <a:rPr lang="it-IT" sz="3000" b="0" i="0" u="none" strike="noStrike" dirty="0">
                <a:solidFill>
                  <a:srgbClr val="333333"/>
                </a:solidFill>
                <a:effectLst/>
              </a:rPr>
              <a:t>dei 30 giorni.</a:t>
            </a:r>
          </a:p>
          <a:p>
            <a:pPr lvl="1"/>
            <a:r>
              <a:rPr lang="it-IT" sz="3000" b="0" i="0" u="none" strike="noStrike" dirty="0">
                <a:solidFill>
                  <a:srgbClr val="333333"/>
                </a:solidFill>
                <a:effectLst/>
              </a:rPr>
              <a:t>Gli Stati membri non sono tenuti ad applicare il presente articolo ai licenziamenti collettivi determinati dalla cessazione delle attività di uno stabilimento conseguente ad </a:t>
            </a:r>
            <a:r>
              <a:rPr lang="it-IT" sz="3000" b="1" i="0" u="none" strike="noStrike" dirty="0">
                <a:solidFill>
                  <a:srgbClr val="00B0F0"/>
                </a:solidFill>
                <a:effectLst/>
              </a:rPr>
              <a:t>una decisione giudiziaria</a:t>
            </a:r>
            <a:r>
              <a:rPr lang="it-IT" sz="3000" b="0" i="0" u="none" strike="noStrike" dirty="0">
                <a:solidFill>
                  <a:srgbClr val="333333"/>
                </a:solidFill>
                <a:effectLst/>
              </a:rPr>
              <a:t>.</a:t>
            </a:r>
            <a:br>
              <a:rPr lang="it-IT" dirty="0"/>
            </a:br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04895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1B71C3-006F-65DE-7E10-F7C43B262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1294"/>
          </a:xfrm>
        </p:spPr>
        <p:txBody>
          <a:bodyPr>
            <a:noAutofit/>
          </a:bodyPr>
          <a:lstStyle/>
          <a:p>
            <a:r>
              <a:rPr lang="it-IT" sz="3600" b="1" i="0" u="none" strike="noStrike" dirty="0">
                <a:solidFill>
                  <a:srgbClr val="00B0F0"/>
                </a:solidFill>
                <a:effectLst/>
              </a:rPr>
              <a:t>La direttiva sull’insolvenza del datore di lavoro</a:t>
            </a:r>
            <a:endParaRPr lang="it-IT" sz="3600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2B3B40-3E3C-7DC4-5291-D0D2944F5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7293"/>
            <a:ext cx="10515600" cy="4709670"/>
          </a:xfrm>
        </p:spPr>
        <p:txBody>
          <a:bodyPr/>
          <a:lstStyle/>
          <a:p>
            <a:r>
              <a:rPr lang="it-IT" dirty="0"/>
              <a:t>Norme dei Trattati:</a:t>
            </a:r>
          </a:p>
          <a:p>
            <a:r>
              <a:rPr lang="it-IT" dirty="0"/>
              <a:t>Art. 115 TFUE</a:t>
            </a:r>
          </a:p>
          <a:p>
            <a:r>
              <a:rPr lang="it-IT" dirty="0"/>
              <a:t>Art. 153 TFUE</a:t>
            </a:r>
          </a:p>
          <a:p>
            <a:r>
              <a:rPr lang="it-IT" dirty="0"/>
              <a:t>Direttive:</a:t>
            </a:r>
          </a:p>
          <a:p>
            <a:r>
              <a:rPr lang="it-IT" dirty="0"/>
              <a:t>Dir. 80/987/CEE (abrogata)</a:t>
            </a:r>
          </a:p>
          <a:p>
            <a:r>
              <a:rPr lang="it-IT" dirty="0"/>
              <a:t>Dir. 2002/74/CE (abrogata)</a:t>
            </a:r>
          </a:p>
          <a:p>
            <a:r>
              <a:rPr lang="it-IT" dirty="0"/>
              <a:t>Dir. 2008/94/CE (in vigore)</a:t>
            </a:r>
          </a:p>
          <a:p>
            <a:r>
              <a:rPr lang="it-IT" dirty="0"/>
              <a:t>Dir. 2019/1023/UE (in vigore)</a:t>
            </a:r>
          </a:p>
        </p:txBody>
      </p:sp>
    </p:spTree>
    <p:extLst>
      <p:ext uri="{BB962C8B-B14F-4D97-AF65-F5344CB8AC3E}">
        <p14:creationId xmlns:p14="http://schemas.microsoft.com/office/powerpoint/2010/main" val="2458567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0CFED1-E9E6-D35F-23BE-6920BE52C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0149"/>
          </a:xfrm>
        </p:spPr>
        <p:txBody>
          <a:bodyPr/>
          <a:lstStyle/>
          <a:p>
            <a:r>
              <a:rPr lang="it-IT" sz="4400" b="1" i="0" u="none" strike="noStrike" dirty="0">
                <a:solidFill>
                  <a:srgbClr val="00B0F0"/>
                </a:solidFill>
                <a:effectLst/>
              </a:rPr>
              <a:t>La direttiva sull’insolvenza del datore di lavoro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F3D463-6083-6EF1-2E32-E2B72744A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1721"/>
            <a:ext cx="10515600" cy="4635242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Obiettivi Dir. 2008/94/CE</a:t>
            </a:r>
            <a:r>
              <a:rPr lang="it-IT" dirty="0"/>
              <a:t>:</a:t>
            </a:r>
          </a:p>
          <a:p>
            <a:pPr lvl="1"/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it-IT" sz="28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utelare i lavoratori subordinati in caso d’insolvenza del datore di lavoro e per assicurare loro un minimo di tutela, in particolare per garantire loro il pagamento dei diritti non pagati.</a:t>
            </a:r>
          </a:p>
          <a:p>
            <a:pPr lvl="1" algn="just"/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Gli Stati membri dovrebbero:</a:t>
            </a:r>
          </a:p>
          <a:p>
            <a:pPr lvl="1" algn="just"/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creare un organismo che garantisca ai lavoratori interessati il pagamento dei diritti non pagati dei lavoratori subordinati.</a:t>
            </a:r>
          </a:p>
          <a:p>
            <a:pPr lvl="1" algn="just"/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prevedere disposizioni che indichino esplicitamente l’organismo competente per il pagamento in tali casi delle spettanze pendenti dei lavoratori subordinati.</a:t>
            </a:r>
          </a:p>
        </p:txBody>
      </p:sp>
    </p:spTree>
    <p:extLst>
      <p:ext uri="{BB962C8B-B14F-4D97-AF65-F5344CB8AC3E}">
        <p14:creationId xmlns:p14="http://schemas.microsoft.com/office/powerpoint/2010/main" val="34089430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DC0016-9B21-7184-550A-ABE7594EF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1" i="0" u="none" strike="noStrike" dirty="0">
                <a:solidFill>
                  <a:srgbClr val="00B0F0"/>
                </a:solidFill>
                <a:effectLst/>
              </a:rPr>
              <a:t>La direttiva sull’insolvenza del datore di lavoro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A823ACC-FC93-09E9-B4E9-4B0FDBC3C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Definizione di insolvenza (Dir. 2008/94/CE):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 datore di lavoro si considera in stato di insolvenza quando è stata chiesta l’apertura di una procedura concorsuale fondata sull’insolvenza del datore di lavoro, prevista dalle disposizioni legislative, regolamentari e amministrative di uno Stato membro,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che comporta lo 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spossessamento parziale o totale del datore di lavoro </a:t>
            </a:r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stesso e la designazione di un curatore o di una persona che esplichi una funzione analoga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5408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DC0016-9B21-7184-550A-ABE7594EF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1" i="0" u="none" strike="noStrike" dirty="0">
                <a:solidFill>
                  <a:srgbClr val="00B0F0"/>
                </a:solidFill>
                <a:effectLst/>
              </a:rPr>
              <a:t>La direttiva sull’insolvenza del datore di lavoro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A823ACC-FC93-09E9-B4E9-4B0FDBC3C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Definizione di insolvenza (Dir. 2008/94/CE):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 quando l’autorità competente</a:t>
            </a:r>
            <a:r>
              <a:rPr lang="it-IT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 deciso l’apertura del procedimento; oppure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 constatato la chiusura definitiva dell’impresa o dello stabilimento del datore di lavoro e l’insufficienza dell’attivo disponibile per giustificare l’apertura del procedimento</a:t>
            </a:r>
            <a:endParaRPr lang="it-IT" dirty="0">
              <a:solidFill>
                <a:srgbClr val="3333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>
              <a:solidFill>
                <a:srgbClr val="3333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5119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2E5A12-B392-9A4B-FEF4-9F7F28A67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4456"/>
          </a:xfrm>
        </p:spPr>
        <p:txBody>
          <a:bodyPr>
            <a:normAutofit/>
          </a:bodyPr>
          <a:lstStyle/>
          <a:p>
            <a:r>
              <a:rPr lang="it-IT" sz="3600" b="1" i="0" u="none" strike="noStrike" dirty="0">
                <a:solidFill>
                  <a:srgbClr val="00B0F0"/>
                </a:solidFill>
                <a:effectLst/>
              </a:rPr>
              <a:t>La direttiva sull’insolvenza del datore di lavoro</a:t>
            </a:r>
            <a:endParaRPr lang="it-IT" sz="36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5DCF78-4364-065A-6E2C-CF8D3687F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7293"/>
            <a:ext cx="10515600" cy="4709670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Gli organismi di garanzia (Art. 5, Dir. 2008/94/CE): </a:t>
            </a:r>
          </a:p>
          <a:p>
            <a:pPr algn="just"/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Gli Stati membri fissano le modalità di organizzazione, di finanziamento e di funzionamento degli organismi di garanzia nel rispetto, in particolare, dei seguenti principi:</a:t>
            </a:r>
          </a:p>
          <a:p>
            <a:pPr lvl="1"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il patrimonio degli organismi deve essere indipendente dal capitale di esercizio dei datori di lavoro e essere costituito in modo da non poter essere sequestrato in un procedimento in caso di insolvenza;</a:t>
            </a:r>
            <a:endParaRPr lang="it-IT" dirty="0">
              <a:solidFill>
                <a:srgbClr val="333333"/>
              </a:solidFill>
              <a:cs typeface="Calibri" panose="020F0502020204030204" pitchFamily="34" charset="0"/>
            </a:endParaRPr>
          </a:p>
          <a:p>
            <a:pPr lvl="1"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 datori di lavoro devono contribuire al finanziamento, a meno che quest’ultimo non sia integralmente assicurato dai pubblici poteri;</a:t>
            </a:r>
            <a:endParaRPr lang="it-IT" b="0" i="0" u="none" strike="noStrike" dirty="0">
              <a:solidFill>
                <a:srgbClr val="333333"/>
              </a:solidFill>
              <a:effectLst/>
              <a:cs typeface="Calibri" panose="020F0502020204030204" pitchFamily="34" charset="0"/>
            </a:endParaRPr>
          </a:p>
          <a:p>
            <a:pPr lvl="1"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l’obbligo di pagamento a carico degli organismi prescinde dall’adempimento degli obblighi di contribuire al finanziamento.</a:t>
            </a:r>
            <a:endParaRPr lang="it-IT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1543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94AE03-BF2A-5E47-6D45-5A29691F6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5722"/>
          </a:xfrm>
        </p:spPr>
        <p:txBody>
          <a:bodyPr>
            <a:normAutofit/>
          </a:bodyPr>
          <a:lstStyle/>
          <a:p>
            <a:r>
              <a:rPr lang="it-IT" sz="3600" b="1" i="0" u="none" strike="noStrike" dirty="0">
                <a:solidFill>
                  <a:srgbClr val="00B0F0"/>
                </a:solidFill>
                <a:effectLst/>
              </a:rPr>
              <a:t>La direttiva sull’insolvenza del datore di lavoro</a:t>
            </a:r>
            <a:endParaRPr lang="it-IT" sz="36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487B6A-F0CC-15F6-DA60-D7E252868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9191"/>
            <a:ext cx="10515600" cy="4677772"/>
          </a:xfrm>
        </p:spPr>
        <p:txBody>
          <a:bodyPr>
            <a:normAutofit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La tutela dei crediti retributivi (art. 3, Dir. 2008/94/CE):</a:t>
            </a:r>
          </a:p>
          <a:p>
            <a:pPr marL="0" indent="0">
              <a:buNone/>
            </a:pPr>
            <a:endParaRPr lang="it-IT" b="1" dirty="0">
              <a:solidFill>
                <a:srgbClr val="00B0F0"/>
              </a:solidFill>
            </a:endParaRPr>
          </a:p>
          <a:p>
            <a:r>
              <a:rPr lang="it-IT" dirty="0"/>
              <a:t>Gli organismi di garanzia devono assicurare:</a:t>
            </a:r>
          </a:p>
          <a:p>
            <a:endParaRPr lang="it-IT" dirty="0"/>
          </a:p>
          <a:p>
            <a:pPr algn="just"/>
            <a:r>
              <a:rPr lang="it-IT" sz="2400" dirty="0">
                <a:solidFill>
                  <a:srgbClr val="333333"/>
                </a:solidFill>
              </a:rPr>
              <a:t>il</a:t>
            </a:r>
            <a:r>
              <a:rPr lang="it-IT" sz="2400" b="0" i="0" u="none" strike="noStrike" dirty="0">
                <a:solidFill>
                  <a:srgbClr val="333333"/>
                </a:solidFill>
                <a:effectLst/>
              </a:rPr>
              <a:t> pagamento dei diritti non pagati dei lavoratori subordinati, risultanti da contratti di lavoro o da rapporti di lavoro, comprese le indennità dovute ai lavoratori a seguito dello scioglimento del rapporto di lavoro, se previste dal diritto nazionale.</a:t>
            </a:r>
          </a:p>
          <a:p>
            <a:pPr algn="just"/>
            <a:endParaRPr lang="it-IT" sz="2400" b="0" i="0" u="none" strike="noStrike" dirty="0">
              <a:solidFill>
                <a:srgbClr val="333333"/>
              </a:solidFill>
              <a:effectLst/>
            </a:endParaRPr>
          </a:p>
          <a:p>
            <a:pPr algn="just"/>
            <a:r>
              <a:rPr lang="it-IT" sz="2400" dirty="0">
                <a:solidFill>
                  <a:srgbClr val="333333"/>
                </a:solidFill>
              </a:rPr>
              <a:t>I diritti di cui l’organismo di garanzia si fa carico sono le retribuzioni non pagate corrispondenti a un periodo che si colloca prima e/o eventualmente dopo una data determinata dagli Stati membri.</a:t>
            </a:r>
          </a:p>
        </p:txBody>
      </p:sp>
    </p:spTree>
    <p:extLst>
      <p:ext uri="{BB962C8B-B14F-4D97-AF65-F5344CB8AC3E}">
        <p14:creationId xmlns:p14="http://schemas.microsoft.com/office/powerpoint/2010/main" val="12432176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94AE03-BF2A-5E47-6D45-5A29691F6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5722"/>
          </a:xfrm>
        </p:spPr>
        <p:txBody>
          <a:bodyPr>
            <a:normAutofit/>
          </a:bodyPr>
          <a:lstStyle/>
          <a:p>
            <a:r>
              <a:rPr lang="it-IT" sz="3600" b="1" i="0" u="none" strike="noStrike" dirty="0">
                <a:solidFill>
                  <a:srgbClr val="00B0F0"/>
                </a:solidFill>
                <a:effectLst/>
              </a:rPr>
              <a:t>La direttiva sull’insolvenza del datore di lavoro</a:t>
            </a:r>
            <a:endParaRPr lang="it-IT" sz="36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487B6A-F0CC-15F6-DA60-D7E252868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9191"/>
            <a:ext cx="10515600" cy="4677772"/>
          </a:xfrm>
        </p:spPr>
        <p:txBody>
          <a:bodyPr>
            <a:normAutofit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La tutela dei crediti retributivi, Limiti (art. 4, Dir. 2008/94/CE):</a:t>
            </a:r>
          </a:p>
          <a:p>
            <a:pPr marL="0" indent="0">
              <a:buNone/>
            </a:pPr>
            <a:endParaRPr lang="it-IT" b="1" dirty="0">
              <a:solidFill>
                <a:srgbClr val="00B0F0"/>
              </a:solidFill>
            </a:endParaRPr>
          </a:p>
          <a:p>
            <a:pPr lvl="1"/>
            <a:r>
              <a:rPr lang="it-IT" sz="2800" b="0" i="0" u="none" strike="noStrike" dirty="0">
                <a:solidFill>
                  <a:srgbClr val="333333"/>
                </a:solidFill>
                <a:effectLst/>
              </a:rPr>
              <a:t>Gli Stati membri fissano la durata del periodo che dà luogo al pagamento da parte dell’organismo di garanzia dei diritti non pagati. </a:t>
            </a:r>
          </a:p>
          <a:p>
            <a:pPr lvl="1"/>
            <a:endParaRPr lang="it-IT" sz="2800" b="0" i="0" u="none" strike="noStrike" dirty="0">
              <a:solidFill>
                <a:srgbClr val="333333"/>
              </a:solidFill>
              <a:effectLst/>
            </a:endParaRPr>
          </a:p>
          <a:p>
            <a:pPr lvl="1"/>
            <a:r>
              <a:rPr lang="it-IT" sz="2800" b="0" i="0" u="none" strike="noStrike" dirty="0">
                <a:solidFill>
                  <a:srgbClr val="333333"/>
                </a:solidFill>
                <a:effectLst/>
              </a:rPr>
              <a:t>Questa durata tuttavia non può essere inferiore ad un periodo di sei mesi.</a:t>
            </a:r>
          </a:p>
          <a:p>
            <a:pPr lvl="1"/>
            <a:endParaRPr lang="it-IT" sz="2800" b="0" i="0" u="none" strike="noStrike" dirty="0">
              <a:solidFill>
                <a:srgbClr val="333333"/>
              </a:solidFill>
              <a:effectLst/>
            </a:endParaRPr>
          </a:p>
          <a:p>
            <a:pPr lvl="1"/>
            <a:r>
              <a:rPr lang="it-IT" sz="2800" b="0" i="0" u="none" strike="noStrike" dirty="0">
                <a:solidFill>
                  <a:srgbClr val="333333"/>
                </a:solidFill>
                <a:effectLst/>
              </a:rPr>
              <a:t>Gli Stati membri possono inoltre fissare massimali per i pagamenti effettuati dall’organismo di garanzia.</a:t>
            </a:r>
            <a:endParaRPr lang="it-IT" sz="28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4461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94AE03-BF2A-5E47-6D45-5A29691F6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5722"/>
          </a:xfrm>
        </p:spPr>
        <p:txBody>
          <a:bodyPr>
            <a:normAutofit/>
          </a:bodyPr>
          <a:lstStyle/>
          <a:p>
            <a:r>
              <a:rPr lang="it-IT" sz="3600" b="1" i="0" u="none" strike="noStrike" dirty="0">
                <a:solidFill>
                  <a:srgbClr val="00B0F0"/>
                </a:solidFill>
                <a:effectLst/>
              </a:rPr>
              <a:t>La direttiva sull’insolvenza del datore di lavoro</a:t>
            </a:r>
            <a:endParaRPr lang="it-IT" sz="36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487B6A-F0CC-15F6-DA60-D7E252868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9191"/>
            <a:ext cx="10515600" cy="4677772"/>
          </a:xfrm>
        </p:spPr>
        <p:txBody>
          <a:bodyPr>
            <a:normAutofit/>
          </a:bodyPr>
          <a:lstStyle/>
          <a:p>
            <a:r>
              <a:rPr lang="it-IT" sz="2000" b="1" dirty="0">
                <a:solidFill>
                  <a:srgbClr val="00B0F0"/>
                </a:solidFill>
              </a:rPr>
              <a:t>La tutela dei crediti previdenziali, Limiti (art. 6, Dir. 2008/94/CE):</a:t>
            </a:r>
          </a:p>
          <a:p>
            <a:pPr lvl="1"/>
            <a:r>
              <a:rPr lang="it-IT" sz="2000" b="0" i="0" u="none" strike="noStrike" dirty="0">
                <a:solidFill>
                  <a:srgbClr val="333333"/>
                </a:solidFill>
                <a:effectLst/>
              </a:rPr>
              <a:t>Gli Stati membri possono prevedere che gli articoli 3, 4 e 5 non si applichino ai contributi dovuti a titolo dei regimi legali nazionali di sicurezza sociale o dai regimi complementari di previdenza, professionali o interprofessionali, diversi dai regimi legali nazionali di sicurezza sociale.</a:t>
            </a:r>
          </a:p>
          <a:p>
            <a:r>
              <a:rPr lang="it-IT" sz="2000" b="1" dirty="0">
                <a:solidFill>
                  <a:srgbClr val="00B0F0"/>
                </a:solidFill>
              </a:rPr>
              <a:t>La tutela dei crediti previdenziali, se non prevedono limiti (art. 7 e 8, Dir. 2008/94/CE):</a:t>
            </a:r>
          </a:p>
          <a:p>
            <a:pPr lvl="1" algn="just"/>
            <a:r>
              <a:rPr lang="it-IT" sz="2000" b="0" i="0" u="none" strike="noStrike" dirty="0">
                <a:solidFill>
                  <a:srgbClr val="333333"/>
                </a:solidFill>
                <a:effectLst/>
              </a:rPr>
              <a:t>Gli Stati membri adottano le misure necessarie per garantire che il mancato pagamento ai loro organismi assicurativi di contributi obbligatori dovuti dal datore di lavoro prima dell’insorgere dell’insolvenza a titolo dei regimi legali nazionali di sicurezza sociale non leda i diritti alle prestazioni dei lavoratori subordinati nei confronti di questi organismi assicurativi nella misura in cui i contributi salariali siano stati trattenuti sui salari versati.</a:t>
            </a:r>
          </a:p>
          <a:p>
            <a:pPr lvl="1" algn="just"/>
            <a:r>
              <a:rPr lang="it-IT" sz="20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Gli Stati membri si accertano che vengano adottate le misure necessarie per tutelare gli interessi dei lavoratori subordinati e quelli delle persone che hanno già lasciato l’impresa o lo stabilimento del datore di lavoro alla data dell’insorgere della insolvenza di quest’ultimo.</a:t>
            </a:r>
            <a:endParaRPr lang="it-IT" sz="2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539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889CE6-27A7-4C2E-3AF2-9CB424D4F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426"/>
          </a:xfrm>
        </p:spPr>
        <p:txBody>
          <a:bodyPr>
            <a:normAutofit/>
          </a:bodyPr>
          <a:lstStyle/>
          <a:p>
            <a:r>
              <a:rPr lang="it-IT" sz="3200" b="0" i="0" u="none" strike="noStrike" dirty="0">
                <a:solidFill>
                  <a:srgbClr val="00B0F0"/>
                </a:solidFill>
                <a:effectLst/>
                <a:latin typeface="IBM Plex Sans" panose="020B0503050203000203" pitchFamily="34" charset="0"/>
              </a:rPr>
              <a:t>La disciplina comunitaria dei licenziamenti collettivi</a:t>
            </a:r>
            <a:endParaRPr lang="it-IT" sz="3200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8966FB-B790-B161-30AA-C160B5225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5649"/>
            <a:ext cx="10515600" cy="4661314"/>
          </a:xfrm>
        </p:spPr>
        <p:txBody>
          <a:bodyPr/>
          <a:lstStyle/>
          <a:p>
            <a:r>
              <a:rPr lang="it-IT" dirty="0"/>
              <a:t>Norme Trattati:</a:t>
            </a:r>
          </a:p>
          <a:p>
            <a:r>
              <a:rPr lang="it-IT" dirty="0"/>
              <a:t>Art. 115 TFUE</a:t>
            </a:r>
          </a:p>
          <a:p>
            <a:r>
              <a:rPr lang="it-IT" dirty="0"/>
              <a:t>Direttive:</a:t>
            </a:r>
          </a:p>
          <a:p>
            <a:r>
              <a:rPr lang="it-IT" dirty="0"/>
              <a:t>Dir. 75/129/CEE (abrogata)</a:t>
            </a:r>
          </a:p>
          <a:p>
            <a:r>
              <a:rPr lang="it-IT" dirty="0"/>
              <a:t>Dir. 92/56/CE (non in vigore)</a:t>
            </a:r>
          </a:p>
          <a:p>
            <a:r>
              <a:rPr lang="it-IT" b="1" dirty="0">
                <a:solidFill>
                  <a:srgbClr val="00B0F0"/>
                </a:solidFill>
              </a:rPr>
              <a:t>Dir. 98/59/CE (in vigore)</a:t>
            </a:r>
          </a:p>
        </p:txBody>
      </p:sp>
    </p:spTree>
    <p:extLst>
      <p:ext uri="{BB962C8B-B14F-4D97-AF65-F5344CB8AC3E}">
        <p14:creationId xmlns:p14="http://schemas.microsoft.com/office/powerpoint/2010/main" val="1498740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85836F-8615-640C-77E0-4858B3E11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926"/>
          </a:xfrm>
        </p:spPr>
        <p:txBody>
          <a:bodyPr>
            <a:normAutofit/>
          </a:bodyPr>
          <a:lstStyle/>
          <a:p>
            <a:r>
              <a:rPr lang="it-IT" sz="3200" b="0" i="0" u="none" strike="noStrike" dirty="0">
                <a:solidFill>
                  <a:srgbClr val="00B0F0"/>
                </a:solidFill>
                <a:effectLst/>
                <a:latin typeface="IBM Plex Sans" panose="020B0503050203000203" pitchFamily="34" charset="0"/>
              </a:rPr>
              <a:t>La disciplina comunitaria dei licenziamenti collettivi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9E8B26-536A-7803-7AE3-17B70BBE9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9070"/>
            <a:ext cx="10515600" cy="4847893"/>
          </a:xfrm>
        </p:spPr>
        <p:txBody>
          <a:bodyPr>
            <a:normAutofit/>
          </a:bodyPr>
          <a:lstStyle/>
          <a:p>
            <a:r>
              <a:rPr lang="it-IT" sz="2400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Obiettivi Dir. 98/59/CE</a:t>
            </a:r>
            <a:r>
              <a:rPr lang="it-IT" sz="24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endParaRPr lang="it-IT" sz="2400" b="0" i="0" u="none" strike="noStrike" dirty="0">
              <a:solidFill>
                <a:srgbClr val="333333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4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rafforzare la tutela dei lavoratori in caso di licenziamenti collettivi, tenendo conto della necessità di uno sviluppo economico-sociale equilibrato nella Comunità.</a:t>
            </a:r>
          </a:p>
          <a:p>
            <a:endParaRPr lang="it-IT" sz="2400" b="0" i="0" u="none" strike="noStrike" dirty="0">
              <a:solidFill>
                <a:srgbClr val="333333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Ravvicinamento delle legislazioni in materia di licenziamenti collettivi.</a:t>
            </a:r>
          </a:p>
          <a:p>
            <a:endParaRPr lang="it-IT" sz="2400" dirty="0">
              <a:solidFill>
                <a:srgbClr val="3333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Sviluppare l'informazione, la consultazione e la partecipazione dei lavoratori, secondo modalità adeguate, tenendo conto delle prassi vigenti nei diversi Stati membri.</a:t>
            </a:r>
          </a:p>
        </p:txBody>
      </p:sp>
    </p:spTree>
    <p:extLst>
      <p:ext uri="{BB962C8B-B14F-4D97-AF65-F5344CB8AC3E}">
        <p14:creationId xmlns:p14="http://schemas.microsoft.com/office/powerpoint/2010/main" val="2746735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85836F-8615-640C-77E0-4858B3E11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926"/>
          </a:xfrm>
        </p:spPr>
        <p:txBody>
          <a:bodyPr>
            <a:normAutofit/>
          </a:bodyPr>
          <a:lstStyle/>
          <a:p>
            <a:r>
              <a:rPr lang="it-IT" sz="3200" b="0" i="0" u="none" strike="noStrike" dirty="0">
                <a:solidFill>
                  <a:srgbClr val="00B0F0"/>
                </a:solidFill>
                <a:effectLst/>
                <a:latin typeface="IBM Plex Sans" panose="020B0503050203000203" pitchFamily="34" charset="0"/>
              </a:rPr>
              <a:t>La disciplina comunitaria dei licenziamenti collettivi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9E8B26-536A-7803-7AE3-17B70BBE9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9070"/>
            <a:ext cx="10515600" cy="5163804"/>
          </a:xfrm>
        </p:spPr>
        <p:txBody>
          <a:bodyPr>
            <a:normAutofit/>
          </a:bodyPr>
          <a:lstStyle/>
          <a:p>
            <a:r>
              <a:rPr lang="it-IT" sz="2400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Campo di applicazione</a:t>
            </a:r>
            <a:r>
              <a:rPr lang="it-IT" sz="24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it-IT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applica a tutti i datori di lavoro, imprenditori e non imprenditori (CGUE, C-32/02, Commissione c. Italia)</a:t>
            </a:r>
          </a:p>
          <a:p>
            <a:r>
              <a:rPr lang="it-IT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stabilire se si tratta di licenziamento collettivo occorre che vengano soddisfatti alcuni criteri:</a:t>
            </a:r>
            <a:endParaRPr lang="it-IT" sz="3200" dirty="0">
              <a:solidFill>
                <a:srgbClr val="333333"/>
              </a:solidFill>
              <a:cs typeface="Calibri" panose="020F0502020204030204" pitchFamily="34" charset="0"/>
            </a:endParaRPr>
          </a:p>
          <a:p>
            <a:r>
              <a:rPr lang="it-IT" sz="24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Due criteri quantitativi (Art. 1):</a:t>
            </a:r>
          </a:p>
          <a:p>
            <a:r>
              <a:rPr lang="it-IT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Criterio 1:</a:t>
            </a:r>
          </a:p>
          <a:p>
            <a:pPr lvl="1"/>
            <a:r>
              <a:rPr lang="it-IT" sz="20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datore di lavoro intende licenziare per un periodo di 30 giorni:</a:t>
            </a:r>
          </a:p>
          <a:p>
            <a:pPr lvl="1"/>
            <a:r>
              <a:rPr lang="it-IT" sz="20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almeno pari a 10 negli stabilimenti che occupano abitualmente più di 20 e meno di 100 lavoratori;</a:t>
            </a:r>
          </a:p>
          <a:p>
            <a:pPr lvl="1"/>
            <a:r>
              <a:rPr lang="it-IT" sz="20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almeno pari al 10 % del numero dei lavoratori negli stabilimenti che occupano abitualmente almeno 100 e meno di 300 lavoratori;</a:t>
            </a:r>
          </a:p>
          <a:p>
            <a:pPr lvl="1"/>
            <a:r>
              <a:rPr lang="it-IT" sz="20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almeno pari a 30 negli stabilimenti che occupano abitualmente almeno 300 lavoratori;</a:t>
            </a:r>
          </a:p>
          <a:p>
            <a:endParaRPr lang="it-IT" sz="2400" dirty="0">
              <a:solidFill>
                <a:srgbClr val="3333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sz="2400" b="0" i="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sz="2400" b="0" i="0" u="none" strike="noStrike" dirty="0">
              <a:solidFill>
                <a:srgbClr val="333333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102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85836F-8615-640C-77E0-4858B3E11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926"/>
          </a:xfrm>
        </p:spPr>
        <p:txBody>
          <a:bodyPr>
            <a:normAutofit/>
          </a:bodyPr>
          <a:lstStyle/>
          <a:p>
            <a:r>
              <a:rPr lang="it-IT" sz="3200" b="0" i="0" u="none" strike="noStrike" dirty="0">
                <a:solidFill>
                  <a:srgbClr val="00B0F0"/>
                </a:solidFill>
                <a:effectLst/>
                <a:latin typeface="IBM Plex Sans" panose="020B0503050203000203" pitchFamily="34" charset="0"/>
              </a:rPr>
              <a:t>La disciplina comunitaria dei licenziamenti collettivi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9E8B26-536A-7803-7AE3-17B70BBE9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9070"/>
            <a:ext cx="10515600" cy="4847893"/>
          </a:xfrm>
        </p:spPr>
        <p:txBody>
          <a:bodyPr>
            <a:normAutofit/>
          </a:bodyPr>
          <a:lstStyle/>
          <a:p>
            <a:r>
              <a:rPr lang="it-IT" sz="2400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Campo di applicazione</a:t>
            </a:r>
            <a:r>
              <a:rPr lang="it-IT" sz="24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it-IT" sz="24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Due criteri quantitativi (Art. 1):</a:t>
            </a:r>
          </a:p>
          <a:p>
            <a:r>
              <a:rPr lang="it-IT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Criterio 2:</a:t>
            </a:r>
          </a:p>
          <a:p>
            <a:pPr algn="just"/>
            <a:r>
              <a:rPr lang="it-IT" sz="2400" b="0" i="0" u="none" strike="noStrike" dirty="0">
                <a:solidFill>
                  <a:srgbClr val="333333"/>
                </a:solidFill>
                <a:effectLst/>
              </a:rPr>
              <a:t>per un periodo di 90 giorni, almeno pari a 20, indipendentemente dal numero di lavoratori abitualmente occupati negli stabilimenti interessati.</a:t>
            </a:r>
            <a:endParaRPr lang="it-IT" sz="3600" dirty="0">
              <a:solidFill>
                <a:srgbClr val="333333"/>
              </a:solidFill>
              <a:cs typeface="Calibri" panose="020F0502020204030204" pitchFamily="34" charset="0"/>
            </a:endParaRPr>
          </a:p>
          <a:p>
            <a:r>
              <a:rPr lang="it-IT" sz="24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Criterio qualitativo (Art. 1):</a:t>
            </a:r>
          </a:p>
          <a:p>
            <a:r>
              <a:rPr lang="it-IT" sz="2400" dirty="0">
                <a:solidFill>
                  <a:srgbClr val="333333"/>
                </a:solidFill>
              </a:rPr>
              <a:t>S</a:t>
            </a:r>
            <a:r>
              <a:rPr lang="it-IT" sz="2400" b="0" i="0" u="none" strike="noStrike" dirty="0">
                <a:solidFill>
                  <a:srgbClr val="333333"/>
                </a:solidFill>
                <a:effectLst/>
              </a:rPr>
              <a:t>i intende ogni licenziamento effettuato da un datore di lavoro per uno o più motivi non inerenti alla persona del lavoratore.</a:t>
            </a:r>
            <a:endParaRPr lang="it-IT" sz="2400" b="0" i="0" u="none" strike="noStrike" dirty="0">
              <a:solidFill>
                <a:srgbClr val="333333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541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85836F-8615-640C-77E0-4858B3E11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926"/>
          </a:xfrm>
        </p:spPr>
        <p:txBody>
          <a:bodyPr>
            <a:normAutofit/>
          </a:bodyPr>
          <a:lstStyle/>
          <a:p>
            <a:r>
              <a:rPr lang="it-IT" sz="3200" b="0" i="0" u="none" strike="noStrike" dirty="0">
                <a:solidFill>
                  <a:srgbClr val="00B0F0"/>
                </a:solidFill>
                <a:effectLst/>
                <a:latin typeface="IBM Plex Sans" panose="020B0503050203000203" pitchFamily="34" charset="0"/>
              </a:rPr>
              <a:t>La disciplina comunitaria dei licenziamenti collettivi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9E8B26-536A-7803-7AE3-17B70BBE9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9070"/>
            <a:ext cx="10515600" cy="4847893"/>
          </a:xfrm>
        </p:spPr>
        <p:txBody>
          <a:bodyPr>
            <a:normAutofit/>
          </a:bodyPr>
          <a:lstStyle/>
          <a:p>
            <a:r>
              <a:rPr lang="it-IT" sz="2400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Campo di applicazione</a:t>
            </a:r>
            <a:r>
              <a:rPr lang="it-IT" sz="24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it-IT" sz="1600" b="0" i="0" u="none" strike="noStrike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 </a:t>
            </a:r>
            <a:r>
              <a:rPr lang="it-IT" sz="2400" b="1" i="0" u="none" strike="noStrike" dirty="0">
                <a:solidFill>
                  <a:srgbClr val="00B0F0"/>
                </a:solidFill>
                <a:effectLst/>
              </a:rPr>
              <a:t>La direttiva non si applica</a:t>
            </a:r>
            <a:r>
              <a:rPr lang="it-IT" sz="2400" b="0" i="0" u="none" strike="noStrike" dirty="0">
                <a:solidFill>
                  <a:srgbClr val="333333"/>
                </a:solidFill>
                <a:effectLst/>
              </a:rPr>
              <a:t>:</a:t>
            </a:r>
          </a:p>
          <a:p>
            <a:pPr algn="just"/>
            <a:r>
              <a:rPr lang="it-IT" sz="24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ai licenziamenti collettivi effettuati nel quadro di contratti di lavoro a tempo determinato o per un compito determinato, a meno che tali licenziamenti non avvengano prima della scadenza del termine o dell'espletamento del compito previsto nei suddetti contratti.</a:t>
            </a:r>
          </a:p>
          <a:p>
            <a:pPr algn="just"/>
            <a:r>
              <a:rPr lang="it-IT" sz="24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ai dipendenti delle pubbliche amministrazioni o degli enti di diritto pubblico (o, negli Stati membri in cui tale nozione è sconosciuta, degli enti equivalenti).</a:t>
            </a:r>
          </a:p>
          <a:p>
            <a:pPr algn="just"/>
            <a:r>
              <a:rPr lang="it-IT" sz="24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agli equipaggi di navi marittime.</a:t>
            </a:r>
          </a:p>
        </p:txBody>
      </p:sp>
    </p:spTree>
    <p:extLst>
      <p:ext uri="{BB962C8B-B14F-4D97-AF65-F5344CB8AC3E}">
        <p14:creationId xmlns:p14="http://schemas.microsoft.com/office/powerpoint/2010/main" val="336924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08F8B4-81E9-91E9-0D8C-B29FBB231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0" i="0" u="none" strike="noStrike" dirty="0">
                <a:solidFill>
                  <a:srgbClr val="00B0F0"/>
                </a:solidFill>
                <a:effectLst/>
                <a:latin typeface="IBM Plex Sans" panose="020B0503050203000203" pitchFamily="34" charset="0"/>
              </a:rPr>
              <a:t>La disciplina comunitaria dei licenziamenti collettivi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BCF53C-16F0-516E-6FB2-9EBDF5FF2D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Riassumendo</a:t>
            </a:r>
            <a:r>
              <a:rPr lang="it-IT" dirty="0"/>
              <a:t>:</a:t>
            </a:r>
          </a:p>
          <a:p>
            <a:pPr lvl="1"/>
            <a:r>
              <a:rPr lang="it-IT" sz="2800" dirty="0"/>
              <a:t>Il licenziamento deve essere riconducibile a ragioni di carattere tecnico-organizzativo o economico produttivo.</a:t>
            </a:r>
          </a:p>
          <a:p>
            <a:pPr lvl="1"/>
            <a:r>
              <a:rPr lang="it-IT" sz="2800" dirty="0"/>
              <a:t>Sono esclusi i licenziamenti di natura disciplinare.</a:t>
            </a:r>
          </a:p>
          <a:p>
            <a:pPr lvl="1"/>
            <a:r>
              <a:rPr lang="it-IT" sz="2800" dirty="0"/>
              <a:t>Sono esclusi i licenziamenti dovuti ad incapacità del lavoratore (infortunio o malattia).</a:t>
            </a:r>
          </a:p>
          <a:p>
            <a:pPr lvl="1"/>
            <a:r>
              <a:rPr lang="it-IT" sz="2800" dirty="0"/>
              <a:t>Invece rientrano quelli dovuti ad una ristrutturazione dell’impresa a prescindere dal calo dell’attività (c.d. tecnologici).</a:t>
            </a:r>
          </a:p>
          <a:p>
            <a:pPr lvl="1"/>
            <a:r>
              <a:rPr lang="it-IT" sz="2800" dirty="0"/>
              <a:t>Rientrano i prepensionamenti e dimissioni incentivate operate dal datore di lavoro.</a:t>
            </a:r>
          </a:p>
        </p:txBody>
      </p:sp>
    </p:spTree>
    <p:extLst>
      <p:ext uri="{BB962C8B-B14F-4D97-AF65-F5344CB8AC3E}">
        <p14:creationId xmlns:p14="http://schemas.microsoft.com/office/powerpoint/2010/main" val="831272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8C3D68-0AB9-5F22-0947-16C1D01CD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0" i="0" u="none" strike="noStrike" dirty="0">
                <a:solidFill>
                  <a:srgbClr val="00B0F0"/>
                </a:solidFill>
                <a:effectLst/>
                <a:latin typeface="IBM Plex Sans" panose="020B0503050203000203" pitchFamily="34" charset="0"/>
              </a:rPr>
              <a:t>La disciplina comunitaria dei licenziamenti collettivi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CFBEC9-FB2D-2771-BD41-0877BEC98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Procedura di informazione e consultazione (Art. 2):</a:t>
            </a:r>
          </a:p>
          <a:p>
            <a:pPr algn="l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Quando il datore di lavoro prevede di effettuare licenziamenti collettivi: 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deve procedere in tempo utile a consultazioni con i rappresentanti dei lavoratori al fine di giungere ad un accordo.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Nelle consultazioni devono essere almeno esaminate le possibilità di evitare o ridurre i licenziamenti collettivi, 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nonché di attenuarne le conseguenze ricorrendo a misure sociali di accompagnamento intese in particolare a facilitare la riqualificazione e la riconversione dei lavoratori licenziati.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3022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8C3D68-0AB9-5F22-0947-16C1D01CD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0" i="0" u="none" strike="noStrike" dirty="0">
                <a:solidFill>
                  <a:srgbClr val="00B0F0"/>
                </a:solidFill>
                <a:effectLst/>
                <a:latin typeface="IBM Plex Sans" panose="020B0503050203000203" pitchFamily="34" charset="0"/>
              </a:rPr>
              <a:t>La disciplina comunitaria dei licenziamenti collettivi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CFBEC9-FB2D-2771-BD41-0877BEC98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Procedura di informazione e consultazione (Art. 2):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 </a:t>
            </a:r>
          </a:p>
          <a:p>
            <a:r>
              <a:rPr lang="it-IT" sz="2400" b="0" i="0" u="none" strike="noStrike" dirty="0">
                <a:solidFill>
                  <a:srgbClr val="333333"/>
                </a:solidFill>
                <a:effectLst/>
              </a:rPr>
              <a:t>Affinché i rappresentanti dei lavoratori possano formulare proposte costruttive, il datore di lavoro deve in tempo utile nel corso delle consultazioni:</a:t>
            </a:r>
          </a:p>
          <a:p>
            <a:pPr marL="457200" lvl="1" indent="0">
              <a:buNone/>
            </a:pPr>
            <a:r>
              <a:rPr lang="it-IT" sz="2000" b="0" i="0" u="none" strike="noStrike" dirty="0">
                <a:solidFill>
                  <a:srgbClr val="333333"/>
                </a:solidFill>
                <a:effectLst/>
              </a:rPr>
              <a:t>a) fornire loro tutte le informazioni utili e</a:t>
            </a:r>
          </a:p>
          <a:p>
            <a:pPr marL="457200" lvl="1" indent="0">
              <a:buNone/>
            </a:pPr>
            <a:r>
              <a:rPr lang="it-IT" sz="2000" b="0" i="0" u="none" strike="noStrike" dirty="0">
                <a:solidFill>
                  <a:srgbClr val="333333"/>
                </a:solidFill>
                <a:effectLst/>
              </a:rPr>
              <a:t>b) comunicare loro, comunque, per iscritto:</a:t>
            </a:r>
          </a:p>
          <a:p>
            <a:pPr marL="457200" lvl="1" indent="0">
              <a:buNone/>
            </a:pPr>
            <a:r>
              <a:rPr lang="it-IT" sz="2000" b="0" i="0" u="none" strike="noStrike" dirty="0">
                <a:solidFill>
                  <a:srgbClr val="333333"/>
                </a:solidFill>
                <a:effectLst/>
              </a:rPr>
              <a:t>i) le ragioni del progetto di licenziamento,</a:t>
            </a:r>
          </a:p>
          <a:p>
            <a:pPr marL="457200" lvl="1" indent="0">
              <a:buNone/>
            </a:pPr>
            <a:r>
              <a:rPr lang="it-IT" sz="2000" b="0" i="0" u="none" strike="noStrike" dirty="0">
                <a:solidFill>
                  <a:srgbClr val="333333"/>
                </a:solidFill>
                <a:effectLst/>
              </a:rPr>
              <a:t>ii) il numero e le categorie dei lavoratori da licenziare,</a:t>
            </a:r>
          </a:p>
          <a:p>
            <a:pPr marL="457200" lvl="1" indent="0">
              <a:buNone/>
            </a:pPr>
            <a:r>
              <a:rPr lang="it-IT" sz="2000" b="0" i="0" u="none" strike="noStrike" dirty="0">
                <a:solidFill>
                  <a:srgbClr val="333333"/>
                </a:solidFill>
                <a:effectLst/>
              </a:rPr>
              <a:t>iii) il numero e le categorie dei lavoratori abitualmente impiegati,</a:t>
            </a:r>
          </a:p>
          <a:p>
            <a:pPr marL="457200" lvl="1" indent="0">
              <a:buNone/>
            </a:pPr>
            <a:r>
              <a:rPr lang="it-IT" sz="2000" b="0" i="0" u="none" strike="noStrike" dirty="0">
                <a:solidFill>
                  <a:srgbClr val="333333"/>
                </a:solidFill>
                <a:effectLst/>
              </a:rPr>
              <a:t>iv) il periodo in cui si prevede di effettuare i licenziamenti,</a:t>
            </a:r>
          </a:p>
          <a:p>
            <a:pPr marL="457200" lvl="1" indent="0">
              <a:buNone/>
            </a:pPr>
            <a:r>
              <a:rPr lang="it-IT" sz="2000" b="0" i="0" u="none" strike="noStrike" dirty="0">
                <a:solidFill>
                  <a:srgbClr val="333333"/>
                </a:solidFill>
                <a:effectLst/>
              </a:rPr>
              <a:t>v) i criteri previsti per la selezione dei lavoratori da licenziare, qualora le legislazioni e/o le prassi nazionali ne attribuiscano la competenza al datore di lavoro,</a:t>
            </a:r>
          </a:p>
          <a:p>
            <a:pPr marL="457200" lvl="1" indent="0">
              <a:buNone/>
            </a:pPr>
            <a:r>
              <a:rPr lang="it-IT" sz="2000" b="0" i="0" u="none" strike="noStrike" dirty="0">
                <a:solidFill>
                  <a:srgbClr val="333333"/>
                </a:solidFill>
                <a:effectLst/>
              </a:rPr>
              <a:t>vi) il metodo di calcolo previsto per qualsiasi eventuale indennità di licenziamento diversa da quella derivante dalle legislazioni e/o prassi nazionali.</a:t>
            </a:r>
            <a:br>
              <a:rPr lang="it-IT" sz="1600" dirty="0"/>
            </a:b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2393920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928</TotalTime>
  <Words>1729</Words>
  <Application>Microsoft Macintosh PowerPoint</Application>
  <PresentationFormat>Widescreen</PresentationFormat>
  <Paragraphs>129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IBM Plex Sans</vt:lpstr>
      <vt:lpstr>Tahoma</vt:lpstr>
      <vt:lpstr>Tema di Office</vt:lpstr>
      <vt:lpstr>Diritto del lavoro europeo  Prof. Dr. Alessandro Nato</vt:lpstr>
      <vt:lpstr>La disciplina comunitaria dei licenziamenti collettivi</vt:lpstr>
      <vt:lpstr>La disciplina comunitaria dei licenziamenti collettivi</vt:lpstr>
      <vt:lpstr>La disciplina comunitaria dei licenziamenti collettivi</vt:lpstr>
      <vt:lpstr>La disciplina comunitaria dei licenziamenti collettivi</vt:lpstr>
      <vt:lpstr>La disciplina comunitaria dei licenziamenti collettivi</vt:lpstr>
      <vt:lpstr>La disciplina comunitaria dei licenziamenti collettivi</vt:lpstr>
      <vt:lpstr>La disciplina comunitaria dei licenziamenti collettivi</vt:lpstr>
      <vt:lpstr>La disciplina comunitaria dei licenziamenti collettivi</vt:lpstr>
      <vt:lpstr>La disciplina comunitaria dei licenziamenti collettivi</vt:lpstr>
      <vt:lpstr>La disciplina comunitaria dei licenziamenti collettivi</vt:lpstr>
      <vt:lpstr>La direttiva sull’insolvenza del datore di lavoro</vt:lpstr>
      <vt:lpstr>La direttiva sull’insolvenza del datore di lavoro</vt:lpstr>
      <vt:lpstr>La direttiva sull’insolvenza del datore di lavoro</vt:lpstr>
      <vt:lpstr>La direttiva sull’insolvenza del datore di lavoro</vt:lpstr>
      <vt:lpstr>La direttiva sull’insolvenza del datore di lavoro</vt:lpstr>
      <vt:lpstr>La direttiva sull’insolvenza del datore di lavoro</vt:lpstr>
      <vt:lpstr>La direttiva sull’insolvenza del datore di lavoro</vt:lpstr>
      <vt:lpstr>La direttiva sull’insolvenza del datore di lavoro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91</cp:revision>
  <dcterms:created xsi:type="dcterms:W3CDTF">2022-09-09T08:27:37Z</dcterms:created>
  <dcterms:modified xsi:type="dcterms:W3CDTF">2024-02-07T15:42:52Z</dcterms:modified>
</cp:coreProperties>
</file>