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9"/>
  </p:notesMasterIdLst>
  <p:sldIdLst>
    <p:sldId id="315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4" r:id="rId25"/>
    <p:sldId id="373" r:id="rId26"/>
    <p:sldId id="375" r:id="rId27"/>
    <p:sldId id="37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22DAA-C17E-4BEA-81DC-88A0D6817A87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8320DBD-581B-43C2-9FAA-20460B67EE0E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CONVENIENCE SHOPPER </a:t>
          </a:r>
        </a:p>
      </dgm:t>
    </dgm:pt>
    <dgm:pt modelId="{0E43D168-0AE7-4FE1-9D32-262B95D9767A}" type="parTrans" cxnId="{C1B33F78-4252-446D-902B-0B1AB509D602}">
      <dgm:prSet/>
      <dgm:spPr/>
      <dgm:t>
        <a:bodyPr/>
        <a:lstStyle/>
        <a:p>
          <a:endParaRPr lang="it-IT"/>
        </a:p>
      </dgm:t>
    </dgm:pt>
    <dgm:pt modelId="{AA162778-1E01-4749-BCF7-A0F70269EDB5}" type="sibTrans" cxnId="{C1B33F78-4252-446D-902B-0B1AB509D602}">
      <dgm:prSet/>
      <dgm:spPr/>
      <dgm:t>
        <a:bodyPr/>
        <a:lstStyle/>
        <a:p>
          <a:endParaRPr lang="it-IT"/>
        </a:p>
      </dgm:t>
    </dgm:pt>
    <dgm:pt modelId="{B1B66642-7D0F-4C54-A48E-EB02071DF971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preferisce abitualmente acquistare online, soprattutto per risparmiare.</a:t>
          </a:r>
        </a:p>
      </dgm:t>
    </dgm:pt>
    <dgm:pt modelId="{B0102D72-C6EE-42F4-A7B4-3FD9D422BDD8}" type="parTrans" cxnId="{23F57968-8F57-4CD2-B335-B6F9DF1F6427}">
      <dgm:prSet/>
      <dgm:spPr/>
      <dgm:t>
        <a:bodyPr/>
        <a:lstStyle/>
        <a:p>
          <a:endParaRPr lang="it-IT"/>
        </a:p>
      </dgm:t>
    </dgm:pt>
    <dgm:pt modelId="{985E55A4-A40F-4897-8ACE-08992BE3A824}" type="sibTrans" cxnId="{23F57968-8F57-4CD2-B335-B6F9DF1F6427}">
      <dgm:prSet/>
      <dgm:spPr/>
      <dgm:t>
        <a:bodyPr/>
        <a:lstStyle/>
        <a:p>
          <a:endParaRPr lang="it-IT"/>
        </a:p>
      </dgm:t>
    </dgm:pt>
    <dgm:pt modelId="{8083EDFA-4044-4150-8816-E78DBF80A0ED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VARIETY-SEEKER</a:t>
          </a:r>
        </a:p>
      </dgm:t>
    </dgm:pt>
    <dgm:pt modelId="{C99B53C7-453F-40CF-BEDE-8543DFA0A6A0}" type="parTrans" cxnId="{B13067CF-7A4B-41CB-9B63-6B7D88D65319}">
      <dgm:prSet/>
      <dgm:spPr/>
      <dgm:t>
        <a:bodyPr/>
        <a:lstStyle/>
        <a:p>
          <a:endParaRPr lang="it-IT"/>
        </a:p>
      </dgm:t>
    </dgm:pt>
    <dgm:pt modelId="{BF181A33-78D0-4633-8DC2-3B549C289DAF}" type="sibTrans" cxnId="{B13067CF-7A4B-41CB-9B63-6B7D88D65319}">
      <dgm:prSet/>
      <dgm:spPr/>
      <dgm:t>
        <a:bodyPr/>
        <a:lstStyle/>
        <a:p>
          <a:endParaRPr lang="it-IT"/>
        </a:p>
      </dgm:t>
    </dgm:pt>
    <dgm:pt modelId="{97B906E4-D1F5-4FEA-94B8-04561424EA80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effettua acquisti in rete, non tanto per convenienza, ma specialmente per l’ampia varietà di scelta tra alternative e marche di prodotti.</a:t>
          </a:r>
        </a:p>
      </dgm:t>
    </dgm:pt>
    <dgm:pt modelId="{E03AC66D-378F-4506-AC3D-67F7129A8CB7}" type="parTrans" cxnId="{D6857D3F-31DD-4D67-8466-55573FB2A8F7}">
      <dgm:prSet/>
      <dgm:spPr/>
      <dgm:t>
        <a:bodyPr/>
        <a:lstStyle/>
        <a:p>
          <a:endParaRPr lang="it-IT"/>
        </a:p>
      </dgm:t>
    </dgm:pt>
    <dgm:pt modelId="{7F8902D7-2158-4A93-ACA1-4057D88DC131}" type="sibTrans" cxnId="{D6857D3F-31DD-4D67-8466-55573FB2A8F7}">
      <dgm:prSet/>
      <dgm:spPr/>
      <dgm:t>
        <a:bodyPr/>
        <a:lstStyle/>
        <a:p>
          <a:endParaRPr lang="it-IT"/>
        </a:p>
      </dgm:t>
    </dgm:pt>
    <dgm:pt modelId="{842E80E0-828D-4C6D-BB1A-94A3EF58CF6D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STORE-ORIENTED SHOPPER</a:t>
          </a:r>
        </a:p>
      </dgm:t>
    </dgm:pt>
    <dgm:pt modelId="{653C49B0-095B-483D-8938-55A02577A691}" type="parTrans" cxnId="{0245F78A-FCF9-4C23-BB17-B5F2738E8F41}">
      <dgm:prSet/>
      <dgm:spPr/>
      <dgm:t>
        <a:bodyPr/>
        <a:lstStyle/>
        <a:p>
          <a:endParaRPr lang="it-IT"/>
        </a:p>
      </dgm:t>
    </dgm:pt>
    <dgm:pt modelId="{6F995890-A04E-4B8C-A6DB-261F363C3E11}" type="sibTrans" cxnId="{0245F78A-FCF9-4C23-BB17-B5F2738E8F41}">
      <dgm:prSet/>
      <dgm:spPr/>
      <dgm:t>
        <a:bodyPr/>
        <a:lstStyle/>
        <a:p>
          <a:endParaRPr lang="it-IT"/>
        </a:p>
      </dgm:t>
    </dgm:pt>
    <dgm:pt modelId="{9A3DCA9D-828C-474F-ACEB-E6753B5C9743}">
      <dgm:prSet phldrT="[Testo]" custT="1"/>
      <dgm:spPr/>
      <dgm:t>
        <a:bodyPr/>
        <a:lstStyle/>
        <a:p>
          <a:pPr algn="ctr"/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utilizza internet solo raramente per lo shopping, perché preferisce fare compere nei negozi fisici per entrare subito in possesso della merce.</a:t>
          </a:r>
        </a:p>
      </dgm:t>
    </dgm:pt>
    <dgm:pt modelId="{E1AF64E2-C2FD-4C98-9506-85E6F3BCFB66}" type="parTrans" cxnId="{A12CB4BE-946E-4122-B0D3-3C8D29B9D04E}">
      <dgm:prSet/>
      <dgm:spPr/>
      <dgm:t>
        <a:bodyPr/>
        <a:lstStyle/>
        <a:p>
          <a:endParaRPr lang="it-IT"/>
        </a:p>
      </dgm:t>
    </dgm:pt>
    <dgm:pt modelId="{41678674-5AFB-459E-BFC3-CEAD970237AA}" type="sibTrans" cxnId="{A12CB4BE-946E-4122-B0D3-3C8D29B9D04E}">
      <dgm:prSet/>
      <dgm:spPr/>
      <dgm:t>
        <a:bodyPr/>
        <a:lstStyle/>
        <a:p>
          <a:endParaRPr lang="it-IT"/>
        </a:p>
      </dgm:t>
    </dgm:pt>
    <dgm:pt modelId="{4E91E83B-8D19-4F96-B5FC-FBE320FA3A46}">
      <dgm:prSet phldrT="[Testo]" custT="1"/>
      <dgm:spPr/>
      <dgm:t>
        <a:bodyPr/>
        <a:lstStyle/>
        <a:p>
          <a:pPr algn="ctr"/>
          <a:r>
            <a:rPr lang="it-IT" sz="2400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BALANCED BUYER</a:t>
          </a:r>
        </a:p>
        <a:p>
          <a:pPr algn="ctr"/>
          <a:endParaRPr lang="it-IT" sz="2400" kern="1200" dirty="0">
            <a:solidFill>
              <a:srgbClr val="4F81B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algn="ctr"/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rappresenta una categoria mista tra le tre precedenti.</a:t>
          </a:r>
        </a:p>
      </dgm:t>
    </dgm:pt>
    <dgm:pt modelId="{6DAA55A2-C57C-466A-95CF-F4B91C092600}" type="parTrans" cxnId="{8E9FFBC0-82C2-4191-A0B2-192F5F4CE202}">
      <dgm:prSet/>
      <dgm:spPr/>
      <dgm:t>
        <a:bodyPr/>
        <a:lstStyle/>
        <a:p>
          <a:endParaRPr lang="it-IT"/>
        </a:p>
      </dgm:t>
    </dgm:pt>
    <dgm:pt modelId="{8746C52E-1345-426A-9595-B70B076A62FB}" type="sibTrans" cxnId="{8E9FFBC0-82C2-4191-A0B2-192F5F4CE202}">
      <dgm:prSet/>
      <dgm:spPr/>
      <dgm:t>
        <a:bodyPr/>
        <a:lstStyle/>
        <a:p>
          <a:endParaRPr lang="it-IT"/>
        </a:p>
      </dgm:t>
    </dgm:pt>
    <dgm:pt modelId="{03E1BF74-7C21-4567-A9A9-C91DC15F3081}" type="pres">
      <dgm:prSet presAssocID="{6E822DAA-C17E-4BEA-81DC-88A0D6817A87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75154AEA-9032-4620-9390-D4AC079ABBB5}" type="pres">
      <dgm:prSet presAssocID="{38320DBD-581B-43C2-9FAA-20460B67EE0E}" presName="composite" presStyleCnt="0"/>
      <dgm:spPr/>
    </dgm:pt>
    <dgm:pt modelId="{64CC48FA-8D27-44EB-8DA0-4001E9289AB4}" type="pres">
      <dgm:prSet presAssocID="{38320DBD-581B-43C2-9FAA-20460B67EE0E}" presName="BackAccent" presStyleLbl="bgShp" presStyleIdx="0" presStyleCnt="4"/>
      <dgm:spPr/>
    </dgm:pt>
    <dgm:pt modelId="{BE24A9E3-968C-4B78-AEAA-6257A7BFD963}" type="pres">
      <dgm:prSet presAssocID="{38320DBD-581B-43C2-9FAA-20460B67EE0E}" presName="Accent" presStyleLbl="alignNode1" presStyleIdx="0" presStyleCnt="4"/>
      <dgm:spPr/>
    </dgm:pt>
    <dgm:pt modelId="{B19FD759-C9C9-4894-B14C-E4184CDA4058}" type="pres">
      <dgm:prSet presAssocID="{38320DBD-581B-43C2-9FAA-20460B67EE0E}" presName="Child" presStyleLbl="revTx" presStyleIdx="0" presStyleCnt="7">
        <dgm:presLayoutVars>
          <dgm:chMax val="0"/>
          <dgm:chPref val="0"/>
          <dgm:bulletEnabled val="1"/>
        </dgm:presLayoutVars>
      </dgm:prSet>
      <dgm:spPr/>
    </dgm:pt>
    <dgm:pt modelId="{2B366A74-81E1-4FF1-BC89-1A9E2226AA34}" type="pres">
      <dgm:prSet presAssocID="{38320DBD-581B-43C2-9FAA-20460B67EE0E}" presName="Parent" presStyleLbl="revTx" presStyleIdx="1" presStyleCnt="7">
        <dgm:presLayoutVars>
          <dgm:chMax val="1"/>
          <dgm:chPref val="1"/>
          <dgm:bulletEnabled val="1"/>
        </dgm:presLayoutVars>
      </dgm:prSet>
      <dgm:spPr/>
    </dgm:pt>
    <dgm:pt modelId="{A06BBC92-61BB-456A-BC4B-1ECAD2C71083}" type="pres">
      <dgm:prSet presAssocID="{AA162778-1E01-4749-BCF7-A0F70269EDB5}" presName="sibTrans" presStyleCnt="0"/>
      <dgm:spPr/>
    </dgm:pt>
    <dgm:pt modelId="{C44CF0E3-32A5-48AC-A004-ACB4F38C064E}" type="pres">
      <dgm:prSet presAssocID="{8083EDFA-4044-4150-8816-E78DBF80A0ED}" presName="composite" presStyleCnt="0"/>
      <dgm:spPr/>
    </dgm:pt>
    <dgm:pt modelId="{FC74DE46-20BF-4D87-829A-21263FB8CAF4}" type="pres">
      <dgm:prSet presAssocID="{8083EDFA-4044-4150-8816-E78DBF80A0ED}" presName="BackAccent" presStyleLbl="bgShp" presStyleIdx="1" presStyleCnt="4"/>
      <dgm:spPr/>
    </dgm:pt>
    <dgm:pt modelId="{1001BE88-D7FC-4D05-957B-5890412FB422}" type="pres">
      <dgm:prSet presAssocID="{8083EDFA-4044-4150-8816-E78DBF80A0ED}" presName="Accent" presStyleLbl="alignNode1" presStyleIdx="1" presStyleCnt="4"/>
      <dgm:spPr/>
    </dgm:pt>
    <dgm:pt modelId="{86320099-7062-4931-B34B-4E9E3B288743}" type="pres">
      <dgm:prSet presAssocID="{8083EDFA-4044-4150-8816-E78DBF80A0ED}" presName="Child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B444B2E3-89E2-480F-9F45-9E96A2AC5537}" type="pres">
      <dgm:prSet presAssocID="{8083EDFA-4044-4150-8816-E78DBF80A0ED}" presName="Parent" presStyleLbl="revTx" presStyleIdx="3" presStyleCnt="7">
        <dgm:presLayoutVars>
          <dgm:chMax val="1"/>
          <dgm:chPref val="1"/>
          <dgm:bulletEnabled val="1"/>
        </dgm:presLayoutVars>
      </dgm:prSet>
      <dgm:spPr/>
    </dgm:pt>
    <dgm:pt modelId="{47C2E24F-82E4-41FE-AAD4-26FC8F9EDA83}" type="pres">
      <dgm:prSet presAssocID="{BF181A33-78D0-4633-8DC2-3B549C289DAF}" presName="sibTrans" presStyleCnt="0"/>
      <dgm:spPr/>
    </dgm:pt>
    <dgm:pt modelId="{A9A46D96-AAEC-40FA-A004-6A2261AC9EFE}" type="pres">
      <dgm:prSet presAssocID="{842E80E0-828D-4C6D-BB1A-94A3EF58CF6D}" presName="composite" presStyleCnt="0"/>
      <dgm:spPr/>
    </dgm:pt>
    <dgm:pt modelId="{DA33B26F-6C41-44E7-AE6A-6A76D91C849F}" type="pres">
      <dgm:prSet presAssocID="{842E80E0-828D-4C6D-BB1A-94A3EF58CF6D}" presName="BackAccent" presStyleLbl="bgShp" presStyleIdx="2" presStyleCnt="4"/>
      <dgm:spPr/>
    </dgm:pt>
    <dgm:pt modelId="{3464DFDB-596C-4378-8B41-77D09C7A5722}" type="pres">
      <dgm:prSet presAssocID="{842E80E0-828D-4C6D-BB1A-94A3EF58CF6D}" presName="Accent" presStyleLbl="alignNode1" presStyleIdx="2" presStyleCnt="4"/>
      <dgm:spPr/>
    </dgm:pt>
    <dgm:pt modelId="{DBD789AA-BE98-460F-81B4-F76ED3E0FFDC}" type="pres">
      <dgm:prSet presAssocID="{842E80E0-828D-4C6D-BB1A-94A3EF58CF6D}" presName="Child" presStyleLbl="revTx" presStyleIdx="4" presStyleCnt="7">
        <dgm:presLayoutVars>
          <dgm:chMax val="0"/>
          <dgm:chPref val="0"/>
          <dgm:bulletEnabled val="1"/>
        </dgm:presLayoutVars>
      </dgm:prSet>
      <dgm:spPr/>
    </dgm:pt>
    <dgm:pt modelId="{67C51148-5FFA-42A6-AAF3-B65812F4C82D}" type="pres">
      <dgm:prSet presAssocID="{842E80E0-828D-4C6D-BB1A-94A3EF58CF6D}" presName="Parent" presStyleLbl="revTx" presStyleIdx="5" presStyleCnt="7">
        <dgm:presLayoutVars>
          <dgm:chMax val="1"/>
          <dgm:chPref val="1"/>
          <dgm:bulletEnabled val="1"/>
        </dgm:presLayoutVars>
      </dgm:prSet>
      <dgm:spPr/>
    </dgm:pt>
    <dgm:pt modelId="{6D250ACB-9504-4B18-A314-E898E874A4FA}" type="pres">
      <dgm:prSet presAssocID="{6F995890-A04E-4B8C-A6DB-261F363C3E11}" presName="sibTrans" presStyleCnt="0"/>
      <dgm:spPr/>
    </dgm:pt>
    <dgm:pt modelId="{D2DD4243-965D-427D-9510-2CADA1685CCF}" type="pres">
      <dgm:prSet presAssocID="{4E91E83B-8D19-4F96-B5FC-FBE320FA3A46}" presName="composite" presStyleCnt="0"/>
      <dgm:spPr/>
    </dgm:pt>
    <dgm:pt modelId="{83FB9A36-AE40-4ED7-B076-2844D9202D1A}" type="pres">
      <dgm:prSet presAssocID="{4E91E83B-8D19-4F96-B5FC-FBE320FA3A46}" presName="BackAccent" presStyleLbl="bgShp" presStyleIdx="3" presStyleCnt="4"/>
      <dgm:spPr/>
    </dgm:pt>
    <dgm:pt modelId="{16B1AF8A-5CE4-4092-927B-323C150ED7CF}" type="pres">
      <dgm:prSet presAssocID="{4E91E83B-8D19-4F96-B5FC-FBE320FA3A46}" presName="Accent" presStyleLbl="alignNode1" presStyleIdx="3" presStyleCnt="4"/>
      <dgm:spPr/>
    </dgm:pt>
    <dgm:pt modelId="{AC15E670-4463-4590-8A76-79E9DCEA233C}" type="pres">
      <dgm:prSet presAssocID="{4E91E83B-8D19-4F96-B5FC-FBE320FA3A46}" presName="Child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7740C599-B2F1-46F5-AC10-F7CA962E037E}" type="pres">
      <dgm:prSet presAssocID="{4E91E83B-8D19-4F96-B5FC-FBE320FA3A46}" presName="Parent" presStyleLbl="revTx" presStyleIdx="6" presStyleCnt="7" custLinFactY="200000" custLinFactNeighborX="-7505" custLinFactNeighborY="237087">
        <dgm:presLayoutVars>
          <dgm:chMax val="1"/>
          <dgm:chPref val="1"/>
          <dgm:bulletEnabled val="1"/>
        </dgm:presLayoutVars>
      </dgm:prSet>
      <dgm:spPr/>
    </dgm:pt>
  </dgm:ptLst>
  <dgm:cxnLst>
    <dgm:cxn modelId="{CE945A0F-F06C-485B-AA04-ADC8C5CFBDD7}" type="presOf" srcId="{9A3DCA9D-828C-474F-ACEB-E6753B5C9743}" destId="{DBD789AA-BE98-460F-81B4-F76ED3E0FFDC}" srcOrd="0" destOrd="0" presId="urn:microsoft.com/office/officeart/2008/layout/IncreasingCircleProcess"/>
    <dgm:cxn modelId="{8F11C41B-8581-41B1-A723-0A041BD33683}" type="presOf" srcId="{38320DBD-581B-43C2-9FAA-20460B67EE0E}" destId="{2B366A74-81E1-4FF1-BC89-1A9E2226AA34}" srcOrd="0" destOrd="0" presId="urn:microsoft.com/office/officeart/2008/layout/IncreasingCircleProcess"/>
    <dgm:cxn modelId="{D6857D3F-31DD-4D67-8466-55573FB2A8F7}" srcId="{8083EDFA-4044-4150-8816-E78DBF80A0ED}" destId="{97B906E4-D1F5-4FEA-94B8-04561424EA80}" srcOrd="0" destOrd="0" parTransId="{E03AC66D-378F-4506-AC3D-67F7129A8CB7}" sibTransId="{7F8902D7-2158-4A93-ACA1-4057D88DC131}"/>
    <dgm:cxn modelId="{23F57968-8F57-4CD2-B335-B6F9DF1F6427}" srcId="{38320DBD-581B-43C2-9FAA-20460B67EE0E}" destId="{B1B66642-7D0F-4C54-A48E-EB02071DF971}" srcOrd="0" destOrd="0" parTransId="{B0102D72-C6EE-42F4-A7B4-3FD9D422BDD8}" sibTransId="{985E55A4-A40F-4897-8ACE-08992BE3A824}"/>
    <dgm:cxn modelId="{DDD6ED48-108F-4112-8D6F-5CAEC3E8F58C}" type="presOf" srcId="{4E91E83B-8D19-4F96-B5FC-FBE320FA3A46}" destId="{7740C599-B2F1-46F5-AC10-F7CA962E037E}" srcOrd="0" destOrd="0" presId="urn:microsoft.com/office/officeart/2008/layout/IncreasingCircleProcess"/>
    <dgm:cxn modelId="{3776924F-3F57-41C2-9AC7-6BD35FD6B12C}" type="presOf" srcId="{97B906E4-D1F5-4FEA-94B8-04561424EA80}" destId="{86320099-7062-4931-B34B-4E9E3B288743}" srcOrd="0" destOrd="0" presId="urn:microsoft.com/office/officeart/2008/layout/IncreasingCircleProcess"/>
    <dgm:cxn modelId="{C1B33F78-4252-446D-902B-0B1AB509D602}" srcId="{6E822DAA-C17E-4BEA-81DC-88A0D6817A87}" destId="{38320DBD-581B-43C2-9FAA-20460B67EE0E}" srcOrd="0" destOrd="0" parTransId="{0E43D168-0AE7-4FE1-9D32-262B95D9767A}" sibTransId="{AA162778-1E01-4749-BCF7-A0F70269EDB5}"/>
    <dgm:cxn modelId="{9F2C7E7E-F6D3-4225-BD8F-DAF8628A19A1}" type="presOf" srcId="{8083EDFA-4044-4150-8816-E78DBF80A0ED}" destId="{B444B2E3-89E2-480F-9F45-9E96A2AC5537}" srcOrd="0" destOrd="0" presId="urn:microsoft.com/office/officeart/2008/layout/IncreasingCircleProcess"/>
    <dgm:cxn modelId="{9492877F-7CFE-455E-B984-15C551C7457E}" type="presOf" srcId="{6E822DAA-C17E-4BEA-81DC-88A0D6817A87}" destId="{03E1BF74-7C21-4567-A9A9-C91DC15F3081}" srcOrd="0" destOrd="0" presId="urn:microsoft.com/office/officeart/2008/layout/IncreasingCircleProcess"/>
    <dgm:cxn modelId="{0245F78A-FCF9-4C23-BB17-B5F2738E8F41}" srcId="{6E822DAA-C17E-4BEA-81DC-88A0D6817A87}" destId="{842E80E0-828D-4C6D-BB1A-94A3EF58CF6D}" srcOrd="2" destOrd="0" parTransId="{653C49B0-095B-483D-8938-55A02577A691}" sibTransId="{6F995890-A04E-4B8C-A6DB-261F363C3E11}"/>
    <dgm:cxn modelId="{A12CB4BE-946E-4122-B0D3-3C8D29B9D04E}" srcId="{842E80E0-828D-4C6D-BB1A-94A3EF58CF6D}" destId="{9A3DCA9D-828C-474F-ACEB-E6753B5C9743}" srcOrd="0" destOrd="0" parTransId="{E1AF64E2-C2FD-4C98-9506-85E6F3BCFB66}" sibTransId="{41678674-5AFB-459E-BFC3-CEAD970237AA}"/>
    <dgm:cxn modelId="{8E9FFBC0-82C2-4191-A0B2-192F5F4CE202}" srcId="{6E822DAA-C17E-4BEA-81DC-88A0D6817A87}" destId="{4E91E83B-8D19-4F96-B5FC-FBE320FA3A46}" srcOrd="3" destOrd="0" parTransId="{6DAA55A2-C57C-466A-95CF-F4B91C092600}" sibTransId="{8746C52E-1345-426A-9595-B70B076A62FB}"/>
    <dgm:cxn modelId="{B13067CF-7A4B-41CB-9B63-6B7D88D65319}" srcId="{6E822DAA-C17E-4BEA-81DC-88A0D6817A87}" destId="{8083EDFA-4044-4150-8816-E78DBF80A0ED}" srcOrd="1" destOrd="0" parTransId="{C99B53C7-453F-40CF-BEDE-8543DFA0A6A0}" sibTransId="{BF181A33-78D0-4633-8DC2-3B549C289DAF}"/>
    <dgm:cxn modelId="{7D168AD2-BC83-4CF3-AFA7-613AE19FFFB3}" type="presOf" srcId="{842E80E0-828D-4C6D-BB1A-94A3EF58CF6D}" destId="{67C51148-5FFA-42A6-AAF3-B65812F4C82D}" srcOrd="0" destOrd="0" presId="urn:microsoft.com/office/officeart/2008/layout/IncreasingCircleProcess"/>
    <dgm:cxn modelId="{93220DE9-513B-4645-A3D8-275D81B1EF62}" type="presOf" srcId="{B1B66642-7D0F-4C54-A48E-EB02071DF971}" destId="{B19FD759-C9C9-4894-B14C-E4184CDA4058}" srcOrd="0" destOrd="0" presId="urn:microsoft.com/office/officeart/2008/layout/IncreasingCircleProcess"/>
    <dgm:cxn modelId="{AAC69AD1-C150-4102-82FC-BA75C535C1BE}" type="presParOf" srcId="{03E1BF74-7C21-4567-A9A9-C91DC15F3081}" destId="{75154AEA-9032-4620-9390-D4AC079ABBB5}" srcOrd="0" destOrd="0" presId="urn:microsoft.com/office/officeart/2008/layout/IncreasingCircleProcess"/>
    <dgm:cxn modelId="{FC9EEE1B-E00C-43BA-A536-32454B92778B}" type="presParOf" srcId="{75154AEA-9032-4620-9390-D4AC079ABBB5}" destId="{64CC48FA-8D27-44EB-8DA0-4001E9289AB4}" srcOrd="0" destOrd="0" presId="urn:microsoft.com/office/officeart/2008/layout/IncreasingCircleProcess"/>
    <dgm:cxn modelId="{FFD30107-9C6B-4396-AB21-6539901CE2BD}" type="presParOf" srcId="{75154AEA-9032-4620-9390-D4AC079ABBB5}" destId="{BE24A9E3-968C-4B78-AEAA-6257A7BFD963}" srcOrd="1" destOrd="0" presId="urn:microsoft.com/office/officeart/2008/layout/IncreasingCircleProcess"/>
    <dgm:cxn modelId="{AEAA418D-FC1A-473D-BB93-FA0D305FF888}" type="presParOf" srcId="{75154AEA-9032-4620-9390-D4AC079ABBB5}" destId="{B19FD759-C9C9-4894-B14C-E4184CDA4058}" srcOrd="2" destOrd="0" presId="urn:microsoft.com/office/officeart/2008/layout/IncreasingCircleProcess"/>
    <dgm:cxn modelId="{39BFC894-613F-42EA-A4F6-68753059D58A}" type="presParOf" srcId="{75154AEA-9032-4620-9390-D4AC079ABBB5}" destId="{2B366A74-81E1-4FF1-BC89-1A9E2226AA34}" srcOrd="3" destOrd="0" presId="urn:microsoft.com/office/officeart/2008/layout/IncreasingCircleProcess"/>
    <dgm:cxn modelId="{FB3ED6CA-DF90-4224-A260-BF160A562D6F}" type="presParOf" srcId="{03E1BF74-7C21-4567-A9A9-C91DC15F3081}" destId="{A06BBC92-61BB-456A-BC4B-1ECAD2C71083}" srcOrd="1" destOrd="0" presId="urn:microsoft.com/office/officeart/2008/layout/IncreasingCircleProcess"/>
    <dgm:cxn modelId="{BDE6E612-ACA1-43EA-AD48-122CC9212957}" type="presParOf" srcId="{03E1BF74-7C21-4567-A9A9-C91DC15F3081}" destId="{C44CF0E3-32A5-48AC-A004-ACB4F38C064E}" srcOrd="2" destOrd="0" presId="urn:microsoft.com/office/officeart/2008/layout/IncreasingCircleProcess"/>
    <dgm:cxn modelId="{EB5FA0DA-D4A2-4409-9CE5-E4A54AABD119}" type="presParOf" srcId="{C44CF0E3-32A5-48AC-A004-ACB4F38C064E}" destId="{FC74DE46-20BF-4D87-829A-21263FB8CAF4}" srcOrd="0" destOrd="0" presId="urn:microsoft.com/office/officeart/2008/layout/IncreasingCircleProcess"/>
    <dgm:cxn modelId="{74AF1087-B549-42A6-B565-EB2B4C3468B9}" type="presParOf" srcId="{C44CF0E3-32A5-48AC-A004-ACB4F38C064E}" destId="{1001BE88-D7FC-4D05-957B-5890412FB422}" srcOrd="1" destOrd="0" presId="urn:microsoft.com/office/officeart/2008/layout/IncreasingCircleProcess"/>
    <dgm:cxn modelId="{D2958155-F0BE-4D63-8F2F-07FE740FC9A0}" type="presParOf" srcId="{C44CF0E3-32A5-48AC-A004-ACB4F38C064E}" destId="{86320099-7062-4931-B34B-4E9E3B288743}" srcOrd="2" destOrd="0" presId="urn:microsoft.com/office/officeart/2008/layout/IncreasingCircleProcess"/>
    <dgm:cxn modelId="{008F4190-942F-4AF6-A90F-CCB6715DE1A8}" type="presParOf" srcId="{C44CF0E3-32A5-48AC-A004-ACB4F38C064E}" destId="{B444B2E3-89E2-480F-9F45-9E96A2AC5537}" srcOrd="3" destOrd="0" presId="urn:microsoft.com/office/officeart/2008/layout/IncreasingCircleProcess"/>
    <dgm:cxn modelId="{E42EAA45-CB09-47F4-87A9-EB02D21D2D10}" type="presParOf" srcId="{03E1BF74-7C21-4567-A9A9-C91DC15F3081}" destId="{47C2E24F-82E4-41FE-AAD4-26FC8F9EDA83}" srcOrd="3" destOrd="0" presId="urn:microsoft.com/office/officeart/2008/layout/IncreasingCircleProcess"/>
    <dgm:cxn modelId="{444F6437-AF3B-49BA-BDA4-A180401362E8}" type="presParOf" srcId="{03E1BF74-7C21-4567-A9A9-C91DC15F3081}" destId="{A9A46D96-AAEC-40FA-A004-6A2261AC9EFE}" srcOrd="4" destOrd="0" presId="urn:microsoft.com/office/officeart/2008/layout/IncreasingCircleProcess"/>
    <dgm:cxn modelId="{E808E04B-A73A-4BC9-B8BA-6653BFD5C8E4}" type="presParOf" srcId="{A9A46D96-AAEC-40FA-A004-6A2261AC9EFE}" destId="{DA33B26F-6C41-44E7-AE6A-6A76D91C849F}" srcOrd="0" destOrd="0" presId="urn:microsoft.com/office/officeart/2008/layout/IncreasingCircleProcess"/>
    <dgm:cxn modelId="{6263DBBE-3E87-43C1-9FC7-E625D0412B51}" type="presParOf" srcId="{A9A46D96-AAEC-40FA-A004-6A2261AC9EFE}" destId="{3464DFDB-596C-4378-8B41-77D09C7A5722}" srcOrd="1" destOrd="0" presId="urn:microsoft.com/office/officeart/2008/layout/IncreasingCircleProcess"/>
    <dgm:cxn modelId="{968F183C-F2A4-4A89-96BF-71653F2ACDB2}" type="presParOf" srcId="{A9A46D96-AAEC-40FA-A004-6A2261AC9EFE}" destId="{DBD789AA-BE98-460F-81B4-F76ED3E0FFDC}" srcOrd="2" destOrd="0" presId="urn:microsoft.com/office/officeart/2008/layout/IncreasingCircleProcess"/>
    <dgm:cxn modelId="{54613203-7609-4313-A504-E670ED94D268}" type="presParOf" srcId="{A9A46D96-AAEC-40FA-A004-6A2261AC9EFE}" destId="{67C51148-5FFA-42A6-AAF3-B65812F4C82D}" srcOrd="3" destOrd="0" presId="urn:microsoft.com/office/officeart/2008/layout/IncreasingCircleProcess"/>
    <dgm:cxn modelId="{91179A19-98A4-4D90-86C4-B0F0C2A4ADE8}" type="presParOf" srcId="{03E1BF74-7C21-4567-A9A9-C91DC15F3081}" destId="{6D250ACB-9504-4B18-A314-E898E874A4FA}" srcOrd="5" destOrd="0" presId="urn:microsoft.com/office/officeart/2008/layout/IncreasingCircleProcess"/>
    <dgm:cxn modelId="{F91A01A5-F4EC-4C1D-A4D7-B8601C54C785}" type="presParOf" srcId="{03E1BF74-7C21-4567-A9A9-C91DC15F3081}" destId="{D2DD4243-965D-427D-9510-2CADA1685CCF}" srcOrd="6" destOrd="0" presId="urn:microsoft.com/office/officeart/2008/layout/IncreasingCircleProcess"/>
    <dgm:cxn modelId="{FBEF0E33-A6BD-442F-885F-32AE69090D07}" type="presParOf" srcId="{D2DD4243-965D-427D-9510-2CADA1685CCF}" destId="{83FB9A36-AE40-4ED7-B076-2844D9202D1A}" srcOrd="0" destOrd="0" presId="urn:microsoft.com/office/officeart/2008/layout/IncreasingCircleProcess"/>
    <dgm:cxn modelId="{13BD2F1C-F86E-4743-8DCE-3269488FC3BD}" type="presParOf" srcId="{D2DD4243-965D-427D-9510-2CADA1685CCF}" destId="{16B1AF8A-5CE4-4092-927B-323C150ED7CF}" srcOrd="1" destOrd="0" presId="urn:microsoft.com/office/officeart/2008/layout/IncreasingCircleProcess"/>
    <dgm:cxn modelId="{91D7105A-084C-4CF3-BCA4-9AF4898A489C}" type="presParOf" srcId="{D2DD4243-965D-427D-9510-2CADA1685CCF}" destId="{AC15E670-4463-4590-8A76-79E9DCEA233C}" srcOrd="2" destOrd="0" presId="urn:microsoft.com/office/officeart/2008/layout/IncreasingCircleProcess"/>
    <dgm:cxn modelId="{3FFAA06E-517E-444D-9592-D62C66BFB3D8}" type="presParOf" srcId="{D2DD4243-965D-427D-9510-2CADA1685CCF}" destId="{7740C599-B2F1-46F5-AC10-F7CA962E037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C48FA-8D27-44EB-8DA0-4001E9289AB4}">
      <dsp:nvSpPr>
        <dsp:cNvPr id="0" name=""/>
        <dsp:cNvSpPr/>
      </dsp:nvSpPr>
      <dsp:spPr>
        <a:xfrm>
          <a:off x="5437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4A9E3-968C-4B78-AEAA-6257A7BFD963}">
      <dsp:nvSpPr>
        <dsp:cNvPr id="0" name=""/>
        <dsp:cNvSpPr/>
      </dsp:nvSpPr>
      <dsp:spPr>
        <a:xfrm>
          <a:off x="62246" y="56809"/>
          <a:ext cx="454475" cy="454475"/>
        </a:xfrm>
        <a:prstGeom prst="chord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FD759-C9C9-4894-B14C-E4184CDA4058}">
      <dsp:nvSpPr>
        <dsp:cNvPr id="0" name=""/>
        <dsp:cNvSpPr/>
      </dsp:nvSpPr>
      <dsp:spPr>
        <a:xfrm>
          <a:off x="691885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preferisce abitualmente acquistare online, soprattutto per risparmiare.</a:t>
          </a:r>
        </a:p>
      </dsp:txBody>
      <dsp:txXfrm>
        <a:off x="691885" y="568094"/>
        <a:ext cx="1680613" cy="2390731"/>
      </dsp:txXfrm>
    </dsp:sp>
    <dsp:sp modelId="{2B366A74-81E1-4FF1-BC89-1A9E2226AA34}">
      <dsp:nvSpPr>
        <dsp:cNvPr id="0" name=""/>
        <dsp:cNvSpPr/>
      </dsp:nvSpPr>
      <dsp:spPr>
        <a:xfrm>
          <a:off x="691885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CONVENIENCE SHOPPER </a:t>
          </a:r>
        </a:p>
      </dsp:txBody>
      <dsp:txXfrm>
        <a:off x="691885" y="0"/>
        <a:ext cx="1680613" cy="568094"/>
      </dsp:txXfrm>
    </dsp:sp>
    <dsp:sp modelId="{FC74DE46-20BF-4D87-829A-21263FB8CAF4}">
      <dsp:nvSpPr>
        <dsp:cNvPr id="0" name=""/>
        <dsp:cNvSpPr/>
      </dsp:nvSpPr>
      <dsp:spPr>
        <a:xfrm>
          <a:off x="2490851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1BE88-D7FC-4D05-957B-5890412FB422}">
      <dsp:nvSpPr>
        <dsp:cNvPr id="0" name=""/>
        <dsp:cNvSpPr/>
      </dsp:nvSpPr>
      <dsp:spPr>
        <a:xfrm>
          <a:off x="2547661" y="56809"/>
          <a:ext cx="454475" cy="454475"/>
        </a:xfrm>
        <a:prstGeom prst="chord">
          <a:avLst>
            <a:gd name="adj1" fmla="val 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20099-7062-4931-B34B-4E9E3B288743}">
      <dsp:nvSpPr>
        <dsp:cNvPr id="0" name=""/>
        <dsp:cNvSpPr/>
      </dsp:nvSpPr>
      <dsp:spPr>
        <a:xfrm>
          <a:off x="3177299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effettua acquisti in rete, non tanto per convenienza, ma specialmente per l’ampia varietà di scelta tra alternative e marche di prodotti.</a:t>
          </a:r>
        </a:p>
      </dsp:txBody>
      <dsp:txXfrm>
        <a:off x="3177299" y="568094"/>
        <a:ext cx="1680613" cy="2390731"/>
      </dsp:txXfrm>
    </dsp:sp>
    <dsp:sp modelId="{B444B2E3-89E2-480F-9F45-9E96A2AC5537}">
      <dsp:nvSpPr>
        <dsp:cNvPr id="0" name=""/>
        <dsp:cNvSpPr/>
      </dsp:nvSpPr>
      <dsp:spPr>
        <a:xfrm>
          <a:off x="3177299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VARIETY-SEEKER</a:t>
          </a:r>
        </a:p>
      </dsp:txBody>
      <dsp:txXfrm>
        <a:off x="3177299" y="0"/>
        <a:ext cx="1680613" cy="568094"/>
      </dsp:txXfrm>
    </dsp:sp>
    <dsp:sp modelId="{DA33B26F-6C41-44E7-AE6A-6A76D91C849F}">
      <dsp:nvSpPr>
        <dsp:cNvPr id="0" name=""/>
        <dsp:cNvSpPr/>
      </dsp:nvSpPr>
      <dsp:spPr>
        <a:xfrm>
          <a:off x="4976266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4DFDB-596C-4378-8B41-77D09C7A5722}">
      <dsp:nvSpPr>
        <dsp:cNvPr id="0" name=""/>
        <dsp:cNvSpPr/>
      </dsp:nvSpPr>
      <dsp:spPr>
        <a:xfrm>
          <a:off x="5033075" y="56809"/>
          <a:ext cx="454475" cy="454475"/>
        </a:xfrm>
        <a:prstGeom prst="chord">
          <a:avLst>
            <a:gd name="adj1" fmla="val 198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789AA-BE98-460F-81B4-F76ED3E0FFDC}">
      <dsp:nvSpPr>
        <dsp:cNvPr id="0" name=""/>
        <dsp:cNvSpPr/>
      </dsp:nvSpPr>
      <dsp:spPr>
        <a:xfrm>
          <a:off x="5662713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utilizza internet solo raramente per lo shopping, perché preferisce fare compere nei negozi fisici per entrare subito in possesso della merce.</a:t>
          </a:r>
        </a:p>
      </dsp:txBody>
      <dsp:txXfrm>
        <a:off x="5662713" y="568094"/>
        <a:ext cx="1680613" cy="2390731"/>
      </dsp:txXfrm>
    </dsp:sp>
    <dsp:sp modelId="{67C51148-5FFA-42A6-AAF3-B65812F4C82D}">
      <dsp:nvSpPr>
        <dsp:cNvPr id="0" name=""/>
        <dsp:cNvSpPr/>
      </dsp:nvSpPr>
      <dsp:spPr>
        <a:xfrm>
          <a:off x="5662713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STORE-ORIENTED SHOPPER</a:t>
          </a:r>
        </a:p>
      </dsp:txBody>
      <dsp:txXfrm>
        <a:off x="5662713" y="0"/>
        <a:ext cx="1680613" cy="568094"/>
      </dsp:txXfrm>
    </dsp:sp>
    <dsp:sp modelId="{83FB9A36-AE40-4ED7-B076-2844D9202D1A}">
      <dsp:nvSpPr>
        <dsp:cNvPr id="0" name=""/>
        <dsp:cNvSpPr/>
      </dsp:nvSpPr>
      <dsp:spPr>
        <a:xfrm>
          <a:off x="7461680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1AF8A-5CE4-4092-927B-323C150ED7CF}">
      <dsp:nvSpPr>
        <dsp:cNvPr id="0" name=""/>
        <dsp:cNvSpPr/>
      </dsp:nvSpPr>
      <dsp:spPr>
        <a:xfrm>
          <a:off x="7518489" y="56809"/>
          <a:ext cx="454475" cy="454475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0C599-B2F1-46F5-AC10-F7CA962E037E}">
      <dsp:nvSpPr>
        <dsp:cNvPr id="0" name=""/>
        <dsp:cNvSpPr/>
      </dsp:nvSpPr>
      <dsp:spPr>
        <a:xfrm>
          <a:off x="8021998" y="2483068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BALANCED BUYER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kern="1200" dirty="0">
            <a:solidFill>
              <a:srgbClr val="4F81B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rappresenta una categoria mista tra le tre precedenti.</a:t>
          </a:r>
        </a:p>
      </dsp:txBody>
      <dsp:txXfrm>
        <a:off x="8021998" y="2483068"/>
        <a:ext cx="1680613" cy="568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025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267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64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73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523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526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263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611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697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3851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017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658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1854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4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7878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7976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4357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3019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060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58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776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60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853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110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16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1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MOTIVAZIONI D’ACQUISTO ONLINE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4" name="Picture 19">
            <a:extLst>
              <a:ext uri="{FF2B5EF4-FFF2-40B4-BE49-F238E27FC236}">
                <a16:creationId xmlns:a16="http://schemas.microsoft.com/office/drawing/2014/main" id="{067B8B4A-61C2-46CE-8793-CF353C1C8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5"/>
          <a:stretch>
            <a:fillRect/>
          </a:stretch>
        </p:blipFill>
        <p:spPr bwMode="auto">
          <a:xfrm>
            <a:off x="924910" y="152400"/>
            <a:ext cx="1083091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0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80BE5B9-9C42-4A14-B222-338776A9A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195" y="409904"/>
            <a:ext cx="8968281" cy="501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50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IL POSIZIONAMENTO STRATEGICO</a:t>
            </a:r>
          </a:p>
        </p:txBody>
      </p:sp>
    </p:spTree>
    <p:extLst>
      <p:ext uri="{BB962C8B-B14F-4D97-AF65-F5344CB8AC3E}">
        <p14:creationId xmlns:p14="http://schemas.microsoft.com/office/powerpoint/2010/main" val="2561271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1124607" y="875915"/>
            <a:ext cx="109097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posizionamento è fondamentale per la definizione delle strategie di qualsiasi impresa.</a:t>
            </a:r>
          </a:p>
          <a:p>
            <a:endParaRPr lang="it-IT" sz="30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000" dirty="0">
                <a:solidFill>
                  <a:schemeClr val="tx2"/>
                </a:solidFill>
              </a:rPr>
              <a:t>Per comprenderne il significato, bisogna partire da quello che avviene nella mente del cliente, e non da quello che le imprese «fanno» al prodotto/servizio mediante le attività di marketing.</a:t>
            </a: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49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451945" y="676218"/>
            <a:ext cx="11508828" cy="41549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posizionamento mira a capire come il mercato target percepisce una marca (brand) traducendola in una serie di caratteristiche rilevanti.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Riguarda perciò, il posto che la marca effettivamente occupa nello spazio percettivo del consumatore rispetto alle marche concorrenti.</a:t>
            </a:r>
            <a:endParaRPr lang="it-IT" sz="3000" dirty="0">
              <a:solidFill>
                <a:schemeClr val="bg1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0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683172" y="859065"/>
            <a:ext cx="11508828" cy="513986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ARNOTT, 1992</a:t>
            </a:r>
          </a:p>
          <a:p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«Il processo deliberato, proattivo e interattivo di definizione, modifica, e monitoraggio delle percezioni dei consumatori relative a un prodotto commercializzabile» </a:t>
            </a:r>
          </a:p>
          <a:p>
            <a:pPr algn="r"/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il termine prodotto deve essere qui inteso più genericamente come «brand» nel senso allargato.</a:t>
            </a:r>
            <a:endParaRPr lang="it-IT" sz="3000" i="1" dirty="0">
              <a:solidFill>
                <a:schemeClr val="bg1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51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546538" y="2116135"/>
            <a:ext cx="11508828" cy="29238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QUINDI, </a:t>
            </a:r>
          </a:p>
          <a:p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POSIZIONAMENTO DEI PRODOTTI E FORMULE COMMERCIALI SI FONDA SULLE PERCEZIONI DEI CLIENTI E NON SU QUELLE DELLE IMPRESE.</a:t>
            </a: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77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ATTRIBUTI DI POSIZIONAMENTO E BENEFICI PER L’ACQUIRENTE</a:t>
            </a:r>
          </a:p>
        </p:txBody>
      </p:sp>
    </p:spTree>
    <p:extLst>
      <p:ext uri="{BB962C8B-B14F-4D97-AF65-F5344CB8AC3E}">
        <p14:creationId xmlns:p14="http://schemas.microsoft.com/office/powerpoint/2010/main" val="205419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472966" y="592135"/>
            <a:ext cx="11508828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</a:t>
            </a:r>
            <a:r>
              <a:rPr lang="it-IT" sz="3000" dirty="0">
                <a:solidFill>
                  <a:schemeClr val="tx2"/>
                </a:solidFill>
              </a:rPr>
              <a:t>devono essere in grado di posizionare strategicamente le loro formule commerciali in modo da incontrare gli attributi d’immagine che si formano nella mente dei clienti target.</a:t>
            </a:r>
          </a:p>
          <a:p>
            <a:endParaRPr lang="it-IT" sz="3000" dirty="0">
              <a:solidFill>
                <a:schemeClr val="tx2"/>
              </a:solidFill>
            </a:endParaRPr>
          </a:p>
          <a:p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3D3E934-A420-4B84-A516-CBB3D357238F}"/>
              </a:ext>
            </a:extLst>
          </p:cNvPr>
          <p:cNvSpPr txBox="1"/>
          <p:nvPr/>
        </p:nvSpPr>
        <p:spPr>
          <a:xfrm>
            <a:off x="341586" y="4908616"/>
            <a:ext cx="11508828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sz="3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Ciò richiede di modellare la VALUE PROPOSITION dei retailer sulla base di attributi di posizionamento che si adattino ai benefici ricercati dai clienti.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9E8DBB8-BBF3-4599-962C-E7DCF50ED5B9}"/>
              </a:ext>
            </a:extLst>
          </p:cNvPr>
          <p:cNvSpPr txBox="1"/>
          <p:nvPr/>
        </p:nvSpPr>
        <p:spPr>
          <a:xfrm>
            <a:off x="493986" y="2902775"/>
            <a:ext cx="1150882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tratta di identificare e offrire una combinazione di prodotti, prezzi e servizi commerciali che sia attrattiva per gli acquirenti.</a:t>
            </a:r>
          </a:p>
        </p:txBody>
      </p:sp>
    </p:spTree>
    <p:extLst>
      <p:ext uri="{BB962C8B-B14F-4D97-AF65-F5344CB8AC3E}">
        <p14:creationId xmlns:p14="http://schemas.microsoft.com/office/powerpoint/2010/main" val="67840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CE9233F-3188-4DEF-9FCC-962AE398A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717" y="651641"/>
            <a:ext cx="9017876" cy="5633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00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A2E9BF2-04CF-48FE-96BC-690B7265C532}"/>
              </a:ext>
            </a:extLst>
          </p:cNvPr>
          <p:cNvSpPr txBox="1"/>
          <p:nvPr/>
        </p:nvSpPr>
        <p:spPr>
          <a:xfrm>
            <a:off x="162910" y="815765"/>
            <a:ext cx="11571889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POSSIAMO CLASSIFICARE L’ACQUIRENTE ONLINE IN DIVERSE TIPOLOGIE </a:t>
            </a:r>
            <a:endParaRPr lang="it-IT" sz="3000" dirty="0">
              <a:solidFill>
                <a:schemeClr val="tx2"/>
              </a:solidFill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C9D880DD-FECD-4D93-A8E9-2832BB2A5564}"/>
              </a:ext>
            </a:extLst>
          </p:cNvPr>
          <p:cNvSpPr/>
          <p:nvPr/>
        </p:nvSpPr>
        <p:spPr>
          <a:xfrm>
            <a:off x="9501351" y="2217683"/>
            <a:ext cx="819807" cy="998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Picture 2" descr="Acquisti #online">
            <a:extLst>
              <a:ext uri="{FF2B5EF4-FFF2-40B4-BE49-F238E27FC236}">
                <a16:creationId xmlns:a16="http://schemas.microsoft.com/office/drawing/2014/main" id="{C2774399-5E6F-4F0F-9C5B-7D002F625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2" y="2060029"/>
            <a:ext cx="5904843" cy="426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827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A3475D-C3A6-4902-9397-6E9D03E36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64" y="562878"/>
            <a:ext cx="8646072" cy="57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7861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9CE9FB3-12D6-48BA-8FEA-E2873E43C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028" y="670035"/>
            <a:ext cx="754380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3605048" y="4960883"/>
            <a:ext cx="7543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6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 di classificazione della formula commerciale di diversi retailer, utilizzando il mix di posizionamento delle categorie di attributi </a:t>
            </a:r>
          </a:p>
        </p:txBody>
      </p:sp>
    </p:spTree>
    <p:extLst>
      <p:ext uri="{BB962C8B-B14F-4D97-AF65-F5344CB8AC3E}">
        <p14:creationId xmlns:p14="http://schemas.microsoft.com/office/powerpoint/2010/main" val="2358512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835573" y="368026"/>
            <a:ext cx="105208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STRATEGIA DI POSIZIONAMENTO APPROPRIATA SI BASA SULLA CAPACITA’ COMPLESSIVA DEL RETAILER DI FAR LEVA SU COMPETENZE CHIAVE CHE LO RENDONO IDENTIFICABILE E DISTINGUIBILE</a:t>
            </a:r>
          </a:p>
        </p:txBody>
      </p:sp>
      <p:pic>
        <p:nvPicPr>
          <p:cNvPr id="5122" name="Picture 2" descr="Le strategie di posizionamento per un centro estetico – Silvia Coppola">
            <a:extLst>
              <a:ext uri="{FF2B5EF4-FFF2-40B4-BE49-F238E27FC236}">
                <a16:creationId xmlns:a16="http://schemas.microsoft.com/office/drawing/2014/main" id="{98CE7BAC-5F6E-4432-B7E7-7FFBFD024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04" y="2307018"/>
            <a:ext cx="11140965" cy="433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833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Il riposizionamento</a:t>
            </a:r>
          </a:p>
        </p:txBody>
      </p:sp>
    </p:spTree>
    <p:extLst>
      <p:ext uri="{BB962C8B-B14F-4D97-AF65-F5344CB8AC3E}">
        <p14:creationId xmlns:p14="http://schemas.microsoft.com/office/powerpoint/2010/main" val="208054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714705" y="1694903"/>
            <a:ext cx="1052085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strategia meno drastica è IL </a:t>
            </a:r>
          </a:p>
          <a:p>
            <a:pPr algn="ctr"/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RIPOSIZIONAMENTO DELLA PROPOSTA DI VALORE</a:t>
            </a:r>
          </a:p>
          <a:p>
            <a:pPr algn="ctr"/>
            <a:endParaRPr lang="it-IT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600" dirty="0">
                <a:solidFill>
                  <a:schemeClr val="tx2"/>
                </a:solidFill>
              </a:rPr>
              <a:t>La decisione di riposizionare la formula commerciale non viene presa su base regolare, ma è meditata a valle di un periodo prolungato di calo delle vendite, al pari di quello che si verifica nella fase di declino nel ciclo di vita del prodotto. </a:t>
            </a:r>
          </a:p>
        </p:txBody>
      </p:sp>
    </p:spTree>
    <p:extLst>
      <p:ext uri="{BB962C8B-B14F-4D97-AF65-F5344CB8AC3E}">
        <p14:creationId xmlns:p14="http://schemas.microsoft.com/office/powerpoint/2010/main" val="1547024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Dal posizionamento alle politiche di </a:t>
            </a:r>
            <a:r>
              <a:rPr lang="it-IT" dirty="0" err="1">
                <a:solidFill>
                  <a:schemeClr val="tx2"/>
                </a:solidFill>
                <a:latin typeface="Algerian" panose="04020705040A02060702" pitchFamily="82" charset="0"/>
              </a:rPr>
              <a:t>retailing</a:t>
            </a: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 mix</a:t>
            </a:r>
          </a:p>
        </p:txBody>
      </p:sp>
    </p:spTree>
    <p:extLst>
      <p:ext uri="{BB962C8B-B14F-4D97-AF65-F5344CB8AC3E}">
        <p14:creationId xmlns:p14="http://schemas.microsoft.com/office/powerpoint/2010/main" val="2729230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8" y="2375338"/>
            <a:ext cx="2519728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719959" y="4880713"/>
            <a:ext cx="1052085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SPECIFICA COMBINAZIONE DI DECISIONI DI MARKETING OPERATIVO (RETAILING MIX), RAGGRUPPABILI NELLE SEGUENTI AREE:</a:t>
            </a:r>
          </a:p>
          <a:p>
            <a:pPr algn="ctr"/>
            <a:endParaRPr lang="it-IT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6F1A34EF-EFBD-4C86-ABE9-FCBB733F2CCC}"/>
              </a:ext>
            </a:extLst>
          </p:cNvPr>
          <p:cNvSpPr/>
          <p:nvPr/>
        </p:nvSpPr>
        <p:spPr>
          <a:xfrm>
            <a:off x="9984827" y="5980384"/>
            <a:ext cx="851338" cy="7777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170" name="Picture 2" descr="Should -shouldn't">
            <a:extLst>
              <a:ext uri="{FF2B5EF4-FFF2-40B4-BE49-F238E27FC236}">
                <a16:creationId xmlns:a16="http://schemas.microsoft.com/office/drawing/2014/main" id="{BF360C77-C7F4-4B60-BEB3-C56AAA2D8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350" y="609599"/>
            <a:ext cx="8439809" cy="361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774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1056290" y="1765067"/>
            <a:ext cx="105208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POLITICHE MERCEOLOGICHE</a:t>
            </a: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POLITICHE DI PREZZO</a:t>
            </a:r>
          </a:p>
          <a:p>
            <a:pPr marL="971550" lvl="1" indent="-514350" algn="ctr">
              <a:buAutoNum type="arabicPeriod"/>
            </a:pPr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POLIICHE DI PUNTO VENDITA</a:t>
            </a:r>
          </a:p>
          <a:p>
            <a:pPr marL="971550" lvl="1" indent="-514350" algn="ctr">
              <a:buAutoNum type="arabicPeriod"/>
            </a:pPr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POLITICHE DI SERVIZIO ALLA CLIENTELA</a:t>
            </a:r>
          </a:p>
          <a:p>
            <a:pPr marL="971550" lvl="1" indent="-514350" algn="ctr">
              <a:buAutoNum type="arabicPeriod"/>
            </a:pPr>
            <a:r>
              <a:rPr lang="it-IT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POLITICHE DI COMUNICAZIONE</a:t>
            </a:r>
          </a:p>
          <a:p>
            <a:pPr algn="ctr"/>
            <a:endParaRPr lang="it-IT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440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E0FA57C1-8615-4E1C-9759-1D0D4FBE5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2493966"/>
              </p:ext>
            </p:extLst>
          </p:nvPr>
        </p:nvGraphicFramePr>
        <p:xfrm>
          <a:off x="1590565" y="945931"/>
          <a:ext cx="9834179" cy="4403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214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A2E9BF2-04CF-48FE-96BC-690B7265C532}"/>
              </a:ext>
            </a:extLst>
          </p:cNvPr>
          <p:cNvSpPr txBox="1"/>
          <p:nvPr/>
        </p:nvSpPr>
        <p:spPr>
          <a:xfrm>
            <a:off x="189185" y="952398"/>
            <a:ext cx="8439808" cy="55399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tx2"/>
                </a:solidFill>
              </a:rPr>
              <a:t>ALTRE </a:t>
            </a:r>
            <a:r>
              <a:rPr lang="it-IT" sz="3000" dirty="0">
                <a:solidFill>
                  <a:schemeClr val="bg1"/>
                </a:solidFill>
              </a:rPr>
              <a:t>MOTIVAZIONI D’ACQUISTO ONLINE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651641" y="1891863"/>
            <a:ext cx="10184525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MATHWICK, MALTHOTRA E RIGDON, 2001:</a:t>
            </a:r>
          </a:p>
          <a:p>
            <a:endParaRPr lang="it-IT" sz="25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500" dirty="0">
                <a:solidFill>
                  <a:schemeClr val="tx2"/>
                </a:solidFill>
              </a:rPr>
              <a:t>Possibilità di avvalersi di diverse fonti d’informazione, nonché di acquistare prodotti molto specifici e personalizzabili.</a:t>
            </a:r>
          </a:p>
          <a:p>
            <a:endParaRPr lang="it-IT" sz="2500" dirty="0">
              <a:solidFill>
                <a:schemeClr val="tx2"/>
              </a:solidFill>
            </a:endParaRPr>
          </a:p>
          <a:p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GANESH ET AL., 2010:</a:t>
            </a:r>
          </a:p>
          <a:p>
            <a:endParaRPr lang="it-IT" sz="25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500" dirty="0">
                <a:solidFill>
                  <a:schemeClr val="tx2"/>
                </a:solidFill>
              </a:rPr>
              <a:t>Possibilità di partecipare ad aste di prezzo o di negoziare con i venditori, di andare alla ricerca dell’affare, di stare al passo con le tendenze. </a:t>
            </a:r>
          </a:p>
          <a:p>
            <a:endParaRPr lang="it-IT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64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LA STORE IMAGE</a:t>
            </a:r>
          </a:p>
        </p:txBody>
      </p:sp>
    </p:spTree>
    <p:extLst>
      <p:ext uri="{BB962C8B-B14F-4D97-AF65-F5344CB8AC3E}">
        <p14:creationId xmlns:p14="http://schemas.microsoft.com/office/powerpoint/2010/main" val="73553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851338" y="1720840"/>
            <a:ext cx="1090973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IMMAGINE DEL PUNTO VENDITA_ </a:t>
            </a:r>
          </a:p>
          <a:p>
            <a:endParaRPr lang="it-IT" sz="2800" i="1" dirty="0">
              <a:solidFill>
                <a:schemeClr val="tx2"/>
              </a:solidFill>
            </a:endParaRPr>
          </a:p>
          <a:p>
            <a:r>
              <a:rPr lang="it-IT" sz="2800" i="1" dirty="0">
                <a:solidFill>
                  <a:schemeClr val="tx2"/>
                </a:solidFill>
              </a:rPr>
              <a:t>«Il modo in cui il punto vendita viene rappresentato nella mente dell’acquirente, in parte per le sue qualità funzionali e in parte per un’unicità di attributi psicologici»</a:t>
            </a:r>
          </a:p>
          <a:p>
            <a:endParaRPr lang="it-IT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Martineau</a:t>
            </a:r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1958, p.58)</a:t>
            </a:r>
          </a:p>
          <a:p>
            <a:pPr algn="r"/>
            <a:endPara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endParaRPr lang="it-IT" sz="28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6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945931" y="203253"/>
            <a:ext cx="1090973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33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3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LINDQUIST, 1974 </a:t>
            </a:r>
            <a:r>
              <a:rPr lang="it-IT" sz="3300" i="1" dirty="0">
                <a:solidFill>
                  <a:schemeClr val="accent2"/>
                </a:solidFill>
              </a:rPr>
              <a:t>ha identificato ben nove diversi elementi che contribuiscono a formare l’immagine dello store:</a:t>
            </a: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Caratteristiche dell’assortimento esposto (MERCHANDISING)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Livello di servizio fornito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Tipologie di clienti frequentanti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Presenza di attrezzature fisiche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Livelli di comfort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Presenza di promozioni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Ambientazione generale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Reputazione e affidabilità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i="1" dirty="0">
                <a:solidFill>
                  <a:schemeClr val="tx2"/>
                </a:solidFill>
              </a:rPr>
              <a:t>Altri attributi relativi al gradimento post-acquisto</a:t>
            </a: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3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746235" y="2042563"/>
            <a:ext cx="1090973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300" i="1" dirty="0">
                <a:solidFill>
                  <a:schemeClr val="tx2"/>
                </a:solidFill>
              </a:rPr>
              <a:t>Hanno identificato attributi e fattori simili, evidenziando come tra di essi assuma particolare criticità la merce in esposizione</a:t>
            </a: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algn="r"/>
            <a:r>
              <a:rPr lang="it-IT" sz="29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BEARDEN, 1977</a:t>
            </a:r>
          </a:p>
          <a:p>
            <a:pPr algn="r"/>
            <a:r>
              <a:rPr lang="it-IT" sz="29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GHOSH, 1990</a:t>
            </a:r>
          </a:p>
          <a:p>
            <a:endParaRPr lang="it-IT" sz="29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900" i="1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70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19">
            <a:extLst>
              <a:ext uri="{FF2B5EF4-FFF2-40B4-BE49-F238E27FC236}">
                <a16:creationId xmlns:a16="http://schemas.microsoft.com/office/drawing/2014/main" id="{72F81604-3CBB-4526-95A8-F157C5C98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18"/>
          <a:stretch>
            <a:fillRect/>
          </a:stretch>
        </p:blipFill>
        <p:spPr bwMode="auto">
          <a:xfrm>
            <a:off x="1198179" y="0"/>
            <a:ext cx="10447282" cy="64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830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1753</TotalTime>
  <Words>691</Words>
  <Application>Microsoft Office PowerPoint</Application>
  <PresentationFormat>Widescreen</PresentationFormat>
  <Paragraphs>108</Paragraphs>
  <Slides>27</Slides>
  <Notes>26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6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  MOTIVAZIONI D’ACQUISTO ONLINE </vt:lpstr>
      <vt:lpstr>Presentazione standard di PowerPoint</vt:lpstr>
      <vt:lpstr>Presentazione standard di PowerPoint</vt:lpstr>
      <vt:lpstr>Presentazione standard di PowerPoint</vt:lpstr>
      <vt:lpstr>LA STORE IMAGE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POSIZIONAMENTO STRATEGICO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ATTRIBUTI DI POSIZIONAMENTO E BENEFICI PER L’ACQUIRENTE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riposizionamento</vt:lpstr>
      <vt:lpstr>Presentazione standard di PowerPoint</vt:lpstr>
      <vt:lpstr>Dal posizionamento alle politiche di retailing mix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136</cp:revision>
  <dcterms:created xsi:type="dcterms:W3CDTF">2023-02-17T15:38:06Z</dcterms:created>
  <dcterms:modified xsi:type="dcterms:W3CDTF">2024-04-16T22:40:56Z</dcterms:modified>
</cp:coreProperties>
</file>