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74" r:id="rId4"/>
    <p:sldId id="275" r:id="rId5"/>
    <p:sldId id="272" r:id="rId6"/>
    <p:sldId id="266" r:id="rId7"/>
    <p:sldId id="273" r:id="rId8"/>
    <p:sldId id="257" r:id="rId9"/>
    <p:sldId id="259" r:id="rId10"/>
    <p:sldId id="258" r:id="rId11"/>
    <p:sldId id="276" r:id="rId12"/>
    <p:sldId id="260" r:id="rId13"/>
    <p:sldId id="261" r:id="rId14"/>
    <p:sldId id="262" r:id="rId15"/>
    <p:sldId id="263" r:id="rId16"/>
    <p:sldId id="279" r:id="rId17"/>
    <p:sldId id="278" r:id="rId18"/>
    <p:sldId id="280" r:id="rId19"/>
    <p:sldId id="281" r:id="rId20"/>
    <p:sldId id="264" r:id="rId21"/>
    <p:sldId id="282" r:id="rId22"/>
    <p:sldId id="265" r:id="rId23"/>
    <p:sldId id="284" r:id="rId24"/>
    <p:sldId id="267"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4"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xportiamo.it/aree-tematiche/12701/cipro-dalla-crisi-alla-rinascita-economic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FAE2B-B169-488F-AE82-B6E6E3226D52}"/>
              </a:ext>
            </a:extLst>
          </p:cNvPr>
          <p:cNvSpPr>
            <a:spLocks noGrp="1"/>
          </p:cNvSpPr>
          <p:nvPr>
            <p:ph type="ctrTitle"/>
          </p:nvPr>
        </p:nvSpPr>
        <p:spPr/>
        <p:txBody>
          <a:bodyPr>
            <a:noAutofit/>
          </a:bodyPr>
          <a:lstStyle/>
          <a:p>
            <a:r>
              <a:rPr lang="it-IT" sz="3600" dirty="0"/>
              <a:t>Uno scenario antico e contemporaneo: il Mediterraneo</a:t>
            </a:r>
          </a:p>
        </p:txBody>
      </p:sp>
      <p:sp>
        <p:nvSpPr>
          <p:cNvPr id="3" name="Sottotitolo 2">
            <a:extLst>
              <a:ext uri="{FF2B5EF4-FFF2-40B4-BE49-F238E27FC236}">
                <a16:creationId xmlns:a16="http://schemas.microsoft.com/office/drawing/2014/main" id="{9B29B534-E942-42F7-8747-EA00C3D46D2A}"/>
              </a:ext>
            </a:extLst>
          </p:cNvPr>
          <p:cNvSpPr>
            <a:spLocks noGrp="1"/>
          </p:cNvSpPr>
          <p:nvPr>
            <p:ph type="subTitle" idx="1"/>
          </p:nvPr>
        </p:nvSpPr>
        <p:spPr/>
        <p:txBody>
          <a:bodyPr>
            <a:normAutofit lnSpcReduction="10000"/>
          </a:bodyPr>
          <a:lstStyle/>
          <a:p>
            <a:r>
              <a:rPr lang="it-IT" dirty="0"/>
              <a:t>Pasquale Iuso</a:t>
            </a:r>
          </a:p>
          <a:p>
            <a:r>
              <a:rPr lang="it-IT" dirty="0"/>
              <a:t>Corso di laurea in Politiche internazionali e della Sostenibilità</a:t>
            </a:r>
          </a:p>
          <a:p>
            <a:r>
              <a:rPr lang="it-IT" dirty="0"/>
              <a:t>Storia e geopolitica del 900</a:t>
            </a:r>
          </a:p>
        </p:txBody>
      </p:sp>
    </p:spTree>
    <p:extLst>
      <p:ext uri="{BB962C8B-B14F-4D97-AF65-F5344CB8AC3E}">
        <p14:creationId xmlns:p14="http://schemas.microsoft.com/office/powerpoint/2010/main" val="117279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CF63F-8BE6-43AA-8B9E-1D11091D3FE0}"/>
              </a:ext>
            </a:extLst>
          </p:cNvPr>
          <p:cNvSpPr>
            <a:spLocks noGrp="1"/>
          </p:cNvSpPr>
          <p:nvPr>
            <p:ph type="title"/>
          </p:nvPr>
        </p:nvSpPr>
        <p:spPr/>
        <p:txBody>
          <a:bodyPr/>
          <a:lstStyle/>
          <a:p>
            <a:pPr algn="ctr"/>
            <a:r>
              <a:rPr lang="it-IT" dirty="0"/>
              <a:t>Gli stretti</a:t>
            </a:r>
          </a:p>
        </p:txBody>
      </p:sp>
      <p:sp>
        <p:nvSpPr>
          <p:cNvPr id="3" name="Segnaposto contenuto 2">
            <a:extLst>
              <a:ext uri="{FF2B5EF4-FFF2-40B4-BE49-F238E27FC236}">
                <a16:creationId xmlns:a16="http://schemas.microsoft.com/office/drawing/2014/main" id="{B2E80E2B-4523-4D8C-B386-64DE8E78360D}"/>
              </a:ext>
            </a:extLst>
          </p:cNvPr>
          <p:cNvSpPr>
            <a:spLocks noGrp="1"/>
          </p:cNvSpPr>
          <p:nvPr>
            <p:ph idx="1"/>
          </p:nvPr>
        </p:nvSpPr>
        <p:spPr>
          <a:xfrm>
            <a:off x="2589212" y="1684866"/>
            <a:ext cx="8915400" cy="4224867"/>
          </a:xfrm>
        </p:spPr>
        <p:txBody>
          <a:bodyPr>
            <a:normAutofit fontScale="92500" lnSpcReduction="20000"/>
          </a:bodyPr>
          <a:lstStyle/>
          <a:p>
            <a:pPr algn="just">
              <a:lnSpc>
                <a:spcPct val="120000"/>
              </a:lnSpc>
            </a:pPr>
            <a:r>
              <a:rPr lang="it-IT" sz="1700" dirty="0"/>
              <a:t>Il </a:t>
            </a:r>
            <a:r>
              <a:rPr lang="it-IT" sz="1700" b="1" dirty="0"/>
              <a:t>Canale di Suez</a:t>
            </a:r>
            <a:r>
              <a:rPr lang="it-IT" sz="1700" dirty="0"/>
              <a:t> è la rotta strategica più importante per petrolio e gas naturale dal Golfo Persico ai mercati europei e nordamericani. </a:t>
            </a:r>
          </a:p>
          <a:p>
            <a:pPr algn="just">
              <a:lnSpc>
                <a:spcPct val="120000"/>
              </a:lnSpc>
            </a:pPr>
            <a:r>
              <a:rPr lang="it-IT" sz="1700" dirty="0"/>
              <a:t>È il confine tra l’Asia e l’Africa, nonché il passaggio d’acqua più diretto tra l’Asia e l’Africa e l’Europa. </a:t>
            </a:r>
          </a:p>
          <a:p>
            <a:pPr algn="just">
              <a:lnSpc>
                <a:spcPct val="120000"/>
              </a:lnSpc>
            </a:pPr>
            <a:r>
              <a:rPr lang="it-IT" sz="1700" dirty="0"/>
              <a:t>La lunghezza totale del canale è di 193,3 chilometri. Dei 39,2 milioni di barili al giorno di petrolio greggio importati con metodi marittimi nel 2020, 1,74 sono passati attraverso il Canale di Suez, secondo la società </a:t>
            </a:r>
            <a:r>
              <a:rPr lang="it-IT" sz="1700" dirty="0" err="1"/>
              <a:t>Kpler-Leading</a:t>
            </a:r>
            <a:r>
              <a:rPr lang="it-IT" sz="1700" dirty="0"/>
              <a:t> Commodity Data &amp; Analytics Solutions. </a:t>
            </a:r>
          </a:p>
          <a:p>
            <a:pPr algn="just">
              <a:lnSpc>
                <a:spcPct val="120000"/>
              </a:lnSpc>
            </a:pPr>
            <a:r>
              <a:rPr lang="it-IT" sz="1700" dirty="0"/>
              <a:t>A causa dei limiti di profondità, il Canale di Suez non può essere attraversato da superpetroliere e </a:t>
            </a:r>
            <a:r>
              <a:rPr lang="it-IT" sz="1700" dirty="0" err="1"/>
              <a:t>megapetroliere</a:t>
            </a:r>
            <a:r>
              <a:rPr lang="it-IT" sz="1700" dirty="0"/>
              <a:t>. </a:t>
            </a:r>
          </a:p>
          <a:p>
            <a:pPr algn="just">
              <a:lnSpc>
                <a:spcPct val="120000"/>
              </a:lnSpc>
            </a:pPr>
            <a:r>
              <a:rPr lang="it-IT" sz="1700" dirty="0"/>
              <a:t>Nel 2019 ha festeggiato i suoi 150 anni di attività. </a:t>
            </a:r>
          </a:p>
          <a:p>
            <a:pPr algn="just">
              <a:lnSpc>
                <a:spcPct val="120000"/>
              </a:lnSpc>
            </a:pPr>
            <a:r>
              <a:rPr lang="it-IT" sz="1700" dirty="0"/>
              <a:t>La maggior parte del petrolio che passa attraverso il Canale di Suez va a Nord verso i mercati europei e nordamericani, e a Sud verso quelli asiatici. </a:t>
            </a:r>
          </a:p>
          <a:p>
            <a:pPr marL="0" indent="0">
              <a:buNone/>
            </a:pPr>
            <a:r>
              <a:rPr lang="it-IT" sz="1200" dirty="0"/>
              <a:t>*) https://formiche.net/2022/02/stretti-e-canali-sono-le-fortezze-geopolitiche-da-proteggere/</a:t>
            </a:r>
          </a:p>
        </p:txBody>
      </p:sp>
    </p:spTree>
    <p:extLst>
      <p:ext uri="{BB962C8B-B14F-4D97-AF65-F5344CB8AC3E}">
        <p14:creationId xmlns:p14="http://schemas.microsoft.com/office/powerpoint/2010/main" val="402486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CF63F-8BE6-43AA-8B9E-1D11091D3FE0}"/>
              </a:ext>
            </a:extLst>
          </p:cNvPr>
          <p:cNvSpPr>
            <a:spLocks noGrp="1"/>
          </p:cNvSpPr>
          <p:nvPr>
            <p:ph type="title"/>
          </p:nvPr>
        </p:nvSpPr>
        <p:spPr/>
        <p:txBody>
          <a:bodyPr/>
          <a:lstStyle/>
          <a:p>
            <a:pPr algn="ctr"/>
            <a:r>
              <a:rPr lang="it-IT" dirty="0"/>
              <a:t>Gli stretti</a:t>
            </a:r>
          </a:p>
        </p:txBody>
      </p:sp>
      <p:sp>
        <p:nvSpPr>
          <p:cNvPr id="3" name="Segnaposto contenuto 2">
            <a:extLst>
              <a:ext uri="{FF2B5EF4-FFF2-40B4-BE49-F238E27FC236}">
                <a16:creationId xmlns:a16="http://schemas.microsoft.com/office/drawing/2014/main" id="{B2E80E2B-4523-4D8C-B386-64DE8E78360D}"/>
              </a:ext>
            </a:extLst>
          </p:cNvPr>
          <p:cNvSpPr>
            <a:spLocks noGrp="1"/>
          </p:cNvSpPr>
          <p:nvPr>
            <p:ph idx="1"/>
          </p:nvPr>
        </p:nvSpPr>
        <p:spPr>
          <a:xfrm>
            <a:off x="2589212" y="1650999"/>
            <a:ext cx="8915400" cy="4334933"/>
          </a:xfrm>
        </p:spPr>
        <p:txBody>
          <a:bodyPr>
            <a:normAutofit fontScale="55000" lnSpcReduction="20000"/>
          </a:bodyPr>
          <a:lstStyle/>
          <a:p>
            <a:pPr algn="just">
              <a:lnSpc>
                <a:spcPct val="120000"/>
              </a:lnSpc>
            </a:pPr>
            <a:r>
              <a:rPr lang="it-IT" sz="2700" dirty="0"/>
              <a:t>Le esportazioni di petrolio dai Paesi del Golfo Persico rappresentano l’84% del flusso verso nord. Le esportazioni di petrolio della Russia rappresentavano il 17% del flusso in direzione Sud, seguito da Turchia, Algeria e Libia che assieme rappresentano il 12% del flusso in direzione sud. I flussi totali attraverso il Canale di Suez sono in costante crescita dal 2009, con aumenti nel 2015 e nel 2016 che riflettono l’incremento della produzione e delle esportazioni </a:t>
            </a:r>
            <a:r>
              <a:rPr lang="it-IT" sz="2700" dirty="0" err="1"/>
              <a:t>dell’Opec</a:t>
            </a:r>
            <a:r>
              <a:rPr lang="it-IT" sz="2700" dirty="0"/>
              <a:t>. </a:t>
            </a:r>
          </a:p>
          <a:p>
            <a:pPr algn="just">
              <a:lnSpc>
                <a:spcPct val="120000"/>
              </a:lnSpc>
            </a:pPr>
            <a:r>
              <a:rPr lang="it-IT" sz="2700" dirty="0"/>
              <a:t>L’oleodotto </a:t>
            </a:r>
            <a:r>
              <a:rPr lang="it-IT" sz="2700" dirty="0" err="1"/>
              <a:t>Sumed</a:t>
            </a:r>
            <a:r>
              <a:rPr lang="it-IT" sz="2700" dirty="0"/>
              <a:t> (Suez-</a:t>
            </a:r>
            <a:r>
              <a:rPr lang="it-IT" sz="2700" dirty="0" err="1"/>
              <a:t>Mediterranean</a:t>
            </a:r>
            <a:r>
              <a:rPr lang="it-IT" sz="2700" dirty="0"/>
              <a:t> </a:t>
            </a:r>
            <a:r>
              <a:rPr lang="it-IT" sz="2700" dirty="0" err="1"/>
              <a:t>Transport</a:t>
            </a:r>
            <a:r>
              <a:rPr lang="it-IT" sz="2700" dirty="0"/>
              <a:t> Pipeline) di 200 miglia – inaugurato nel 1977 e costruito dalle italiane Saipem e </a:t>
            </a:r>
            <a:r>
              <a:rPr lang="it-IT" sz="2700" dirty="0" err="1"/>
              <a:t>Snamprogetti</a:t>
            </a:r>
            <a:r>
              <a:rPr lang="it-IT" sz="2700" dirty="0"/>
              <a:t> del Gruppo Eni, </a:t>
            </a:r>
            <a:r>
              <a:rPr lang="it-IT" sz="2700" dirty="0" err="1"/>
              <a:t>Montubi</a:t>
            </a:r>
            <a:r>
              <a:rPr lang="it-IT" sz="2700" dirty="0"/>
              <a:t> e Cimi della </a:t>
            </a:r>
            <a:r>
              <a:rPr lang="it-IT" sz="2700" dirty="0" err="1"/>
              <a:t>Finsider</a:t>
            </a:r>
            <a:r>
              <a:rPr lang="it-IT" sz="2700" dirty="0"/>
              <a:t> – trasporta petrolio greggio dal Mar Rosso al Mediterraneo, con una capacità totale dell’oleodotto di 2,34 milioni di barili al giorno. </a:t>
            </a:r>
          </a:p>
          <a:p>
            <a:pPr algn="just">
              <a:lnSpc>
                <a:spcPct val="120000"/>
              </a:lnSpc>
            </a:pPr>
            <a:r>
              <a:rPr lang="it-IT" sz="2700" dirty="0"/>
              <a:t>Se le navi non possono navigare nel Canale di Suez, l’oleodotto </a:t>
            </a:r>
            <a:r>
              <a:rPr lang="it-IT" sz="2700" dirty="0" err="1"/>
              <a:t>Sumed</a:t>
            </a:r>
            <a:r>
              <a:rPr lang="it-IT" sz="2700" dirty="0"/>
              <a:t> è l’unica rotta alternativa che può trasportare l’oro nero dal Mar Rosso al Mediterraneo. Se l’oleodotto </a:t>
            </a:r>
            <a:r>
              <a:rPr lang="it-IT" sz="2700" dirty="0" err="1"/>
              <a:t>Sumed</a:t>
            </a:r>
            <a:r>
              <a:rPr lang="it-IT" sz="2700" dirty="0"/>
              <a:t> chiudesse, le petroliere dovrebbero essere dirottate al Capo di Buona Speranza all’estremità meridionale dell’Africa, aggiungendo circa migliaia di miglia alle spedizioni dall’Arabia Saudita in Europa e fin agli Stati Uniti d’America.</a:t>
            </a:r>
          </a:p>
          <a:p>
            <a:pPr marL="0" indent="0">
              <a:buNone/>
            </a:pPr>
            <a:r>
              <a:rPr lang="it-IT" sz="1400" dirty="0"/>
              <a:t>*) https://formiche.net/2022/02/stretti-e-canali-sono-le-fortezze-geopolitiche-da-proteggere/</a:t>
            </a:r>
          </a:p>
        </p:txBody>
      </p:sp>
    </p:spTree>
    <p:extLst>
      <p:ext uri="{BB962C8B-B14F-4D97-AF65-F5344CB8AC3E}">
        <p14:creationId xmlns:p14="http://schemas.microsoft.com/office/powerpoint/2010/main" val="3282941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CF63F-8BE6-43AA-8B9E-1D11091D3FE0}"/>
              </a:ext>
            </a:extLst>
          </p:cNvPr>
          <p:cNvSpPr>
            <a:spLocks noGrp="1"/>
          </p:cNvSpPr>
          <p:nvPr>
            <p:ph type="title"/>
          </p:nvPr>
        </p:nvSpPr>
        <p:spPr/>
        <p:txBody>
          <a:bodyPr/>
          <a:lstStyle/>
          <a:p>
            <a:pPr algn="ctr"/>
            <a:r>
              <a:rPr lang="it-IT" dirty="0"/>
              <a:t>Gli stretti</a:t>
            </a:r>
          </a:p>
        </p:txBody>
      </p:sp>
      <p:sp>
        <p:nvSpPr>
          <p:cNvPr id="3" name="Segnaposto contenuto 2">
            <a:extLst>
              <a:ext uri="{FF2B5EF4-FFF2-40B4-BE49-F238E27FC236}">
                <a16:creationId xmlns:a16="http://schemas.microsoft.com/office/drawing/2014/main" id="{B2E80E2B-4523-4D8C-B386-64DE8E78360D}"/>
              </a:ext>
            </a:extLst>
          </p:cNvPr>
          <p:cNvSpPr>
            <a:spLocks noGrp="1"/>
          </p:cNvSpPr>
          <p:nvPr>
            <p:ph idx="1"/>
          </p:nvPr>
        </p:nvSpPr>
        <p:spPr>
          <a:xfrm>
            <a:off x="2589212" y="1549399"/>
            <a:ext cx="8915400" cy="4936067"/>
          </a:xfrm>
        </p:spPr>
        <p:txBody>
          <a:bodyPr>
            <a:normAutofit fontScale="85000" lnSpcReduction="10000"/>
          </a:bodyPr>
          <a:lstStyle/>
          <a:p>
            <a:pPr algn="just">
              <a:lnSpc>
                <a:spcPct val="120000"/>
              </a:lnSpc>
            </a:pPr>
            <a:r>
              <a:rPr lang="it-IT" sz="1900" dirty="0"/>
              <a:t>L’importanza storica, politica ed economica dello </a:t>
            </a:r>
            <a:r>
              <a:rPr lang="it-IT" sz="1900" b="1" dirty="0"/>
              <a:t>Stretto di Gibilterra </a:t>
            </a:r>
            <a:r>
              <a:rPr lang="it-IT" sz="1900" dirty="0"/>
              <a:t>è evidente; con la sua lunghezza di 64 chilometri è il passaggio obbligato tra il Mar Mediterraneo e l’Oceano Atlantico, ma anche una sensibile frontiera tra l’Europa e l’Africa e punto critico dei flussi migratori dal Maghreb e dalle regioni sub sahariane. </a:t>
            </a:r>
          </a:p>
          <a:p>
            <a:pPr algn="just">
              <a:lnSpc>
                <a:spcPct val="120000"/>
              </a:lnSpc>
            </a:pPr>
            <a:r>
              <a:rPr lang="it-IT" sz="1900" dirty="0"/>
              <a:t>Il braccio di mare che divide Europa e Africa è il più iconico della storia: qui sorgevano le Colonne d’Ercole che indicavano il limite estremo del mondo conosciuto. </a:t>
            </a:r>
          </a:p>
          <a:p>
            <a:pPr algn="just">
              <a:lnSpc>
                <a:spcPct val="120000"/>
              </a:lnSpc>
            </a:pPr>
            <a:r>
              <a:rPr lang="it-IT" sz="1900" dirty="0"/>
              <a:t>Secondo Platone al di là della Rocca di Gibilterra si trovava il regno di Atlantide, secondo Dante il monte del Purgatorio.</a:t>
            </a:r>
          </a:p>
          <a:p>
            <a:pPr algn="just">
              <a:lnSpc>
                <a:spcPct val="120000"/>
              </a:lnSpc>
            </a:pPr>
            <a:r>
              <a:rPr lang="it-IT" sz="1900" dirty="0"/>
              <a:t>la persistente presenza del Regno Unito sullo stretto attraverso la Rocca di Gibilterra e quella in territorio africano della Spagna, con le enclave di Ceuta e Melilla, sono chiare testimonianze della sua valenza strategica.</a:t>
            </a:r>
          </a:p>
          <a:p>
            <a:pPr algn="just">
              <a:lnSpc>
                <a:spcPct val="120000"/>
              </a:lnSpc>
            </a:pPr>
            <a:r>
              <a:rPr lang="it-IT" sz="1900" dirty="0"/>
              <a:t>Attraverso Gibilterra transitano circa 100.000 navi all’anno, molte di più rispetto al Canale di Suez, ma dal punto di vista del valore commerciale è quest’ultimo ad avere un traffico più consistente.</a:t>
            </a:r>
          </a:p>
          <a:p>
            <a:pPr marL="0" indent="0">
              <a:buNone/>
            </a:pPr>
            <a:r>
              <a:rPr lang="it-IT" sz="800" dirty="0"/>
              <a:t>*) https://abaqua.it/stretti-e-canali-marittimi-una-riflessione/#:~:text=Esso%20%C3%A8%20infatti%20considerato%20il,consumo%20di%20petrolio%20liquido%20mondiale.</a:t>
            </a:r>
          </a:p>
        </p:txBody>
      </p:sp>
    </p:spTree>
    <p:extLst>
      <p:ext uri="{BB962C8B-B14F-4D97-AF65-F5344CB8AC3E}">
        <p14:creationId xmlns:p14="http://schemas.microsoft.com/office/powerpoint/2010/main" val="14880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A63240-A9EC-4E69-B3E6-D903B2455B4B}"/>
              </a:ext>
            </a:extLst>
          </p:cNvPr>
          <p:cNvSpPr>
            <a:spLocks noGrp="1"/>
          </p:cNvSpPr>
          <p:nvPr>
            <p:ph type="title"/>
          </p:nvPr>
        </p:nvSpPr>
        <p:spPr>
          <a:xfrm>
            <a:off x="2592925" y="624110"/>
            <a:ext cx="8911687" cy="781357"/>
          </a:xfrm>
        </p:spPr>
        <p:txBody>
          <a:bodyPr>
            <a:normAutofit/>
          </a:bodyPr>
          <a:lstStyle/>
          <a:p>
            <a:pPr algn="ctr"/>
            <a:r>
              <a:rPr lang="it-IT" sz="3200" dirty="0"/>
              <a:t>Le isole. Cipro</a:t>
            </a:r>
          </a:p>
        </p:txBody>
      </p:sp>
      <p:sp>
        <p:nvSpPr>
          <p:cNvPr id="3" name="Segnaposto contenuto 2">
            <a:extLst>
              <a:ext uri="{FF2B5EF4-FFF2-40B4-BE49-F238E27FC236}">
                <a16:creationId xmlns:a16="http://schemas.microsoft.com/office/drawing/2014/main" id="{32B1A2B3-0AD8-4D2F-98C3-81439E6E6485}"/>
              </a:ext>
            </a:extLst>
          </p:cNvPr>
          <p:cNvSpPr>
            <a:spLocks noGrp="1"/>
          </p:cNvSpPr>
          <p:nvPr>
            <p:ph idx="1"/>
          </p:nvPr>
        </p:nvSpPr>
        <p:spPr>
          <a:xfrm>
            <a:off x="2589212" y="1405467"/>
            <a:ext cx="8915400" cy="5240866"/>
          </a:xfrm>
        </p:spPr>
        <p:txBody>
          <a:bodyPr>
            <a:normAutofit fontScale="85000" lnSpcReduction="10000"/>
          </a:bodyPr>
          <a:lstStyle/>
          <a:p>
            <a:pPr algn="just">
              <a:lnSpc>
                <a:spcPct val="110000"/>
              </a:lnSpc>
            </a:pPr>
            <a:r>
              <a:rPr lang="it-IT" dirty="0"/>
              <a:t>Uno dei migliori collegamenti tra l’Europa e il Medio Oriente, una posizione strategica che acquista estrema importanza alla luce della recente scoperta (2011) del giacimento di </a:t>
            </a:r>
            <a:r>
              <a:rPr lang="it-IT" dirty="0" err="1"/>
              <a:t>Zahr</a:t>
            </a:r>
            <a:r>
              <a:rPr lang="it-IT" dirty="0"/>
              <a:t> nella ZEE dell’Egitto, vicino alla linea che idealmente divide la ZEE egiziana da quella cipriota </a:t>
            </a:r>
            <a:r>
              <a:rPr lang="it-IT" sz="1200" dirty="0">
                <a:solidFill>
                  <a:schemeClr val="tx1"/>
                </a:solidFill>
              </a:rPr>
              <a:t>*) </a:t>
            </a:r>
            <a:r>
              <a:rPr lang="it-IT" sz="1200" dirty="0">
                <a:solidFill>
                  <a:schemeClr val="tx1"/>
                </a:solidFill>
                <a:hlinkClick r:id="rId2">
                  <a:extLst>
                    <a:ext uri="{A12FA001-AC4F-418D-AE19-62706E023703}">
                      <ahyp:hlinkClr xmlns:ahyp="http://schemas.microsoft.com/office/drawing/2018/hyperlinkcolor" val="tx"/>
                    </a:ext>
                  </a:extLst>
                </a:hlinkClick>
              </a:rPr>
              <a:t>https://www.exportiamo.it/aree-tematiche/12701/cipro-dalla-crisi-alla-rinascita-economica/</a:t>
            </a:r>
            <a:endParaRPr lang="it-IT" sz="1200" dirty="0">
              <a:solidFill>
                <a:schemeClr val="tx1"/>
              </a:solidFill>
            </a:endParaRPr>
          </a:p>
          <a:p>
            <a:pPr algn="just">
              <a:lnSpc>
                <a:spcPct val="110000"/>
              </a:lnSpc>
            </a:pPr>
            <a:r>
              <a:rPr lang="it-IT" dirty="0"/>
              <a:t>Fa parte del “triangolo dell’energia” con Israele e la Grecia e partecipa al progetto del gasdotto </a:t>
            </a:r>
            <a:r>
              <a:rPr lang="it-IT" dirty="0" err="1"/>
              <a:t>EastMed</a:t>
            </a:r>
            <a:r>
              <a:rPr lang="it-IT" dirty="0"/>
              <a:t> dal Mediterraneo orientale ai mercati europei.</a:t>
            </a:r>
          </a:p>
          <a:p>
            <a:pPr algn="just">
              <a:lnSpc>
                <a:spcPct val="110000"/>
              </a:lnSpc>
            </a:pPr>
            <a:r>
              <a:rPr lang="it-IT" dirty="0"/>
              <a:t>Le pressioni turche sulle EEZ e a favore della riunificazione fra la repubblica cipriota del nord (</a:t>
            </a:r>
            <a:r>
              <a:rPr lang="it-IT" dirty="0" err="1"/>
              <a:t>filoturca</a:t>
            </a:r>
            <a:r>
              <a:rPr lang="it-IT" dirty="0"/>
              <a:t>) con il resto dell’impianto istituzionale a sud (filogreco) fanno crescere gli attriti con la Grecia che si ripercuoterebbero sul ruolo di Creta e sulla militarizzazione dell’Egeo anche per le pretese turche lungo la costa orientale di quel mare</a:t>
            </a:r>
          </a:p>
          <a:p>
            <a:pPr algn="just">
              <a:lnSpc>
                <a:spcPct val="110000"/>
              </a:lnSpc>
            </a:pPr>
            <a:r>
              <a:rPr lang="it-IT" dirty="0"/>
              <a:t>Situata all’angolo nordorientale del Mediterraneo, si trova lungo importanti rotte commerciali e accanto ai principali stretti</a:t>
            </a:r>
            <a:r>
              <a:rPr lang="it-IT" i="1" dirty="0"/>
              <a:t> </a:t>
            </a:r>
            <a:r>
              <a:rPr lang="it-IT" dirty="0"/>
              <a:t> (Bosforo, Dardanelli) e al Canale di Suez </a:t>
            </a:r>
          </a:p>
          <a:p>
            <a:pPr algn="just"/>
            <a:r>
              <a:rPr lang="it-IT" dirty="0"/>
              <a:t>Oltre i contrasti tra Grecia e Turchia, ha assunto grande importanza anche per altre questioni regionali. È base logistica essenziale per l’intelligence occidentale e le operazioni militari e antiterrorismo in Medio Oriente. Partecipa a esercitazioni navali congiunte nel Mediterraneo con membri della NATO. </a:t>
            </a:r>
          </a:p>
          <a:p>
            <a:pPr algn="just"/>
            <a:r>
              <a:rPr lang="it-IT" dirty="0"/>
              <a:t>La Russia ha concesso a Cipro un prestito miliardario e ha fatto grandi investimenti diretti. Grazie a questi legami le navi russe possono pattugliare le acque cipriote, usare i porti a sostegno delle operazioni militari in Siria e in Libia, tenere d’occhio le attività USA e turche.</a:t>
            </a:r>
          </a:p>
        </p:txBody>
      </p:sp>
    </p:spTree>
    <p:extLst>
      <p:ext uri="{BB962C8B-B14F-4D97-AF65-F5344CB8AC3E}">
        <p14:creationId xmlns:p14="http://schemas.microsoft.com/office/powerpoint/2010/main" val="70191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A63240-A9EC-4E69-B3E6-D903B2455B4B}"/>
              </a:ext>
            </a:extLst>
          </p:cNvPr>
          <p:cNvSpPr>
            <a:spLocks noGrp="1"/>
          </p:cNvSpPr>
          <p:nvPr>
            <p:ph type="title"/>
          </p:nvPr>
        </p:nvSpPr>
        <p:spPr>
          <a:xfrm>
            <a:off x="2592925" y="624110"/>
            <a:ext cx="8911687" cy="1280890"/>
          </a:xfrm>
        </p:spPr>
        <p:txBody>
          <a:bodyPr>
            <a:normAutofit/>
          </a:bodyPr>
          <a:lstStyle/>
          <a:p>
            <a:pPr algn="ctr"/>
            <a:r>
              <a:rPr lang="it-IT" sz="3200" dirty="0"/>
              <a:t>Le isole. Creta</a:t>
            </a:r>
          </a:p>
        </p:txBody>
      </p:sp>
      <p:sp>
        <p:nvSpPr>
          <p:cNvPr id="3" name="Segnaposto contenuto 2">
            <a:extLst>
              <a:ext uri="{FF2B5EF4-FFF2-40B4-BE49-F238E27FC236}">
                <a16:creationId xmlns:a16="http://schemas.microsoft.com/office/drawing/2014/main" id="{32B1A2B3-0AD8-4D2F-98C3-81439E6E6485}"/>
              </a:ext>
            </a:extLst>
          </p:cNvPr>
          <p:cNvSpPr>
            <a:spLocks noGrp="1"/>
          </p:cNvSpPr>
          <p:nvPr>
            <p:ph idx="1"/>
          </p:nvPr>
        </p:nvSpPr>
        <p:spPr>
          <a:xfrm>
            <a:off x="2343678" y="1617133"/>
            <a:ext cx="8915400" cy="4100290"/>
          </a:xfrm>
        </p:spPr>
        <p:txBody>
          <a:bodyPr>
            <a:normAutofit fontScale="85000" lnSpcReduction="20000"/>
          </a:bodyPr>
          <a:lstStyle/>
          <a:p>
            <a:pPr algn="just">
              <a:lnSpc>
                <a:spcPct val="120000"/>
              </a:lnSpc>
            </a:pPr>
            <a:r>
              <a:rPr lang="it-IT" sz="1900" dirty="0"/>
              <a:t>Al centro del Mediterraneo orientale, la sua posizione ed estensione la pongono al centro degli interessi economici lungo i secoli. Nel secondo 900  e nel </a:t>
            </a:r>
            <a:r>
              <a:rPr lang="it-IT" sz="1900" dirty="0" err="1"/>
              <a:t>postGF</a:t>
            </a:r>
            <a:r>
              <a:rPr lang="it-IT" sz="1900" dirty="0"/>
              <a:t> ha mantenuto un’importanza strategica per gli USA nel quadro del controllo del lato sud orientale dell’alleanza.</a:t>
            </a:r>
          </a:p>
          <a:p>
            <a:pPr algn="just">
              <a:lnSpc>
                <a:spcPct val="120000"/>
              </a:lnSpc>
            </a:pPr>
            <a:r>
              <a:rPr lang="it-IT" sz="1900" dirty="0"/>
              <a:t>Con le ZEE il conflitto fra due paesi NATO (Grecia e Turchia) è diventato sempre meno latente. Tenendo conto delle linee di passaggio commerciali ed energetiche la sua posizione è nuovamente cresciuta di importanza anche per la presenza cinese sull’isola (MOLINARI) </a:t>
            </a:r>
          </a:p>
          <a:p>
            <a:pPr algn="just">
              <a:lnSpc>
                <a:spcPct val="120000"/>
              </a:lnSpc>
            </a:pPr>
            <a:r>
              <a:rPr lang="it-IT" sz="1900" dirty="0"/>
              <a:t>La sua posizione si colloca, inoltre, lungo le principali direttrici di pressione della Turchia verso il Nordafrica (Libia) e verso la Siria, chiudendo il lato sud dell’Egeo nel quale sfociano (non lo dimentichiamo) i transiti commerciali e militari dal Mar Nero</a:t>
            </a:r>
          </a:p>
          <a:p>
            <a:pPr algn="just">
              <a:lnSpc>
                <a:spcPct val="120000"/>
              </a:lnSpc>
            </a:pPr>
            <a:r>
              <a:rPr lang="it-IT" sz="1900" dirty="0"/>
              <a:t>Anche durante la 2GM Creta fu considerata indispensabile alla difesa del lato meridionale/orientale della fortezza Europa rispetto alle pressioni alleate anche se fino al 1942-43 questo teatro rimase secondario.</a:t>
            </a:r>
          </a:p>
          <a:p>
            <a:endParaRPr lang="it-IT" dirty="0"/>
          </a:p>
        </p:txBody>
      </p:sp>
    </p:spTree>
    <p:extLst>
      <p:ext uri="{BB962C8B-B14F-4D97-AF65-F5344CB8AC3E}">
        <p14:creationId xmlns:p14="http://schemas.microsoft.com/office/powerpoint/2010/main" val="193730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A63240-A9EC-4E69-B3E6-D903B2455B4B}"/>
              </a:ext>
            </a:extLst>
          </p:cNvPr>
          <p:cNvSpPr>
            <a:spLocks noGrp="1"/>
          </p:cNvSpPr>
          <p:nvPr>
            <p:ph type="title"/>
          </p:nvPr>
        </p:nvSpPr>
        <p:spPr/>
        <p:txBody>
          <a:bodyPr/>
          <a:lstStyle/>
          <a:p>
            <a:r>
              <a:rPr lang="it-IT" dirty="0"/>
              <a:t>Le isole. Malta</a:t>
            </a:r>
          </a:p>
        </p:txBody>
      </p:sp>
      <p:sp>
        <p:nvSpPr>
          <p:cNvPr id="3" name="Segnaposto contenuto 2">
            <a:extLst>
              <a:ext uri="{FF2B5EF4-FFF2-40B4-BE49-F238E27FC236}">
                <a16:creationId xmlns:a16="http://schemas.microsoft.com/office/drawing/2014/main" id="{32B1A2B3-0AD8-4D2F-98C3-81439E6E6485}"/>
              </a:ext>
            </a:extLst>
          </p:cNvPr>
          <p:cNvSpPr>
            <a:spLocks noGrp="1"/>
          </p:cNvSpPr>
          <p:nvPr>
            <p:ph idx="1"/>
          </p:nvPr>
        </p:nvSpPr>
        <p:spPr/>
        <p:txBody>
          <a:bodyPr>
            <a:normAutofit/>
          </a:bodyPr>
          <a:lstStyle/>
          <a:p>
            <a:pPr algn="just"/>
            <a:r>
              <a:rPr lang="it-IT" dirty="0"/>
              <a:t>Di fondamentale importanza strategica per i controllo dei traffici marittimi da est ad ovest e viceversa. Questa posizione l’ha resa nei secoli oggetto di battaglie, dominazioni.</a:t>
            </a:r>
          </a:p>
          <a:p>
            <a:pPr algn="just"/>
            <a:r>
              <a:rPr lang="it-IT" dirty="0"/>
              <a:t>E’ indipendente da GB dal 1964 rimanendo nel Commonwealth. </a:t>
            </a:r>
          </a:p>
          <a:p>
            <a:pPr algn="just"/>
            <a:r>
              <a:rPr lang="it-IT" dirty="0"/>
              <a:t>E’ entrata a far parte dell’Unione Europea l’1/5/2004 (Eu). Dal 2008 è in area Schengen.</a:t>
            </a:r>
          </a:p>
          <a:p>
            <a:pPr algn="just"/>
            <a:r>
              <a:rPr lang="it-IT" dirty="0"/>
              <a:t>Si colloca come un vero pilone fra le due sponde del Mediterraneo: poco distante dalla Sicilia e a circa trecento chilometri da Libia e Tunisia.</a:t>
            </a:r>
          </a:p>
          <a:p>
            <a:pPr algn="just"/>
            <a:r>
              <a:rPr lang="it-IT" dirty="0"/>
              <a:t>Punto di passaggio naturale delle migrazioni lungo i secoli</a:t>
            </a:r>
          </a:p>
          <a:p>
            <a:pPr algn="just"/>
            <a:r>
              <a:rPr lang="it-IT" dirty="0"/>
              <a:t>Senza andare troppo indietro nel tempo, possiamo cogliere l’importanza di Malta nel Mediterraneo attraverso la IIGM. </a:t>
            </a:r>
          </a:p>
          <a:p>
            <a:pPr marL="0" indent="0" algn="just">
              <a:buNone/>
            </a:pPr>
            <a:endParaRPr lang="it-IT" dirty="0"/>
          </a:p>
        </p:txBody>
      </p:sp>
    </p:spTree>
    <p:extLst>
      <p:ext uri="{BB962C8B-B14F-4D97-AF65-F5344CB8AC3E}">
        <p14:creationId xmlns:p14="http://schemas.microsoft.com/office/powerpoint/2010/main" val="94564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425238-2090-40DE-B6D6-177D4DD642D1}"/>
              </a:ext>
            </a:extLst>
          </p:cNvPr>
          <p:cNvSpPr>
            <a:spLocks noGrp="1"/>
          </p:cNvSpPr>
          <p:nvPr>
            <p:ph type="title"/>
          </p:nvPr>
        </p:nvSpPr>
        <p:spPr>
          <a:xfrm>
            <a:off x="2592925" y="624110"/>
            <a:ext cx="8911687" cy="747490"/>
          </a:xfrm>
        </p:spPr>
        <p:txBody>
          <a:bodyPr>
            <a:normAutofit/>
          </a:bodyPr>
          <a:lstStyle/>
          <a:p>
            <a:r>
              <a:rPr lang="it-IT" sz="3200" dirty="0"/>
              <a:t>Le isole. Malta</a:t>
            </a:r>
          </a:p>
        </p:txBody>
      </p:sp>
      <p:sp>
        <p:nvSpPr>
          <p:cNvPr id="3" name="Segnaposto contenuto 2">
            <a:extLst>
              <a:ext uri="{FF2B5EF4-FFF2-40B4-BE49-F238E27FC236}">
                <a16:creationId xmlns:a16="http://schemas.microsoft.com/office/drawing/2014/main" id="{93ADB98C-70D3-4C7B-9120-EA48615DFCF5}"/>
              </a:ext>
            </a:extLst>
          </p:cNvPr>
          <p:cNvSpPr>
            <a:spLocks noGrp="1"/>
          </p:cNvSpPr>
          <p:nvPr>
            <p:ph idx="1"/>
          </p:nvPr>
        </p:nvSpPr>
        <p:spPr>
          <a:xfrm>
            <a:off x="1947333" y="1540933"/>
            <a:ext cx="9557279" cy="4876800"/>
          </a:xfrm>
        </p:spPr>
        <p:txBody>
          <a:bodyPr>
            <a:normAutofit/>
          </a:bodyPr>
          <a:lstStyle/>
          <a:p>
            <a:pPr algn="just"/>
            <a:r>
              <a:rPr lang="it-IT" sz="1600" dirty="0"/>
              <a:t>L’isola fu assediata da mare e dall’aria dal 1940 al 1942. Le forze aeree e navali del Regno d'Italia e della Germania nazista da una parte, e la Royal Air Force e la Royal </a:t>
            </a:r>
            <a:r>
              <a:rPr lang="it-IT" sz="1600" dirty="0" err="1"/>
              <a:t>Navy</a:t>
            </a:r>
            <a:r>
              <a:rPr lang="it-IT" sz="1600" dirty="0"/>
              <a:t> dall'altra si scontrarono per il peso che il controllo dell’isola aveva sulla campagna d’Africa iniziata nel 1940 per il ruolo che le forze aeree e marittime britanniche basate sull'isola avrebbero potuto avere nell’attaccare le navi dell'Asse</a:t>
            </a:r>
          </a:p>
          <a:p>
            <a:pPr algn="just"/>
            <a:r>
              <a:rPr lang="it-IT" sz="1600" dirty="0"/>
              <a:t>L'Asse decise di costringere Malta alla resa, bombardandola o prendendola per fame, attaccando le navi alleate che rifornivano l'isola. Un successo avrebbe reso possibile uno sbarco (Operazione C3 per gli italiani, Operazione </a:t>
            </a:r>
            <a:r>
              <a:rPr lang="it-IT" sz="1600" dirty="0" err="1"/>
              <a:t>Herkules</a:t>
            </a:r>
            <a:r>
              <a:rPr lang="it-IT" sz="1600" dirty="0"/>
              <a:t> per i tedeschi). La realizzazione del piano fu prima rinviata e poi annullata.</a:t>
            </a:r>
          </a:p>
          <a:p>
            <a:pPr algn="just"/>
            <a:r>
              <a:rPr lang="it-IT" sz="1600" dirty="0"/>
              <a:t>Alla fine, i convogli alleati furono in grado di fornire e rafforzare Malta, mentre la RAF riuscì a difendere il suo spazio aereo</a:t>
            </a:r>
          </a:p>
          <a:p>
            <a:pPr algn="just"/>
            <a:r>
              <a:rPr lang="it-IT" sz="1600" dirty="0"/>
              <a:t>Nel novembre 1942 l'Asse aveva perso la seconda battaglia di El Alamein e gli Alleati erano sbarcati in forza nel Marocco francese di Vichy ed in Algeria costringendo l’Asse a dirottare le sue forze in Tunisia terminando nel novembre 1942 l’assedio dell’isola. Da quel momento si </a:t>
            </a:r>
            <a:r>
              <a:rPr lang="it-IT" sz="1600" dirty="0" err="1"/>
              <a:t>inverteono</a:t>
            </a:r>
            <a:r>
              <a:rPr lang="it-IT" sz="1600" dirty="0"/>
              <a:t> i destini del conflitto; a maggio 1943 avevano affondato 230 navi dell’Asse in 164 giorni, il più alto tasso di affondamento alleato dell'intera guerra</a:t>
            </a:r>
          </a:p>
        </p:txBody>
      </p:sp>
    </p:spTree>
    <p:extLst>
      <p:ext uri="{BB962C8B-B14F-4D97-AF65-F5344CB8AC3E}">
        <p14:creationId xmlns:p14="http://schemas.microsoft.com/office/powerpoint/2010/main" val="73421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A63240-A9EC-4E69-B3E6-D903B2455B4B}"/>
              </a:ext>
            </a:extLst>
          </p:cNvPr>
          <p:cNvSpPr>
            <a:spLocks noGrp="1"/>
          </p:cNvSpPr>
          <p:nvPr>
            <p:ph type="title"/>
          </p:nvPr>
        </p:nvSpPr>
        <p:spPr/>
        <p:txBody>
          <a:bodyPr/>
          <a:lstStyle/>
          <a:p>
            <a:r>
              <a:rPr lang="it-IT" dirty="0"/>
              <a:t>Le isole. Malta</a:t>
            </a:r>
          </a:p>
        </p:txBody>
      </p:sp>
      <p:sp>
        <p:nvSpPr>
          <p:cNvPr id="3" name="Segnaposto contenuto 2">
            <a:extLst>
              <a:ext uri="{FF2B5EF4-FFF2-40B4-BE49-F238E27FC236}">
                <a16:creationId xmlns:a16="http://schemas.microsoft.com/office/drawing/2014/main" id="{32B1A2B3-0AD8-4D2F-98C3-81439E6E6485}"/>
              </a:ext>
            </a:extLst>
          </p:cNvPr>
          <p:cNvSpPr>
            <a:spLocks noGrp="1"/>
          </p:cNvSpPr>
          <p:nvPr>
            <p:ph idx="1"/>
          </p:nvPr>
        </p:nvSpPr>
        <p:spPr>
          <a:xfrm>
            <a:off x="2592925" y="2015066"/>
            <a:ext cx="8915400" cy="4548089"/>
          </a:xfrm>
        </p:spPr>
        <p:txBody>
          <a:bodyPr>
            <a:noAutofit/>
          </a:bodyPr>
          <a:lstStyle/>
          <a:p>
            <a:pPr algn="just"/>
            <a:r>
              <a:rPr lang="it-IT" sz="1500" dirty="0"/>
              <a:t>Durante la guerra fredda Malta mantenne la sua posizione strategica in ambito alleato (GB che controllava anche Gibilterra) fino alla sua indipendenza</a:t>
            </a:r>
          </a:p>
          <a:p>
            <a:pPr algn="just"/>
            <a:r>
              <a:rPr lang="it-IT" sz="1500" dirty="0"/>
              <a:t>Nel 1979, l’ultima nave da guerra inglese lasciò le coste maltesi. Lo stesso anno, la base navale della Nato fu chiusa e il paese dichiarò la propria neutralità (articolo 3 della Costituzione). Nel 2011, richiamando la neutralità maltese, l’allora premier Gonzi ha annunciato la decisione di vietare l’utilizzo del territorio come base per le operazioni militari condotte in Libia, in ottemperanza alla risoluzione 1973/2011 delle Nazioni Unite.</a:t>
            </a:r>
          </a:p>
          <a:p>
            <a:pPr algn="just"/>
            <a:r>
              <a:rPr lang="it-IT" sz="1500" dirty="0"/>
              <a:t>Sul piano della sicurezza interna il problema più grave è costituito dall’immigrazione</a:t>
            </a:r>
            <a:r>
              <a:rPr lang="it-IT" sz="1500" b="1" dirty="0"/>
              <a:t> </a:t>
            </a:r>
            <a:r>
              <a:rPr lang="it-IT" sz="1500" dirty="0"/>
              <a:t>proveniente dal Nord Africa. Dal 2002, secondo i dati forniti dall’</a:t>
            </a:r>
            <a:r>
              <a:rPr lang="it-IT" sz="1500" dirty="0" err="1"/>
              <a:t>Unhcr</a:t>
            </a:r>
            <a:r>
              <a:rPr lang="it-IT" sz="1500" dirty="0"/>
              <a:t> e dal ministero dell’interno maltese, La Valletta ha condotto 954 operazioni di salvataggio e ha accolto circa 19.000 persone delle quali solo il 30% è rimasto sull’isola ottenendo in seguito lo status di rifugiato. </a:t>
            </a:r>
          </a:p>
          <a:p>
            <a:pPr algn="just"/>
            <a:r>
              <a:rPr lang="it-IT" sz="1500" dirty="0"/>
              <a:t>La crisi libica del 2011 ha posto a Malta rilevanti problemi di carattere politico ed economico con significative perdite subite per l’interruzione dei rapporti commerciali con la Libia (nel 2010 aveva importato da Tripoli beni commerciali per 34 milioni di euro ed esportato per 85 milioni).</a:t>
            </a:r>
          </a:p>
        </p:txBody>
      </p:sp>
    </p:spTree>
    <p:extLst>
      <p:ext uri="{BB962C8B-B14F-4D97-AF65-F5344CB8AC3E}">
        <p14:creationId xmlns:p14="http://schemas.microsoft.com/office/powerpoint/2010/main" val="2595006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2D4D6D-05D2-4F5D-85D4-3B1229E95C11}"/>
              </a:ext>
            </a:extLst>
          </p:cNvPr>
          <p:cNvSpPr>
            <a:spLocks noGrp="1"/>
          </p:cNvSpPr>
          <p:nvPr>
            <p:ph type="title"/>
          </p:nvPr>
        </p:nvSpPr>
        <p:spPr/>
        <p:txBody>
          <a:bodyPr>
            <a:normAutofit/>
          </a:bodyPr>
          <a:lstStyle/>
          <a:p>
            <a:r>
              <a:rPr lang="it-IT" sz="3200" dirty="0"/>
              <a:t>Le isole. Malta</a:t>
            </a:r>
          </a:p>
        </p:txBody>
      </p:sp>
      <p:sp>
        <p:nvSpPr>
          <p:cNvPr id="4" name="Segnaposto contenuto 3">
            <a:extLst>
              <a:ext uri="{FF2B5EF4-FFF2-40B4-BE49-F238E27FC236}">
                <a16:creationId xmlns:a16="http://schemas.microsoft.com/office/drawing/2014/main" id="{002CE4A2-7143-43B5-854F-512834ABE570}"/>
              </a:ext>
            </a:extLst>
          </p:cNvPr>
          <p:cNvSpPr>
            <a:spLocks noGrp="1"/>
          </p:cNvSpPr>
          <p:nvPr>
            <p:ph sz="half" idx="2"/>
          </p:nvPr>
        </p:nvSpPr>
        <p:spPr/>
        <p:txBody>
          <a:bodyPr>
            <a:normAutofit fontScale="77500" lnSpcReduction="20000"/>
          </a:bodyPr>
          <a:lstStyle/>
          <a:p>
            <a:pPr algn="just"/>
            <a:r>
              <a:rPr lang="it-IT" dirty="0"/>
              <a:t>Nel corso del 2013 i migranti salvati dalle acque sono stati 1692 (dati di ottobre dello stesso anno), con un picco nei flussi raggiunto nel luglio (766 arrivi, dati </a:t>
            </a:r>
            <a:r>
              <a:rPr lang="it-IT" dirty="0" err="1"/>
              <a:t>Frontex</a:t>
            </a:r>
            <a:r>
              <a:rPr lang="it-IT" dirty="0"/>
              <a:t>). Il primo quarto del 2014 ha registrato numerosi arrivi nella frontiera ‘Mediterraneo centrale’, di cui 308 nell’isola. Il numero degli sbarchi a Malta è esiguo se rapportato con quello di Italia, Francia o Spagna, ma pur sempre significativo in rapporto all’altissima densità abitativa dell’isola e alle sue ridotte dimensioni. </a:t>
            </a:r>
          </a:p>
          <a:p>
            <a:pPr algn="just"/>
            <a:r>
              <a:rPr lang="it-IT" dirty="0"/>
              <a:t>La condotta maltese in materia d’immigrazione è stata più volte criticata </a:t>
            </a:r>
            <a:r>
              <a:rPr lang="it-IT" dirty="0" err="1"/>
              <a:t>dall’Eu</a:t>
            </a:r>
            <a:r>
              <a:rPr lang="it-IT" dirty="0"/>
              <a:t>, da </a:t>
            </a:r>
            <a:r>
              <a:rPr lang="it-IT" dirty="0" err="1"/>
              <a:t>Unhcr</a:t>
            </a:r>
            <a:r>
              <a:rPr lang="it-IT" dirty="0"/>
              <a:t> e da istituzioni non governative che hanno denunciato le precarie condizioni degli immigrati nei centri di detenzione e i respingimenti in mare.  </a:t>
            </a:r>
          </a:p>
        </p:txBody>
      </p:sp>
      <p:pic>
        <p:nvPicPr>
          <p:cNvPr id="13" name="Segnaposto contenuto 12">
            <a:extLst>
              <a:ext uri="{FF2B5EF4-FFF2-40B4-BE49-F238E27FC236}">
                <a16:creationId xmlns:a16="http://schemas.microsoft.com/office/drawing/2014/main" id="{D34E410C-4990-4991-A560-0B0497D20006}"/>
              </a:ext>
            </a:extLst>
          </p:cNvPr>
          <p:cNvPicPr>
            <a:picLocks noGrp="1" noChangeAspect="1"/>
          </p:cNvPicPr>
          <p:nvPr>
            <p:ph sz="half" idx="1"/>
          </p:nvPr>
        </p:nvPicPr>
        <p:blipFill>
          <a:blip r:embed="rId2"/>
          <a:stretch>
            <a:fillRect/>
          </a:stretch>
        </p:blipFill>
        <p:spPr>
          <a:xfrm>
            <a:off x="2072945" y="2126923"/>
            <a:ext cx="4829505" cy="3427209"/>
          </a:xfrm>
          <a:prstGeom prst="rect">
            <a:avLst/>
          </a:prstGeom>
        </p:spPr>
      </p:pic>
    </p:spTree>
    <p:extLst>
      <p:ext uri="{BB962C8B-B14F-4D97-AF65-F5344CB8AC3E}">
        <p14:creationId xmlns:p14="http://schemas.microsoft.com/office/powerpoint/2010/main" val="140337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548A62-F528-4B57-A470-F8BC352B0356}"/>
              </a:ext>
            </a:extLst>
          </p:cNvPr>
          <p:cNvSpPr>
            <a:spLocks noGrp="1"/>
          </p:cNvSpPr>
          <p:nvPr>
            <p:ph type="title"/>
          </p:nvPr>
        </p:nvSpPr>
        <p:spPr/>
        <p:txBody>
          <a:bodyPr>
            <a:normAutofit/>
          </a:bodyPr>
          <a:lstStyle/>
          <a:p>
            <a:pPr algn="ctr"/>
            <a:r>
              <a:rPr lang="it-IT" sz="2800" dirty="0"/>
              <a:t>Le ZEE (zone economiche esclusive) come fonte di tensioni e conflitti</a:t>
            </a:r>
          </a:p>
        </p:txBody>
      </p:sp>
      <p:pic>
        <p:nvPicPr>
          <p:cNvPr id="4" name="Segnaposto contenuto 3">
            <a:extLst>
              <a:ext uri="{FF2B5EF4-FFF2-40B4-BE49-F238E27FC236}">
                <a16:creationId xmlns:a16="http://schemas.microsoft.com/office/drawing/2014/main" id="{151350D3-F9E5-4BD8-B0E1-DC7885DE70E1}"/>
              </a:ext>
            </a:extLst>
          </p:cNvPr>
          <p:cNvPicPr>
            <a:picLocks noGrp="1" noChangeAspect="1"/>
          </p:cNvPicPr>
          <p:nvPr>
            <p:ph idx="1"/>
          </p:nvPr>
        </p:nvPicPr>
        <p:blipFill>
          <a:blip r:embed="rId2"/>
          <a:stretch>
            <a:fillRect/>
          </a:stretch>
        </p:blipFill>
        <p:spPr>
          <a:xfrm>
            <a:off x="3263180" y="2133600"/>
            <a:ext cx="6602266" cy="3778250"/>
          </a:xfrm>
          <a:prstGeom prst="rect">
            <a:avLst/>
          </a:prstGeom>
        </p:spPr>
      </p:pic>
      <p:sp>
        <p:nvSpPr>
          <p:cNvPr id="5" name="CasellaDiTesto 4">
            <a:extLst>
              <a:ext uri="{FF2B5EF4-FFF2-40B4-BE49-F238E27FC236}">
                <a16:creationId xmlns:a16="http://schemas.microsoft.com/office/drawing/2014/main" id="{166BDF9F-4D2B-442B-AB8B-917C920A477A}"/>
              </a:ext>
            </a:extLst>
          </p:cNvPr>
          <p:cNvSpPr txBox="1"/>
          <p:nvPr/>
        </p:nvSpPr>
        <p:spPr>
          <a:xfrm>
            <a:off x="3378201" y="6151033"/>
            <a:ext cx="6578600" cy="276999"/>
          </a:xfrm>
          <a:prstGeom prst="rect">
            <a:avLst/>
          </a:prstGeom>
          <a:noFill/>
        </p:spPr>
        <p:txBody>
          <a:bodyPr wrap="square" rtlCol="0">
            <a:spAutoFit/>
          </a:bodyPr>
          <a:lstStyle/>
          <a:p>
            <a:pPr algn="ctr"/>
            <a:r>
              <a:rPr lang="it-IT" sz="1200" dirty="0"/>
              <a:t>https://it.insideover.com/politica/la-battaglia-delle-zee-nel-mediterraneo.html</a:t>
            </a:r>
          </a:p>
        </p:txBody>
      </p:sp>
    </p:spTree>
    <p:extLst>
      <p:ext uri="{BB962C8B-B14F-4D97-AF65-F5344CB8AC3E}">
        <p14:creationId xmlns:p14="http://schemas.microsoft.com/office/powerpoint/2010/main" val="71433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A2839C-5093-43E8-90D0-4461723D9961}"/>
              </a:ext>
            </a:extLst>
          </p:cNvPr>
          <p:cNvSpPr>
            <a:spLocks noGrp="1"/>
          </p:cNvSpPr>
          <p:nvPr>
            <p:ph type="title"/>
          </p:nvPr>
        </p:nvSpPr>
        <p:spPr>
          <a:xfrm>
            <a:off x="2592925" y="624110"/>
            <a:ext cx="8911687" cy="823690"/>
          </a:xfrm>
        </p:spPr>
        <p:txBody>
          <a:bodyPr>
            <a:normAutofit/>
          </a:bodyPr>
          <a:lstStyle/>
          <a:p>
            <a:pPr algn="ctr"/>
            <a:r>
              <a:rPr lang="it-IT" sz="3200" dirty="0"/>
              <a:t>Dal tempo lontano all’oggi</a:t>
            </a:r>
          </a:p>
        </p:txBody>
      </p:sp>
      <p:sp>
        <p:nvSpPr>
          <p:cNvPr id="3" name="Segnaposto contenuto 2">
            <a:extLst>
              <a:ext uri="{FF2B5EF4-FFF2-40B4-BE49-F238E27FC236}">
                <a16:creationId xmlns:a16="http://schemas.microsoft.com/office/drawing/2014/main" id="{5D3468F3-64CD-4630-81E0-62C6E2C32A30}"/>
              </a:ext>
            </a:extLst>
          </p:cNvPr>
          <p:cNvSpPr>
            <a:spLocks noGrp="1"/>
          </p:cNvSpPr>
          <p:nvPr>
            <p:ph idx="1"/>
          </p:nvPr>
        </p:nvSpPr>
        <p:spPr>
          <a:xfrm>
            <a:off x="2301346" y="1702735"/>
            <a:ext cx="8915400" cy="4531155"/>
          </a:xfrm>
        </p:spPr>
        <p:txBody>
          <a:bodyPr>
            <a:normAutofit fontScale="77500" lnSpcReduction="20000"/>
          </a:bodyPr>
          <a:lstStyle/>
          <a:p>
            <a:pPr algn="just">
              <a:lnSpc>
                <a:spcPct val="120000"/>
              </a:lnSpc>
            </a:pPr>
            <a:r>
              <a:rPr lang="it-IT" sz="2200" dirty="0"/>
              <a:t>Lucien </a:t>
            </a:r>
            <a:r>
              <a:rPr lang="it-IT" sz="2200" dirty="0" err="1"/>
              <a:t>Febvre</a:t>
            </a:r>
            <a:r>
              <a:rPr lang="it-IT" sz="2200" dirty="0"/>
              <a:t> definì le terre che affacciano sul Mediterraneo come «margini solidificati di un universo liquido»</a:t>
            </a:r>
          </a:p>
          <a:p>
            <a:pPr algn="just">
              <a:lnSpc>
                <a:spcPct val="120000"/>
              </a:lnSpc>
            </a:pPr>
            <a:r>
              <a:rPr lang="it-IT" sz="2200" dirty="0"/>
              <a:t>Con la guerra fredda il Mediterraneo ha vissuto in una posizione relativamente secondaria nel confronto est-ovest (anche se la NATO lo ha inquadrato nei comandi SUD e SUD-EST dotandolo di basi navali ed aeree/missilistiche per impedire una eccessiva pressione dal Mar Nero) ma se proiettiamo nel tempo lontano la questione degli Stretti e la pressione per l’accesso al mare da parte della Russia (o meglio da parte della massa centrale euroasiatica), notiamo con facilità come sia stata solo una fase di «sospensione» della sua storia</a:t>
            </a:r>
          </a:p>
          <a:p>
            <a:pPr algn="just">
              <a:lnSpc>
                <a:spcPct val="120000"/>
              </a:lnSpc>
            </a:pPr>
            <a:r>
              <a:rPr lang="it-IT" sz="2200" dirty="0"/>
              <a:t>Terminata la Guerra Fredda, la progressiva «continentalizzazione» degli interessi economici degli stati europei ed il relativo disimpegno USA ha lasciato a lasciato ad altri l’occupazione di «spazi vuoti» del Mediterraneo:  dapprima gli li Usa e poi Russia, Cina e – in parte Turchia.</a:t>
            </a:r>
          </a:p>
          <a:p>
            <a:pPr marL="0" indent="0">
              <a:buNone/>
            </a:pPr>
            <a:r>
              <a:rPr lang="it-IT" sz="1100" dirty="0"/>
              <a:t>*) Spunti da Silvia Proietti (22 gennaio 2020) in https://www.piuculture.it/2020/01/mediterraneo-geopolitica/</a:t>
            </a:r>
          </a:p>
        </p:txBody>
      </p:sp>
    </p:spTree>
    <p:extLst>
      <p:ext uri="{BB962C8B-B14F-4D97-AF65-F5344CB8AC3E}">
        <p14:creationId xmlns:p14="http://schemas.microsoft.com/office/powerpoint/2010/main" val="2511543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A63240-A9EC-4E69-B3E6-D903B2455B4B}"/>
              </a:ext>
            </a:extLst>
          </p:cNvPr>
          <p:cNvSpPr>
            <a:spLocks noGrp="1"/>
          </p:cNvSpPr>
          <p:nvPr>
            <p:ph type="title"/>
          </p:nvPr>
        </p:nvSpPr>
        <p:spPr/>
        <p:txBody>
          <a:bodyPr>
            <a:normAutofit/>
          </a:bodyPr>
          <a:lstStyle/>
          <a:p>
            <a:r>
              <a:rPr lang="it-IT" sz="3200" dirty="0"/>
              <a:t>Le isole. Sicilia *</a:t>
            </a:r>
          </a:p>
        </p:txBody>
      </p:sp>
      <p:sp>
        <p:nvSpPr>
          <p:cNvPr id="6" name="Segnaposto contenuto 5">
            <a:extLst>
              <a:ext uri="{FF2B5EF4-FFF2-40B4-BE49-F238E27FC236}">
                <a16:creationId xmlns:a16="http://schemas.microsoft.com/office/drawing/2014/main" id="{CD0FF752-AA30-4823-8EDC-D498238A4733}"/>
              </a:ext>
            </a:extLst>
          </p:cNvPr>
          <p:cNvSpPr>
            <a:spLocks noGrp="1"/>
          </p:cNvSpPr>
          <p:nvPr>
            <p:ph idx="1"/>
          </p:nvPr>
        </p:nvSpPr>
        <p:spPr>
          <a:xfrm>
            <a:off x="2589212" y="1244600"/>
            <a:ext cx="8915400" cy="4989290"/>
          </a:xfrm>
        </p:spPr>
        <p:txBody>
          <a:bodyPr>
            <a:normAutofit fontScale="92500" lnSpcReduction="20000"/>
          </a:bodyPr>
          <a:lstStyle/>
          <a:p>
            <a:pPr algn="just">
              <a:lnSpc>
                <a:spcPct val="120000"/>
              </a:lnSpc>
            </a:pPr>
            <a:r>
              <a:rPr lang="it-IT" dirty="0"/>
              <a:t>Sulla Sicilia e sullo stretto di Sicilia si potrebbe dire moltissimo: </a:t>
            </a:r>
          </a:p>
          <a:p>
            <a:pPr algn="just">
              <a:lnSpc>
                <a:spcPct val="120000"/>
              </a:lnSpc>
            </a:pPr>
            <a:r>
              <a:rPr lang="it-IT" dirty="0"/>
              <a:t>La Sicilia è la chiave del Mediterraneo centrale e meridionale. Dall’isola si controlla lo Stretto da cui passano, e sempre più passeranno, le rotte che legano l’Oceano Atlantico all’Indo-Pacifico. Come è sempre stato dall’apertura del Canale di Suez nel 1869. </a:t>
            </a:r>
          </a:p>
          <a:p>
            <a:pPr algn="just">
              <a:lnSpc>
                <a:spcPct val="120000"/>
              </a:lnSpc>
            </a:pPr>
            <a:r>
              <a:rPr lang="it-IT" dirty="0"/>
              <a:t>Il controllo della Sicilia è centrale nella partita fra Stati USA e Cina, e non solo. </a:t>
            </a:r>
          </a:p>
          <a:p>
            <a:pPr algn="just" fontAlgn="base">
              <a:lnSpc>
                <a:spcPct val="120000"/>
              </a:lnSpc>
            </a:pPr>
            <a:r>
              <a:rPr lang="it-IT" dirty="0"/>
              <a:t>Il parziale disimpegno americano dal Mediterraneo e la penetrazione cinese nell’area, insieme al tentativo russo-turco di spartirsi rispettive zone d’influenza in Nord Africa, aumentano il valore dell’Italia. </a:t>
            </a:r>
          </a:p>
          <a:p>
            <a:pPr algn="just" fontAlgn="base">
              <a:lnSpc>
                <a:spcPct val="120000"/>
              </a:lnSpc>
            </a:pPr>
            <a:r>
              <a:rPr lang="it-IT" dirty="0"/>
              <a:t>Nella GF ha avuto un ruolo strategico determinante nello scacchiere sud e sud-est della Nato. </a:t>
            </a:r>
          </a:p>
          <a:p>
            <a:pPr algn="just" fontAlgn="base">
              <a:lnSpc>
                <a:spcPct val="120000"/>
              </a:lnSpc>
            </a:pPr>
            <a:r>
              <a:rPr lang="it-IT" dirty="0"/>
              <a:t>Con i mutamenti dei modelli di difesa post 1989, è diventate ancor più importante rispetto alle questioni geoeconomiche, al traffico di </a:t>
            </a:r>
            <a:r>
              <a:rPr lang="it-IT" dirty="0" err="1"/>
              <a:t>droge</a:t>
            </a:r>
            <a:r>
              <a:rPr lang="it-IT" dirty="0"/>
              <a:t> ed armi, alle questioni indirettamente collegate ai flussi migratori per il controllo delle fascia settentrionale dell’Africa e per gli interventi in Libia</a:t>
            </a:r>
          </a:p>
          <a:p>
            <a:pPr marL="0" indent="0" fontAlgn="base">
              <a:buNone/>
            </a:pPr>
            <a:r>
              <a:rPr lang="it-IT" sz="1200" dirty="0"/>
              <a:t>*) https://www.limesonline.com/cartaceo/il-nostro-destino-si-gioca-in-sicilia</a:t>
            </a:r>
          </a:p>
        </p:txBody>
      </p:sp>
    </p:spTree>
    <p:extLst>
      <p:ext uri="{BB962C8B-B14F-4D97-AF65-F5344CB8AC3E}">
        <p14:creationId xmlns:p14="http://schemas.microsoft.com/office/powerpoint/2010/main" val="3463521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C2AFA-FD2A-486F-BB29-424599D1F360}"/>
              </a:ext>
            </a:extLst>
          </p:cNvPr>
          <p:cNvSpPr>
            <a:spLocks noGrp="1"/>
          </p:cNvSpPr>
          <p:nvPr>
            <p:ph type="title"/>
          </p:nvPr>
        </p:nvSpPr>
        <p:spPr>
          <a:xfrm>
            <a:off x="2592925" y="624110"/>
            <a:ext cx="8911687" cy="764423"/>
          </a:xfrm>
        </p:spPr>
        <p:txBody>
          <a:bodyPr>
            <a:normAutofit/>
          </a:bodyPr>
          <a:lstStyle/>
          <a:p>
            <a:r>
              <a:rPr lang="it-IT" sz="3200" dirty="0"/>
              <a:t>Le isole. Sicilia *</a:t>
            </a:r>
          </a:p>
        </p:txBody>
      </p:sp>
      <p:pic>
        <p:nvPicPr>
          <p:cNvPr id="4" name="Segnaposto contenuto 3">
            <a:extLst>
              <a:ext uri="{FF2B5EF4-FFF2-40B4-BE49-F238E27FC236}">
                <a16:creationId xmlns:a16="http://schemas.microsoft.com/office/drawing/2014/main" id="{5D17D12F-647F-4F18-9C9C-BF54AAB1DB06}"/>
              </a:ext>
            </a:extLst>
          </p:cNvPr>
          <p:cNvPicPr>
            <a:picLocks noGrp="1" noChangeAspect="1"/>
          </p:cNvPicPr>
          <p:nvPr>
            <p:ph idx="1"/>
          </p:nvPr>
        </p:nvPicPr>
        <p:blipFill>
          <a:blip r:embed="rId2"/>
          <a:stretch>
            <a:fillRect/>
          </a:stretch>
        </p:blipFill>
        <p:spPr>
          <a:xfrm>
            <a:off x="2717800" y="1471096"/>
            <a:ext cx="7025917" cy="4686287"/>
          </a:xfrm>
          <a:prstGeom prst="rect">
            <a:avLst/>
          </a:prstGeom>
        </p:spPr>
      </p:pic>
      <p:sp>
        <p:nvSpPr>
          <p:cNvPr id="5" name="CasellaDiTesto 4">
            <a:extLst>
              <a:ext uri="{FF2B5EF4-FFF2-40B4-BE49-F238E27FC236}">
                <a16:creationId xmlns:a16="http://schemas.microsoft.com/office/drawing/2014/main" id="{EA06DF55-07D0-4ECB-AF17-ECD75B7150F6}"/>
              </a:ext>
            </a:extLst>
          </p:cNvPr>
          <p:cNvSpPr txBox="1"/>
          <p:nvPr/>
        </p:nvSpPr>
        <p:spPr>
          <a:xfrm>
            <a:off x="2760133" y="6358467"/>
            <a:ext cx="7001934" cy="461665"/>
          </a:xfrm>
          <a:prstGeom prst="rect">
            <a:avLst/>
          </a:prstGeom>
          <a:noFill/>
        </p:spPr>
        <p:txBody>
          <a:bodyPr wrap="square" rtlCol="0">
            <a:spAutoFit/>
          </a:bodyPr>
          <a:lstStyle/>
          <a:p>
            <a:pPr algn="ctr"/>
            <a:r>
              <a:rPr lang="it-IT" sz="1200" dirty="0"/>
              <a:t>Carta di Laura Canali 2021, in https://www.limesonline.com/cartaceo/il-nostro-destino-si-gioca-in-sicilia</a:t>
            </a:r>
          </a:p>
        </p:txBody>
      </p:sp>
    </p:spTree>
    <p:extLst>
      <p:ext uri="{BB962C8B-B14F-4D97-AF65-F5344CB8AC3E}">
        <p14:creationId xmlns:p14="http://schemas.microsoft.com/office/powerpoint/2010/main" val="133880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A63240-A9EC-4E69-B3E6-D903B2455B4B}"/>
              </a:ext>
            </a:extLst>
          </p:cNvPr>
          <p:cNvSpPr>
            <a:spLocks noGrp="1"/>
          </p:cNvSpPr>
          <p:nvPr>
            <p:ph type="title"/>
          </p:nvPr>
        </p:nvSpPr>
        <p:spPr/>
        <p:txBody>
          <a:bodyPr/>
          <a:lstStyle/>
          <a:p>
            <a:r>
              <a:rPr lang="it-IT" dirty="0"/>
              <a:t>Le isole. Sardegna</a:t>
            </a:r>
          </a:p>
        </p:txBody>
      </p:sp>
      <p:sp>
        <p:nvSpPr>
          <p:cNvPr id="3" name="Segnaposto contenuto 2">
            <a:extLst>
              <a:ext uri="{FF2B5EF4-FFF2-40B4-BE49-F238E27FC236}">
                <a16:creationId xmlns:a16="http://schemas.microsoft.com/office/drawing/2014/main" id="{32B1A2B3-0AD8-4D2F-98C3-81439E6E6485}"/>
              </a:ext>
            </a:extLst>
          </p:cNvPr>
          <p:cNvSpPr>
            <a:spLocks noGrp="1"/>
          </p:cNvSpPr>
          <p:nvPr>
            <p:ph idx="1"/>
          </p:nvPr>
        </p:nvSpPr>
        <p:spPr>
          <a:xfrm>
            <a:off x="2589212" y="1498600"/>
            <a:ext cx="8915400" cy="4412622"/>
          </a:xfrm>
        </p:spPr>
        <p:txBody>
          <a:bodyPr>
            <a:normAutofit fontScale="92500"/>
          </a:bodyPr>
          <a:lstStyle/>
          <a:p>
            <a:pPr algn="just"/>
            <a:r>
              <a:rPr lang="it-IT" dirty="0"/>
              <a:t>L’isola più anti marittima della storia mediterranea. Così è stata definita da Limes (n. 10/2020)la Sardegna.</a:t>
            </a:r>
          </a:p>
          <a:p>
            <a:pPr algn="just"/>
            <a:r>
              <a:rPr lang="it-IT" dirty="0"/>
              <a:t>Eppure anch’essa ha una sua valenza geopolitica collegata essenzialmente allo spazio centrosettentrionale del Mediterraneo ed al ruolo dell’Italia</a:t>
            </a:r>
          </a:p>
          <a:p>
            <a:pPr algn="just"/>
            <a:r>
              <a:rPr lang="it-IT" dirty="0"/>
              <a:t>Nella Guerra fredda era l’ultima base difendibile in Italia in caso di invasione da parte del Patto di Varsavia e sul suo territorio hanno avuto sede ed hanno tuttora sede alcuni degli impianti militari più importanti: Isola di Santo Stefano/Maddalena: base sommergibili atomici (dismessa); Poligoni di tiro navale e terrestre (</a:t>
            </a:r>
            <a:r>
              <a:rPr lang="it-IT" dirty="0" err="1"/>
              <a:t>Perdas</a:t>
            </a:r>
            <a:r>
              <a:rPr lang="it-IT" dirty="0"/>
              <a:t> de </a:t>
            </a:r>
            <a:r>
              <a:rPr lang="it-IT" dirty="0" err="1"/>
              <a:t>fogu</a:t>
            </a:r>
            <a:r>
              <a:rPr lang="it-IT" dirty="0"/>
              <a:t> Sardegna centro orientale; Capo Teulada Sardegna meridionale; Salto di Quirra), Centri di addestramento (Capo </a:t>
            </a:r>
            <a:r>
              <a:rPr lang="it-IT" dirty="0" err="1"/>
              <a:t>Marrargiu</a:t>
            </a:r>
            <a:r>
              <a:rPr lang="it-IT" dirty="0"/>
              <a:t> Sardegna Nord occidentale); centri radio e trasmissioni ed altre zone. </a:t>
            </a:r>
          </a:p>
          <a:p>
            <a:pPr algn="just"/>
            <a:r>
              <a:rPr lang="it-IT" dirty="0"/>
              <a:t>Ne consegue che due fra i principali aspetti geopolitici della Sardegna si configurano negli anni successivi la 2GM e si differenziano dopo l’89 con funzioni differenti: controllo delle migrazioni, dei traffici di armi e droga; controllo aereonavale e radio del Mediterraneo centrale (abbinata alle basi in Sicilia)</a:t>
            </a:r>
          </a:p>
        </p:txBody>
      </p:sp>
    </p:spTree>
    <p:extLst>
      <p:ext uri="{BB962C8B-B14F-4D97-AF65-F5344CB8AC3E}">
        <p14:creationId xmlns:p14="http://schemas.microsoft.com/office/powerpoint/2010/main" val="1726797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EBACDD-068B-49C8-949E-453531B77ECC}"/>
              </a:ext>
            </a:extLst>
          </p:cNvPr>
          <p:cNvSpPr>
            <a:spLocks noGrp="1"/>
          </p:cNvSpPr>
          <p:nvPr>
            <p:ph type="title"/>
          </p:nvPr>
        </p:nvSpPr>
        <p:spPr/>
        <p:txBody>
          <a:bodyPr/>
          <a:lstStyle/>
          <a:p>
            <a:r>
              <a:rPr lang="it-IT" dirty="0"/>
              <a:t>Le isole. Sardegna</a:t>
            </a:r>
          </a:p>
        </p:txBody>
      </p:sp>
      <p:pic>
        <p:nvPicPr>
          <p:cNvPr id="6" name="Segnaposto contenuto 5">
            <a:extLst>
              <a:ext uri="{FF2B5EF4-FFF2-40B4-BE49-F238E27FC236}">
                <a16:creationId xmlns:a16="http://schemas.microsoft.com/office/drawing/2014/main" id="{21211074-96FA-4BDF-800C-BFE678F3A093}"/>
              </a:ext>
            </a:extLst>
          </p:cNvPr>
          <p:cNvPicPr>
            <a:picLocks noGrp="1" noChangeAspect="1"/>
          </p:cNvPicPr>
          <p:nvPr>
            <p:ph sz="half" idx="1"/>
          </p:nvPr>
        </p:nvPicPr>
        <p:blipFill>
          <a:blip r:embed="rId2"/>
          <a:stretch>
            <a:fillRect/>
          </a:stretch>
        </p:blipFill>
        <p:spPr>
          <a:xfrm>
            <a:off x="1946064" y="2133600"/>
            <a:ext cx="3595329" cy="3778250"/>
          </a:xfrm>
          <a:prstGeom prst="rect">
            <a:avLst/>
          </a:prstGeom>
        </p:spPr>
      </p:pic>
      <p:pic>
        <p:nvPicPr>
          <p:cNvPr id="5" name="Segnaposto contenuto 4">
            <a:extLst>
              <a:ext uri="{FF2B5EF4-FFF2-40B4-BE49-F238E27FC236}">
                <a16:creationId xmlns:a16="http://schemas.microsoft.com/office/drawing/2014/main" id="{B156A13B-6E13-4B94-B701-8BEC3F27F6FD}"/>
              </a:ext>
            </a:extLst>
          </p:cNvPr>
          <p:cNvPicPr>
            <a:picLocks noGrp="1" noChangeAspect="1"/>
          </p:cNvPicPr>
          <p:nvPr>
            <p:ph sz="half" idx="2"/>
          </p:nvPr>
        </p:nvPicPr>
        <p:blipFill>
          <a:blip r:embed="rId3"/>
          <a:stretch>
            <a:fillRect/>
          </a:stretch>
        </p:blipFill>
        <p:spPr>
          <a:xfrm>
            <a:off x="6414171" y="2133599"/>
            <a:ext cx="5462978" cy="3716867"/>
          </a:xfrm>
          <a:prstGeom prst="rect">
            <a:avLst/>
          </a:prstGeom>
        </p:spPr>
      </p:pic>
      <p:sp>
        <p:nvSpPr>
          <p:cNvPr id="7" name="CasellaDiTesto 6">
            <a:extLst>
              <a:ext uri="{FF2B5EF4-FFF2-40B4-BE49-F238E27FC236}">
                <a16:creationId xmlns:a16="http://schemas.microsoft.com/office/drawing/2014/main" id="{50481701-3E30-4A6D-A68A-43A353B282AF}"/>
              </a:ext>
            </a:extLst>
          </p:cNvPr>
          <p:cNvSpPr txBox="1"/>
          <p:nvPr/>
        </p:nvSpPr>
        <p:spPr>
          <a:xfrm>
            <a:off x="2057400" y="6070600"/>
            <a:ext cx="3352800" cy="769441"/>
          </a:xfrm>
          <a:prstGeom prst="rect">
            <a:avLst/>
          </a:prstGeom>
          <a:noFill/>
        </p:spPr>
        <p:txBody>
          <a:bodyPr wrap="square" rtlCol="0">
            <a:spAutoFit/>
          </a:bodyPr>
          <a:lstStyle/>
          <a:p>
            <a:r>
              <a:rPr lang="it-IT" sz="1100" dirty="0"/>
              <a:t>Mappa aggiornata al 2022 https://www.radiondadurto.org/2023/01/14/cagliari-sabato-14-gennaio-incontro-dibattito-sul-poligono-militare-di-porto-teulada/</a:t>
            </a:r>
          </a:p>
        </p:txBody>
      </p:sp>
      <p:sp>
        <p:nvSpPr>
          <p:cNvPr id="8" name="CasellaDiTesto 7">
            <a:extLst>
              <a:ext uri="{FF2B5EF4-FFF2-40B4-BE49-F238E27FC236}">
                <a16:creationId xmlns:a16="http://schemas.microsoft.com/office/drawing/2014/main" id="{8AE94CEC-1203-4653-A5CE-3045A27DBF6F}"/>
              </a:ext>
            </a:extLst>
          </p:cNvPr>
          <p:cNvSpPr txBox="1"/>
          <p:nvPr/>
        </p:nvSpPr>
        <p:spPr>
          <a:xfrm>
            <a:off x="6414171" y="6206067"/>
            <a:ext cx="5396829" cy="276999"/>
          </a:xfrm>
          <a:prstGeom prst="rect">
            <a:avLst/>
          </a:prstGeom>
          <a:noFill/>
        </p:spPr>
        <p:txBody>
          <a:bodyPr wrap="square" rtlCol="0">
            <a:spAutoFit/>
          </a:bodyPr>
          <a:lstStyle/>
          <a:p>
            <a:pPr algn="ctr"/>
            <a:r>
              <a:rPr lang="it-IT" sz="1200" dirty="0"/>
              <a:t>Carta di Laura Canali, Limes</a:t>
            </a:r>
          </a:p>
        </p:txBody>
      </p:sp>
    </p:spTree>
    <p:extLst>
      <p:ext uri="{BB962C8B-B14F-4D97-AF65-F5344CB8AC3E}">
        <p14:creationId xmlns:p14="http://schemas.microsoft.com/office/powerpoint/2010/main" val="2706343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8E8DF3-4E6F-47FA-BB4E-218BCB2360AF}"/>
              </a:ext>
            </a:extLst>
          </p:cNvPr>
          <p:cNvSpPr>
            <a:spLocks noGrp="1"/>
          </p:cNvSpPr>
          <p:nvPr>
            <p:ph type="title"/>
          </p:nvPr>
        </p:nvSpPr>
        <p:spPr/>
        <p:txBody>
          <a:bodyPr/>
          <a:lstStyle/>
          <a:p>
            <a:pPr algn="ctr"/>
            <a:r>
              <a:rPr lang="it-IT" dirty="0"/>
              <a:t>Fra isole e stretti</a:t>
            </a:r>
          </a:p>
        </p:txBody>
      </p:sp>
      <p:sp>
        <p:nvSpPr>
          <p:cNvPr id="3" name="Segnaposto contenuto 2">
            <a:extLst>
              <a:ext uri="{FF2B5EF4-FFF2-40B4-BE49-F238E27FC236}">
                <a16:creationId xmlns:a16="http://schemas.microsoft.com/office/drawing/2014/main" id="{6A5BF08A-DE9F-4B63-ACA3-04CE261042BF}"/>
              </a:ext>
            </a:extLst>
          </p:cNvPr>
          <p:cNvSpPr>
            <a:spLocks noGrp="1"/>
          </p:cNvSpPr>
          <p:nvPr>
            <p:ph idx="1"/>
          </p:nvPr>
        </p:nvSpPr>
        <p:spPr/>
        <p:txBody>
          <a:bodyPr/>
          <a:lstStyle/>
          <a:p>
            <a:r>
              <a:rPr lang="it-IT" dirty="0"/>
              <a:t>Si possono identificare alcuni assi geopolitici essenziali che legano fra loro stretti, canali ed isole </a:t>
            </a:r>
          </a:p>
          <a:p>
            <a:pPr lvl="1"/>
            <a:r>
              <a:rPr lang="it-IT" dirty="0"/>
              <a:t>Nel Mediterraneo orientale: Grecia-Creta-Egitto; Stretti-Turchia-Cipro Nord-Siria; </a:t>
            </a:r>
          </a:p>
          <a:p>
            <a:pPr lvl="1"/>
            <a:r>
              <a:rPr lang="it-IT" dirty="0"/>
              <a:t>Nel Mediterraneo centrale: Italia-Sicilia-Libia (fin quando è stato possibile); Italia-Sardegna/Sicilia-Tunisia; Turchia-Libia</a:t>
            </a:r>
          </a:p>
          <a:p>
            <a:pPr lvl="1"/>
            <a:r>
              <a:rPr lang="it-IT" dirty="0"/>
              <a:t>Nel Mediterraneo occidentale: Spagna-Marocco; Francia-Algeria; Francia-Tunisia (e Libia)</a:t>
            </a:r>
          </a:p>
          <a:p>
            <a:r>
              <a:rPr lang="it-IT" dirty="0"/>
              <a:t>Questa impostazione rende l’idea di quanto il Mediterraneo ha caratteristiche molto meno omogenee di quanto siamo abituati a credere (a quelle che abbiamo visto vanno aggiunte – perlomeno – la dinamica demografica, la questione delle religioni, le grandi differenze socio-economiche fra le due sponde ) </a:t>
            </a:r>
          </a:p>
        </p:txBody>
      </p:sp>
    </p:spTree>
    <p:extLst>
      <p:ext uri="{BB962C8B-B14F-4D97-AF65-F5344CB8AC3E}">
        <p14:creationId xmlns:p14="http://schemas.microsoft.com/office/powerpoint/2010/main" val="256833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2B5669A-F2B1-49EE-9D53-819CED8D1762}"/>
              </a:ext>
            </a:extLst>
          </p:cNvPr>
          <p:cNvPicPr>
            <a:picLocks noChangeAspect="1"/>
          </p:cNvPicPr>
          <p:nvPr/>
        </p:nvPicPr>
        <p:blipFill>
          <a:blip r:embed="rId2"/>
          <a:stretch>
            <a:fillRect/>
          </a:stretch>
        </p:blipFill>
        <p:spPr>
          <a:xfrm>
            <a:off x="2190750" y="819150"/>
            <a:ext cx="7810500" cy="5219700"/>
          </a:xfrm>
          <a:prstGeom prst="rect">
            <a:avLst/>
          </a:prstGeom>
        </p:spPr>
      </p:pic>
      <p:sp>
        <p:nvSpPr>
          <p:cNvPr id="3" name="CasellaDiTesto 2">
            <a:extLst>
              <a:ext uri="{FF2B5EF4-FFF2-40B4-BE49-F238E27FC236}">
                <a16:creationId xmlns:a16="http://schemas.microsoft.com/office/drawing/2014/main" id="{A7D591B8-4C72-417D-80C4-8A51AF54BF0F}"/>
              </a:ext>
            </a:extLst>
          </p:cNvPr>
          <p:cNvSpPr txBox="1"/>
          <p:nvPr/>
        </p:nvSpPr>
        <p:spPr>
          <a:xfrm>
            <a:off x="3640667" y="6231467"/>
            <a:ext cx="3530600" cy="369332"/>
          </a:xfrm>
          <a:prstGeom prst="rect">
            <a:avLst/>
          </a:prstGeom>
          <a:noFill/>
        </p:spPr>
        <p:txBody>
          <a:bodyPr wrap="square" rtlCol="0">
            <a:spAutoFit/>
          </a:bodyPr>
          <a:lstStyle/>
          <a:p>
            <a:r>
              <a:rPr lang="it-IT" dirty="0"/>
              <a:t>Limes, Laura Canali</a:t>
            </a:r>
          </a:p>
        </p:txBody>
      </p:sp>
    </p:spTree>
    <p:extLst>
      <p:ext uri="{BB962C8B-B14F-4D97-AF65-F5344CB8AC3E}">
        <p14:creationId xmlns:p14="http://schemas.microsoft.com/office/powerpoint/2010/main" val="146597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A2839C-5093-43E8-90D0-4461723D9961}"/>
              </a:ext>
            </a:extLst>
          </p:cNvPr>
          <p:cNvSpPr>
            <a:spLocks noGrp="1"/>
          </p:cNvSpPr>
          <p:nvPr>
            <p:ph type="title"/>
          </p:nvPr>
        </p:nvSpPr>
        <p:spPr>
          <a:xfrm>
            <a:off x="2592925" y="624110"/>
            <a:ext cx="8911687" cy="823690"/>
          </a:xfrm>
        </p:spPr>
        <p:txBody>
          <a:bodyPr>
            <a:normAutofit/>
          </a:bodyPr>
          <a:lstStyle/>
          <a:p>
            <a:pPr algn="ctr"/>
            <a:r>
              <a:rPr lang="it-IT" sz="3200" dirty="0"/>
              <a:t>Dal tempo lontano all’oggi</a:t>
            </a:r>
          </a:p>
        </p:txBody>
      </p:sp>
      <p:sp>
        <p:nvSpPr>
          <p:cNvPr id="3" name="Segnaposto contenuto 2">
            <a:extLst>
              <a:ext uri="{FF2B5EF4-FFF2-40B4-BE49-F238E27FC236}">
                <a16:creationId xmlns:a16="http://schemas.microsoft.com/office/drawing/2014/main" id="{5D3468F3-64CD-4630-81E0-62C6E2C32A30}"/>
              </a:ext>
            </a:extLst>
          </p:cNvPr>
          <p:cNvSpPr>
            <a:spLocks noGrp="1"/>
          </p:cNvSpPr>
          <p:nvPr>
            <p:ph idx="1"/>
          </p:nvPr>
        </p:nvSpPr>
        <p:spPr>
          <a:xfrm>
            <a:off x="2589212" y="1380068"/>
            <a:ext cx="8915400" cy="4724400"/>
          </a:xfrm>
        </p:spPr>
        <p:txBody>
          <a:bodyPr>
            <a:normAutofit fontScale="32500" lnSpcReduction="20000"/>
          </a:bodyPr>
          <a:lstStyle/>
          <a:p>
            <a:pPr algn="just">
              <a:lnSpc>
                <a:spcPct val="120000"/>
              </a:lnSpc>
            </a:pPr>
            <a:r>
              <a:rPr lang="it-IT" sz="4900" dirty="0"/>
              <a:t>Geografia e commercio: il controllo del mare si realizza attraverso il controllo dei cosiddetti «punti di soffocamento», gli stretti, e «punti di restringimento», le isole e i canali (Canale di Sicilia, canale di Malta, canale d’Otranto, canale di Sardegna) </a:t>
            </a:r>
          </a:p>
          <a:p>
            <a:pPr algn="just">
              <a:lnSpc>
                <a:spcPct val="120000"/>
              </a:lnSpc>
            </a:pPr>
            <a:r>
              <a:rPr lang="it-IT" sz="4900" dirty="0"/>
              <a:t>Chi controlla gli stretti e le isole controlla il flusso di merci ottenendo un risvolto economico notevole, se si tiene conto che ad oggi il 90% delle merci transita via mare.  </a:t>
            </a:r>
          </a:p>
          <a:p>
            <a:pPr algn="just">
              <a:lnSpc>
                <a:spcPct val="120000"/>
              </a:lnSpc>
            </a:pPr>
            <a:r>
              <a:rPr lang="it-IT" sz="4900" dirty="0"/>
              <a:t>Cina e Russia hanno da tempo stipulato accordi commerciali con l’Egitto che consentono di costruire complessi commerciali e industriali nei pressi del canale di Suez. La Cina, che già da anni porta avanti una strategia di investimenti in Africa, ha allestito una base militare nel piccolo e apparentemente ininfluente Gibuti, paese africano strategicamente collocato nel passaggio dall’Oceano indiano al Mediterraneo. </a:t>
            </a:r>
          </a:p>
          <a:p>
            <a:pPr algn="just">
              <a:lnSpc>
                <a:spcPct val="120000"/>
              </a:lnSpc>
            </a:pPr>
            <a:r>
              <a:rPr lang="it-IT" sz="4900" dirty="0"/>
              <a:t>Per la Cina, Gibuti rappresenta una tappa centrale nell’attuazione del piano strategico-commerciale della Via della Seta (allargamento del mercato cinese, fino al Mediterraneo.</a:t>
            </a:r>
          </a:p>
          <a:p>
            <a:pPr marL="0" indent="0">
              <a:buNone/>
            </a:pPr>
            <a:r>
              <a:rPr lang="it-IT" dirty="0"/>
              <a:t>*) Spunti da Silvia Proietti (22 gennaio 2020) in https://www.piuculture.it/2020/01/mediterraneo-geopolitica/</a:t>
            </a:r>
          </a:p>
        </p:txBody>
      </p:sp>
    </p:spTree>
    <p:extLst>
      <p:ext uri="{BB962C8B-B14F-4D97-AF65-F5344CB8AC3E}">
        <p14:creationId xmlns:p14="http://schemas.microsoft.com/office/powerpoint/2010/main" val="415947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A2839C-5093-43E8-90D0-4461723D9961}"/>
              </a:ext>
            </a:extLst>
          </p:cNvPr>
          <p:cNvSpPr>
            <a:spLocks noGrp="1"/>
          </p:cNvSpPr>
          <p:nvPr>
            <p:ph type="title"/>
          </p:nvPr>
        </p:nvSpPr>
        <p:spPr>
          <a:xfrm>
            <a:off x="2592925" y="624110"/>
            <a:ext cx="8911687" cy="823690"/>
          </a:xfrm>
        </p:spPr>
        <p:txBody>
          <a:bodyPr>
            <a:normAutofit/>
          </a:bodyPr>
          <a:lstStyle/>
          <a:p>
            <a:pPr algn="ctr"/>
            <a:r>
              <a:rPr lang="it-IT" sz="3200" dirty="0"/>
              <a:t>Dal tempo lontano all’oggi</a:t>
            </a:r>
          </a:p>
        </p:txBody>
      </p:sp>
      <p:sp>
        <p:nvSpPr>
          <p:cNvPr id="3" name="Segnaposto contenuto 2">
            <a:extLst>
              <a:ext uri="{FF2B5EF4-FFF2-40B4-BE49-F238E27FC236}">
                <a16:creationId xmlns:a16="http://schemas.microsoft.com/office/drawing/2014/main" id="{5D3468F3-64CD-4630-81E0-62C6E2C32A30}"/>
              </a:ext>
            </a:extLst>
          </p:cNvPr>
          <p:cNvSpPr>
            <a:spLocks noGrp="1"/>
          </p:cNvSpPr>
          <p:nvPr>
            <p:ph idx="1"/>
          </p:nvPr>
        </p:nvSpPr>
        <p:spPr>
          <a:xfrm>
            <a:off x="2589212" y="1380067"/>
            <a:ext cx="8915400" cy="5096933"/>
          </a:xfrm>
        </p:spPr>
        <p:txBody>
          <a:bodyPr>
            <a:normAutofit fontScale="47500" lnSpcReduction="20000"/>
          </a:bodyPr>
          <a:lstStyle/>
          <a:p>
            <a:pPr algn="just">
              <a:lnSpc>
                <a:spcPct val="120000"/>
              </a:lnSpc>
            </a:pPr>
            <a:r>
              <a:rPr lang="it-IT" sz="3500" dirty="0"/>
              <a:t>Geografia e conflitti: l’instabilità politica di molti stati del Medioriente e degli stati costieri dell’Africa settentrionale ha consentito alle grandi potenze di immettersi nel bacino del Mediterraneo. </a:t>
            </a:r>
          </a:p>
          <a:p>
            <a:pPr algn="just">
              <a:lnSpc>
                <a:spcPct val="120000"/>
              </a:lnSpc>
            </a:pPr>
            <a:r>
              <a:rPr lang="it-IT" sz="3500" dirty="0"/>
              <a:t>Esempi: </a:t>
            </a:r>
          </a:p>
          <a:p>
            <a:pPr lvl="1" algn="just">
              <a:lnSpc>
                <a:spcPct val="120000"/>
              </a:lnSpc>
            </a:pPr>
            <a:r>
              <a:rPr lang="it-IT" sz="3300" dirty="0"/>
              <a:t>il caso della Siria, fin dal periodo postbellico considerata dai sovietici il loro naturale sbocco nel Mediterraneo; </a:t>
            </a:r>
          </a:p>
          <a:p>
            <a:pPr lvl="1" algn="just">
              <a:lnSpc>
                <a:spcPct val="120000"/>
              </a:lnSpc>
            </a:pPr>
            <a:r>
              <a:rPr lang="it-IT" sz="3300" dirty="0"/>
              <a:t>il conflitto in Yemen, che pur si configura a sua volta come una guerra civile, ha risvolti geopolitici notevoli in quanto in ballo, oltre che il governo del paese, si trova anche il controllo delle vie di comunicazione tra Asia ed Europa; </a:t>
            </a:r>
          </a:p>
          <a:p>
            <a:pPr lvl="1" algn="just">
              <a:lnSpc>
                <a:spcPct val="120000"/>
              </a:lnSpc>
            </a:pPr>
            <a:r>
              <a:rPr lang="it-IT" sz="3300" dirty="0"/>
              <a:t>il conflitto libico, che ha visto l’intervento di Russia e Turchia a sostegno di uno o l’altro dei due contendenti in lotta per il controllo di quella che ormai soltanto convenzionalmente continuiamo a chiamare Libia: la prima è interessata ad assicurarsi un punto di appoggio proprio al centro del Mediterraneo, mentre la seconda, pare di nuovo in preda ai disegni espansionistici ottomani. </a:t>
            </a:r>
          </a:p>
          <a:p>
            <a:pPr marL="457200" lvl="1" indent="0" algn="just">
              <a:lnSpc>
                <a:spcPct val="120000"/>
              </a:lnSpc>
              <a:buNone/>
            </a:pPr>
            <a:endParaRPr lang="it-IT" sz="3300" dirty="0"/>
          </a:p>
          <a:p>
            <a:pPr marL="0" indent="0">
              <a:buNone/>
            </a:pPr>
            <a:r>
              <a:rPr lang="it-IT" dirty="0"/>
              <a:t>*) Spunti da Silvia Proietti (22 gennaio 2020) in https://www.piuculture.it/2020/01/mediterraneo-geopolitica/</a:t>
            </a:r>
          </a:p>
        </p:txBody>
      </p:sp>
    </p:spTree>
    <p:extLst>
      <p:ext uri="{BB962C8B-B14F-4D97-AF65-F5344CB8AC3E}">
        <p14:creationId xmlns:p14="http://schemas.microsoft.com/office/powerpoint/2010/main" val="413538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A2839C-5093-43E8-90D0-4461723D9961}"/>
              </a:ext>
            </a:extLst>
          </p:cNvPr>
          <p:cNvSpPr>
            <a:spLocks noGrp="1"/>
          </p:cNvSpPr>
          <p:nvPr>
            <p:ph type="title"/>
          </p:nvPr>
        </p:nvSpPr>
        <p:spPr>
          <a:xfrm>
            <a:off x="2592925" y="624110"/>
            <a:ext cx="8911687" cy="823690"/>
          </a:xfrm>
        </p:spPr>
        <p:txBody>
          <a:bodyPr>
            <a:normAutofit/>
          </a:bodyPr>
          <a:lstStyle/>
          <a:p>
            <a:pPr algn="ctr"/>
            <a:r>
              <a:rPr lang="it-IT" sz="3200" dirty="0"/>
              <a:t>Dal tempo lontano all’oggi</a:t>
            </a:r>
          </a:p>
        </p:txBody>
      </p:sp>
      <p:sp>
        <p:nvSpPr>
          <p:cNvPr id="3" name="Segnaposto contenuto 2">
            <a:extLst>
              <a:ext uri="{FF2B5EF4-FFF2-40B4-BE49-F238E27FC236}">
                <a16:creationId xmlns:a16="http://schemas.microsoft.com/office/drawing/2014/main" id="{5D3468F3-64CD-4630-81E0-62C6E2C32A30}"/>
              </a:ext>
            </a:extLst>
          </p:cNvPr>
          <p:cNvSpPr>
            <a:spLocks noGrp="1"/>
          </p:cNvSpPr>
          <p:nvPr>
            <p:ph idx="1"/>
          </p:nvPr>
        </p:nvSpPr>
        <p:spPr>
          <a:xfrm>
            <a:off x="2589212" y="1710267"/>
            <a:ext cx="8915400" cy="4200955"/>
          </a:xfrm>
        </p:spPr>
        <p:txBody>
          <a:bodyPr>
            <a:normAutofit lnSpcReduction="10000"/>
          </a:bodyPr>
          <a:lstStyle/>
          <a:p>
            <a:pPr algn="just"/>
            <a:r>
              <a:rPr lang="it-IT" dirty="0"/>
              <a:t>Posto tra Europa, Nordafrica e Asia occidentale è – di fatto - un mare interno dell'Oceano Atlantico, da cui è dipendente e a cui è connesso a ovest tramite lo stretto di Gibilterra; lo stretto del Bosforo lo collega a nord-est al Mar Nero mentre il canale di Suez, artificiale, lo collega a sud-est al Mar Rosso e quindi all'Oceano Indiano.</a:t>
            </a:r>
          </a:p>
          <a:p>
            <a:pPr algn="just"/>
            <a:r>
              <a:rPr lang="it-IT" dirty="0"/>
              <a:t>Al suo interno: 46.000 km di coste e quasi mezzo miliardo di abitanti</a:t>
            </a:r>
          </a:p>
          <a:p>
            <a:pPr algn="just"/>
            <a:r>
              <a:rPr lang="it-IT" dirty="0"/>
              <a:t>Etimologicamente significa «in mezzo alle terre» ma è stato conosciuto nei secoli con nomi differenti: </a:t>
            </a:r>
          </a:p>
          <a:p>
            <a:pPr lvl="1" algn="just"/>
            <a:r>
              <a:rPr lang="it-IT" dirty="0"/>
              <a:t>Roma «Mare nostrum»; in arabo: «mar Bianco di mezzo»; in turco «mare bianco»; ebraico: «il mare di mezzo»; in altre lingue in generale viene definito come un «mare di mezzo» o «fra le terre»</a:t>
            </a:r>
          </a:p>
          <a:p>
            <a:pPr algn="just"/>
            <a:r>
              <a:rPr lang="it-IT" dirty="0"/>
              <a:t>Una posizione strategica fondamentale: punto di incontro del continente eurasiatico con quello africano con imperi che nei secoli hanno cercato di dominarlo</a:t>
            </a:r>
          </a:p>
          <a:p>
            <a:endParaRPr lang="it-IT" dirty="0"/>
          </a:p>
        </p:txBody>
      </p:sp>
    </p:spTree>
    <p:extLst>
      <p:ext uri="{BB962C8B-B14F-4D97-AF65-F5344CB8AC3E}">
        <p14:creationId xmlns:p14="http://schemas.microsoft.com/office/powerpoint/2010/main" val="333435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CAF7A2-CA30-4B69-8789-73F1C3FBCA3C}"/>
              </a:ext>
            </a:extLst>
          </p:cNvPr>
          <p:cNvSpPr>
            <a:spLocks noGrp="1"/>
          </p:cNvSpPr>
          <p:nvPr>
            <p:ph type="title"/>
          </p:nvPr>
        </p:nvSpPr>
        <p:spPr/>
        <p:txBody>
          <a:bodyPr/>
          <a:lstStyle/>
          <a:p>
            <a:pPr algn="ctr"/>
            <a:r>
              <a:rPr lang="it-IT" dirty="0"/>
              <a:t>Dal tempo lontano all’oggi</a:t>
            </a:r>
          </a:p>
        </p:txBody>
      </p:sp>
      <p:sp>
        <p:nvSpPr>
          <p:cNvPr id="3" name="Segnaposto contenuto 2">
            <a:extLst>
              <a:ext uri="{FF2B5EF4-FFF2-40B4-BE49-F238E27FC236}">
                <a16:creationId xmlns:a16="http://schemas.microsoft.com/office/drawing/2014/main" id="{1C9C135B-43AB-4E74-A922-4745A48917C0}"/>
              </a:ext>
            </a:extLst>
          </p:cNvPr>
          <p:cNvSpPr>
            <a:spLocks noGrp="1"/>
          </p:cNvSpPr>
          <p:nvPr>
            <p:ph idx="1"/>
          </p:nvPr>
        </p:nvSpPr>
        <p:spPr/>
        <p:txBody>
          <a:bodyPr>
            <a:normAutofit fontScale="92500"/>
          </a:bodyPr>
          <a:lstStyle/>
          <a:p>
            <a:pPr algn="just"/>
            <a:r>
              <a:rPr lang="it-IT" dirty="0"/>
              <a:t> Mediterraneo, un mare che in modo duplice fungeva da spazio dividente e allo stesso tempo univa le diverse culture che si svilupparono intorno ad esso. La sua importanza era tale da testimoniare contatti politici, economici e culturali tra mondi diversi. Attraverso di esso circolavano persone, oggetti e idee che segnarono profondamente la nascita e l'evoluzione di ognuno di questi luoghi.</a:t>
            </a:r>
          </a:p>
          <a:p>
            <a:pPr algn="just"/>
            <a:r>
              <a:rPr lang="it-IT" dirty="0"/>
              <a:t>Il suo essere un </a:t>
            </a:r>
            <a:r>
              <a:rPr lang="it-IT" dirty="0" err="1"/>
              <a:t>Medioceano</a:t>
            </a:r>
            <a:r>
              <a:rPr lang="it-IT" dirty="0"/>
              <a:t> (definizione di Limes: corridoio strategico tra indo-pacifico e atlantico) lo pone – terminata la fase euforica post 1989 - al centro di tensioni lontane tornate ad essere di attualità con la fine dei blocchi: quelle fra Grecia e Turchia (con la Grecia progressivamente meno importante dal punto di vista strategico); quelle fra Italia, Francia e Gran Bretagna sulla Libia; la questione mediorientale; quella siriana; i flussi migratori; il ruolo della Turchia; la penetrazione russa e quella cinese; le Zone Economiche Esclusive; i corridoi energetici; le nuove scoperte di idrocarburi sul lato orientale</a:t>
            </a:r>
          </a:p>
        </p:txBody>
      </p:sp>
    </p:spTree>
    <p:extLst>
      <p:ext uri="{BB962C8B-B14F-4D97-AF65-F5344CB8AC3E}">
        <p14:creationId xmlns:p14="http://schemas.microsoft.com/office/powerpoint/2010/main" val="427730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4E33ABA-E77F-446F-BAA5-04C5B57280EC}"/>
              </a:ext>
            </a:extLst>
          </p:cNvPr>
          <p:cNvPicPr>
            <a:picLocks noChangeAspect="1"/>
          </p:cNvPicPr>
          <p:nvPr/>
        </p:nvPicPr>
        <p:blipFill>
          <a:blip r:embed="rId2"/>
          <a:stretch>
            <a:fillRect/>
          </a:stretch>
        </p:blipFill>
        <p:spPr>
          <a:xfrm rot="5400000">
            <a:off x="3652372" y="-730670"/>
            <a:ext cx="4887256" cy="7453065"/>
          </a:xfrm>
          <a:prstGeom prst="rect">
            <a:avLst/>
          </a:prstGeom>
        </p:spPr>
      </p:pic>
      <p:sp>
        <p:nvSpPr>
          <p:cNvPr id="3" name="CasellaDiTesto 2">
            <a:extLst>
              <a:ext uri="{FF2B5EF4-FFF2-40B4-BE49-F238E27FC236}">
                <a16:creationId xmlns:a16="http://schemas.microsoft.com/office/drawing/2014/main" id="{E9FFA48B-7333-4506-91D2-36DFC4560E2A}"/>
              </a:ext>
            </a:extLst>
          </p:cNvPr>
          <p:cNvSpPr txBox="1"/>
          <p:nvPr/>
        </p:nvSpPr>
        <p:spPr>
          <a:xfrm>
            <a:off x="3856566" y="5782733"/>
            <a:ext cx="4478867" cy="369332"/>
          </a:xfrm>
          <a:prstGeom prst="rect">
            <a:avLst/>
          </a:prstGeom>
          <a:noFill/>
        </p:spPr>
        <p:txBody>
          <a:bodyPr wrap="square" rtlCol="0">
            <a:spAutoFit/>
          </a:bodyPr>
          <a:lstStyle/>
          <a:p>
            <a:pPr algn="ctr"/>
            <a:r>
              <a:rPr lang="it-IT" dirty="0"/>
              <a:t> 2/21 Limes L’Italia al fronte del caos</a:t>
            </a:r>
          </a:p>
        </p:txBody>
      </p:sp>
    </p:spTree>
    <p:extLst>
      <p:ext uri="{BB962C8B-B14F-4D97-AF65-F5344CB8AC3E}">
        <p14:creationId xmlns:p14="http://schemas.microsoft.com/office/powerpoint/2010/main" val="17261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F9B288-F45C-413E-9464-6F841E7FD2DC}"/>
              </a:ext>
            </a:extLst>
          </p:cNvPr>
          <p:cNvSpPr>
            <a:spLocks noGrp="1"/>
          </p:cNvSpPr>
          <p:nvPr>
            <p:ph type="title"/>
          </p:nvPr>
        </p:nvSpPr>
        <p:spPr/>
        <p:txBody>
          <a:bodyPr/>
          <a:lstStyle/>
          <a:p>
            <a:pPr algn="ctr"/>
            <a:r>
              <a:rPr lang="it-IT" dirty="0"/>
              <a:t>Gli stretti, le isole, i canali naturali</a:t>
            </a:r>
          </a:p>
        </p:txBody>
      </p:sp>
      <p:sp>
        <p:nvSpPr>
          <p:cNvPr id="3" name="Segnaposto contenuto 2">
            <a:extLst>
              <a:ext uri="{FF2B5EF4-FFF2-40B4-BE49-F238E27FC236}">
                <a16:creationId xmlns:a16="http://schemas.microsoft.com/office/drawing/2014/main" id="{10F1B17A-11B0-47EA-B924-128E85BB4FC2}"/>
              </a:ext>
            </a:extLst>
          </p:cNvPr>
          <p:cNvSpPr>
            <a:spLocks noGrp="1"/>
          </p:cNvSpPr>
          <p:nvPr>
            <p:ph idx="1"/>
          </p:nvPr>
        </p:nvSpPr>
        <p:spPr>
          <a:xfrm>
            <a:off x="2589212" y="2133600"/>
            <a:ext cx="8915400" cy="4241800"/>
          </a:xfrm>
        </p:spPr>
        <p:txBody>
          <a:bodyPr>
            <a:normAutofit fontScale="62500" lnSpcReduction="20000"/>
          </a:bodyPr>
          <a:lstStyle/>
          <a:p>
            <a:pPr>
              <a:lnSpc>
                <a:spcPct val="120000"/>
              </a:lnSpc>
            </a:pPr>
            <a:r>
              <a:rPr lang="it-IT" sz="2600" dirty="0"/>
              <a:t>Per danneggiare un Paese o un’area geopolitica delimitata è spesso sufficiente bloccare gli accessi e gli snodi commerciali.</a:t>
            </a:r>
          </a:p>
          <a:p>
            <a:pPr>
              <a:lnSpc>
                <a:spcPct val="120000"/>
              </a:lnSpc>
            </a:pPr>
            <a:r>
              <a:rPr lang="it-IT" sz="2600" dirty="0"/>
              <a:t>Questo aspetto nel Mediterraneo è particolarmente evidente </a:t>
            </a:r>
          </a:p>
          <a:p>
            <a:pPr lvl="1">
              <a:lnSpc>
                <a:spcPct val="120000"/>
              </a:lnSpc>
            </a:pPr>
            <a:r>
              <a:rPr lang="it-IT" sz="2200" dirty="0"/>
              <a:t>Gibilterra, Bosforo/Dardanelli, Suez</a:t>
            </a:r>
          </a:p>
          <a:p>
            <a:pPr>
              <a:lnSpc>
                <a:spcPct val="120000"/>
              </a:lnSpc>
            </a:pPr>
            <a:r>
              <a:rPr lang="it-IT" sz="2600" dirty="0"/>
              <a:t>Un qualcosa di simile può avvenire non in senso di danneggiamento ma in senso di controllo attraverso isole posizionate in punto strategici.</a:t>
            </a:r>
          </a:p>
          <a:p>
            <a:pPr>
              <a:lnSpc>
                <a:spcPct val="120000"/>
              </a:lnSpc>
            </a:pPr>
            <a:r>
              <a:rPr lang="it-IT" sz="2600" dirty="0"/>
              <a:t>Anche questo per il Mediterraneo è particolarmente evidente</a:t>
            </a:r>
          </a:p>
          <a:p>
            <a:pPr lvl="1">
              <a:lnSpc>
                <a:spcPct val="120000"/>
              </a:lnSpc>
            </a:pPr>
            <a:r>
              <a:rPr lang="it-IT" sz="2200" dirty="0"/>
              <a:t>Cipro, Creta, Sicilia, Malta, Sardegna</a:t>
            </a:r>
          </a:p>
          <a:p>
            <a:pPr>
              <a:lnSpc>
                <a:spcPct val="120000"/>
              </a:lnSpc>
            </a:pPr>
            <a:r>
              <a:rPr lang="it-IT" sz="2600" dirty="0"/>
              <a:t>I canali rappresentano una sorta di «passaggio obbligato» di tipo commerciale e militare; in entrambi i casi il loro controllo indica una prevalenza strategica.</a:t>
            </a:r>
          </a:p>
          <a:p>
            <a:pPr>
              <a:lnSpc>
                <a:spcPct val="120000"/>
              </a:lnSpc>
            </a:pPr>
            <a:r>
              <a:rPr lang="it-IT" sz="2600" dirty="0"/>
              <a:t>Anche questo nel Mediterraneo è evidente: </a:t>
            </a:r>
          </a:p>
          <a:p>
            <a:pPr lvl="1">
              <a:lnSpc>
                <a:spcPct val="120000"/>
              </a:lnSpc>
            </a:pPr>
            <a:r>
              <a:rPr lang="it-IT" sz="2200" dirty="0"/>
              <a:t>Canale di Malta, di Sicilia, di Sardegna, d’Otranto</a:t>
            </a:r>
            <a:endParaRPr lang="it-IT" dirty="0"/>
          </a:p>
        </p:txBody>
      </p:sp>
    </p:spTree>
    <p:extLst>
      <p:ext uri="{BB962C8B-B14F-4D97-AF65-F5344CB8AC3E}">
        <p14:creationId xmlns:p14="http://schemas.microsoft.com/office/powerpoint/2010/main" val="328836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CF63F-8BE6-43AA-8B9E-1D11091D3FE0}"/>
              </a:ext>
            </a:extLst>
          </p:cNvPr>
          <p:cNvSpPr>
            <a:spLocks noGrp="1"/>
          </p:cNvSpPr>
          <p:nvPr>
            <p:ph type="title"/>
          </p:nvPr>
        </p:nvSpPr>
        <p:spPr/>
        <p:txBody>
          <a:bodyPr/>
          <a:lstStyle/>
          <a:p>
            <a:pPr algn="ctr"/>
            <a:r>
              <a:rPr lang="it-IT" dirty="0"/>
              <a:t>Gli stretti</a:t>
            </a:r>
          </a:p>
        </p:txBody>
      </p:sp>
      <p:sp>
        <p:nvSpPr>
          <p:cNvPr id="3" name="Segnaposto contenuto 2">
            <a:extLst>
              <a:ext uri="{FF2B5EF4-FFF2-40B4-BE49-F238E27FC236}">
                <a16:creationId xmlns:a16="http://schemas.microsoft.com/office/drawing/2014/main" id="{B2E80E2B-4523-4D8C-B386-64DE8E78360D}"/>
              </a:ext>
            </a:extLst>
          </p:cNvPr>
          <p:cNvSpPr>
            <a:spLocks noGrp="1"/>
          </p:cNvSpPr>
          <p:nvPr>
            <p:ph idx="1"/>
          </p:nvPr>
        </p:nvSpPr>
        <p:spPr>
          <a:xfrm>
            <a:off x="2589212" y="1659467"/>
            <a:ext cx="8915400" cy="4724399"/>
          </a:xfrm>
        </p:spPr>
        <p:txBody>
          <a:bodyPr>
            <a:normAutofit fontScale="77500" lnSpcReduction="20000"/>
          </a:bodyPr>
          <a:lstStyle/>
          <a:p>
            <a:pPr algn="just">
              <a:lnSpc>
                <a:spcPct val="120000"/>
              </a:lnSpc>
            </a:pPr>
            <a:r>
              <a:rPr lang="it-IT" sz="2100" b="1" dirty="0"/>
              <a:t>Il Bosforo e i Dardanelli</a:t>
            </a:r>
            <a:r>
              <a:rPr lang="it-IT" sz="2100" dirty="0"/>
              <a:t>, separano l’Asia dall’Europa. Storica questione d’oriente</a:t>
            </a:r>
          </a:p>
          <a:p>
            <a:pPr algn="just">
              <a:lnSpc>
                <a:spcPct val="120000"/>
              </a:lnSpc>
            </a:pPr>
            <a:r>
              <a:rPr lang="it-IT" sz="2100" dirty="0"/>
              <a:t>Il Bosforo (lungo 31 chilometri), larghezza minima 700 metri e profondo 121 metri collega il Mar Nero al Mar di </a:t>
            </a:r>
            <a:r>
              <a:rPr lang="it-IT" sz="2100" dirty="0" err="1"/>
              <a:t>Marmara</a:t>
            </a:r>
            <a:r>
              <a:rPr lang="it-IT" sz="2100" dirty="0"/>
              <a:t>. </a:t>
            </a:r>
          </a:p>
          <a:p>
            <a:pPr algn="just">
              <a:lnSpc>
                <a:spcPct val="120000"/>
              </a:lnSpc>
            </a:pPr>
            <a:r>
              <a:rPr lang="it-IT" sz="2100" dirty="0"/>
              <a:t>I Dardanelli (lungo 61 chilometri, larghezza minima 1,2, profondità media 60 metri) collega il Mar di </a:t>
            </a:r>
            <a:r>
              <a:rPr lang="it-IT" sz="2100" dirty="0" err="1"/>
              <a:t>Marmara</a:t>
            </a:r>
            <a:r>
              <a:rPr lang="it-IT" sz="2100" dirty="0"/>
              <a:t> con l’Egeo e il Mediterraneo. </a:t>
            </a:r>
          </a:p>
          <a:p>
            <a:pPr algn="just">
              <a:lnSpc>
                <a:spcPct val="120000"/>
              </a:lnSpc>
            </a:pPr>
            <a:r>
              <a:rPr lang="it-IT" sz="2100" dirty="0"/>
              <a:t>Entrambi rappresentano il punto di accesso delle risorse energetiche russe e centro-asiatiche (Azerbaigian e Kazakistan) verso l’Europa occidentale e meridionale. </a:t>
            </a:r>
          </a:p>
          <a:p>
            <a:pPr algn="just">
              <a:lnSpc>
                <a:spcPct val="120000"/>
              </a:lnSpc>
            </a:pPr>
            <a:r>
              <a:rPr lang="it-IT" sz="2100" dirty="0"/>
              <a:t>Si stima che circa 2,4 milioni di barili al giorno di petrolio greggio e prodotti petroliferi abbiano solcato gli stretti turchi nel 2016.</a:t>
            </a:r>
          </a:p>
          <a:p>
            <a:pPr algn="just">
              <a:lnSpc>
                <a:spcPct val="120000"/>
              </a:lnSpc>
            </a:pPr>
            <a:r>
              <a:rPr lang="it-IT" sz="2100" dirty="0"/>
              <a:t>Il traffico nei due stretti è in costante calo negli ultimi 10 anni. È probabile che aumenteranno in futuro con l’incremento della produzione di greggio del Kazakistan, in quanto il Paese esporta più greggio attraverso il Mar Nero. Gli stretti turchi sono fra i corsi d’acqua più difficili al mondo, con circa 48.000 navi che lo passano ogni anno, rendendo questa zona una delle fortezze marittime più trafficate del mondo</a:t>
            </a:r>
          </a:p>
          <a:p>
            <a:pPr marL="0" indent="0">
              <a:buNone/>
            </a:pPr>
            <a:r>
              <a:rPr lang="it-IT" sz="1400" dirty="0"/>
              <a:t>*) https://formiche.net/2022/02/stretti-e-canali-sono-le-fortezze-geopolitiche-da-proteggere/</a:t>
            </a:r>
          </a:p>
        </p:txBody>
      </p:sp>
    </p:spTree>
    <p:extLst>
      <p:ext uri="{BB962C8B-B14F-4D97-AF65-F5344CB8AC3E}">
        <p14:creationId xmlns:p14="http://schemas.microsoft.com/office/powerpoint/2010/main" val="1992733823"/>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1233</TotalTime>
  <Words>3604</Words>
  <Application>Microsoft Office PowerPoint</Application>
  <PresentationFormat>Widescreen</PresentationFormat>
  <Paragraphs>130</Paragraphs>
  <Slides>25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Century Gothic</vt:lpstr>
      <vt:lpstr>Wingdings 3</vt:lpstr>
      <vt:lpstr>Filo</vt:lpstr>
      <vt:lpstr>Uno scenario antico e contemporaneo: il Mediterraneo</vt:lpstr>
      <vt:lpstr>Dal tempo lontano all’oggi</vt:lpstr>
      <vt:lpstr>Dal tempo lontano all’oggi</vt:lpstr>
      <vt:lpstr>Dal tempo lontano all’oggi</vt:lpstr>
      <vt:lpstr>Dal tempo lontano all’oggi</vt:lpstr>
      <vt:lpstr>Dal tempo lontano all’oggi</vt:lpstr>
      <vt:lpstr>Presentazione standard di PowerPoint</vt:lpstr>
      <vt:lpstr>Gli stretti, le isole, i canali naturali</vt:lpstr>
      <vt:lpstr>Gli stretti</vt:lpstr>
      <vt:lpstr>Gli stretti</vt:lpstr>
      <vt:lpstr>Gli stretti</vt:lpstr>
      <vt:lpstr>Gli stretti</vt:lpstr>
      <vt:lpstr>Le isole. Cipro</vt:lpstr>
      <vt:lpstr>Le isole. Creta</vt:lpstr>
      <vt:lpstr>Le isole. Malta</vt:lpstr>
      <vt:lpstr>Le isole. Malta</vt:lpstr>
      <vt:lpstr>Le isole. Malta</vt:lpstr>
      <vt:lpstr>Le isole. Malta</vt:lpstr>
      <vt:lpstr>Le ZEE (zone economiche esclusive) come fonte di tensioni e conflitti</vt:lpstr>
      <vt:lpstr>Le isole. Sicilia *</vt:lpstr>
      <vt:lpstr>Le isole. Sicilia *</vt:lpstr>
      <vt:lpstr>Le isole. Sardegna</vt:lpstr>
      <vt:lpstr>Le isole. Sardegna</vt:lpstr>
      <vt:lpstr>Fra isole e stretti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41</cp:revision>
  <dcterms:created xsi:type="dcterms:W3CDTF">2024-01-08T11:04:32Z</dcterms:created>
  <dcterms:modified xsi:type="dcterms:W3CDTF">2024-01-15T15:12:14Z</dcterms:modified>
</cp:coreProperties>
</file>