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32" r:id="rId1"/>
  </p:sldMasterIdLst>
  <p:sldIdLst>
    <p:sldId id="256" r:id="rId2"/>
    <p:sldId id="257" r:id="rId3"/>
    <p:sldId id="329" r:id="rId4"/>
    <p:sldId id="258" r:id="rId5"/>
    <p:sldId id="259" r:id="rId6"/>
    <p:sldId id="260" r:id="rId7"/>
    <p:sldId id="261" r:id="rId8"/>
    <p:sldId id="263" r:id="rId9"/>
    <p:sldId id="264" r:id="rId10"/>
    <p:sldId id="265" r:id="rId11"/>
    <p:sldId id="266" r:id="rId12"/>
    <p:sldId id="267" r:id="rId13"/>
    <p:sldId id="270" r:id="rId14"/>
    <p:sldId id="288" r:id="rId15"/>
    <p:sldId id="292" r:id="rId16"/>
    <p:sldId id="293" r:id="rId17"/>
    <p:sldId id="294" r:id="rId18"/>
    <p:sldId id="328" r:id="rId19"/>
    <p:sldId id="295" r:id="rId20"/>
    <p:sldId id="297" r:id="rId21"/>
    <p:sldId id="298" r:id="rId22"/>
    <p:sldId id="299" r:id="rId23"/>
    <p:sldId id="300" r:id="rId24"/>
    <p:sldId id="301" r:id="rId25"/>
    <p:sldId id="303" r:id="rId26"/>
    <p:sldId id="304" r:id="rId27"/>
    <p:sldId id="276" r:id="rId28"/>
    <p:sldId id="277" r:id="rId29"/>
    <p:sldId id="278" r:id="rId30"/>
    <p:sldId id="305" r:id="rId31"/>
    <p:sldId id="279" r:id="rId32"/>
    <p:sldId id="280" r:id="rId33"/>
    <p:sldId id="306" r:id="rId34"/>
    <p:sldId id="322" r:id="rId35"/>
    <p:sldId id="324" r:id="rId36"/>
    <p:sldId id="325" r:id="rId37"/>
    <p:sldId id="323" r:id="rId38"/>
    <p:sldId id="289" r:id="rId39"/>
    <p:sldId id="327" r:id="rId40"/>
    <p:sldId id="290" r:id="rId41"/>
    <p:sldId id="307" r:id="rId42"/>
    <p:sldId id="309" r:id="rId43"/>
    <p:sldId id="310" r:id="rId44"/>
    <p:sldId id="311" r:id="rId45"/>
    <p:sldId id="313" r:id="rId46"/>
    <p:sldId id="314" r:id="rId47"/>
    <p:sldId id="315" r:id="rId48"/>
    <p:sldId id="316" r:id="rId49"/>
    <p:sldId id="317" r:id="rId50"/>
    <p:sldId id="320" r:id="rId51"/>
    <p:sldId id="321" r:id="rId5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1"/>
    <p:restoredTop sz="94480"/>
  </p:normalViewPr>
  <p:slideViewPr>
    <p:cSldViewPr snapToGrid="0">
      <p:cViewPr varScale="1">
        <p:scale>
          <a:sx n="101" d="100"/>
          <a:sy n="101" d="100"/>
        </p:scale>
        <p:origin x="1000" y="20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it-IT"/>
              <a:t>Fare clic per modificare lo stile del titolo dello schema</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a:t>Fare clic per modificare lo stile del sottotitolo dello schema</a:t>
            </a:r>
            <a:endParaRPr lang="en-US" dirty="0"/>
          </a:p>
        </p:txBody>
      </p:sp>
      <p:sp>
        <p:nvSpPr>
          <p:cNvPr id="4" name="Date Placeholder 3"/>
          <p:cNvSpPr>
            <a:spLocks noGrp="1"/>
          </p:cNvSpPr>
          <p:nvPr>
            <p:ph type="dt" sz="half" idx="10"/>
          </p:nvPr>
        </p:nvSpPr>
        <p:spPr/>
        <p:txBody>
          <a:bodyPr/>
          <a:lstStyle/>
          <a:p>
            <a:fld id="{370E104C-F7BC-3743-9129-BABE01727AEB}" type="datetimeFigureOut">
              <a:rPr lang="it-IT" smtClean="0"/>
              <a:t>22/01/23</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3854378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370E104C-F7BC-3743-9129-BABE01727AEB}" type="datetimeFigureOut">
              <a:rPr lang="it-IT" smtClean="0"/>
              <a:t>22/01/23</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25137568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370E104C-F7BC-3743-9129-BABE01727AEB}" type="datetimeFigureOut">
              <a:rPr lang="it-IT" smtClean="0"/>
              <a:t>22/01/23</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23533022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Content Placeholder 2"/>
          <p:cNvSpPr>
            <a:spLocks noGrp="1"/>
          </p:cNvSpPr>
          <p:nvPr>
            <p:ph idx="1"/>
          </p:nvPr>
        </p:nvSpPr>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370E104C-F7BC-3743-9129-BABE01727AEB}" type="datetimeFigureOut">
              <a:rPr lang="it-IT" smtClean="0"/>
              <a:t>22/01/23</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19358414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fld id="{370E104C-F7BC-3743-9129-BABE01727AEB}" type="datetimeFigureOut">
              <a:rPr lang="it-IT" smtClean="0"/>
              <a:t>22/01/23</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3548514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Date Placeholder 4"/>
          <p:cNvSpPr>
            <a:spLocks noGrp="1"/>
          </p:cNvSpPr>
          <p:nvPr>
            <p:ph type="dt" sz="half" idx="10"/>
          </p:nvPr>
        </p:nvSpPr>
        <p:spPr/>
        <p:txBody>
          <a:bodyPr/>
          <a:lstStyle/>
          <a:p>
            <a:fld id="{370E104C-F7BC-3743-9129-BABE01727AEB}" type="datetimeFigureOut">
              <a:rPr lang="it-IT" smtClean="0"/>
              <a:t>22/01/23</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36550888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it-IT"/>
              <a:t>Fare clic per modificare lo stile del titolo dello schema</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4" name="Content Placeholder 3"/>
          <p:cNvSpPr>
            <a:spLocks noGrp="1"/>
          </p:cNvSpPr>
          <p:nvPr>
            <p:ph sz="half" idx="2"/>
          </p:nvPr>
        </p:nvSpPr>
        <p:spPr>
          <a:xfrm>
            <a:off x="839788" y="2505075"/>
            <a:ext cx="5157787"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6" name="Content Placeholder 5"/>
          <p:cNvSpPr>
            <a:spLocks noGrp="1"/>
          </p:cNvSpPr>
          <p:nvPr>
            <p:ph sz="quarter" idx="4"/>
          </p:nvPr>
        </p:nvSpPr>
        <p:spPr>
          <a:xfrm>
            <a:off x="6172200" y="2505075"/>
            <a:ext cx="5183188"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7" name="Date Placeholder 6"/>
          <p:cNvSpPr>
            <a:spLocks noGrp="1"/>
          </p:cNvSpPr>
          <p:nvPr>
            <p:ph type="dt" sz="half" idx="10"/>
          </p:nvPr>
        </p:nvSpPr>
        <p:spPr/>
        <p:txBody>
          <a:bodyPr/>
          <a:lstStyle/>
          <a:p>
            <a:fld id="{370E104C-F7BC-3743-9129-BABE01727AEB}" type="datetimeFigureOut">
              <a:rPr lang="it-IT" smtClean="0"/>
              <a:t>22/01/23</a:t>
            </a:fld>
            <a:endParaRPr lang="it-IT"/>
          </a:p>
        </p:txBody>
      </p:sp>
      <p:sp>
        <p:nvSpPr>
          <p:cNvPr id="8" name="Footer Placeholder 7"/>
          <p:cNvSpPr>
            <a:spLocks noGrp="1"/>
          </p:cNvSpPr>
          <p:nvPr>
            <p:ph type="ftr" sz="quarter" idx="11"/>
          </p:nvPr>
        </p:nvSpPr>
        <p:spPr/>
        <p:txBody>
          <a:bodyPr/>
          <a:lstStyle/>
          <a:p>
            <a:endParaRPr lang="it-IT"/>
          </a:p>
        </p:txBody>
      </p:sp>
      <p:sp>
        <p:nvSpPr>
          <p:cNvPr id="9" name="Slide Number Placeholder 8"/>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1199550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Date Placeholder 2"/>
          <p:cNvSpPr>
            <a:spLocks noGrp="1"/>
          </p:cNvSpPr>
          <p:nvPr>
            <p:ph type="dt" sz="half" idx="10"/>
          </p:nvPr>
        </p:nvSpPr>
        <p:spPr/>
        <p:txBody>
          <a:bodyPr/>
          <a:lstStyle/>
          <a:p>
            <a:fld id="{370E104C-F7BC-3743-9129-BABE01727AEB}" type="datetimeFigureOut">
              <a:rPr lang="it-IT" smtClean="0"/>
              <a:t>22/01/23</a:t>
            </a:fld>
            <a:endParaRPr lang="it-IT"/>
          </a:p>
        </p:txBody>
      </p:sp>
      <p:sp>
        <p:nvSpPr>
          <p:cNvPr id="4" name="Footer Placeholder 3"/>
          <p:cNvSpPr>
            <a:spLocks noGrp="1"/>
          </p:cNvSpPr>
          <p:nvPr>
            <p:ph type="ftr" sz="quarter" idx="11"/>
          </p:nvPr>
        </p:nvSpPr>
        <p:spPr/>
        <p:txBody>
          <a:bodyPr/>
          <a:lstStyle/>
          <a:p>
            <a:endParaRPr lang="it-IT"/>
          </a:p>
        </p:txBody>
      </p:sp>
      <p:sp>
        <p:nvSpPr>
          <p:cNvPr id="5" name="Slide Number Placeholder 4"/>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11781099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70E104C-F7BC-3743-9129-BABE01727AEB}" type="datetimeFigureOut">
              <a:rPr lang="it-IT" smtClean="0"/>
              <a:t>22/01/23</a:t>
            </a:fld>
            <a:endParaRPr lang="it-IT"/>
          </a:p>
        </p:txBody>
      </p:sp>
      <p:sp>
        <p:nvSpPr>
          <p:cNvPr id="3" name="Footer Placeholder 2"/>
          <p:cNvSpPr>
            <a:spLocks noGrp="1"/>
          </p:cNvSpPr>
          <p:nvPr>
            <p:ph type="ftr" sz="quarter" idx="11"/>
          </p:nvPr>
        </p:nvSpPr>
        <p:spPr/>
        <p:txBody>
          <a:bodyPr/>
          <a:lstStyle/>
          <a:p>
            <a:endParaRPr lang="it-IT"/>
          </a:p>
        </p:txBody>
      </p:sp>
      <p:sp>
        <p:nvSpPr>
          <p:cNvPr id="4" name="Slide Number Placeholder 3"/>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81047314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Date Placeholder 4"/>
          <p:cNvSpPr>
            <a:spLocks noGrp="1"/>
          </p:cNvSpPr>
          <p:nvPr>
            <p:ph type="dt" sz="half" idx="10"/>
          </p:nvPr>
        </p:nvSpPr>
        <p:spPr/>
        <p:txBody>
          <a:bodyPr/>
          <a:lstStyle/>
          <a:p>
            <a:fld id="{370E104C-F7BC-3743-9129-BABE01727AEB}" type="datetimeFigureOut">
              <a:rPr lang="it-IT" smtClean="0"/>
              <a:t>22/01/23</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25999541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it-IT"/>
              <a:t>Fare clic sull'icona per inserire un'immagine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Date Placeholder 4"/>
          <p:cNvSpPr>
            <a:spLocks noGrp="1"/>
          </p:cNvSpPr>
          <p:nvPr>
            <p:ph type="dt" sz="half" idx="10"/>
          </p:nvPr>
        </p:nvSpPr>
        <p:spPr/>
        <p:txBody>
          <a:bodyPr/>
          <a:lstStyle/>
          <a:p>
            <a:fld id="{370E104C-F7BC-3743-9129-BABE01727AEB}" type="datetimeFigureOut">
              <a:rPr lang="it-IT" smtClean="0"/>
              <a:t>22/01/23</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333892373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it-IT"/>
              <a:t>Fare clic per modificare lo stile del titolo dello schema</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70E104C-F7BC-3743-9129-BABE01727AEB}" type="datetimeFigureOut">
              <a:rPr lang="it-IT" smtClean="0"/>
              <a:t>22/01/23</a:t>
            </a:fld>
            <a:endParaRPr lang="it-IT"/>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8910CFB-EEE0-D549-BD71-C5EB18030C94}" type="slidenum">
              <a:rPr lang="it-IT" smtClean="0"/>
              <a:t>‹N›</a:t>
            </a:fld>
            <a:endParaRPr lang="it-IT"/>
          </a:p>
        </p:txBody>
      </p:sp>
    </p:spTree>
    <p:extLst>
      <p:ext uri="{BB962C8B-B14F-4D97-AF65-F5344CB8AC3E}">
        <p14:creationId xmlns:p14="http://schemas.microsoft.com/office/powerpoint/2010/main" val="1309275797"/>
      </p:ext>
    </p:extLst>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hyperlink" Target="https://european-union.europa.eu/institutions-law-budget/institutions-and-bodies/institutions-and-bodies-profiles/european-commission_it" TargetMode="External"/><Relationship Id="rId2" Type="http://schemas.openxmlformats.org/officeDocument/2006/relationships/hyperlink" Target="https://www.eeas.europa.eu/eeas/about-european-external-action-service_en#8424%20" TargetMode="External"/><Relationship Id="rId1" Type="http://schemas.openxmlformats.org/officeDocument/2006/relationships/slideLayout" Target="../slideLayouts/slideLayout2.xml"/><Relationship Id="rId4" Type="http://schemas.openxmlformats.org/officeDocument/2006/relationships/hyperlink" Target="https://european-union.europa.eu/institutions-law-budget/institutions-and-bodies/institutions-and-bodies-profiles/council-european-union_it" TargetMode="Externa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hyperlink" Target="http://eur-lex.europa.eu/legal-content/IT/TXT/?uri=LEGISSUM:l14550" TargetMode="Externa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211222D-2129-BAAE-00EC-2F84CEC3954F}"/>
              </a:ext>
            </a:extLst>
          </p:cNvPr>
          <p:cNvSpPr>
            <a:spLocks noGrp="1"/>
          </p:cNvSpPr>
          <p:nvPr>
            <p:ph type="title"/>
          </p:nvPr>
        </p:nvSpPr>
        <p:spPr/>
        <p:txBody>
          <a:bodyPr>
            <a:noAutofit/>
          </a:bodyPr>
          <a:lstStyle/>
          <a:p>
            <a:pPr algn="l"/>
            <a:r>
              <a:rPr lang="it-IT" sz="4000" b="1" dirty="0">
                <a:solidFill>
                  <a:srgbClr val="FF0000"/>
                </a:solidFill>
              </a:rPr>
              <a:t>Diritto del Mercato Unico Europeo</a:t>
            </a:r>
            <a:br>
              <a:rPr lang="it-IT" sz="4000" b="1" dirty="0">
                <a:solidFill>
                  <a:srgbClr val="FF0000"/>
                </a:solidFill>
              </a:rPr>
            </a:br>
            <a:r>
              <a:rPr lang="it-IT" sz="4000" b="1" dirty="0">
                <a:solidFill>
                  <a:schemeClr val="bg1">
                    <a:lumMod val="50000"/>
                  </a:schemeClr>
                </a:solidFill>
              </a:rPr>
              <a:t>Prof. Dr. Alessandro Nato</a:t>
            </a:r>
          </a:p>
        </p:txBody>
      </p:sp>
      <p:sp>
        <p:nvSpPr>
          <p:cNvPr id="3" name="Sottotitolo 2">
            <a:extLst>
              <a:ext uri="{FF2B5EF4-FFF2-40B4-BE49-F238E27FC236}">
                <a16:creationId xmlns:a16="http://schemas.microsoft.com/office/drawing/2014/main" id="{217CB69F-F640-CEDA-212E-18CE2713562F}"/>
              </a:ext>
            </a:extLst>
          </p:cNvPr>
          <p:cNvSpPr>
            <a:spLocks noGrp="1"/>
          </p:cNvSpPr>
          <p:nvPr>
            <p:ph idx="1"/>
          </p:nvPr>
        </p:nvSpPr>
        <p:spPr>
          <a:xfrm>
            <a:off x="838200" y="2607275"/>
            <a:ext cx="10515600" cy="3569687"/>
          </a:xfrm>
        </p:spPr>
        <p:txBody>
          <a:bodyPr>
            <a:normAutofit/>
          </a:bodyPr>
          <a:lstStyle/>
          <a:p>
            <a:pPr algn="l"/>
            <a:r>
              <a:rPr lang="it-IT" sz="3200" b="1" dirty="0">
                <a:solidFill>
                  <a:srgbClr val="FF0000"/>
                </a:solidFill>
              </a:rPr>
              <a:t>Lezione 3</a:t>
            </a:r>
          </a:p>
          <a:p>
            <a:pPr algn="l"/>
            <a:r>
              <a:rPr lang="it-IT" sz="3200" b="1" dirty="0">
                <a:solidFill>
                  <a:schemeClr val="bg1">
                    <a:lumMod val="50000"/>
                  </a:schemeClr>
                </a:solidFill>
              </a:rPr>
              <a:t>Introduzione - Parte C</a:t>
            </a:r>
          </a:p>
          <a:p>
            <a:pPr algn="l"/>
            <a:endParaRPr lang="it-IT" sz="3200" b="1" dirty="0"/>
          </a:p>
        </p:txBody>
      </p:sp>
      <p:pic>
        <p:nvPicPr>
          <p:cNvPr id="6" name="Immagine 5">
            <a:extLst>
              <a:ext uri="{FF2B5EF4-FFF2-40B4-BE49-F238E27FC236}">
                <a16:creationId xmlns:a16="http://schemas.microsoft.com/office/drawing/2014/main" id="{1EDF75BB-5B35-B06F-64E1-59B34AD44195}"/>
              </a:ext>
            </a:extLst>
          </p:cNvPr>
          <p:cNvPicPr>
            <a:picLocks noChangeAspect="1"/>
          </p:cNvPicPr>
          <p:nvPr/>
        </p:nvPicPr>
        <p:blipFill>
          <a:blip r:embed="rId2"/>
          <a:stretch>
            <a:fillRect/>
          </a:stretch>
        </p:blipFill>
        <p:spPr>
          <a:xfrm>
            <a:off x="7979078" y="201634"/>
            <a:ext cx="4021029" cy="1629825"/>
          </a:xfrm>
          <a:prstGeom prst="rect">
            <a:avLst/>
          </a:prstGeom>
        </p:spPr>
      </p:pic>
      <p:pic>
        <p:nvPicPr>
          <p:cNvPr id="7" name="Immagine 6">
            <a:extLst>
              <a:ext uri="{FF2B5EF4-FFF2-40B4-BE49-F238E27FC236}">
                <a16:creationId xmlns:a16="http://schemas.microsoft.com/office/drawing/2014/main" id="{3B24BD02-0CEA-FFA0-7761-9D268AFF0F88}"/>
              </a:ext>
            </a:extLst>
          </p:cNvPr>
          <p:cNvPicPr>
            <a:picLocks noChangeAspect="1"/>
          </p:cNvPicPr>
          <p:nvPr/>
        </p:nvPicPr>
        <p:blipFill>
          <a:blip r:embed="rId3"/>
          <a:stretch>
            <a:fillRect/>
          </a:stretch>
        </p:blipFill>
        <p:spPr>
          <a:xfrm>
            <a:off x="2590800" y="4716165"/>
            <a:ext cx="7010400" cy="1724300"/>
          </a:xfrm>
          <a:prstGeom prst="rect">
            <a:avLst/>
          </a:prstGeom>
        </p:spPr>
      </p:pic>
    </p:spTree>
    <p:extLst>
      <p:ext uri="{BB962C8B-B14F-4D97-AF65-F5344CB8AC3E}">
        <p14:creationId xmlns:p14="http://schemas.microsoft.com/office/powerpoint/2010/main" val="226476441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9568EF4-2A28-3858-9A1A-0B811F441011}"/>
              </a:ext>
            </a:extLst>
          </p:cNvPr>
          <p:cNvSpPr>
            <a:spLocks noGrp="1"/>
          </p:cNvSpPr>
          <p:nvPr>
            <p:ph type="title"/>
          </p:nvPr>
        </p:nvSpPr>
        <p:spPr/>
        <p:txBody>
          <a:bodyPr/>
          <a:lstStyle/>
          <a:p>
            <a:r>
              <a:rPr lang="it-IT" dirty="0">
                <a:solidFill>
                  <a:srgbClr val="FF0000"/>
                </a:solidFill>
              </a:rPr>
              <a:t>Commissione europea</a:t>
            </a:r>
            <a:endParaRPr lang="it-IT" dirty="0"/>
          </a:p>
        </p:txBody>
      </p:sp>
      <p:sp>
        <p:nvSpPr>
          <p:cNvPr id="3" name="Segnaposto contenuto 2">
            <a:extLst>
              <a:ext uri="{FF2B5EF4-FFF2-40B4-BE49-F238E27FC236}">
                <a16:creationId xmlns:a16="http://schemas.microsoft.com/office/drawing/2014/main" id="{D0864824-7E1C-0429-8F73-FF84676DB16D}"/>
              </a:ext>
            </a:extLst>
          </p:cNvPr>
          <p:cNvSpPr>
            <a:spLocks noGrp="1"/>
          </p:cNvSpPr>
          <p:nvPr>
            <p:ph idx="1"/>
          </p:nvPr>
        </p:nvSpPr>
        <p:spPr/>
        <p:txBody>
          <a:bodyPr/>
          <a:lstStyle/>
          <a:p>
            <a:pPr marL="0" indent="0">
              <a:buFontTx/>
              <a:buNone/>
            </a:pPr>
            <a:r>
              <a:rPr lang="it-IT" altLang="it-IT" sz="2800" b="1" dirty="0"/>
              <a:t>Art. 17, par. 6, TUE</a:t>
            </a:r>
            <a:r>
              <a:rPr lang="it-IT" altLang="it-IT" b="1" dirty="0"/>
              <a:t>, </a:t>
            </a:r>
            <a:r>
              <a:rPr lang="it-IT" altLang="it-IT" dirty="0"/>
              <a:t>competenze de</a:t>
            </a:r>
            <a:r>
              <a:rPr lang="it-IT" altLang="it-IT" sz="2800" dirty="0"/>
              <a:t>l presidente della Commissione:</a:t>
            </a:r>
          </a:p>
          <a:p>
            <a:pPr marL="0" indent="0">
              <a:buFontTx/>
              <a:buNone/>
            </a:pPr>
            <a:r>
              <a:rPr lang="it-IT" altLang="it-IT" sz="2800" dirty="0"/>
              <a:t>a) definisce gli orientamenti nel cui quadro la Commissione esercita i suoi compiti;</a:t>
            </a:r>
          </a:p>
          <a:p>
            <a:pPr marL="0" indent="0">
              <a:buFontTx/>
              <a:buNone/>
            </a:pPr>
            <a:r>
              <a:rPr lang="it-IT" altLang="it-IT" sz="2800" dirty="0"/>
              <a:t>b) decide l'organizzazione interna della Commissione per assicurare la coerenza, l'efficacia e la collegialità della sua azione;</a:t>
            </a:r>
          </a:p>
          <a:p>
            <a:pPr marL="0" indent="0">
              <a:buFontTx/>
              <a:buNone/>
            </a:pPr>
            <a:r>
              <a:rPr lang="it-IT" altLang="it-IT" sz="2800" dirty="0"/>
              <a:t>c) nomina i vicepresidenti, fatta eccezione per l'alto rappresentante UE.</a:t>
            </a:r>
          </a:p>
          <a:p>
            <a:endParaRPr lang="it-IT" dirty="0"/>
          </a:p>
        </p:txBody>
      </p:sp>
    </p:spTree>
    <p:extLst>
      <p:ext uri="{BB962C8B-B14F-4D97-AF65-F5344CB8AC3E}">
        <p14:creationId xmlns:p14="http://schemas.microsoft.com/office/powerpoint/2010/main" val="336005091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ADA46E7-4B47-BB0B-FAA6-1CBB53C27A13}"/>
              </a:ext>
            </a:extLst>
          </p:cNvPr>
          <p:cNvSpPr>
            <a:spLocks noGrp="1"/>
          </p:cNvSpPr>
          <p:nvPr>
            <p:ph type="title"/>
          </p:nvPr>
        </p:nvSpPr>
        <p:spPr/>
        <p:txBody>
          <a:bodyPr/>
          <a:lstStyle/>
          <a:p>
            <a:r>
              <a:rPr lang="it-IT" dirty="0">
                <a:solidFill>
                  <a:srgbClr val="FF0000"/>
                </a:solidFill>
              </a:rPr>
              <a:t>Consiglio</a:t>
            </a:r>
          </a:p>
        </p:txBody>
      </p:sp>
      <p:sp>
        <p:nvSpPr>
          <p:cNvPr id="3" name="Segnaposto contenuto 2">
            <a:extLst>
              <a:ext uri="{FF2B5EF4-FFF2-40B4-BE49-F238E27FC236}">
                <a16:creationId xmlns:a16="http://schemas.microsoft.com/office/drawing/2014/main" id="{D91A18D9-A0FE-6400-3B7E-08BA12228E6F}"/>
              </a:ext>
            </a:extLst>
          </p:cNvPr>
          <p:cNvSpPr>
            <a:spLocks noGrp="1"/>
          </p:cNvSpPr>
          <p:nvPr>
            <p:ph idx="1"/>
          </p:nvPr>
        </p:nvSpPr>
        <p:spPr/>
        <p:txBody>
          <a:bodyPr/>
          <a:lstStyle/>
          <a:p>
            <a:r>
              <a:rPr lang="it-IT" altLang="it-IT" dirty="0"/>
              <a:t>Il Consiglio è un organo intergovernativo e le </a:t>
            </a:r>
            <a:r>
              <a:rPr lang="it-IT" altLang="it-IT" dirty="0">
                <a:cs typeface="Times New Roman" pitchFamily="18" charset="0"/>
              </a:rPr>
              <a:t>decisioni dei sono prese dai rappresentanti degli SM.</a:t>
            </a:r>
          </a:p>
          <a:p>
            <a:r>
              <a:rPr lang="it-IT" altLang="it-IT" dirty="0">
                <a:cs typeface="Times New Roman" pitchFamily="18" charset="0"/>
              </a:rPr>
              <a:t>Persegue gli interessi degli Stati Membri</a:t>
            </a:r>
            <a:endParaRPr lang="it-IT" altLang="it-IT" dirty="0"/>
          </a:p>
          <a:p>
            <a:r>
              <a:rPr lang="it-IT" altLang="it-IT" dirty="0"/>
              <a:t>Art. 16, par. 2, TUE, composizione: Il Consiglio è composto da un rappresentante di ciascuno Stato membro a livello ministeriale, abilitato a impegnare il governo dello Stato membro che rappresenta e ad esercitare il diritto di voto.</a:t>
            </a:r>
          </a:p>
          <a:p>
            <a:r>
              <a:rPr lang="it-IT" altLang="it-IT" dirty="0"/>
              <a:t>La sua composizione varia in base alle materie trattate</a:t>
            </a:r>
          </a:p>
          <a:p>
            <a:endParaRPr lang="it-IT" dirty="0"/>
          </a:p>
        </p:txBody>
      </p:sp>
    </p:spTree>
    <p:extLst>
      <p:ext uri="{BB962C8B-B14F-4D97-AF65-F5344CB8AC3E}">
        <p14:creationId xmlns:p14="http://schemas.microsoft.com/office/powerpoint/2010/main" val="104435053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D858A50-801C-0B7C-6BC0-8D3C6E5BE1D4}"/>
              </a:ext>
            </a:extLst>
          </p:cNvPr>
          <p:cNvSpPr>
            <a:spLocks noGrp="1"/>
          </p:cNvSpPr>
          <p:nvPr>
            <p:ph type="title"/>
          </p:nvPr>
        </p:nvSpPr>
        <p:spPr/>
        <p:txBody>
          <a:bodyPr/>
          <a:lstStyle/>
          <a:p>
            <a:r>
              <a:rPr lang="it-IT" dirty="0">
                <a:solidFill>
                  <a:srgbClr val="FF0000"/>
                </a:solidFill>
              </a:rPr>
              <a:t>Consiglio</a:t>
            </a:r>
          </a:p>
        </p:txBody>
      </p:sp>
      <p:sp>
        <p:nvSpPr>
          <p:cNvPr id="3" name="Segnaposto contenuto 2">
            <a:extLst>
              <a:ext uri="{FF2B5EF4-FFF2-40B4-BE49-F238E27FC236}">
                <a16:creationId xmlns:a16="http://schemas.microsoft.com/office/drawing/2014/main" id="{2F8ED32F-29F5-0B4B-A3CB-994EF335563F}"/>
              </a:ext>
            </a:extLst>
          </p:cNvPr>
          <p:cNvSpPr>
            <a:spLocks noGrp="1"/>
          </p:cNvSpPr>
          <p:nvPr>
            <p:ph idx="1"/>
          </p:nvPr>
        </p:nvSpPr>
        <p:spPr/>
        <p:txBody>
          <a:bodyPr>
            <a:normAutofit fontScale="92500" lnSpcReduction="20000"/>
          </a:bodyPr>
          <a:lstStyle/>
          <a:p>
            <a:r>
              <a:rPr lang="it-IT" altLang="it-IT" sz="2800" dirty="0"/>
              <a:t>Composizione non permanente.</a:t>
            </a:r>
          </a:p>
          <a:p>
            <a:r>
              <a:rPr lang="it-IT" altLang="it-IT" sz="2800" dirty="0">
                <a:sym typeface="Wingdings" pitchFamily="2" charset="2"/>
              </a:rPr>
              <a:t>Consiglio affari generali, Consiglio affari esteri (</a:t>
            </a:r>
            <a:r>
              <a:rPr lang="it-IT" altLang="it-IT" sz="2800" dirty="0"/>
              <a:t>Art. 16, par. 6 </a:t>
            </a:r>
            <a:r>
              <a:rPr lang="it-IT" altLang="it-IT" dirty="0">
                <a:sym typeface="Wingdings" pitchFamily="2" charset="2"/>
              </a:rPr>
              <a:t>TUE)</a:t>
            </a:r>
            <a:endParaRPr lang="it-IT" altLang="it-IT" sz="2800" dirty="0">
              <a:sym typeface="Wingdings" pitchFamily="2" charset="2"/>
            </a:endParaRPr>
          </a:p>
          <a:p>
            <a:r>
              <a:rPr lang="it-IT" altLang="it-IT" sz="2800" dirty="0">
                <a:sym typeface="Wingdings" pitchFamily="2" charset="2"/>
              </a:rPr>
              <a:t>Altre composizioni: affari economici e finanziari; giustizia e affari interni; occupazione, politica sociale, salute e consumatori; competitività; trasporti, telecomunicazioni e energia; agricoltura e pesca; ambiente; istruzione, gioventù, cultura e sport (Dec</a:t>
            </a:r>
            <a:r>
              <a:rPr lang="it-IT" altLang="it-IT" dirty="0">
                <a:sym typeface="Wingdings" pitchFamily="2" charset="2"/>
              </a:rPr>
              <a:t>isione</a:t>
            </a:r>
            <a:r>
              <a:rPr lang="it-IT" altLang="it-IT" sz="2800" dirty="0">
                <a:sym typeface="Wingdings" pitchFamily="2" charset="2"/>
              </a:rPr>
              <a:t> 2009/878/UE)</a:t>
            </a:r>
            <a:endParaRPr lang="it-IT" altLang="it-IT" sz="2800" dirty="0"/>
          </a:p>
          <a:p>
            <a:pPr>
              <a:defRPr/>
            </a:pPr>
            <a:r>
              <a:rPr lang="it-IT" altLang="it-IT" dirty="0"/>
              <a:t>Composizione della Presidenza del Consiglio:</a:t>
            </a:r>
          </a:p>
          <a:p>
            <a:pPr marL="1028700" lvl="1" indent="-571500">
              <a:buFont typeface="+mj-lt"/>
              <a:buAutoNum type="romanUcPeriod"/>
              <a:defRPr/>
            </a:pPr>
            <a:r>
              <a:rPr lang="it-IT" altLang="it-IT" dirty="0"/>
              <a:t>Consiglio affari esteri: alto rappresentante UE;</a:t>
            </a:r>
          </a:p>
          <a:p>
            <a:pPr marL="971550" lvl="1" indent="-514350">
              <a:buFontTx/>
              <a:buAutoNum type="romanUcPeriod"/>
              <a:defRPr/>
            </a:pPr>
            <a:r>
              <a:rPr lang="it-IT" altLang="it-IT" dirty="0"/>
              <a:t>Altre formazioni del Consiglio: presidenza a rotazione ogni sei mesi, come stabilito con decisione del Consiglio europeo (Decisione 2009/881/UE).</a:t>
            </a:r>
          </a:p>
          <a:p>
            <a:pPr>
              <a:defRPr/>
            </a:pPr>
            <a:r>
              <a:rPr lang="it-IT" altLang="it-IT" dirty="0"/>
              <a:t>Il Presidente del Consiglio possiede dei poteri organizzativi.</a:t>
            </a:r>
          </a:p>
          <a:p>
            <a:pPr>
              <a:defRPr/>
            </a:pPr>
            <a:r>
              <a:rPr lang="it-IT" altLang="it-IT" dirty="0"/>
              <a:t>COREPER (organo composto da diplomatici): prepara i lavori del Consiglio</a:t>
            </a:r>
          </a:p>
          <a:p>
            <a:endParaRPr lang="it-IT" dirty="0"/>
          </a:p>
        </p:txBody>
      </p:sp>
    </p:spTree>
    <p:extLst>
      <p:ext uri="{BB962C8B-B14F-4D97-AF65-F5344CB8AC3E}">
        <p14:creationId xmlns:p14="http://schemas.microsoft.com/office/powerpoint/2010/main" val="110266259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F00B104-D556-9A15-FB5B-8766519C2418}"/>
              </a:ext>
            </a:extLst>
          </p:cNvPr>
          <p:cNvSpPr>
            <a:spLocks noGrp="1"/>
          </p:cNvSpPr>
          <p:nvPr>
            <p:ph type="title"/>
          </p:nvPr>
        </p:nvSpPr>
        <p:spPr/>
        <p:txBody>
          <a:bodyPr/>
          <a:lstStyle/>
          <a:p>
            <a:r>
              <a:rPr lang="it-IT" dirty="0">
                <a:solidFill>
                  <a:srgbClr val="FF0000"/>
                </a:solidFill>
              </a:rPr>
              <a:t>Consiglio europeo</a:t>
            </a:r>
          </a:p>
        </p:txBody>
      </p:sp>
      <p:sp>
        <p:nvSpPr>
          <p:cNvPr id="3" name="Segnaposto contenuto 2">
            <a:extLst>
              <a:ext uri="{FF2B5EF4-FFF2-40B4-BE49-F238E27FC236}">
                <a16:creationId xmlns:a16="http://schemas.microsoft.com/office/drawing/2014/main" id="{66A8FE4F-32E4-A09C-9407-C6B5502BCA26}"/>
              </a:ext>
            </a:extLst>
          </p:cNvPr>
          <p:cNvSpPr>
            <a:spLocks noGrp="1"/>
          </p:cNvSpPr>
          <p:nvPr>
            <p:ph idx="1"/>
          </p:nvPr>
        </p:nvSpPr>
        <p:spPr/>
        <p:txBody>
          <a:bodyPr>
            <a:normAutofit fontScale="92500" lnSpcReduction="10000"/>
          </a:bodyPr>
          <a:lstStyle/>
          <a:p>
            <a:pPr marL="0" indent="0">
              <a:buFontTx/>
              <a:buNone/>
            </a:pPr>
            <a:r>
              <a:rPr lang="it-IT" altLang="it-IT" b="1" dirty="0"/>
              <a:t>Art. 15, par. 2, TUE, Composizione </a:t>
            </a:r>
          </a:p>
          <a:p>
            <a:pPr marL="0" indent="0">
              <a:buFontTx/>
              <a:buNone/>
            </a:pPr>
            <a:r>
              <a:rPr lang="it-IT" altLang="it-IT" dirty="0"/>
              <a:t>«Il Consiglio europeo è composto dai capi di Stato o di governo degli Stati membri, dal suo presidente e dal presidente della Commissione. L’alto rappresentante dell’Unione per gli affari esteri e la politica di sicurezza partecipa ai lavori».</a:t>
            </a:r>
          </a:p>
          <a:p>
            <a:pPr marL="0" indent="0">
              <a:buFontTx/>
              <a:buNone/>
              <a:defRPr/>
            </a:pPr>
            <a:r>
              <a:rPr lang="it-IT" dirty="0"/>
              <a:t>Quali sono le procedure di voto?</a:t>
            </a:r>
          </a:p>
          <a:p>
            <a:pPr>
              <a:defRPr/>
            </a:pPr>
            <a:r>
              <a:rPr lang="it-IT" b="1" dirty="0">
                <a:solidFill>
                  <a:srgbClr val="0070C0"/>
                </a:solidFill>
              </a:rPr>
              <a:t>consenso</a:t>
            </a:r>
            <a:r>
              <a:rPr lang="it-IT" dirty="0">
                <a:solidFill>
                  <a:srgbClr val="0070C0"/>
                </a:solidFill>
              </a:rPr>
              <a:t>: </a:t>
            </a:r>
            <a:r>
              <a:rPr lang="it-IT" dirty="0"/>
              <a:t>mancanza di votazione formale;</a:t>
            </a:r>
          </a:p>
          <a:p>
            <a:pPr>
              <a:defRPr/>
            </a:pPr>
            <a:r>
              <a:rPr lang="it-IT" b="1" dirty="0">
                <a:solidFill>
                  <a:srgbClr val="0070C0"/>
                </a:solidFill>
              </a:rPr>
              <a:t>maggioranza qualificata</a:t>
            </a:r>
            <a:r>
              <a:rPr lang="it-IT" dirty="0">
                <a:solidFill>
                  <a:srgbClr val="0070C0"/>
                </a:solidFill>
              </a:rPr>
              <a:t>.</a:t>
            </a:r>
          </a:p>
          <a:p>
            <a:pPr>
              <a:defRPr/>
            </a:pPr>
            <a:r>
              <a:rPr lang="it-IT" dirty="0"/>
              <a:t>Membri senza potere deliberativo: non partecipano alla votazione il Presidente della Commissione e </a:t>
            </a:r>
            <a:r>
              <a:rPr lang="it-IT" dirty="0" err="1"/>
              <a:t>ol</a:t>
            </a:r>
            <a:r>
              <a:rPr lang="it-IT" dirty="0"/>
              <a:t> Presidente del Consiglio europeo.</a:t>
            </a:r>
          </a:p>
          <a:p>
            <a:pPr>
              <a:defRPr/>
            </a:pPr>
            <a:r>
              <a:rPr lang="it-IT" altLang="it-IT" dirty="0"/>
              <a:t>Il Consiglio è un organo di </a:t>
            </a:r>
            <a:r>
              <a:rPr lang="it-IT" altLang="it-IT" b="1" dirty="0">
                <a:solidFill>
                  <a:srgbClr val="0070C0"/>
                </a:solidFill>
              </a:rPr>
              <a:t>Stati e persegue gli interessi degli Stati membri</a:t>
            </a:r>
          </a:p>
          <a:p>
            <a:endParaRPr lang="it-IT" dirty="0"/>
          </a:p>
        </p:txBody>
      </p:sp>
    </p:spTree>
    <p:extLst>
      <p:ext uri="{BB962C8B-B14F-4D97-AF65-F5344CB8AC3E}">
        <p14:creationId xmlns:p14="http://schemas.microsoft.com/office/powerpoint/2010/main" val="334176903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E4AAC10-C3AA-057B-0F33-982FC1E2124B}"/>
              </a:ext>
            </a:extLst>
          </p:cNvPr>
          <p:cNvSpPr>
            <a:spLocks noGrp="1"/>
          </p:cNvSpPr>
          <p:nvPr>
            <p:ph type="title"/>
          </p:nvPr>
        </p:nvSpPr>
        <p:spPr>
          <a:xfrm>
            <a:off x="838200" y="365125"/>
            <a:ext cx="10515600" cy="737165"/>
          </a:xfrm>
        </p:spPr>
        <p:txBody>
          <a:bodyPr>
            <a:normAutofit/>
          </a:bodyPr>
          <a:lstStyle/>
          <a:p>
            <a:r>
              <a:rPr lang="it-IT" altLang="it-IT" sz="3600" b="1" dirty="0">
                <a:solidFill>
                  <a:srgbClr val="FF0000"/>
                </a:solidFill>
              </a:rPr>
              <a:t>Consiglio europeo</a:t>
            </a:r>
            <a:endParaRPr lang="it-IT" sz="3600" dirty="0">
              <a:solidFill>
                <a:srgbClr val="FF0000"/>
              </a:solidFill>
            </a:endParaRPr>
          </a:p>
        </p:txBody>
      </p:sp>
      <p:sp>
        <p:nvSpPr>
          <p:cNvPr id="3" name="Segnaposto contenuto 2">
            <a:extLst>
              <a:ext uri="{FF2B5EF4-FFF2-40B4-BE49-F238E27FC236}">
                <a16:creationId xmlns:a16="http://schemas.microsoft.com/office/drawing/2014/main" id="{22B8EF37-34A7-1BF0-6B95-2EB5F3B7893D}"/>
              </a:ext>
            </a:extLst>
          </p:cNvPr>
          <p:cNvSpPr>
            <a:spLocks noGrp="1"/>
          </p:cNvSpPr>
          <p:nvPr>
            <p:ph idx="1"/>
          </p:nvPr>
        </p:nvSpPr>
        <p:spPr>
          <a:xfrm>
            <a:off x="838200" y="1102290"/>
            <a:ext cx="10515600" cy="5486399"/>
          </a:xfrm>
        </p:spPr>
        <p:txBody>
          <a:bodyPr>
            <a:normAutofit fontScale="25000" lnSpcReduction="20000"/>
          </a:bodyPr>
          <a:lstStyle/>
          <a:p>
            <a:pPr marL="0" indent="0">
              <a:buFontTx/>
              <a:buNone/>
            </a:pPr>
            <a:r>
              <a:rPr lang="it-IT" altLang="it-IT" sz="8000" b="1" dirty="0"/>
              <a:t>Art. 15, par. 5, TUE, Presidente:</a:t>
            </a:r>
          </a:p>
          <a:p>
            <a:r>
              <a:rPr lang="it-IT" altLang="it-IT" sz="8000" dirty="0"/>
              <a:t>Il Consiglio europeo elegge il presidente a maggioranza qualificata per un mandato di due anni e mezzo, rinnovabile una volta. </a:t>
            </a:r>
          </a:p>
          <a:p>
            <a:r>
              <a:rPr lang="it-IT" altLang="it-IT" sz="8000" dirty="0"/>
              <a:t>In caso di impedimento o colpa grave, il Consiglio europeo può porre fine al mandato secondo la medesima procedura.</a:t>
            </a:r>
          </a:p>
          <a:p>
            <a:r>
              <a:rPr lang="it-IT" altLang="it-IT" sz="8000" dirty="0"/>
              <a:t>Poteri organizzativi e di rappresentanza verso l’esterno.</a:t>
            </a:r>
          </a:p>
          <a:p>
            <a:pPr algn="l"/>
            <a:r>
              <a:rPr lang="it-IT" sz="8000" b="1" dirty="0"/>
              <a:t>Cosa fa il Consiglio europeo?</a:t>
            </a:r>
          </a:p>
          <a:p>
            <a:pPr algn="l">
              <a:buFont typeface="Arial" panose="020B0604020202020204" pitchFamily="34" charset="0"/>
              <a:buChar char="•"/>
            </a:pPr>
            <a:r>
              <a:rPr lang="it-IT" sz="8000" dirty="0"/>
              <a:t>definisce gli orientamenti generali e le priorità politiche dell'UE, ma non adotta la legislazione</a:t>
            </a:r>
          </a:p>
          <a:p>
            <a:pPr algn="l">
              <a:buFont typeface="Arial" panose="020B0604020202020204" pitchFamily="34" charset="0"/>
              <a:buChar char="•"/>
            </a:pPr>
            <a:r>
              <a:rPr lang="it-IT" sz="8000" dirty="0"/>
              <a:t>gestisce questioni complesse o delicate che non possono essere risolte a livelli inferiori di cooperazione intergovernativa</a:t>
            </a:r>
          </a:p>
          <a:p>
            <a:pPr algn="l">
              <a:buFont typeface="Arial" panose="020B0604020202020204" pitchFamily="34" charset="0"/>
              <a:buChar char="•"/>
            </a:pPr>
            <a:r>
              <a:rPr lang="it-IT" sz="8000" dirty="0"/>
              <a:t>definisce la </a:t>
            </a:r>
            <a:r>
              <a:rPr lang="it-IT" sz="8000" dirty="0">
                <a:hlinkClick r:id="rId2">
                  <a:extLst>
                    <a:ext uri="{A12FA001-AC4F-418D-AE19-62706E023703}">
                      <ahyp:hlinkClr xmlns:ahyp="http://schemas.microsoft.com/office/drawing/2018/hyperlinkcolor" val="tx"/>
                    </a:ext>
                  </a:extLst>
                </a:hlinkClick>
              </a:rPr>
              <a:t>politica comune estera e di sicurezza dell'UE</a:t>
            </a:r>
            <a:r>
              <a:rPr lang="it-IT" sz="8000" dirty="0"/>
              <a:t>, tenendo conto degli interessi strategici dell'Unione e delle implicazioni per la difesa</a:t>
            </a:r>
          </a:p>
          <a:p>
            <a:pPr algn="l">
              <a:buFont typeface="Arial" panose="020B0604020202020204" pitchFamily="34" charset="0"/>
              <a:buChar char="•"/>
            </a:pPr>
            <a:r>
              <a:rPr lang="it-IT" sz="8000" dirty="0"/>
              <a:t>nomina ed elegge i candidati a determinati ruoli di alto profilo a livello dell'UE, fra cui la BCE e la Commissione.</a:t>
            </a:r>
          </a:p>
          <a:p>
            <a:pPr algn="l"/>
            <a:r>
              <a:rPr lang="it-IT" sz="8000" dirty="0"/>
              <a:t>Su ciascuna questione il Consiglio europeo può:</a:t>
            </a:r>
          </a:p>
          <a:p>
            <a:pPr algn="l">
              <a:buFont typeface="Arial" panose="020B0604020202020204" pitchFamily="34" charset="0"/>
              <a:buChar char="•"/>
            </a:pPr>
            <a:r>
              <a:rPr lang="it-IT" sz="8000" dirty="0"/>
              <a:t>chiedere alla </a:t>
            </a:r>
            <a:r>
              <a:rPr lang="it-IT" sz="8000" dirty="0">
                <a:hlinkClick r:id="rId3">
                  <a:extLst>
                    <a:ext uri="{A12FA001-AC4F-418D-AE19-62706E023703}">
                      <ahyp:hlinkClr xmlns:ahyp="http://schemas.microsoft.com/office/drawing/2018/hyperlinkcolor" val="tx"/>
                    </a:ext>
                  </a:extLst>
                </a:hlinkClick>
              </a:rPr>
              <a:t>Commissione europea</a:t>
            </a:r>
            <a:r>
              <a:rPr lang="it-IT" sz="8000" dirty="0"/>
              <a:t> di presentare una proposta in merito</a:t>
            </a:r>
          </a:p>
          <a:p>
            <a:pPr algn="l">
              <a:buFont typeface="Arial" panose="020B0604020202020204" pitchFamily="34" charset="0"/>
              <a:buChar char="•"/>
            </a:pPr>
            <a:r>
              <a:rPr lang="it-IT" sz="8000" dirty="0"/>
              <a:t>chiedere al </a:t>
            </a:r>
            <a:r>
              <a:rPr lang="it-IT" sz="8000" dirty="0">
                <a:hlinkClick r:id="rId4">
                  <a:extLst>
                    <a:ext uri="{A12FA001-AC4F-418D-AE19-62706E023703}">
                      <ahyp:hlinkClr xmlns:ahyp="http://schemas.microsoft.com/office/drawing/2018/hyperlinkcolor" val="tx"/>
                    </a:ext>
                  </a:extLst>
                </a:hlinkClick>
              </a:rPr>
              <a:t>Consiglio dell'UE</a:t>
            </a:r>
            <a:r>
              <a:rPr lang="it-IT" sz="8000" dirty="0"/>
              <a:t> di occuparsene.</a:t>
            </a:r>
            <a:endParaRPr lang="it-IT" altLang="it-IT" sz="8000" dirty="0"/>
          </a:p>
        </p:txBody>
      </p:sp>
    </p:spTree>
    <p:extLst>
      <p:ext uri="{BB962C8B-B14F-4D97-AF65-F5344CB8AC3E}">
        <p14:creationId xmlns:p14="http://schemas.microsoft.com/office/powerpoint/2010/main" val="140328630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9F53149-83F1-DA1D-BDB3-F17AABA66F06}"/>
              </a:ext>
            </a:extLst>
          </p:cNvPr>
          <p:cNvSpPr>
            <a:spLocks noGrp="1"/>
          </p:cNvSpPr>
          <p:nvPr>
            <p:ph type="title"/>
          </p:nvPr>
        </p:nvSpPr>
        <p:spPr>
          <a:xfrm>
            <a:off x="838200" y="365126"/>
            <a:ext cx="10515600" cy="1000212"/>
          </a:xfrm>
        </p:spPr>
        <p:txBody>
          <a:bodyPr/>
          <a:lstStyle/>
          <a:p>
            <a:r>
              <a:rPr lang="it-IT" altLang="it-IT" sz="4400" b="1" dirty="0">
                <a:solidFill>
                  <a:srgbClr val="FF0000"/>
                </a:solidFill>
              </a:rPr>
              <a:t>Banca Centrale Europea</a:t>
            </a:r>
            <a:endParaRPr lang="it-IT" dirty="0">
              <a:solidFill>
                <a:srgbClr val="FF0000"/>
              </a:solidFill>
            </a:endParaRPr>
          </a:p>
        </p:txBody>
      </p:sp>
      <p:sp>
        <p:nvSpPr>
          <p:cNvPr id="3" name="Segnaposto contenuto 2">
            <a:extLst>
              <a:ext uri="{FF2B5EF4-FFF2-40B4-BE49-F238E27FC236}">
                <a16:creationId xmlns:a16="http://schemas.microsoft.com/office/drawing/2014/main" id="{0373DEF2-E1DD-7E05-EFAD-0597F06D6BB5}"/>
              </a:ext>
            </a:extLst>
          </p:cNvPr>
          <p:cNvSpPr>
            <a:spLocks noGrp="1"/>
          </p:cNvSpPr>
          <p:nvPr>
            <p:ph idx="1"/>
          </p:nvPr>
        </p:nvSpPr>
        <p:spPr/>
        <p:txBody>
          <a:bodyPr>
            <a:normAutofit/>
          </a:bodyPr>
          <a:lstStyle/>
          <a:p>
            <a:r>
              <a:rPr lang="it-IT" altLang="it-IT" sz="2800" dirty="0"/>
              <a:t>Riferimenti normativi: Artt. 282-284 TFUE e Protocollo n. 4.</a:t>
            </a:r>
          </a:p>
          <a:p>
            <a:r>
              <a:rPr lang="it-IT" altLang="it-IT" dirty="0"/>
              <a:t>Istituzione </a:t>
            </a:r>
            <a:r>
              <a:rPr lang="it-IT" altLang="it-IT" sz="2800" dirty="0"/>
              <a:t>dotata di autonoma personalità giuridica e posta al vertice del Sistema Europeo delle Banche Centrali.</a:t>
            </a:r>
          </a:p>
          <a:p>
            <a:r>
              <a:rPr lang="it-IT" altLang="it-IT" sz="2800" dirty="0"/>
              <a:t>Indipendenza rispetto alle istituzioni politiche.</a:t>
            </a:r>
          </a:p>
          <a:p>
            <a:r>
              <a:rPr lang="it-IT" altLang="it-IT" sz="2800" dirty="0"/>
              <a:t>Competenze in materia di politica monetaria: diritto esclusivo di autorizzare emissione dell’euro.</a:t>
            </a:r>
          </a:p>
          <a:p>
            <a:r>
              <a:rPr lang="it-IT" altLang="it-IT" dirty="0"/>
              <a:t>Ruolo BCE cresciuto dal 2008 ad oggi;</a:t>
            </a:r>
          </a:p>
          <a:p>
            <a:r>
              <a:rPr lang="it-IT" altLang="it-IT" sz="2800" dirty="0"/>
              <a:t>Poca traspa</a:t>
            </a:r>
            <a:r>
              <a:rPr lang="it-IT" altLang="it-IT" dirty="0"/>
              <a:t>renza.</a:t>
            </a:r>
            <a:endParaRPr lang="it-IT" altLang="it-IT" sz="2800" dirty="0"/>
          </a:p>
          <a:p>
            <a:endParaRPr lang="it-IT" dirty="0"/>
          </a:p>
        </p:txBody>
      </p:sp>
    </p:spTree>
    <p:extLst>
      <p:ext uri="{BB962C8B-B14F-4D97-AF65-F5344CB8AC3E}">
        <p14:creationId xmlns:p14="http://schemas.microsoft.com/office/powerpoint/2010/main" val="377973669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DDFCC97-F1F2-224A-36AB-123BFF05C74D}"/>
              </a:ext>
            </a:extLst>
          </p:cNvPr>
          <p:cNvSpPr>
            <a:spLocks noGrp="1"/>
          </p:cNvSpPr>
          <p:nvPr>
            <p:ph type="title"/>
          </p:nvPr>
        </p:nvSpPr>
        <p:spPr>
          <a:xfrm>
            <a:off x="838200" y="365126"/>
            <a:ext cx="10515600" cy="937582"/>
          </a:xfrm>
        </p:spPr>
        <p:txBody>
          <a:bodyPr/>
          <a:lstStyle/>
          <a:p>
            <a:r>
              <a:rPr lang="it-IT" altLang="it-IT" sz="4400" b="1" dirty="0">
                <a:solidFill>
                  <a:srgbClr val="FF0000"/>
                </a:solidFill>
              </a:rPr>
              <a:t>Banca Centrale Europea</a:t>
            </a:r>
            <a:endParaRPr lang="it-IT" dirty="0">
              <a:solidFill>
                <a:srgbClr val="FF0000"/>
              </a:solidFill>
            </a:endParaRPr>
          </a:p>
        </p:txBody>
      </p:sp>
      <p:sp>
        <p:nvSpPr>
          <p:cNvPr id="3" name="Segnaposto contenuto 2">
            <a:extLst>
              <a:ext uri="{FF2B5EF4-FFF2-40B4-BE49-F238E27FC236}">
                <a16:creationId xmlns:a16="http://schemas.microsoft.com/office/drawing/2014/main" id="{4EDFFCF2-8B8E-768A-9198-7E320CE185E2}"/>
              </a:ext>
            </a:extLst>
          </p:cNvPr>
          <p:cNvSpPr>
            <a:spLocks noGrp="1"/>
          </p:cNvSpPr>
          <p:nvPr>
            <p:ph idx="1"/>
          </p:nvPr>
        </p:nvSpPr>
        <p:spPr>
          <a:xfrm>
            <a:off x="838200" y="1302708"/>
            <a:ext cx="10515600" cy="4874255"/>
          </a:xfrm>
        </p:spPr>
        <p:txBody>
          <a:bodyPr/>
          <a:lstStyle/>
          <a:p>
            <a:pPr marL="0" indent="0">
              <a:buFontTx/>
              <a:buNone/>
              <a:defRPr/>
            </a:pPr>
            <a:r>
              <a:rPr lang="it-IT" dirty="0"/>
              <a:t>Organi che compongono la BCE:</a:t>
            </a:r>
          </a:p>
          <a:p>
            <a:pPr>
              <a:buFont typeface="Wingdings" pitchFamily="2" charset="2"/>
              <a:buChar char="Ø"/>
              <a:defRPr/>
            </a:pPr>
            <a:r>
              <a:rPr lang="it-IT" b="1" dirty="0"/>
              <a:t>Comitato esecutivo: </a:t>
            </a:r>
          </a:p>
          <a:p>
            <a:pPr>
              <a:defRPr/>
            </a:pPr>
            <a:r>
              <a:rPr lang="it-IT" dirty="0"/>
              <a:t>Presidente, VP e altri 4 membri, nominati dal CE (su raccomandazione Consiglio e parere PE e Consiglio direttivo)</a:t>
            </a:r>
          </a:p>
          <a:p>
            <a:pPr>
              <a:defRPr/>
            </a:pPr>
            <a:r>
              <a:rPr lang="it-IT" dirty="0"/>
              <a:t>organo di </a:t>
            </a:r>
            <a:r>
              <a:rPr lang="it-IT" b="1" dirty="0"/>
              <a:t>individui</a:t>
            </a:r>
            <a:r>
              <a:rPr lang="it-IT" dirty="0"/>
              <a:t>;</a:t>
            </a:r>
          </a:p>
          <a:p>
            <a:pPr>
              <a:buFont typeface="Wingdings" pitchFamily="2" charset="2"/>
              <a:buChar char="Ø"/>
              <a:defRPr/>
            </a:pPr>
            <a:r>
              <a:rPr lang="it-IT" b="1" dirty="0"/>
              <a:t>Consiglio direttivo:</a:t>
            </a:r>
          </a:p>
          <a:p>
            <a:pPr>
              <a:defRPr/>
            </a:pPr>
            <a:r>
              <a:rPr lang="it-IT" dirty="0"/>
              <a:t>membri del Comitato esecutivo più i Governatori Banche centrali nazionali</a:t>
            </a:r>
          </a:p>
          <a:p>
            <a:pPr>
              <a:defRPr/>
            </a:pPr>
            <a:r>
              <a:rPr lang="it-IT" dirty="0"/>
              <a:t>organo ibrido.</a:t>
            </a:r>
            <a:endParaRPr lang="it-IT" b="1" dirty="0"/>
          </a:p>
          <a:p>
            <a:endParaRPr lang="it-IT" dirty="0"/>
          </a:p>
        </p:txBody>
      </p:sp>
    </p:spTree>
    <p:extLst>
      <p:ext uri="{BB962C8B-B14F-4D97-AF65-F5344CB8AC3E}">
        <p14:creationId xmlns:p14="http://schemas.microsoft.com/office/powerpoint/2010/main" val="349267478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67819C1-9521-5BD1-544F-EB17CC9A1954}"/>
              </a:ext>
            </a:extLst>
          </p:cNvPr>
          <p:cNvSpPr>
            <a:spLocks noGrp="1"/>
          </p:cNvSpPr>
          <p:nvPr>
            <p:ph type="title"/>
          </p:nvPr>
        </p:nvSpPr>
        <p:spPr/>
        <p:txBody>
          <a:bodyPr/>
          <a:lstStyle/>
          <a:p>
            <a:r>
              <a:rPr lang="it-IT" altLang="it-IT" sz="4400" b="1" dirty="0">
                <a:solidFill>
                  <a:srgbClr val="FF0000"/>
                </a:solidFill>
              </a:rPr>
              <a:t>Sistema delle fonti di diritto UE</a:t>
            </a:r>
            <a:endParaRPr lang="it-IT" dirty="0">
              <a:solidFill>
                <a:srgbClr val="FF0000"/>
              </a:solidFill>
            </a:endParaRPr>
          </a:p>
        </p:txBody>
      </p:sp>
      <p:sp>
        <p:nvSpPr>
          <p:cNvPr id="3" name="Segnaposto contenuto 2">
            <a:extLst>
              <a:ext uri="{FF2B5EF4-FFF2-40B4-BE49-F238E27FC236}">
                <a16:creationId xmlns:a16="http://schemas.microsoft.com/office/drawing/2014/main" id="{9E2C2BE2-EA6E-7297-E227-AD796F8F398A}"/>
              </a:ext>
            </a:extLst>
          </p:cNvPr>
          <p:cNvSpPr>
            <a:spLocks noGrp="1"/>
          </p:cNvSpPr>
          <p:nvPr>
            <p:ph idx="1"/>
          </p:nvPr>
        </p:nvSpPr>
        <p:spPr/>
        <p:txBody>
          <a:bodyPr/>
          <a:lstStyle/>
          <a:p>
            <a:pPr marL="0" indent="0">
              <a:buNone/>
            </a:pPr>
            <a:r>
              <a:rPr lang="it-IT" altLang="it-IT" sz="2400" dirty="0"/>
              <a:t>L’articolazione del sistema delle fonti di diritto dell’Unione europea:</a:t>
            </a:r>
          </a:p>
          <a:p>
            <a:pPr marL="514350" indent="-514350">
              <a:buFontTx/>
              <a:buAutoNum type="romanUcPeriod"/>
            </a:pPr>
            <a:endParaRPr lang="it-IT" altLang="it-IT" b="1" dirty="0"/>
          </a:p>
          <a:p>
            <a:pPr marL="571500" indent="-571500">
              <a:buFont typeface="+mj-lt"/>
              <a:buAutoNum type="romanUcPeriod"/>
            </a:pPr>
            <a:r>
              <a:rPr lang="it-IT" altLang="it-IT" b="1" dirty="0">
                <a:solidFill>
                  <a:srgbClr val="0070C0"/>
                </a:solidFill>
              </a:rPr>
              <a:t>Diritto primario</a:t>
            </a:r>
            <a:r>
              <a:rPr lang="it-IT" altLang="it-IT" dirty="0"/>
              <a:t>: Trattati, Carta dei diritti fondamentali UE, principi generali del diritto;</a:t>
            </a:r>
          </a:p>
          <a:p>
            <a:pPr marL="571500" indent="-571500">
              <a:buFont typeface="+mj-lt"/>
              <a:buAutoNum type="romanUcPeriod"/>
            </a:pPr>
            <a:r>
              <a:rPr lang="it-IT" altLang="it-IT" b="1" dirty="0">
                <a:solidFill>
                  <a:srgbClr val="0070C0"/>
                </a:solidFill>
              </a:rPr>
              <a:t>Fonti intermedie</a:t>
            </a:r>
            <a:r>
              <a:rPr lang="it-IT" altLang="it-IT" dirty="0"/>
              <a:t>: accordi internazionali dell’UE e diritto internazionale generale;</a:t>
            </a:r>
          </a:p>
          <a:p>
            <a:pPr marL="571500" indent="-571500">
              <a:buFont typeface="+mj-lt"/>
              <a:buAutoNum type="romanUcPeriod"/>
            </a:pPr>
            <a:r>
              <a:rPr lang="it-IT" altLang="it-IT" b="1" dirty="0">
                <a:solidFill>
                  <a:srgbClr val="0070C0"/>
                </a:solidFill>
              </a:rPr>
              <a:t>Diritto derivato</a:t>
            </a:r>
            <a:r>
              <a:rPr lang="it-IT" altLang="it-IT" dirty="0"/>
              <a:t>: atti delle istituzioni;</a:t>
            </a:r>
          </a:p>
          <a:p>
            <a:pPr marL="571500" indent="-571500">
              <a:buFont typeface="+mj-lt"/>
              <a:buAutoNum type="romanUcPeriod"/>
            </a:pPr>
            <a:r>
              <a:rPr lang="it-IT" altLang="it-IT" b="1" dirty="0">
                <a:solidFill>
                  <a:srgbClr val="0070C0"/>
                </a:solidFill>
              </a:rPr>
              <a:t>Atti di attuazione e di esecuzione</a:t>
            </a:r>
            <a:r>
              <a:rPr lang="it-IT" altLang="it-IT" dirty="0"/>
              <a:t>, che si fondano su un atto di base.</a:t>
            </a:r>
            <a:endParaRPr lang="it-IT" altLang="it-IT" b="1" dirty="0"/>
          </a:p>
          <a:p>
            <a:endParaRPr lang="it-IT" dirty="0"/>
          </a:p>
        </p:txBody>
      </p:sp>
    </p:spTree>
    <p:extLst>
      <p:ext uri="{BB962C8B-B14F-4D97-AF65-F5344CB8AC3E}">
        <p14:creationId xmlns:p14="http://schemas.microsoft.com/office/powerpoint/2010/main" val="117844338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olo 3">
            <a:extLst>
              <a:ext uri="{FF2B5EF4-FFF2-40B4-BE49-F238E27FC236}">
                <a16:creationId xmlns:a16="http://schemas.microsoft.com/office/drawing/2014/main" id="{3C4F42A5-F942-D0B9-926B-6C203F2157AE}"/>
              </a:ext>
            </a:extLst>
          </p:cNvPr>
          <p:cNvSpPr>
            <a:spLocks noGrp="1"/>
          </p:cNvSpPr>
          <p:nvPr>
            <p:ph type="ctrTitle"/>
          </p:nvPr>
        </p:nvSpPr>
        <p:spPr/>
        <p:txBody>
          <a:bodyPr/>
          <a:lstStyle/>
          <a:p>
            <a:r>
              <a:rPr lang="it-IT" b="1" dirty="0">
                <a:solidFill>
                  <a:srgbClr val="FF0000"/>
                </a:solidFill>
              </a:rPr>
              <a:t>Parte B2</a:t>
            </a:r>
          </a:p>
        </p:txBody>
      </p:sp>
      <p:sp>
        <p:nvSpPr>
          <p:cNvPr id="5" name="Sottotitolo 4">
            <a:extLst>
              <a:ext uri="{FF2B5EF4-FFF2-40B4-BE49-F238E27FC236}">
                <a16:creationId xmlns:a16="http://schemas.microsoft.com/office/drawing/2014/main" id="{D8E89C8A-B3DD-210B-2FB9-B8A178B219E7}"/>
              </a:ext>
            </a:extLst>
          </p:cNvPr>
          <p:cNvSpPr>
            <a:spLocks noGrp="1"/>
          </p:cNvSpPr>
          <p:nvPr>
            <p:ph type="subTitle" idx="1"/>
          </p:nvPr>
        </p:nvSpPr>
        <p:spPr/>
        <p:txBody>
          <a:bodyPr>
            <a:normAutofit/>
          </a:bodyPr>
          <a:lstStyle/>
          <a:p>
            <a:r>
              <a:rPr lang="it-IT" sz="3200" dirty="0">
                <a:solidFill>
                  <a:srgbClr val="00B0F0"/>
                </a:solidFill>
              </a:rPr>
              <a:t>Fonti</a:t>
            </a:r>
          </a:p>
        </p:txBody>
      </p:sp>
    </p:spTree>
    <p:extLst>
      <p:ext uri="{BB962C8B-B14F-4D97-AF65-F5344CB8AC3E}">
        <p14:creationId xmlns:p14="http://schemas.microsoft.com/office/powerpoint/2010/main" val="281174075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85BD3A2-6539-0B49-8B08-163BFC7F8BE4}"/>
              </a:ext>
            </a:extLst>
          </p:cNvPr>
          <p:cNvSpPr>
            <a:spLocks noGrp="1"/>
          </p:cNvSpPr>
          <p:nvPr>
            <p:ph type="title"/>
          </p:nvPr>
        </p:nvSpPr>
        <p:spPr/>
        <p:txBody>
          <a:bodyPr/>
          <a:lstStyle/>
          <a:p>
            <a:r>
              <a:rPr lang="it-IT" altLang="it-IT" sz="4400" b="1" dirty="0">
                <a:solidFill>
                  <a:srgbClr val="FF0000"/>
                </a:solidFill>
              </a:rPr>
              <a:t>Diritto primario</a:t>
            </a:r>
            <a:endParaRPr lang="it-IT" dirty="0">
              <a:solidFill>
                <a:srgbClr val="FF0000"/>
              </a:solidFill>
            </a:endParaRPr>
          </a:p>
        </p:txBody>
      </p:sp>
      <p:sp>
        <p:nvSpPr>
          <p:cNvPr id="3" name="Segnaposto contenuto 2">
            <a:extLst>
              <a:ext uri="{FF2B5EF4-FFF2-40B4-BE49-F238E27FC236}">
                <a16:creationId xmlns:a16="http://schemas.microsoft.com/office/drawing/2014/main" id="{8E9FEC7E-6E74-7967-FA86-E97A8EFA63A1}"/>
              </a:ext>
            </a:extLst>
          </p:cNvPr>
          <p:cNvSpPr>
            <a:spLocks noGrp="1"/>
          </p:cNvSpPr>
          <p:nvPr>
            <p:ph idx="1"/>
          </p:nvPr>
        </p:nvSpPr>
        <p:spPr/>
        <p:txBody>
          <a:bodyPr>
            <a:normAutofit/>
          </a:bodyPr>
          <a:lstStyle/>
          <a:p>
            <a:pPr>
              <a:buNone/>
            </a:pPr>
            <a:r>
              <a:rPr lang="it-IT" altLang="it-IT" sz="2800" dirty="0"/>
              <a:t>I Trattati definizione: </a:t>
            </a:r>
          </a:p>
          <a:p>
            <a:pPr algn="just"/>
            <a:r>
              <a:rPr lang="it-IT" altLang="it-IT" sz="2800" dirty="0"/>
              <a:t>L'Unione si fonda sul Trattato dell’Unione </a:t>
            </a:r>
            <a:r>
              <a:rPr lang="it-IT" altLang="it-IT" sz="2800" b="1" dirty="0">
                <a:solidFill>
                  <a:srgbClr val="0070C0"/>
                </a:solidFill>
              </a:rPr>
              <a:t>(TUE) </a:t>
            </a:r>
            <a:r>
              <a:rPr lang="it-IT" altLang="it-IT" sz="2800" dirty="0"/>
              <a:t>e sul trattato sul funzionamento dell'Unione europea </a:t>
            </a:r>
            <a:r>
              <a:rPr lang="it-IT" altLang="it-IT" sz="2800" b="1" dirty="0">
                <a:solidFill>
                  <a:srgbClr val="0070C0"/>
                </a:solidFill>
              </a:rPr>
              <a:t>(TFUE)</a:t>
            </a:r>
            <a:r>
              <a:rPr lang="it-IT" altLang="it-IT" sz="2800" dirty="0"/>
              <a:t>. </a:t>
            </a:r>
          </a:p>
          <a:p>
            <a:pPr algn="just"/>
            <a:r>
              <a:rPr lang="it-IT" altLang="it-IT" dirty="0"/>
              <a:t>TUE e TFUE </a:t>
            </a:r>
            <a:r>
              <a:rPr lang="it-IT" altLang="it-IT" sz="2800" dirty="0"/>
              <a:t>hanno lo stesso valore giuridico</a:t>
            </a:r>
            <a:r>
              <a:rPr lang="it-IT" altLang="it-IT" dirty="0"/>
              <a:t> (</a:t>
            </a:r>
            <a:r>
              <a:rPr lang="it-IT" altLang="it-IT" sz="2800" dirty="0"/>
              <a:t>Art. 1, par. 3 TUE)</a:t>
            </a:r>
          </a:p>
          <a:p>
            <a:r>
              <a:rPr lang="it-IT" altLang="it-IT" dirty="0"/>
              <a:t>I </a:t>
            </a:r>
            <a:r>
              <a:rPr lang="it-IT" altLang="it-IT" b="1" dirty="0">
                <a:solidFill>
                  <a:srgbClr val="0070C0"/>
                </a:solidFill>
              </a:rPr>
              <a:t>Protocolli</a:t>
            </a:r>
            <a:r>
              <a:rPr lang="it-IT" altLang="it-IT" dirty="0"/>
              <a:t> e gli allegati ai trattati ne costituiscono parte integrante (Art. 51 TUE)</a:t>
            </a:r>
          </a:p>
          <a:p>
            <a:r>
              <a:rPr lang="it-IT" altLang="it-IT" dirty="0"/>
              <a:t>Le </a:t>
            </a:r>
            <a:r>
              <a:rPr lang="it-IT" altLang="it-IT" b="1" dirty="0">
                <a:solidFill>
                  <a:srgbClr val="0070C0"/>
                </a:solidFill>
              </a:rPr>
              <a:t>Dichiarazioni </a:t>
            </a:r>
            <a:r>
              <a:rPr lang="it-IT" altLang="it-IT" dirty="0"/>
              <a:t>hanno un valore solo interpretativo (Art. 51 TUE)</a:t>
            </a:r>
          </a:p>
          <a:p>
            <a:endParaRPr lang="it-IT" altLang="it-IT" dirty="0"/>
          </a:p>
          <a:p>
            <a:endParaRPr lang="it-IT" dirty="0"/>
          </a:p>
        </p:txBody>
      </p:sp>
    </p:spTree>
    <p:extLst>
      <p:ext uri="{BB962C8B-B14F-4D97-AF65-F5344CB8AC3E}">
        <p14:creationId xmlns:p14="http://schemas.microsoft.com/office/powerpoint/2010/main" val="55469081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olo 3">
            <a:extLst>
              <a:ext uri="{FF2B5EF4-FFF2-40B4-BE49-F238E27FC236}">
                <a16:creationId xmlns:a16="http://schemas.microsoft.com/office/drawing/2014/main" id="{9125BC9F-C704-A636-9712-C2953B6FEB81}"/>
              </a:ext>
            </a:extLst>
          </p:cNvPr>
          <p:cNvSpPr>
            <a:spLocks noGrp="1"/>
          </p:cNvSpPr>
          <p:nvPr>
            <p:ph type="title"/>
          </p:nvPr>
        </p:nvSpPr>
        <p:spPr/>
        <p:txBody>
          <a:bodyPr/>
          <a:lstStyle/>
          <a:p>
            <a:r>
              <a:rPr lang="it-IT" b="1" dirty="0">
                <a:solidFill>
                  <a:srgbClr val="FF0000"/>
                </a:solidFill>
              </a:rPr>
              <a:t>Indice</a:t>
            </a:r>
          </a:p>
        </p:txBody>
      </p:sp>
      <p:sp>
        <p:nvSpPr>
          <p:cNvPr id="5" name="Segnaposto contenuto 4">
            <a:extLst>
              <a:ext uri="{FF2B5EF4-FFF2-40B4-BE49-F238E27FC236}">
                <a16:creationId xmlns:a16="http://schemas.microsoft.com/office/drawing/2014/main" id="{D75F96AA-7C6B-AE59-CCDD-5CF9969AFA56}"/>
              </a:ext>
            </a:extLst>
          </p:cNvPr>
          <p:cNvSpPr>
            <a:spLocks noGrp="1"/>
          </p:cNvSpPr>
          <p:nvPr>
            <p:ph idx="1"/>
          </p:nvPr>
        </p:nvSpPr>
        <p:spPr>
          <a:xfrm>
            <a:off x="838200" y="1690688"/>
            <a:ext cx="10515600" cy="4486275"/>
          </a:xfrm>
        </p:spPr>
        <p:txBody>
          <a:bodyPr>
            <a:normAutofit/>
          </a:bodyPr>
          <a:lstStyle/>
          <a:p>
            <a:r>
              <a:rPr lang="it-IT" b="1" dirty="0">
                <a:solidFill>
                  <a:srgbClr val="00B0F0"/>
                </a:solidFill>
              </a:rPr>
              <a:t>B1: Istituzioni</a:t>
            </a:r>
          </a:p>
          <a:p>
            <a:r>
              <a:rPr lang="it-IT" b="1" dirty="0">
                <a:solidFill>
                  <a:srgbClr val="00B0F0"/>
                </a:solidFill>
              </a:rPr>
              <a:t>B2:Fonti</a:t>
            </a:r>
          </a:p>
          <a:p>
            <a:r>
              <a:rPr lang="it-IT" b="1" dirty="0">
                <a:solidFill>
                  <a:srgbClr val="00B0F0"/>
                </a:solidFill>
              </a:rPr>
              <a:t>B3: Efficacia diretta, Diretta applicabilità, Primato del diritto dell’Unione europea</a:t>
            </a:r>
          </a:p>
          <a:p>
            <a:r>
              <a:rPr lang="it-IT" b="1" dirty="0">
                <a:solidFill>
                  <a:srgbClr val="00B0F0"/>
                </a:solidFill>
              </a:rPr>
              <a:t>B3: Corte di Giustizia</a:t>
            </a:r>
          </a:p>
        </p:txBody>
      </p:sp>
    </p:spTree>
    <p:extLst>
      <p:ext uri="{BB962C8B-B14F-4D97-AF65-F5344CB8AC3E}">
        <p14:creationId xmlns:p14="http://schemas.microsoft.com/office/powerpoint/2010/main" val="100198069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E78F710-B17B-19CF-5857-A425EC813CD6}"/>
              </a:ext>
            </a:extLst>
          </p:cNvPr>
          <p:cNvSpPr>
            <a:spLocks noGrp="1"/>
          </p:cNvSpPr>
          <p:nvPr>
            <p:ph type="title"/>
          </p:nvPr>
        </p:nvSpPr>
        <p:spPr/>
        <p:txBody>
          <a:bodyPr/>
          <a:lstStyle/>
          <a:p>
            <a:r>
              <a:rPr lang="it-IT" dirty="0">
                <a:solidFill>
                  <a:srgbClr val="FF0000"/>
                </a:solidFill>
              </a:rPr>
              <a:t>Diritto primario</a:t>
            </a:r>
          </a:p>
        </p:txBody>
      </p:sp>
      <p:sp>
        <p:nvSpPr>
          <p:cNvPr id="3" name="Segnaposto contenuto 2">
            <a:extLst>
              <a:ext uri="{FF2B5EF4-FFF2-40B4-BE49-F238E27FC236}">
                <a16:creationId xmlns:a16="http://schemas.microsoft.com/office/drawing/2014/main" id="{EE432F8E-4B4F-6748-DDFA-8397594B9167}"/>
              </a:ext>
            </a:extLst>
          </p:cNvPr>
          <p:cNvSpPr>
            <a:spLocks noGrp="1"/>
          </p:cNvSpPr>
          <p:nvPr>
            <p:ph idx="1"/>
          </p:nvPr>
        </p:nvSpPr>
        <p:spPr/>
        <p:txBody>
          <a:bodyPr/>
          <a:lstStyle/>
          <a:p>
            <a:r>
              <a:rPr lang="it-IT" altLang="it-IT" dirty="0"/>
              <a:t>Diritti fondamentali</a:t>
            </a:r>
          </a:p>
          <a:p>
            <a:r>
              <a:rPr lang="it-IT" altLang="it-IT" b="1" dirty="0"/>
              <a:t>I diritti fondamentali fanno parte integrante dei principi generali del diritto</a:t>
            </a:r>
            <a:r>
              <a:rPr lang="it-IT" altLang="it-IT" dirty="0"/>
              <a:t>, di cui essa garantisce l’osservanza. </a:t>
            </a:r>
          </a:p>
          <a:p>
            <a:r>
              <a:rPr lang="it-IT" altLang="it-IT" dirty="0"/>
              <a:t>La Corte, garantendo la tutela di tali diritti, è tenuta ad ispirarsi alle tradizioni costituzionali comuni agli SM e ai trattati internazionali relativi alla tutela dei diritti dell’uomo, cui gli SM hanno aderito. [CGUE, sentenza </a:t>
            </a:r>
            <a:r>
              <a:rPr lang="it-IT" altLang="it-IT" i="1" dirty="0" err="1"/>
              <a:t>Nold</a:t>
            </a:r>
            <a:r>
              <a:rPr lang="it-IT" altLang="it-IT" i="1" dirty="0"/>
              <a:t> </a:t>
            </a:r>
            <a:r>
              <a:rPr lang="it-IT" altLang="it-IT" dirty="0"/>
              <a:t>(1974)]</a:t>
            </a:r>
          </a:p>
          <a:p>
            <a:endParaRPr lang="it-IT" altLang="it-IT" dirty="0"/>
          </a:p>
          <a:p>
            <a:endParaRPr lang="it-IT" dirty="0"/>
          </a:p>
        </p:txBody>
      </p:sp>
    </p:spTree>
    <p:extLst>
      <p:ext uri="{BB962C8B-B14F-4D97-AF65-F5344CB8AC3E}">
        <p14:creationId xmlns:p14="http://schemas.microsoft.com/office/powerpoint/2010/main" val="296086989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DFA5A6DA-D791-525A-E68D-1C554020E5F8}"/>
              </a:ext>
            </a:extLst>
          </p:cNvPr>
          <p:cNvSpPr>
            <a:spLocks noGrp="1"/>
          </p:cNvSpPr>
          <p:nvPr>
            <p:ph type="title"/>
          </p:nvPr>
        </p:nvSpPr>
        <p:spPr>
          <a:xfrm>
            <a:off x="838200" y="365125"/>
            <a:ext cx="10515600" cy="699587"/>
          </a:xfrm>
        </p:spPr>
        <p:txBody>
          <a:bodyPr/>
          <a:lstStyle/>
          <a:p>
            <a:r>
              <a:rPr lang="it-IT" b="1" dirty="0">
                <a:solidFill>
                  <a:srgbClr val="FF0000"/>
                </a:solidFill>
              </a:rPr>
              <a:t>Diritto primario</a:t>
            </a:r>
          </a:p>
        </p:txBody>
      </p:sp>
      <p:sp>
        <p:nvSpPr>
          <p:cNvPr id="3" name="Segnaposto contenuto 2">
            <a:extLst>
              <a:ext uri="{FF2B5EF4-FFF2-40B4-BE49-F238E27FC236}">
                <a16:creationId xmlns:a16="http://schemas.microsoft.com/office/drawing/2014/main" id="{E594EB5A-211E-6C9E-330D-79344608753A}"/>
              </a:ext>
            </a:extLst>
          </p:cNvPr>
          <p:cNvSpPr>
            <a:spLocks noGrp="1"/>
          </p:cNvSpPr>
          <p:nvPr>
            <p:ph idx="1"/>
          </p:nvPr>
        </p:nvSpPr>
        <p:spPr>
          <a:xfrm>
            <a:off x="838200" y="1215025"/>
            <a:ext cx="10515600" cy="4961938"/>
          </a:xfrm>
        </p:spPr>
        <p:txBody>
          <a:bodyPr>
            <a:normAutofit fontScale="92500" lnSpcReduction="10000"/>
          </a:bodyPr>
          <a:lstStyle/>
          <a:p>
            <a:pPr marL="0" indent="0">
              <a:buFontTx/>
              <a:buNone/>
            </a:pPr>
            <a:r>
              <a:rPr lang="it-IT" altLang="it-IT" sz="2800" dirty="0"/>
              <a:t>Diritti fondamentali:</a:t>
            </a:r>
          </a:p>
          <a:p>
            <a:r>
              <a:rPr lang="it-IT" altLang="it-IT" dirty="0"/>
              <a:t>L'Unione riconosce i diritti, le libertà e i principi sanciti nella </a:t>
            </a:r>
            <a:r>
              <a:rPr lang="it-IT" altLang="it-IT" b="1" dirty="0">
                <a:solidFill>
                  <a:srgbClr val="0070C0"/>
                </a:solidFill>
              </a:rPr>
              <a:t>Carta dei diritti fondamentali dell'Unione europea</a:t>
            </a:r>
            <a:r>
              <a:rPr lang="it-IT" altLang="it-IT" dirty="0"/>
              <a:t> del 7 dicembre 2000, adattata il 12 dicembre 2007 a Strasburgo, che ha </a:t>
            </a:r>
            <a:r>
              <a:rPr lang="it-IT" altLang="it-IT" b="1" dirty="0">
                <a:solidFill>
                  <a:srgbClr val="0070C0"/>
                </a:solidFill>
              </a:rPr>
              <a:t>lo stesso valore giuridico dei trattati </a:t>
            </a:r>
            <a:r>
              <a:rPr lang="it-IT" altLang="it-IT" dirty="0"/>
              <a:t>(Art. 6, par. 1, TUE);</a:t>
            </a:r>
          </a:p>
          <a:p>
            <a:pPr algn="just"/>
            <a:r>
              <a:rPr lang="it-IT" altLang="it-IT" dirty="0"/>
              <a:t>L'Unione aderisce alla Convenzione europea per la salvaguardia dei diritti dell'uomo e delle libertà fondamentali. Tale adesione non modifica le competenze dell'Unione definite nei trattati (Art. 6, par. 2, TUE)</a:t>
            </a:r>
          </a:p>
          <a:p>
            <a:r>
              <a:rPr lang="it-IT" altLang="it-IT" dirty="0"/>
              <a:t>Parere 2/13 CGUE: rischio per l’autonomia del sistema del diritto UE.</a:t>
            </a:r>
          </a:p>
          <a:p>
            <a:r>
              <a:rPr lang="it-IT" altLang="it-IT" dirty="0"/>
              <a:t>I diritti fondamentali, garantiti dalla </a:t>
            </a:r>
            <a:r>
              <a:rPr lang="it-IT" altLang="it-IT" b="1" dirty="0">
                <a:solidFill>
                  <a:srgbClr val="0070C0"/>
                </a:solidFill>
              </a:rPr>
              <a:t>Convenzione europea per la salvaguardia dei diritti dell'uomo</a:t>
            </a:r>
            <a:r>
              <a:rPr lang="it-IT" altLang="it-IT" dirty="0">
                <a:solidFill>
                  <a:srgbClr val="0070C0"/>
                </a:solidFill>
              </a:rPr>
              <a:t> </a:t>
            </a:r>
            <a:r>
              <a:rPr lang="it-IT" altLang="it-IT" dirty="0"/>
              <a:t>e delle libertà fondamentali e risultanti dalle </a:t>
            </a:r>
            <a:r>
              <a:rPr lang="it-IT" altLang="it-IT" b="1" dirty="0">
                <a:solidFill>
                  <a:srgbClr val="0070C0"/>
                </a:solidFill>
              </a:rPr>
              <a:t>tradizioni costituzionali comuni</a:t>
            </a:r>
            <a:r>
              <a:rPr lang="it-IT" altLang="it-IT" dirty="0">
                <a:solidFill>
                  <a:srgbClr val="0070C0"/>
                </a:solidFill>
              </a:rPr>
              <a:t> </a:t>
            </a:r>
            <a:r>
              <a:rPr lang="it-IT" altLang="it-IT" dirty="0"/>
              <a:t>agli Stati membri, fanno parte del diritto dell'Unione in quanto </a:t>
            </a:r>
            <a:r>
              <a:rPr lang="it-IT" altLang="it-IT" b="1" dirty="0">
                <a:solidFill>
                  <a:srgbClr val="0070C0"/>
                </a:solidFill>
              </a:rPr>
              <a:t>principi generali </a:t>
            </a:r>
            <a:r>
              <a:rPr lang="it-IT" altLang="it-IT" dirty="0"/>
              <a:t>(Art. 6, par. 3, TUE).</a:t>
            </a:r>
          </a:p>
          <a:p>
            <a:endParaRPr lang="it-IT" dirty="0"/>
          </a:p>
        </p:txBody>
      </p:sp>
    </p:spTree>
    <p:extLst>
      <p:ext uri="{BB962C8B-B14F-4D97-AF65-F5344CB8AC3E}">
        <p14:creationId xmlns:p14="http://schemas.microsoft.com/office/powerpoint/2010/main" val="49567600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3EB5BC2-2F54-36F4-E94B-DE1C0087B23C}"/>
              </a:ext>
            </a:extLst>
          </p:cNvPr>
          <p:cNvSpPr>
            <a:spLocks noGrp="1"/>
          </p:cNvSpPr>
          <p:nvPr>
            <p:ph type="title"/>
          </p:nvPr>
        </p:nvSpPr>
        <p:spPr/>
        <p:txBody>
          <a:bodyPr/>
          <a:lstStyle/>
          <a:p>
            <a:r>
              <a:rPr lang="it-IT" b="1" dirty="0">
                <a:solidFill>
                  <a:srgbClr val="FF0000"/>
                </a:solidFill>
              </a:rPr>
              <a:t>Fonti di diritto primario</a:t>
            </a:r>
          </a:p>
        </p:txBody>
      </p:sp>
      <p:sp>
        <p:nvSpPr>
          <p:cNvPr id="3" name="Segnaposto contenuto 2">
            <a:extLst>
              <a:ext uri="{FF2B5EF4-FFF2-40B4-BE49-F238E27FC236}">
                <a16:creationId xmlns:a16="http://schemas.microsoft.com/office/drawing/2014/main" id="{27496E00-785B-1B1D-D7B6-EE4CA60A4CFC}"/>
              </a:ext>
            </a:extLst>
          </p:cNvPr>
          <p:cNvSpPr>
            <a:spLocks noGrp="1"/>
          </p:cNvSpPr>
          <p:nvPr>
            <p:ph idx="1"/>
          </p:nvPr>
        </p:nvSpPr>
        <p:spPr/>
        <p:txBody>
          <a:bodyPr/>
          <a:lstStyle/>
          <a:p>
            <a:pPr marL="0" indent="0">
              <a:buFontTx/>
              <a:buNone/>
            </a:pPr>
            <a:r>
              <a:rPr lang="it-IT" altLang="it-IT" b="1" dirty="0">
                <a:solidFill>
                  <a:srgbClr val="0070C0"/>
                </a:solidFill>
              </a:rPr>
              <a:t>Principi generali del diritto: </a:t>
            </a:r>
          </a:p>
          <a:p>
            <a:r>
              <a:rPr lang="it-IT" altLang="it-IT" dirty="0"/>
              <a:t>Principi generali di </a:t>
            </a:r>
            <a:r>
              <a:rPr lang="it-IT" altLang="it-IT" b="1" dirty="0">
                <a:solidFill>
                  <a:srgbClr val="0070C0"/>
                </a:solidFill>
              </a:rPr>
              <a:t>diritto UE</a:t>
            </a:r>
            <a:r>
              <a:rPr lang="it-IT" altLang="it-IT" dirty="0"/>
              <a:t>: principi ricavati per induzione dal tessuto normativo generale</a:t>
            </a:r>
          </a:p>
          <a:p>
            <a:r>
              <a:rPr lang="it-IT" altLang="it-IT" dirty="0"/>
              <a:t>Tuttavia la CGUE attribuisce tuttavia un valore autonomamente precettivo (si v. sentenza </a:t>
            </a:r>
            <a:r>
              <a:rPr lang="it-IT" altLang="it-IT" i="1" dirty="0"/>
              <a:t>Mangold</a:t>
            </a:r>
            <a:r>
              <a:rPr lang="it-IT" altLang="it-IT" dirty="0"/>
              <a:t>);</a:t>
            </a:r>
          </a:p>
          <a:p>
            <a:r>
              <a:rPr lang="it-IT" altLang="it-IT" dirty="0"/>
              <a:t>Principi generali </a:t>
            </a:r>
            <a:r>
              <a:rPr lang="it-IT" altLang="it-IT" b="1" dirty="0">
                <a:solidFill>
                  <a:srgbClr val="0070C0"/>
                </a:solidFill>
              </a:rPr>
              <a:t>comuni agli SM</a:t>
            </a:r>
          </a:p>
          <a:p>
            <a:r>
              <a:rPr lang="it-IT" altLang="it-IT" dirty="0"/>
              <a:t>I principi generali hanno la capacità di integrare l’ordinamento UE.</a:t>
            </a:r>
          </a:p>
          <a:p>
            <a:endParaRPr lang="it-IT" dirty="0"/>
          </a:p>
        </p:txBody>
      </p:sp>
    </p:spTree>
    <p:extLst>
      <p:ext uri="{BB962C8B-B14F-4D97-AF65-F5344CB8AC3E}">
        <p14:creationId xmlns:p14="http://schemas.microsoft.com/office/powerpoint/2010/main" val="95703439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B6199B0-5FF8-19C9-BD33-3FB35DCBFCA1}"/>
              </a:ext>
            </a:extLst>
          </p:cNvPr>
          <p:cNvSpPr>
            <a:spLocks noGrp="1"/>
          </p:cNvSpPr>
          <p:nvPr>
            <p:ph type="title"/>
          </p:nvPr>
        </p:nvSpPr>
        <p:spPr/>
        <p:txBody>
          <a:bodyPr/>
          <a:lstStyle/>
          <a:p>
            <a:r>
              <a:rPr lang="it-IT" b="1" dirty="0">
                <a:solidFill>
                  <a:srgbClr val="FF0000"/>
                </a:solidFill>
              </a:rPr>
              <a:t>Fonti intermedie</a:t>
            </a:r>
          </a:p>
        </p:txBody>
      </p:sp>
      <p:sp>
        <p:nvSpPr>
          <p:cNvPr id="3" name="Segnaposto contenuto 2">
            <a:extLst>
              <a:ext uri="{FF2B5EF4-FFF2-40B4-BE49-F238E27FC236}">
                <a16:creationId xmlns:a16="http://schemas.microsoft.com/office/drawing/2014/main" id="{EE868928-7E91-0F9E-31F9-AD12A665538D}"/>
              </a:ext>
            </a:extLst>
          </p:cNvPr>
          <p:cNvSpPr>
            <a:spLocks noGrp="1"/>
          </p:cNvSpPr>
          <p:nvPr>
            <p:ph idx="1"/>
          </p:nvPr>
        </p:nvSpPr>
        <p:spPr/>
        <p:txBody>
          <a:bodyPr/>
          <a:lstStyle/>
          <a:p>
            <a:r>
              <a:rPr lang="it-IT" altLang="it-IT" b="1" dirty="0">
                <a:solidFill>
                  <a:srgbClr val="0070C0"/>
                </a:solidFill>
              </a:rPr>
              <a:t>Diritto internazionale generale</a:t>
            </a:r>
            <a:r>
              <a:rPr lang="it-IT" altLang="it-IT" dirty="0"/>
              <a:t>: </a:t>
            </a:r>
          </a:p>
          <a:p>
            <a:pPr lvl="1"/>
            <a:r>
              <a:rPr lang="it-IT" altLang="it-IT" dirty="0"/>
              <a:t>vincola l’UE in quanto soggetto di diritto internazionale e ha valore interpretativo e di parametro di legittimità del diritto derivato;</a:t>
            </a:r>
          </a:p>
          <a:p>
            <a:r>
              <a:rPr lang="it-IT" altLang="it-IT" b="1" dirty="0">
                <a:solidFill>
                  <a:srgbClr val="0070C0"/>
                </a:solidFill>
              </a:rPr>
              <a:t>Accordi internazionali conclusi dall’UE (o nell’interesse dell’UE)</a:t>
            </a:r>
            <a:r>
              <a:rPr lang="it-IT" altLang="it-IT" dirty="0"/>
              <a:t>:</a:t>
            </a:r>
          </a:p>
          <a:p>
            <a:pPr lvl="1"/>
            <a:r>
              <a:rPr lang="it-IT" altLang="it-IT" dirty="0"/>
              <a:t>rango inferiore ai Trattati, ma superiore al diritto derivato. </a:t>
            </a:r>
          </a:p>
          <a:p>
            <a:pPr lvl="1"/>
            <a:r>
              <a:rPr lang="it-IT" altLang="it-IT" dirty="0"/>
              <a:t>Impossibilità di usare taluni accordi (OMC; UNCLOS) come parametro di legittimità.</a:t>
            </a:r>
          </a:p>
          <a:p>
            <a:endParaRPr lang="it-IT" dirty="0"/>
          </a:p>
        </p:txBody>
      </p:sp>
    </p:spTree>
    <p:extLst>
      <p:ext uri="{BB962C8B-B14F-4D97-AF65-F5344CB8AC3E}">
        <p14:creationId xmlns:p14="http://schemas.microsoft.com/office/powerpoint/2010/main" val="164829994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DFA5A6DA-D791-525A-E68D-1C554020E5F8}"/>
              </a:ext>
            </a:extLst>
          </p:cNvPr>
          <p:cNvSpPr>
            <a:spLocks noGrp="1"/>
          </p:cNvSpPr>
          <p:nvPr>
            <p:ph type="title"/>
          </p:nvPr>
        </p:nvSpPr>
        <p:spPr>
          <a:xfrm>
            <a:off x="838200" y="365125"/>
            <a:ext cx="10515600" cy="699587"/>
          </a:xfrm>
        </p:spPr>
        <p:txBody>
          <a:bodyPr/>
          <a:lstStyle/>
          <a:p>
            <a:r>
              <a:rPr lang="it-IT" altLang="it-IT" sz="4400" b="1" dirty="0">
                <a:solidFill>
                  <a:srgbClr val="FF0000"/>
                </a:solidFill>
              </a:rPr>
              <a:t>Diritto derivato</a:t>
            </a:r>
            <a:endParaRPr lang="it-IT" b="1" dirty="0">
              <a:solidFill>
                <a:srgbClr val="FF0000"/>
              </a:solidFill>
            </a:endParaRPr>
          </a:p>
        </p:txBody>
      </p:sp>
      <p:sp>
        <p:nvSpPr>
          <p:cNvPr id="3" name="Segnaposto contenuto 2">
            <a:extLst>
              <a:ext uri="{FF2B5EF4-FFF2-40B4-BE49-F238E27FC236}">
                <a16:creationId xmlns:a16="http://schemas.microsoft.com/office/drawing/2014/main" id="{E594EB5A-211E-6C9E-330D-79344608753A}"/>
              </a:ext>
            </a:extLst>
          </p:cNvPr>
          <p:cNvSpPr>
            <a:spLocks noGrp="1"/>
          </p:cNvSpPr>
          <p:nvPr>
            <p:ph idx="1"/>
          </p:nvPr>
        </p:nvSpPr>
        <p:spPr>
          <a:xfrm>
            <a:off x="838200" y="1302707"/>
            <a:ext cx="10515600" cy="4874256"/>
          </a:xfrm>
        </p:spPr>
        <p:txBody>
          <a:bodyPr>
            <a:normAutofit fontScale="92500" lnSpcReduction="10000"/>
          </a:bodyPr>
          <a:lstStyle/>
          <a:p>
            <a:pPr marL="0" indent="0">
              <a:buFontTx/>
              <a:buNone/>
              <a:defRPr/>
            </a:pPr>
            <a:r>
              <a:rPr lang="it-IT" altLang="it-IT" b="1" dirty="0">
                <a:solidFill>
                  <a:srgbClr val="0070C0"/>
                </a:solidFill>
              </a:rPr>
              <a:t>L’Art. 288 TFUE </a:t>
            </a:r>
            <a:r>
              <a:rPr lang="it-IT" altLang="it-IT" dirty="0"/>
              <a:t>contiene la lista degli atti adottati dalle istituzioni europee:</a:t>
            </a:r>
          </a:p>
          <a:p>
            <a:pPr>
              <a:defRPr/>
            </a:pPr>
            <a:r>
              <a:rPr lang="it-IT" altLang="it-IT" dirty="0"/>
              <a:t>Per esercitare le competenze dell'Unione, le istituzioni adottano:</a:t>
            </a:r>
          </a:p>
          <a:p>
            <a:pPr>
              <a:buFont typeface="Courier New" panose="02070309020205020404" pitchFamily="49" charset="0"/>
              <a:buChar char="o"/>
              <a:defRPr/>
            </a:pPr>
            <a:r>
              <a:rPr lang="it-IT" altLang="it-IT" dirty="0"/>
              <a:t>regolamenti; </a:t>
            </a:r>
          </a:p>
          <a:p>
            <a:pPr>
              <a:buFont typeface="Courier New" panose="02070309020205020404" pitchFamily="49" charset="0"/>
              <a:buChar char="o"/>
              <a:defRPr/>
            </a:pPr>
            <a:r>
              <a:rPr lang="it-IT" altLang="it-IT" dirty="0"/>
              <a:t>direttive; </a:t>
            </a:r>
          </a:p>
          <a:p>
            <a:pPr>
              <a:buFont typeface="Courier New" panose="02070309020205020404" pitchFamily="49" charset="0"/>
              <a:buChar char="o"/>
              <a:defRPr/>
            </a:pPr>
            <a:r>
              <a:rPr lang="it-IT" altLang="it-IT" dirty="0"/>
              <a:t>decisioni;</a:t>
            </a:r>
          </a:p>
          <a:p>
            <a:pPr>
              <a:buFont typeface="Courier New" panose="02070309020205020404" pitchFamily="49" charset="0"/>
              <a:buChar char="o"/>
              <a:defRPr/>
            </a:pPr>
            <a:r>
              <a:rPr lang="it-IT" altLang="it-IT" dirty="0"/>
              <a:t>raccomandazioni;</a:t>
            </a:r>
          </a:p>
          <a:p>
            <a:pPr>
              <a:buFont typeface="Courier New" panose="02070309020205020404" pitchFamily="49" charset="0"/>
              <a:buChar char="o"/>
              <a:defRPr/>
            </a:pPr>
            <a:r>
              <a:rPr lang="it-IT" altLang="it-IT" dirty="0"/>
              <a:t>Pareri.</a:t>
            </a:r>
          </a:p>
          <a:p>
            <a:pPr>
              <a:defRPr/>
            </a:pPr>
            <a:r>
              <a:rPr lang="it-IT" dirty="0"/>
              <a:t>Categorie di atti delle istituzioni:</a:t>
            </a:r>
          </a:p>
          <a:p>
            <a:pPr>
              <a:buFont typeface="Courier New" panose="02070309020205020404" pitchFamily="49" charset="0"/>
              <a:buChar char="o"/>
              <a:defRPr/>
            </a:pPr>
            <a:r>
              <a:rPr lang="it-IT" dirty="0"/>
              <a:t>Atti </a:t>
            </a:r>
            <a:r>
              <a:rPr lang="it-IT" b="1" dirty="0"/>
              <a:t>legislativi</a:t>
            </a:r>
            <a:r>
              <a:rPr lang="it-IT" dirty="0"/>
              <a:t> e non: si distinguono in base alla procedura di adozione;</a:t>
            </a:r>
          </a:p>
          <a:p>
            <a:pPr>
              <a:buFont typeface="Courier New" panose="02070309020205020404" pitchFamily="49" charset="0"/>
              <a:buChar char="o"/>
              <a:defRPr/>
            </a:pPr>
            <a:r>
              <a:rPr lang="it-IT" dirty="0"/>
              <a:t>Atti </a:t>
            </a:r>
            <a:r>
              <a:rPr lang="it-IT" b="1" dirty="0"/>
              <a:t>tipici </a:t>
            </a:r>
            <a:r>
              <a:rPr lang="it-IT" dirty="0"/>
              <a:t>e </a:t>
            </a:r>
            <a:r>
              <a:rPr lang="it-IT" b="1" dirty="0"/>
              <a:t>atipici</a:t>
            </a:r>
            <a:r>
              <a:rPr lang="it-IT" dirty="0"/>
              <a:t>: i primi li troviamo elencati nell’art. 288 TFUE;</a:t>
            </a:r>
          </a:p>
          <a:p>
            <a:pPr>
              <a:buFont typeface="Courier New" panose="02070309020205020404" pitchFamily="49" charset="0"/>
              <a:buChar char="o"/>
              <a:defRPr/>
            </a:pPr>
            <a:r>
              <a:rPr lang="it-IT" dirty="0"/>
              <a:t>Atti </a:t>
            </a:r>
            <a:r>
              <a:rPr lang="it-IT" b="1" dirty="0"/>
              <a:t>vincolanti</a:t>
            </a:r>
            <a:r>
              <a:rPr lang="it-IT" dirty="0"/>
              <a:t> e non: differenza fondata sugli effetti giuridici.</a:t>
            </a:r>
          </a:p>
          <a:p>
            <a:pPr marL="514350" indent="-514350">
              <a:buFontTx/>
              <a:buAutoNum type="arabicParenR"/>
              <a:defRPr/>
            </a:pPr>
            <a:endParaRPr lang="it-IT" altLang="it-IT" dirty="0"/>
          </a:p>
          <a:p>
            <a:endParaRPr lang="it-IT" dirty="0"/>
          </a:p>
        </p:txBody>
      </p:sp>
    </p:spTree>
    <p:extLst>
      <p:ext uri="{BB962C8B-B14F-4D97-AF65-F5344CB8AC3E}">
        <p14:creationId xmlns:p14="http://schemas.microsoft.com/office/powerpoint/2010/main" val="173719212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56BBBA0-7A39-999C-1B21-ED881C354F64}"/>
              </a:ext>
            </a:extLst>
          </p:cNvPr>
          <p:cNvSpPr>
            <a:spLocks noGrp="1"/>
          </p:cNvSpPr>
          <p:nvPr>
            <p:ph type="title"/>
          </p:nvPr>
        </p:nvSpPr>
        <p:spPr/>
        <p:txBody>
          <a:bodyPr/>
          <a:lstStyle/>
          <a:p>
            <a:r>
              <a:rPr lang="it-IT" b="1" dirty="0">
                <a:solidFill>
                  <a:srgbClr val="FF0000"/>
                </a:solidFill>
              </a:rPr>
              <a:t>Regolamenti</a:t>
            </a:r>
          </a:p>
        </p:txBody>
      </p:sp>
      <p:sp>
        <p:nvSpPr>
          <p:cNvPr id="3" name="Segnaposto contenuto 2">
            <a:extLst>
              <a:ext uri="{FF2B5EF4-FFF2-40B4-BE49-F238E27FC236}">
                <a16:creationId xmlns:a16="http://schemas.microsoft.com/office/drawing/2014/main" id="{D8960623-00FC-08A7-7413-8393AA8B64F9}"/>
              </a:ext>
            </a:extLst>
          </p:cNvPr>
          <p:cNvSpPr>
            <a:spLocks noGrp="1"/>
          </p:cNvSpPr>
          <p:nvPr>
            <p:ph idx="1"/>
          </p:nvPr>
        </p:nvSpPr>
        <p:spPr/>
        <p:txBody>
          <a:bodyPr/>
          <a:lstStyle/>
          <a:p>
            <a:pPr marL="0" indent="0">
              <a:buFontTx/>
              <a:buNone/>
              <a:defRPr/>
            </a:pPr>
            <a:r>
              <a:rPr lang="it-IT" altLang="it-IT" dirty="0"/>
              <a:t>Caratteristiche generali:</a:t>
            </a:r>
          </a:p>
          <a:p>
            <a:pPr>
              <a:defRPr/>
            </a:pPr>
            <a:r>
              <a:rPr lang="it-IT" altLang="it-IT" b="1" dirty="0">
                <a:solidFill>
                  <a:srgbClr val="0070C0"/>
                </a:solidFill>
              </a:rPr>
              <a:t>Portata generale</a:t>
            </a:r>
            <a:r>
              <a:rPr lang="it-IT" altLang="it-IT" dirty="0"/>
              <a:t>: vincolano tutti i soggetti dell’ordinamento UE;</a:t>
            </a:r>
          </a:p>
          <a:p>
            <a:pPr>
              <a:defRPr/>
            </a:pPr>
            <a:r>
              <a:rPr lang="it-IT" altLang="it-IT" b="1" dirty="0">
                <a:solidFill>
                  <a:srgbClr val="0070C0"/>
                </a:solidFill>
              </a:rPr>
              <a:t>Obbligatorietà integrale</a:t>
            </a:r>
            <a:r>
              <a:rPr lang="it-IT" altLang="it-IT" dirty="0"/>
              <a:t>, in tutti i loro elementi;</a:t>
            </a:r>
          </a:p>
          <a:p>
            <a:pPr>
              <a:defRPr/>
            </a:pPr>
            <a:r>
              <a:rPr lang="it-IT" altLang="it-IT" b="1" dirty="0">
                <a:solidFill>
                  <a:srgbClr val="0070C0"/>
                </a:solidFill>
              </a:rPr>
              <a:t>Diretta applicabilità</a:t>
            </a:r>
            <a:r>
              <a:rPr lang="it-IT" altLang="it-IT" dirty="0"/>
              <a:t>: no necessità di adattamento (sentenza </a:t>
            </a:r>
            <a:r>
              <a:rPr lang="it-IT" altLang="it-IT" i="1" dirty="0"/>
              <a:t>Variola</a:t>
            </a:r>
            <a:r>
              <a:rPr lang="it-IT" altLang="it-IT" dirty="0"/>
              <a:t>).</a:t>
            </a:r>
          </a:p>
          <a:p>
            <a:pPr>
              <a:defRPr/>
            </a:pPr>
            <a:r>
              <a:rPr lang="it-IT" dirty="0"/>
              <a:t>Esso è rivolto a categorie astratte di persone, non a specifici individui.</a:t>
            </a:r>
          </a:p>
          <a:p>
            <a:pPr>
              <a:defRPr/>
            </a:pPr>
            <a:r>
              <a:rPr lang="it-IT" dirty="0"/>
              <a:t>I regolamenti hanno lo scopo di garantire l’applicazione uniforme in tutta l’Unione della rispettiva normativa</a:t>
            </a:r>
            <a:endParaRPr lang="it-IT" altLang="it-IT" dirty="0"/>
          </a:p>
          <a:p>
            <a:endParaRPr lang="it-IT" dirty="0"/>
          </a:p>
        </p:txBody>
      </p:sp>
    </p:spTree>
    <p:extLst>
      <p:ext uri="{BB962C8B-B14F-4D97-AF65-F5344CB8AC3E}">
        <p14:creationId xmlns:p14="http://schemas.microsoft.com/office/powerpoint/2010/main" val="89092809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A46B0C32-6F8A-17EF-4269-081F00F69F8D}"/>
              </a:ext>
            </a:extLst>
          </p:cNvPr>
          <p:cNvSpPr>
            <a:spLocks noGrp="1"/>
          </p:cNvSpPr>
          <p:nvPr>
            <p:ph type="title"/>
          </p:nvPr>
        </p:nvSpPr>
        <p:spPr/>
        <p:txBody>
          <a:bodyPr/>
          <a:lstStyle/>
          <a:p>
            <a:r>
              <a:rPr lang="it-IT" b="1" dirty="0">
                <a:solidFill>
                  <a:srgbClr val="FF0000"/>
                </a:solidFill>
              </a:rPr>
              <a:t>Direttive </a:t>
            </a:r>
          </a:p>
        </p:txBody>
      </p:sp>
      <p:sp>
        <p:nvSpPr>
          <p:cNvPr id="3" name="Segnaposto contenuto 2">
            <a:extLst>
              <a:ext uri="{FF2B5EF4-FFF2-40B4-BE49-F238E27FC236}">
                <a16:creationId xmlns:a16="http://schemas.microsoft.com/office/drawing/2014/main" id="{38760D14-9328-FF69-C59C-3D13807DECF1}"/>
              </a:ext>
            </a:extLst>
          </p:cNvPr>
          <p:cNvSpPr>
            <a:spLocks noGrp="1"/>
          </p:cNvSpPr>
          <p:nvPr>
            <p:ph idx="1"/>
          </p:nvPr>
        </p:nvSpPr>
        <p:spPr>
          <a:xfrm>
            <a:off x="838200" y="1515649"/>
            <a:ext cx="10515600" cy="4661314"/>
          </a:xfrm>
        </p:spPr>
        <p:txBody>
          <a:bodyPr>
            <a:normAutofit/>
          </a:bodyPr>
          <a:lstStyle/>
          <a:p>
            <a:pPr marL="0" indent="0" algn="just">
              <a:buNone/>
              <a:defRPr/>
            </a:pPr>
            <a:r>
              <a:rPr lang="it-IT" sz="2400" b="0" i="0" u="none" strike="noStrike" dirty="0">
                <a:solidFill>
                  <a:srgbClr val="000000"/>
                </a:solidFill>
                <a:effectLst/>
                <a:latin typeface="-webkit-standard"/>
              </a:rPr>
              <a:t>L’articolo 288 del trattato sul funzionamento dell’Unione europea stabilisce che le direttive vincolano lo Stato membro (uno solo, più di uno o tutti) cui sono rivolte per quanto riguarda il risultato da raggiungere, lasciando alle autorità nazionali il potere di scegliere la forma e i mezzi per raggiungere tale scopo.</a:t>
            </a:r>
          </a:p>
          <a:p>
            <a:pPr marL="0" indent="0">
              <a:buFontTx/>
              <a:buNone/>
              <a:defRPr/>
            </a:pPr>
            <a:r>
              <a:rPr lang="it-IT" altLang="it-IT" dirty="0"/>
              <a:t>Caratteristiche generali:</a:t>
            </a:r>
          </a:p>
          <a:p>
            <a:pPr>
              <a:defRPr/>
            </a:pPr>
            <a:r>
              <a:rPr lang="it-IT" altLang="it-IT" b="1" dirty="0">
                <a:solidFill>
                  <a:srgbClr val="0070C0"/>
                </a:solidFill>
              </a:rPr>
              <a:t>Portata individuale</a:t>
            </a:r>
            <a:r>
              <a:rPr lang="it-IT" altLang="it-IT" dirty="0"/>
              <a:t>;</a:t>
            </a:r>
          </a:p>
          <a:p>
            <a:pPr>
              <a:defRPr/>
            </a:pPr>
            <a:r>
              <a:rPr lang="it-IT" altLang="it-IT" b="1" dirty="0">
                <a:solidFill>
                  <a:srgbClr val="0070C0"/>
                </a:solidFill>
              </a:rPr>
              <a:t>Obbligatorietà</a:t>
            </a:r>
            <a:r>
              <a:rPr lang="it-IT" altLang="it-IT" b="1" dirty="0"/>
              <a:t> </a:t>
            </a:r>
            <a:r>
              <a:rPr lang="it-IT" altLang="it-IT" b="1" dirty="0">
                <a:solidFill>
                  <a:srgbClr val="0070C0"/>
                </a:solidFill>
              </a:rPr>
              <a:t>integrale</a:t>
            </a:r>
            <a:r>
              <a:rPr lang="it-IT" altLang="it-IT" dirty="0"/>
              <a:t>: </a:t>
            </a:r>
            <a:r>
              <a:rPr lang="it-IT" altLang="it-IT" b="1" dirty="0">
                <a:solidFill>
                  <a:srgbClr val="0070C0"/>
                </a:solidFill>
              </a:rPr>
              <a:t>obbligo di risultato</a:t>
            </a:r>
            <a:r>
              <a:rPr lang="it-IT" altLang="it-IT" dirty="0"/>
              <a:t>, ma libertà di scelta delle </a:t>
            </a:r>
            <a:r>
              <a:rPr lang="it-IT" altLang="it-IT" b="1" dirty="0">
                <a:solidFill>
                  <a:srgbClr val="0070C0"/>
                </a:solidFill>
              </a:rPr>
              <a:t>forme </a:t>
            </a:r>
            <a:r>
              <a:rPr lang="it-IT" altLang="it-IT" dirty="0"/>
              <a:t>e dei</a:t>
            </a:r>
            <a:r>
              <a:rPr lang="it-IT" altLang="it-IT" b="1" dirty="0"/>
              <a:t> </a:t>
            </a:r>
            <a:r>
              <a:rPr lang="it-IT" altLang="it-IT" b="1" dirty="0">
                <a:solidFill>
                  <a:srgbClr val="0070C0"/>
                </a:solidFill>
              </a:rPr>
              <a:t>mezzi</a:t>
            </a:r>
            <a:r>
              <a:rPr lang="it-IT" altLang="it-IT" dirty="0"/>
              <a:t>;</a:t>
            </a:r>
          </a:p>
          <a:p>
            <a:pPr>
              <a:defRPr/>
            </a:pPr>
            <a:r>
              <a:rPr lang="it-IT" altLang="it-IT" b="1" dirty="0">
                <a:solidFill>
                  <a:srgbClr val="0070C0"/>
                </a:solidFill>
              </a:rPr>
              <a:t>Mancanza di diretta applicabilità</a:t>
            </a:r>
            <a:r>
              <a:rPr lang="it-IT" altLang="it-IT" dirty="0"/>
              <a:t>: necessità di attuazione.</a:t>
            </a:r>
          </a:p>
          <a:p>
            <a:pPr>
              <a:defRPr/>
            </a:pPr>
            <a:r>
              <a:rPr lang="it-IT" altLang="it-IT" b="1" dirty="0">
                <a:solidFill>
                  <a:srgbClr val="0070C0"/>
                </a:solidFill>
              </a:rPr>
              <a:t>Obbligo di attuazione delle direttive</a:t>
            </a:r>
            <a:r>
              <a:rPr lang="it-IT" altLang="it-IT" b="1" dirty="0"/>
              <a:t>.</a:t>
            </a:r>
          </a:p>
          <a:p>
            <a:pPr marL="514350" indent="-514350">
              <a:buFontTx/>
              <a:buAutoNum type="arabicParenR"/>
              <a:defRPr/>
            </a:pPr>
            <a:endParaRPr lang="it-IT" altLang="it-IT" dirty="0"/>
          </a:p>
          <a:p>
            <a:endParaRPr lang="it-IT" dirty="0"/>
          </a:p>
        </p:txBody>
      </p:sp>
    </p:spTree>
    <p:extLst>
      <p:ext uri="{BB962C8B-B14F-4D97-AF65-F5344CB8AC3E}">
        <p14:creationId xmlns:p14="http://schemas.microsoft.com/office/powerpoint/2010/main" val="333498887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749D421-2B8C-5D5F-016A-1B1F4B5CA9DE}"/>
              </a:ext>
            </a:extLst>
          </p:cNvPr>
          <p:cNvSpPr>
            <a:spLocks noGrp="1"/>
          </p:cNvSpPr>
          <p:nvPr>
            <p:ph type="title"/>
          </p:nvPr>
        </p:nvSpPr>
        <p:spPr>
          <a:xfrm>
            <a:off x="838200" y="365125"/>
            <a:ext cx="10515600" cy="511697"/>
          </a:xfrm>
        </p:spPr>
        <p:txBody>
          <a:bodyPr>
            <a:normAutofit fontScale="90000"/>
          </a:bodyPr>
          <a:lstStyle/>
          <a:p>
            <a:r>
              <a:rPr lang="it-IT" b="1" dirty="0">
                <a:solidFill>
                  <a:srgbClr val="FF0000"/>
                </a:solidFill>
              </a:rPr>
              <a:t>Direttive</a:t>
            </a:r>
            <a:endParaRPr lang="it-IT" dirty="0">
              <a:solidFill>
                <a:srgbClr val="FF0000"/>
              </a:solidFill>
            </a:endParaRPr>
          </a:p>
        </p:txBody>
      </p:sp>
      <p:sp>
        <p:nvSpPr>
          <p:cNvPr id="3" name="Segnaposto contenuto 2">
            <a:extLst>
              <a:ext uri="{FF2B5EF4-FFF2-40B4-BE49-F238E27FC236}">
                <a16:creationId xmlns:a16="http://schemas.microsoft.com/office/drawing/2014/main" id="{D067A214-6A8B-79F5-57E2-5C51590B64C7}"/>
              </a:ext>
            </a:extLst>
          </p:cNvPr>
          <p:cNvSpPr>
            <a:spLocks noGrp="1"/>
          </p:cNvSpPr>
          <p:nvPr>
            <p:ph idx="1"/>
          </p:nvPr>
        </p:nvSpPr>
        <p:spPr>
          <a:xfrm>
            <a:off x="838200" y="1039660"/>
            <a:ext cx="10515600" cy="5137303"/>
          </a:xfrm>
        </p:spPr>
        <p:txBody>
          <a:bodyPr>
            <a:normAutofit/>
          </a:bodyPr>
          <a:lstStyle/>
          <a:p>
            <a:pPr algn="just"/>
            <a:r>
              <a:rPr lang="it-IT" b="1" i="0" u="none" strike="noStrike" dirty="0">
                <a:solidFill>
                  <a:srgbClr val="0070C0"/>
                </a:solidFill>
                <a:effectLst/>
                <a:latin typeface="-webkit-standard"/>
              </a:rPr>
              <a:t>Trasposizione obbligatoria</a:t>
            </a:r>
          </a:p>
          <a:p>
            <a:pPr algn="l">
              <a:buFont typeface="Arial" panose="020B0604020202020204" pitchFamily="34" charset="0"/>
              <a:buChar char="•"/>
            </a:pPr>
            <a:r>
              <a:rPr lang="it-IT" sz="2400" dirty="0">
                <a:solidFill>
                  <a:srgbClr val="000000"/>
                </a:solidFill>
                <a:latin typeface="-webkit-standard"/>
              </a:rPr>
              <a:t>Affinché una direttiva abbia effetto a livello nazionale, gli Stati membri devono adottare una legge per recepirla. La misura nazionale deve raggiungere gli obiettivi imposti dalla direttiva. </a:t>
            </a:r>
          </a:p>
          <a:p>
            <a:pPr algn="l">
              <a:buFont typeface="Arial" panose="020B0604020202020204" pitchFamily="34" charset="0"/>
              <a:buChar char="•"/>
            </a:pPr>
            <a:r>
              <a:rPr lang="it-IT" sz="2400" dirty="0">
                <a:solidFill>
                  <a:srgbClr val="000000"/>
                </a:solidFill>
                <a:latin typeface="-webkit-standard"/>
              </a:rPr>
              <a:t>Il recepimento deve avvenire entro il termine indicato al momento dell’adozione della direttiva (di norma entro due anni).</a:t>
            </a:r>
          </a:p>
          <a:p>
            <a:pPr algn="l">
              <a:buFont typeface="Arial" panose="020B0604020202020204" pitchFamily="34" charset="0"/>
              <a:buChar char="•"/>
            </a:pPr>
            <a:r>
              <a:rPr lang="it-IT" sz="2400" dirty="0">
                <a:solidFill>
                  <a:srgbClr val="000000"/>
                </a:solidFill>
                <a:latin typeface="-webkit-standard"/>
              </a:rPr>
              <a:t>Qualora un paese non recepisca una direttiva, la Commissione potrà avviare</a:t>
            </a:r>
            <a:r>
              <a:rPr lang="it-IT" sz="2400" b="1" dirty="0">
                <a:solidFill>
                  <a:srgbClr val="0070C0"/>
                </a:solidFill>
                <a:latin typeface="-webkit-standard"/>
              </a:rPr>
              <a:t> </a:t>
            </a:r>
            <a:r>
              <a:rPr lang="it-IT" sz="2400" b="1" dirty="0">
                <a:solidFill>
                  <a:srgbClr val="0070C0"/>
                </a:solidFill>
                <a:latin typeface="-webkit-standard"/>
                <a:hlinkClick r:id="rId2">
                  <a:extLst>
                    <a:ext uri="{A12FA001-AC4F-418D-AE19-62706E023703}">
                      <ahyp:hlinkClr xmlns:ahyp="http://schemas.microsoft.com/office/drawing/2018/hyperlinkcolor" val="tx"/>
                    </a:ext>
                  </a:extLst>
                </a:hlinkClick>
              </a:rPr>
              <a:t>procedure di infrazione</a:t>
            </a:r>
            <a:r>
              <a:rPr lang="it-IT" sz="2400" b="1" dirty="0">
                <a:solidFill>
                  <a:srgbClr val="0070C0"/>
                </a:solidFill>
                <a:latin typeface="-webkit-standard"/>
              </a:rPr>
              <a:t>.</a:t>
            </a:r>
          </a:p>
          <a:p>
            <a:pPr algn="l">
              <a:buFont typeface="Arial" panose="020B0604020202020204" pitchFamily="34" charset="0"/>
              <a:buChar char="•"/>
            </a:pPr>
            <a:r>
              <a:rPr lang="it-IT" sz="2400" dirty="0">
                <a:solidFill>
                  <a:srgbClr val="000000"/>
                </a:solidFill>
                <a:latin typeface="-webkit-standard"/>
              </a:rPr>
              <a:t>Ai sensi dell’articolo 260, par. 3, TFUE se uno Stato membro non ha adempiuto all’obbligo di comunicare le misure di recepimento di una direttiva, la Commissione può richiedere che lo Stato membro in questione paghi un’ammenda.</a:t>
            </a:r>
          </a:p>
          <a:p>
            <a:endParaRPr lang="it-IT" dirty="0"/>
          </a:p>
        </p:txBody>
      </p:sp>
    </p:spTree>
    <p:extLst>
      <p:ext uri="{BB962C8B-B14F-4D97-AF65-F5344CB8AC3E}">
        <p14:creationId xmlns:p14="http://schemas.microsoft.com/office/powerpoint/2010/main" val="348249775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B8A8C19-BEB6-2565-BA53-F6090A185A50}"/>
              </a:ext>
            </a:extLst>
          </p:cNvPr>
          <p:cNvSpPr>
            <a:spLocks noGrp="1"/>
          </p:cNvSpPr>
          <p:nvPr>
            <p:ph type="title"/>
          </p:nvPr>
        </p:nvSpPr>
        <p:spPr>
          <a:xfrm>
            <a:off x="838200" y="365125"/>
            <a:ext cx="10515600" cy="649483"/>
          </a:xfrm>
        </p:spPr>
        <p:txBody>
          <a:bodyPr>
            <a:normAutofit fontScale="90000"/>
          </a:bodyPr>
          <a:lstStyle/>
          <a:p>
            <a:r>
              <a:rPr lang="it-IT" b="1" dirty="0">
                <a:solidFill>
                  <a:srgbClr val="FF0000"/>
                </a:solidFill>
              </a:rPr>
              <a:t>Direttive</a:t>
            </a:r>
          </a:p>
        </p:txBody>
      </p:sp>
      <p:sp>
        <p:nvSpPr>
          <p:cNvPr id="3" name="Segnaposto contenuto 2">
            <a:extLst>
              <a:ext uri="{FF2B5EF4-FFF2-40B4-BE49-F238E27FC236}">
                <a16:creationId xmlns:a16="http://schemas.microsoft.com/office/drawing/2014/main" id="{900F2840-5979-C300-3C6F-9FBD998BBAF5}"/>
              </a:ext>
            </a:extLst>
          </p:cNvPr>
          <p:cNvSpPr>
            <a:spLocks noGrp="1"/>
          </p:cNvSpPr>
          <p:nvPr>
            <p:ph idx="1"/>
          </p:nvPr>
        </p:nvSpPr>
        <p:spPr>
          <a:xfrm>
            <a:off x="838200" y="1315233"/>
            <a:ext cx="10515600" cy="4861730"/>
          </a:xfrm>
        </p:spPr>
        <p:txBody>
          <a:bodyPr>
            <a:normAutofit lnSpcReduction="10000"/>
          </a:bodyPr>
          <a:lstStyle/>
          <a:p>
            <a:pPr algn="just"/>
            <a:r>
              <a:rPr lang="it-IT" b="1" i="0" u="none" strike="noStrike" dirty="0">
                <a:solidFill>
                  <a:srgbClr val="0070C0"/>
                </a:solidFill>
                <a:effectLst/>
                <a:latin typeface="-webkit-standard"/>
              </a:rPr>
              <a:t>Armonizzazione minima e massima</a:t>
            </a:r>
            <a:endParaRPr lang="it-IT" b="0" i="0" u="none" strike="noStrike" dirty="0">
              <a:solidFill>
                <a:srgbClr val="0070C0"/>
              </a:solidFill>
              <a:effectLst/>
              <a:latin typeface="-webkit-standard"/>
            </a:endParaRPr>
          </a:p>
          <a:p>
            <a:pPr algn="l">
              <a:buFont typeface="Arial" panose="020B0604020202020204" pitchFamily="34" charset="0"/>
              <a:buChar char="•"/>
            </a:pPr>
            <a:r>
              <a:rPr lang="it-IT" i="0" u="none" strike="noStrike" dirty="0">
                <a:solidFill>
                  <a:srgbClr val="000000"/>
                </a:solidFill>
                <a:effectLst/>
                <a:latin typeface="-webkit-standard"/>
              </a:rPr>
              <a:t>Quando si tratta di direttive, è importante distinguere tra requisiti di armonizzazione minima e massima (o completa).</a:t>
            </a:r>
          </a:p>
          <a:p>
            <a:pPr algn="l">
              <a:buFont typeface="Arial" panose="020B0604020202020204" pitchFamily="34" charset="0"/>
              <a:buChar char="•"/>
            </a:pPr>
            <a:r>
              <a:rPr lang="it-IT" i="0" u="none" strike="noStrike" dirty="0">
                <a:solidFill>
                  <a:srgbClr val="000000"/>
                </a:solidFill>
                <a:effectLst/>
                <a:latin typeface="-webkit-standard"/>
              </a:rPr>
              <a:t>Nel caso di un’armonizzazione minima, una direttiva stabilisce gli standard normativi minimi, spesso riconoscendo il fatto che i sistemi giudiziari in alcuni Stati membri abbiano già fissato standard normativi più elevati. In questo caso, gli Stati membri hanno il diritto di imporre standard normativi più elevati rispetto a quelli previsti dalla direttiva.</a:t>
            </a:r>
          </a:p>
          <a:p>
            <a:pPr algn="l">
              <a:buFont typeface="Arial" panose="020B0604020202020204" pitchFamily="34" charset="0"/>
              <a:buChar char="•"/>
            </a:pPr>
            <a:r>
              <a:rPr lang="it-IT" i="0" u="none" strike="noStrike" dirty="0">
                <a:solidFill>
                  <a:srgbClr val="000000"/>
                </a:solidFill>
                <a:effectLst/>
                <a:latin typeface="-webkit-standard"/>
              </a:rPr>
              <a:t>Per quanto concerne invece l’armonizzazione massima, gli Stati membri devono introdurre norme con gli standard minimi e massimi stabiliti nella direttiva.</a:t>
            </a:r>
          </a:p>
          <a:p>
            <a:endParaRPr lang="it-IT" dirty="0"/>
          </a:p>
        </p:txBody>
      </p:sp>
    </p:spTree>
    <p:extLst>
      <p:ext uri="{BB962C8B-B14F-4D97-AF65-F5344CB8AC3E}">
        <p14:creationId xmlns:p14="http://schemas.microsoft.com/office/powerpoint/2010/main" val="193581977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3D993A7-D74C-DA43-AACB-FCCF7DBADD97}"/>
              </a:ext>
            </a:extLst>
          </p:cNvPr>
          <p:cNvSpPr>
            <a:spLocks noGrp="1"/>
          </p:cNvSpPr>
          <p:nvPr>
            <p:ph type="title"/>
          </p:nvPr>
        </p:nvSpPr>
        <p:spPr>
          <a:xfrm>
            <a:off x="838200" y="365126"/>
            <a:ext cx="10515600" cy="787270"/>
          </a:xfrm>
        </p:spPr>
        <p:txBody>
          <a:bodyPr/>
          <a:lstStyle/>
          <a:p>
            <a:r>
              <a:rPr lang="it-IT" b="1" dirty="0">
                <a:solidFill>
                  <a:srgbClr val="FF0000"/>
                </a:solidFill>
              </a:rPr>
              <a:t>Direttive</a:t>
            </a:r>
            <a:endParaRPr lang="it-IT" dirty="0">
              <a:solidFill>
                <a:srgbClr val="FF0000"/>
              </a:solidFill>
            </a:endParaRPr>
          </a:p>
        </p:txBody>
      </p:sp>
      <p:sp>
        <p:nvSpPr>
          <p:cNvPr id="3" name="Segnaposto contenuto 2">
            <a:extLst>
              <a:ext uri="{FF2B5EF4-FFF2-40B4-BE49-F238E27FC236}">
                <a16:creationId xmlns:a16="http://schemas.microsoft.com/office/drawing/2014/main" id="{33575D7B-3FB3-0795-907D-6EEA70D61A6A}"/>
              </a:ext>
            </a:extLst>
          </p:cNvPr>
          <p:cNvSpPr>
            <a:spLocks noGrp="1"/>
          </p:cNvSpPr>
          <p:nvPr>
            <p:ph idx="1"/>
          </p:nvPr>
        </p:nvSpPr>
        <p:spPr/>
        <p:txBody>
          <a:bodyPr/>
          <a:lstStyle/>
          <a:p>
            <a:pPr algn="l">
              <a:buFont typeface="Arial" panose="020B0604020202020204" pitchFamily="34" charset="0"/>
              <a:buChar char="•"/>
            </a:pPr>
            <a:r>
              <a:rPr lang="it-IT" sz="2400" dirty="0">
                <a:solidFill>
                  <a:srgbClr val="000000"/>
                </a:solidFill>
                <a:latin typeface="-webkit-standard"/>
              </a:rPr>
              <a:t>La direttiva si distingue dal regolamento o dalla decisione perché:</a:t>
            </a:r>
          </a:p>
          <a:p>
            <a:pPr algn="l">
              <a:buFont typeface="Arial" panose="020B0604020202020204" pitchFamily="34" charset="0"/>
              <a:buChar char="•"/>
            </a:pPr>
            <a:endParaRPr lang="it-IT" sz="2400" dirty="0">
              <a:solidFill>
                <a:srgbClr val="000000"/>
              </a:solidFill>
              <a:latin typeface="-webkit-standard"/>
            </a:endParaRPr>
          </a:p>
          <a:p>
            <a:pPr marL="742950" lvl="1" indent="-285750" algn="l">
              <a:buFont typeface="Arial" panose="020B0604020202020204" pitchFamily="34" charset="0"/>
              <a:buChar char="•"/>
            </a:pPr>
            <a:r>
              <a:rPr lang="it-IT" b="0" i="0" u="none" strike="noStrike" dirty="0">
                <a:solidFill>
                  <a:srgbClr val="000000"/>
                </a:solidFill>
                <a:effectLst/>
                <a:latin typeface="-webkit-standard"/>
              </a:rPr>
              <a:t>a differenza del regolamento, direttamente applicabile negli Stati membri dopo la sua entrata in vigore, la direttiva </a:t>
            </a:r>
            <a:r>
              <a:rPr lang="it-IT" b="1" i="0" u="none" strike="noStrike" dirty="0">
                <a:solidFill>
                  <a:srgbClr val="0070C0"/>
                </a:solidFill>
                <a:effectLst/>
                <a:latin typeface="-webkit-standard"/>
              </a:rPr>
              <a:t>non è direttamente applicabile</a:t>
            </a:r>
            <a:r>
              <a:rPr lang="it-IT" b="0" i="0" u="none" strike="noStrike" dirty="0">
                <a:solidFill>
                  <a:srgbClr val="0070C0"/>
                </a:solidFill>
                <a:effectLst/>
                <a:latin typeface="-webkit-standard"/>
              </a:rPr>
              <a:t> </a:t>
            </a:r>
            <a:r>
              <a:rPr lang="it-IT" b="0" i="0" u="none" strike="noStrike" dirty="0">
                <a:solidFill>
                  <a:srgbClr val="000000"/>
                </a:solidFill>
                <a:effectLst/>
                <a:latin typeface="-webkit-standard"/>
              </a:rPr>
              <a:t>negli Stati membri: deve prima essere </a:t>
            </a:r>
            <a:r>
              <a:rPr lang="it-IT" b="1" i="0" u="none" strike="noStrike" dirty="0">
                <a:solidFill>
                  <a:srgbClr val="0070C0"/>
                </a:solidFill>
                <a:effectLst/>
                <a:latin typeface="-webkit-standard"/>
              </a:rPr>
              <a:t>recepita</a:t>
            </a:r>
            <a:r>
              <a:rPr lang="it-IT" b="0" i="0" u="none" strike="noStrike" dirty="0">
                <a:solidFill>
                  <a:srgbClr val="0070C0"/>
                </a:solidFill>
                <a:effectLst/>
                <a:latin typeface="-webkit-standard"/>
              </a:rPr>
              <a:t> </a:t>
            </a:r>
            <a:r>
              <a:rPr lang="it-IT" b="0" i="0" u="none" strike="noStrike" dirty="0">
                <a:solidFill>
                  <a:srgbClr val="000000"/>
                </a:solidFill>
                <a:effectLst/>
                <a:latin typeface="-webkit-standard"/>
              </a:rPr>
              <a:t>nel diritto nazionale prima che sia applicabile in ciascuno Stato membro;</a:t>
            </a:r>
          </a:p>
          <a:p>
            <a:pPr marL="457200" lvl="1" indent="0" algn="l">
              <a:buNone/>
            </a:pPr>
            <a:endParaRPr lang="it-IT" b="0" i="0" u="none" strike="noStrike" dirty="0">
              <a:solidFill>
                <a:srgbClr val="000000"/>
              </a:solidFill>
              <a:effectLst/>
              <a:latin typeface="-webkit-standard"/>
            </a:endParaRPr>
          </a:p>
          <a:p>
            <a:pPr marL="742950" lvl="1" indent="-285750" algn="l">
              <a:buFont typeface="Arial" panose="020B0604020202020204" pitchFamily="34" charset="0"/>
              <a:buChar char="•"/>
            </a:pPr>
            <a:r>
              <a:rPr lang="it-IT" b="0" i="0" u="none" strike="noStrike" dirty="0">
                <a:solidFill>
                  <a:srgbClr val="000000"/>
                </a:solidFill>
                <a:effectLst/>
                <a:latin typeface="-webkit-standard"/>
              </a:rPr>
              <a:t>a differenza della decisione, la direttiva ha </a:t>
            </a:r>
            <a:r>
              <a:rPr lang="it-IT" b="1" i="0" u="none" strike="noStrike" dirty="0">
                <a:solidFill>
                  <a:srgbClr val="0070C0"/>
                </a:solidFill>
                <a:effectLst/>
                <a:latin typeface="-webkit-standard"/>
              </a:rPr>
              <a:t>un’applicazione generale</a:t>
            </a:r>
            <a:r>
              <a:rPr lang="it-IT" b="0" i="0" u="none" strike="noStrike" dirty="0">
                <a:solidFill>
                  <a:srgbClr val="000000"/>
                </a:solidFill>
                <a:effectLst/>
                <a:latin typeface="-webkit-standard"/>
              </a:rPr>
              <a:t>.</a:t>
            </a:r>
          </a:p>
          <a:p>
            <a:endParaRPr lang="it-IT" dirty="0"/>
          </a:p>
        </p:txBody>
      </p:sp>
    </p:spTree>
    <p:extLst>
      <p:ext uri="{BB962C8B-B14F-4D97-AF65-F5344CB8AC3E}">
        <p14:creationId xmlns:p14="http://schemas.microsoft.com/office/powerpoint/2010/main" val="44386832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olo 3">
            <a:extLst>
              <a:ext uri="{FF2B5EF4-FFF2-40B4-BE49-F238E27FC236}">
                <a16:creationId xmlns:a16="http://schemas.microsoft.com/office/drawing/2014/main" id="{28DABCBE-458D-626B-3A1A-144F8D094A75}"/>
              </a:ext>
            </a:extLst>
          </p:cNvPr>
          <p:cNvSpPr>
            <a:spLocks noGrp="1"/>
          </p:cNvSpPr>
          <p:nvPr>
            <p:ph type="ctrTitle"/>
          </p:nvPr>
        </p:nvSpPr>
        <p:spPr/>
        <p:txBody>
          <a:bodyPr/>
          <a:lstStyle/>
          <a:p>
            <a:r>
              <a:rPr lang="it-IT" dirty="0">
                <a:solidFill>
                  <a:srgbClr val="FF0000"/>
                </a:solidFill>
              </a:rPr>
              <a:t>Parte B1</a:t>
            </a:r>
          </a:p>
        </p:txBody>
      </p:sp>
      <p:sp>
        <p:nvSpPr>
          <p:cNvPr id="5" name="Sottotitolo 4">
            <a:extLst>
              <a:ext uri="{FF2B5EF4-FFF2-40B4-BE49-F238E27FC236}">
                <a16:creationId xmlns:a16="http://schemas.microsoft.com/office/drawing/2014/main" id="{BB310459-B295-11EC-FD07-A771556F9B8D}"/>
              </a:ext>
            </a:extLst>
          </p:cNvPr>
          <p:cNvSpPr>
            <a:spLocks noGrp="1"/>
          </p:cNvSpPr>
          <p:nvPr>
            <p:ph type="subTitle" idx="1"/>
          </p:nvPr>
        </p:nvSpPr>
        <p:spPr/>
        <p:txBody>
          <a:bodyPr>
            <a:normAutofit/>
          </a:bodyPr>
          <a:lstStyle/>
          <a:p>
            <a:r>
              <a:rPr lang="it-IT" sz="3200" dirty="0">
                <a:solidFill>
                  <a:srgbClr val="00B0F0"/>
                </a:solidFill>
              </a:rPr>
              <a:t>Istituzioni</a:t>
            </a:r>
          </a:p>
        </p:txBody>
      </p:sp>
    </p:spTree>
    <p:extLst>
      <p:ext uri="{BB962C8B-B14F-4D97-AF65-F5344CB8AC3E}">
        <p14:creationId xmlns:p14="http://schemas.microsoft.com/office/powerpoint/2010/main" val="348559072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25376FA-1C59-2B24-EB5D-1FA9A61F0BB3}"/>
              </a:ext>
            </a:extLst>
          </p:cNvPr>
          <p:cNvSpPr>
            <a:spLocks noGrp="1"/>
          </p:cNvSpPr>
          <p:nvPr>
            <p:ph type="title"/>
          </p:nvPr>
        </p:nvSpPr>
        <p:spPr>
          <a:xfrm>
            <a:off x="838200" y="365125"/>
            <a:ext cx="10515600" cy="624431"/>
          </a:xfrm>
        </p:spPr>
        <p:txBody>
          <a:bodyPr>
            <a:normAutofit fontScale="90000"/>
          </a:bodyPr>
          <a:lstStyle/>
          <a:p>
            <a:r>
              <a:rPr lang="it-IT" b="1" dirty="0">
                <a:solidFill>
                  <a:srgbClr val="FF0000"/>
                </a:solidFill>
              </a:rPr>
              <a:t>Decisioni</a:t>
            </a:r>
          </a:p>
        </p:txBody>
      </p:sp>
      <p:sp>
        <p:nvSpPr>
          <p:cNvPr id="3" name="Segnaposto contenuto 2">
            <a:extLst>
              <a:ext uri="{FF2B5EF4-FFF2-40B4-BE49-F238E27FC236}">
                <a16:creationId xmlns:a16="http://schemas.microsoft.com/office/drawing/2014/main" id="{600932D5-8F64-B07A-2ED3-04E5C084B324}"/>
              </a:ext>
            </a:extLst>
          </p:cNvPr>
          <p:cNvSpPr>
            <a:spLocks noGrp="1"/>
          </p:cNvSpPr>
          <p:nvPr>
            <p:ph idx="1"/>
          </p:nvPr>
        </p:nvSpPr>
        <p:spPr>
          <a:xfrm>
            <a:off x="838200" y="1215025"/>
            <a:ext cx="10515600" cy="4961938"/>
          </a:xfrm>
        </p:spPr>
        <p:txBody>
          <a:bodyPr>
            <a:normAutofit fontScale="85000" lnSpcReduction="20000"/>
          </a:bodyPr>
          <a:lstStyle/>
          <a:p>
            <a:pPr marL="0" indent="0">
              <a:buNone/>
              <a:defRPr/>
            </a:pPr>
            <a:r>
              <a:rPr lang="it-IT" dirty="0"/>
              <a:t>Caratteristiche generali:</a:t>
            </a:r>
          </a:p>
          <a:p>
            <a:pPr marL="0" indent="0">
              <a:buNone/>
              <a:defRPr/>
            </a:pPr>
            <a:endParaRPr lang="it-IT" dirty="0"/>
          </a:p>
          <a:p>
            <a:pPr>
              <a:defRPr/>
            </a:pPr>
            <a:r>
              <a:rPr lang="it-IT" b="0" i="0" u="none" strike="noStrike" dirty="0">
                <a:solidFill>
                  <a:srgbClr val="000000"/>
                </a:solidFill>
                <a:effectLst/>
                <a:latin typeface="-webkit-standard"/>
              </a:rPr>
              <a:t>La decisione è un atto giuridico vincolante in tutti i suoi elementi. Se designa i destinatari è obbligatoria soltanto nei confronti di questi.</a:t>
            </a:r>
          </a:p>
          <a:p>
            <a:pPr>
              <a:defRPr/>
            </a:pPr>
            <a:r>
              <a:rPr lang="it-IT" b="0" i="0" u="none" strike="noStrike" dirty="0">
                <a:solidFill>
                  <a:srgbClr val="000000"/>
                </a:solidFill>
                <a:effectLst/>
                <a:latin typeface="-webkit-standard"/>
              </a:rPr>
              <a:t>Le decisioni possono essere atti</a:t>
            </a:r>
            <a:r>
              <a:rPr lang="it-IT" b="0" i="0" u="none" strike="noStrike" dirty="0">
                <a:effectLst/>
                <a:latin typeface="-webkit-standard"/>
              </a:rPr>
              <a:t> </a:t>
            </a:r>
            <a:r>
              <a:rPr lang="it-IT" u="none" strike="noStrike" dirty="0">
                <a:latin typeface="-webkit-standard"/>
              </a:rPr>
              <a:t>legislati</a:t>
            </a:r>
            <a:r>
              <a:rPr lang="it-IT" dirty="0">
                <a:latin typeface="-webkit-standard"/>
              </a:rPr>
              <a:t>vi</a:t>
            </a:r>
            <a:r>
              <a:rPr lang="it-IT" b="0" i="0" u="none" strike="noStrike" dirty="0">
                <a:effectLst/>
                <a:latin typeface="-webkit-standard"/>
              </a:rPr>
              <a:t> o </a:t>
            </a:r>
            <a:r>
              <a:rPr lang="it-IT" u="none" strike="noStrike" dirty="0">
                <a:latin typeface="-webkit-standard"/>
              </a:rPr>
              <a:t>non legislativi</a:t>
            </a:r>
            <a:r>
              <a:rPr lang="it-IT" b="0" i="0" u="none" strike="noStrike" dirty="0">
                <a:effectLst/>
                <a:latin typeface="-webkit-standard"/>
              </a:rPr>
              <a:t>.</a:t>
            </a:r>
          </a:p>
          <a:p>
            <a:pPr marL="0" indent="0">
              <a:buNone/>
              <a:defRPr/>
            </a:pPr>
            <a:endParaRPr lang="it-IT" b="0" i="0" u="none" strike="noStrike" dirty="0">
              <a:effectLst/>
              <a:latin typeface="-webkit-standard"/>
            </a:endParaRPr>
          </a:p>
          <a:p>
            <a:pPr algn="just"/>
            <a:r>
              <a:rPr lang="it-IT" b="0" i="0" u="none" strike="noStrike" dirty="0">
                <a:solidFill>
                  <a:srgbClr val="000000"/>
                </a:solidFill>
                <a:effectLst/>
                <a:latin typeface="-webkit-standard"/>
              </a:rPr>
              <a:t>Sono </a:t>
            </a:r>
            <a:r>
              <a:rPr lang="it-IT" b="1" i="0" u="none" strike="noStrike" dirty="0">
                <a:solidFill>
                  <a:srgbClr val="0070C0"/>
                </a:solidFill>
                <a:effectLst/>
                <a:latin typeface="-webkit-standard"/>
              </a:rPr>
              <a:t>atti legislativi</a:t>
            </a:r>
            <a:r>
              <a:rPr lang="it-IT" b="0" i="0" u="none" strike="noStrike" dirty="0">
                <a:solidFill>
                  <a:srgbClr val="0070C0"/>
                </a:solidFill>
                <a:effectLst/>
                <a:latin typeface="-webkit-standard"/>
              </a:rPr>
              <a:t> </a:t>
            </a:r>
            <a:r>
              <a:rPr lang="it-IT" b="0" i="0" u="none" strike="noStrike" dirty="0">
                <a:solidFill>
                  <a:srgbClr val="000000"/>
                </a:solidFill>
                <a:effectLst/>
                <a:latin typeface="-webkit-standard"/>
              </a:rPr>
              <a:t>quando vengono adottate da:</a:t>
            </a:r>
          </a:p>
          <a:p>
            <a:pPr lvl="1">
              <a:buFont typeface="Courier New" panose="02070309020205020404" pitchFamily="49" charset="0"/>
              <a:buChar char="o"/>
            </a:pPr>
            <a:r>
              <a:rPr lang="it-IT" b="0" i="0" u="none" strike="noStrike" dirty="0">
                <a:solidFill>
                  <a:srgbClr val="000000"/>
                </a:solidFill>
                <a:effectLst/>
                <a:latin typeface="-webkit-standard"/>
              </a:rPr>
              <a:t>il </a:t>
            </a:r>
            <a:r>
              <a:rPr lang="it-IT" dirty="0">
                <a:solidFill>
                  <a:srgbClr val="000000"/>
                </a:solidFill>
                <a:latin typeface="-webkit-standard"/>
              </a:rPr>
              <a:t>Parlamento europeo</a:t>
            </a:r>
            <a:r>
              <a:rPr lang="it-IT" b="0" i="0" u="none" strike="noStrike" dirty="0">
                <a:solidFill>
                  <a:srgbClr val="000000"/>
                </a:solidFill>
                <a:effectLst/>
                <a:latin typeface="-webkit-standard"/>
              </a:rPr>
              <a:t> e il Consiglio dell’Unione europea (procedura legislativa ordinaria);</a:t>
            </a:r>
          </a:p>
          <a:p>
            <a:pPr lvl="1">
              <a:buFont typeface="Courier New" panose="02070309020205020404" pitchFamily="49" charset="0"/>
              <a:buChar char="o"/>
            </a:pPr>
            <a:r>
              <a:rPr lang="it-IT" b="0" i="0" u="none" strike="noStrike" dirty="0">
                <a:solidFill>
                  <a:srgbClr val="000000"/>
                </a:solidFill>
                <a:effectLst/>
                <a:latin typeface="-webkit-standard"/>
              </a:rPr>
              <a:t>il Parlamento con la partecipazione del Consiglio (procedura legislativa speciale);</a:t>
            </a:r>
          </a:p>
          <a:p>
            <a:pPr lvl="1">
              <a:buFont typeface="Courier New" panose="02070309020205020404" pitchFamily="49" charset="0"/>
              <a:buChar char="o"/>
            </a:pPr>
            <a:r>
              <a:rPr lang="it-IT" b="0" i="0" u="none" strike="noStrike" dirty="0">
                <a:solidFill>
                  <a:srgbClr val="000000"/>
                </a:solidFill>
                <a:effectLst/>
                <a:latin typeface="-webkit-standard"/>
              </a:rPr>
              <a:t>il Consiglio con la partecipazione del Parlamento europeo (procedura legislativa speciale).</a:t>
            </a:r>
          </a:p>
          <a:p>
            <a:pPr marL="457200" lvl="1" indent="0">
              <a:buNone/>
            </a:pPr>
            <a:endParaRPr lang="it-IT" b="0" i="0" u="none" strike="noStrike" dirty="0">
              <a:solidFill>
                <a:srgbClr val="000000"/>
              </a:solidFill>
              <a:effectLst/>
              <a:latin typeface="-webkit-standard"/>
            </a:endParaRPr>
          </a:p>
          <a:p>
            <a:pPr algn="just"/>
            <a:r>
              <a:rPr lang="it-IT" b="0" i="0" u="none" strike="noStrike" dirty="0">
                <a:solidFill>
                  <a:srgbClr val="000000"/>
                </a:solidFill>
                <a:effectLst/>
                <a:latin typeface="-webkit-standard"/>
              </a:rPr>
              <a:t>Le decisioni sono </a:t>
            </a:r>
            <a:r>
              <a:rPr lang="it-IT" b="1" i="0" u="none" strike="noStrike" dirty="0">
                <a:solidFill>
                  <a:srgbClr val="0070C0"/>
                </a:solidFill>
                <a:effectLst/>
                <a:latin typeface="-webkit-standard"/>
              </a:rPr>
              <a:t>atti non legislativi</a:t>
            </a:r>
            <a:r>
              <a:rPr lang="it-IT" b="0" i="0" u="none" strike="noStrike" dirty="0">
                <a:solidFill>
                  <a:srgbClr val="0070C0"/>
                </a:solidFill>
                <a:effectLst/>
                <a:latin typeface="-webkit-standard"/>
              </a:rPr>
              <a:t> </a:t>
            </a:r>
            <a:r>
              <a:rPr lang="it-IT" b="0" i="0" u="none" strike="noStrike" dirty="0">
                <a:solidFill>
                  <a:srgbClr val="000000"/>
                </a:solidFill>
                <a:effectLst/>
                <a:latin typeface="-webkit-standard"/>
              </a:rPr>
              <a:t>quando:</a:t>
            </a:r>
          </a:p>
          <a:p>
            <a:pPr lvl="1">
              <a:buFont typeface="Courier New" panose="02070309020205020404" pitchFamily="49" charset="0"/>
              <a:buChar char="o"/>
            </a:pPr>
            <a:r>
              <a:rPr lang="it-IT" b="0" i="0" u="none" strike="noStrike" dirty="0">
                <a:solidFill>
                  <a:srgbClr val="000000"/>
                </a:solidFill>
                <a:effectLst/>
                <a:latin typeface="-webkit-standard"/>
              </a:rPr>
              <a:t> non vengono adottate in conformità della la procedura legislativa. Possono essere adottate, ad esempio, dal Consiglio europeo, dal Consiglio o dalla Commissione europea</a:t>
            </a:r>
            <a:br>
              <a:rPr lang="it-IT" dirty="0"/>
            </a:br>
            <a:endParaRPr lang="it-IT" b="0" i="0" u="none" strike="noStrike" dirty="0">
              <a:effectLst/>
              <a:latin typeface="-webkit-standard"/>
            </a:endParaRPr>
          </a:p>
          <a:p>
            <a:pPr marL="0" indent="0">
              <a:buFontTx/>
              <a:buNone/>
              <a:defRPr/>
            </a:pPr>
            <a:endParaRPr lang="it-IT" dirty="0"/>
          </a:p>
          <a:p>
            <a:endParaRPr lang="it-IT" dirty="0"/>
          </a:p>
        </p:txBody>
      </p:sp>
    </p:spTree>
    <p:extLst>
      <p:ext uri="{BB962C8B-B14F-4D97-AF65-F5344CB8AC3E}">
        <p14:creationId xmlns:p14="http://schemas.microsoft.com/office/powerpoint/2010/main" val="301491905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482C3FAC-4E08-3940-F6EE-E6F1C57B5D23}"/>
              </a:ext>
            </a:extLst>
          </p:cNvPr>
          <p:cNvSpPr>
            <a:spLocks noGrp="1"/>
          </p:cNvSpPr>
          <p:nvPr>
            <p:ph type="title"/>
          </p:nvPr>
        </p:nvSpPr>
        <p:spPr>
          <a:xfrm>
            <a:off x="838200" y="365126"/>
            <a:ext cx="10515600" cy="524222"/>
          </a:xfrm>
        </p:spPr>
        <p:txBody>
          <a:bodyPr>
            <a:normAutofit fontScale="90000"/>
          </a:bodyPr>
          <a:lstStyle/>
          <a:p>
            <a:r>
              <a:rPr lang="it-IT" b="1" dirty="0">
                <a:solidFill>
                  <a:srgbClr val="FF0000"/>
                </a:solidFill>
              </a:rPr>
              <a:t>Decisioni</a:t>
            </a:r>
            <a:endParaRPr lang="it-IT" dirty="0">
              <a:solidFill>
                <a:srgbClr val="FF0000"/>
              </a:solidFill>
            </a:endParaRPr>
          </a:p>
        </p:txBody>
      </p:sp>
      <p:sp>
        <p:nvSpPr>
          <p:cNvPr id="3" name="Segnaposto contenuto 2">
            <a:extLst>
              <a:ext uri="{FF2B5EF4-FFF2-40B4-BE49-F238E27FC236}">
                <a16:creationId xmlns:a16="http://schemas.microsoft.com/office/drawing/2014/main" id="{5204539C-7967-6847-ADD2-743E63ABAD50}"/>
              </a:ext>
            </a:extLst>
          </p:cNvPr>
          <p:cNvSpPr>
            <a:spLocks noGrp="1"/>
          </p:cNvSpPr>
          <p:nvPr>
            <p:ph idx="1"/>
          </p:nvPr>
        </p:nvSpPr>
        <p:spPr>
          <a:xfrm>
            <a:off x="838200" y="1164921"/>
            <a:ext cx="10515600" cy="5012042"/>
          </a:xfrm>
        </p:spPr>
        <p:txBody>
          <a:bodyPr>
            <a:normAutofit fontScale="77500" lnSpcReduction="20000"/>
          </a:bodyPr>
          <a:lstStyle/>
          <a:p>
            <a:pPr marL="0" indent="0" algn="just">
              <a:buNone/>
            </a:pPr>
            <a:r>
              <a:rPr lang="it-IT" b="1" i="0" u="none" strike="noStrike" dirty="0">
                <a:solidFill>
                  <a:srgbClr val="0070C0"/>
                </a:solidFill>
                <a:effectLst/>
                <a:latin typeface="-webkit-standard"/>
              </a:rPr>
              <a:t>Decisioni con un destinatario specifico</a:t>
            </a:r>
            <a:endParaRPr lang="it-IT" b="0" i="0" u="none" strike="noStrike" dirty="0">
              <a:solidFill>
                <a:srgbClr val="0070C0"/>
              </a:solidFill>
              <a:effectLst/>
              <a:latin typeface="-webkit-standard"/>
            </a:endParaRPr>
          </a:p>
          <a:p>
            <a:pPr algn="just"/>
            <a:r>
              <a:rPr lang="it-IT" b="0" i="0" u="none" strike="noStrike" dirty="0">
                <a:solidFill>
                  <a:srgbClr val="000000"/>
                </a:solidFill>
                <a:effectLst/>
                <a:latin typeface="-webkit-standard"/>
              </a:rPr>
              <a:t>La decisione può avere uno o più destinatari (uno o più Stati membri dell'Unione, individui o aziende). Ad esempio, quando la Commissione decide di infliggere una ammenda a un’azienda per aver sfruttato abusivamente la propria posizione dominante sul mercato, indirizza la sua decisione a tale azienda.</a:t>
            </a:r>
          </a:p>
          <a:p>
            <a:pPr algn="just"/>
            <a:r>
              <a:rPr lang="it-IT" b="0" i="0" u="none" strike="noStrike" dirty="0">
                <a:solidFill>
                  <a:srgbClr val="000000"/>
                </a:solidFill>
                <a:effectLst/>
                <a:latin typeface="-webkit-standard"/>
              </a:rPr>
              <a:t>Le decisioni non legislative che specificano il destinatario devono essere notificate alla parte interessata e hanno efficacia in virtù di tale notificazione. </a:t>
            </a:r>
          </a:p>
          <a:p>
            <a:pPr algn="just"/>
            <a:r>
              <a:rPr lang="it-IT" b="0" i="0" u="none" strike="noStrike" dirty="0">
                <a:solidFill>
                  <a:srgbClr val="000000"/>
                </a:solidFill>
                <a:effectLst/>
                <a:latin typeface="-webkit-standard"/>
              </a:rPr>
              <a:t>Le decisioni indirizzate a una o più persone o aziende specifiche hanno effetto diretto e possono pertanto essere fatte valere dinanzi ai giudici nazionali dai destinatari.</a:t>
            </a:r>
          </a:p>
          <a:p>
            <a:pPr algn="just"/>
            <a:r>
              <a:rPr lang="it-IT" b="0" i="0" u="none" strike="noStrike" dirty="0">
                <a:solidFill>
                  <a:srgbClr val="000000"/>
                </a:solidFill>
                <a:effectLst/>
                <a:latin typeface="-webkit-standard"/>
              </a:rPr>
              <a:t>Anche le decisioni indirizzate a uno specifico Stato membro o a tutti gli Stati membri come destinatari possono avere effetto diretto. Ciò dipende dalla loro natura, dal contesto e dai termini. I termini devono essere sufficientemente chiari, incondizionati e precisi. </a:t>
            </a:r>
          </a:p>
          <a:p>
            <a:pPr algn="just"/>
            <a:r>
              <a:rPr lang="it-IT" b="0" i="0" u="none" strike="noStrike" dirty="0">
                <a:solidFill>
                  <a:srgbClr val="000000"/>
                </a:solidFill>
                <a:effectLst/>
                <a:latin typeface="-webkit-standard"/>
              </a:rPr>
              <a:t>La CG riconosce solo un effetto «verticale» delle decisioni indirizzate a uno o più Stati membri. Ciò significa che i singoli possono avvalersi di una decisione soltanto nei confronti dello Stato membro al quale essa è indirizzata (e non nei confronti di altri singoli).</a:t>
            </a:r>
          </a:p>
          <a:p>
            <a:endParaRPr lang="it-IT" dirty="0"/>
          </a:p>
        </p:txBody>
      </p:sp>
    </p:spTree>
    <p:extLst>
      <p:ext uri="{BB962C8B-B14F-4D97-AF65-F5344CB8AC3E}">
        <p14:creationId xmlns:p14="http://schemas.microsoft.com/office/powerpoint/2010/main" val="379853856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DEFD2781-1CF1-6488-04F9-D6D2F84D116A}"/>
              </a:ext>
            </a:extLst>
          </p:cNvPr>
          <p:cNvSpPr>
            <a:spLocks noGrp="1"/>
          </p:cNvSpPr>
          <p:nvPr>
            <p:ph type="title"/>
          </p:nvPr>
        </p:nvSpPr>
        <p:spPr>
          <a:xfrm>
            <a:off x="838200" y="365125"/>
            <a:ext cx="10515600" cy="724639"/>
          </a:xfrm>
        </p:spPr>
        <p:txBody>
          <a:bodyPr/>
          <a:lstStyle/>
          <a:p>
            <a:r>
              <a:rPr lang="it-IT" b="1" dirty="0">
                <a:solidFill>
                  <a:srgbClr val="FF0000"/>
                </a:solidFill>
              </a:rPr>
              <a:t>Decisioni</a:t>
            </a:r>
            <a:endParaRPr lang="it-IT" dirty="0">
              <a:solidFill>
                <a:srgbClr val="FF0000"/>
              </a:solidFill>
            </a:endParaRPr>
          </a:p>
        </p:txBody>
      </p:sp>
      <p:sp>
        <p:nvSpPr>
          <p:cNvPr id="3" name="Segnaposto contenuto 2">
            <a:extLst>
              <a:ext uri="{FF2B5EF4-FFF2-40B4-BE49-F238E27FC236}">
                <a16:creationId xmlns:a16="http://schemas.microsoft.com/office/drawing/2014/main" id="{57CE5443-2CE5-9817-3850-E096355646A5}"/>
              </a:ext>
            </a:extLst>
          </p:cNvPr>
          <p:cNvSpPr>
            <a:spLocks noGrp="1"/>
          </p:cNvSpPr>
          <p:nvPr>
            <p:ph idx="1"/>
          </p:nvPr>
        </p:nvSpPr>
        <p:spPr>
          <a:xfrm>
            <a:off x="838200" y="1365337"/>
            <a:ext cx="10515600" cy="4811626"/>
          </a:xfrm>
        </p:spPr>
        <p:txBody>
          <a:bodyPr>
            <a:normAutofit/>
          </a:bodyPr>
          <a:lstStyle/>
          <a:p>
            <a:pPr algn="just"/>
            <a:r>
              <a:rPr lang="it-IT" b="1" i="0" u="none" strike="noStrike" dirty="0">
                <a:solidFill>
                  <a:srgbClr val="0070C0"/>
                </a:solidFill>
                <a:effectLst/>
                <a:latin typeface="-webkit-standard"/>
              </a:rPr>
              <a:t>Decisioni senza destinatario</a:t>
            </a:r>
            <a:endParaRPr lang="it-IT" b="0" i="0" u="none" strike="noStrike" dirty="0">
              <a:solidFill>
                <a:srgbClr val="0070C0"/>
              </a:solidFill>
              <a:effectLst/>
              <a:latin typeface="-webkit-standard"/>
            </a:endParaRPr>
          </a:p>
          <a:p>
            <a:pPr algn="just"/>
            <a:r>
              <a:rPr lang="it-IT" b="0" i="0" u="none" strike="noStrike" dirty="0">
                <a:solidFill>
                  <a:srgbClr val="000000"/>
                </a:solidFill>
                <a:effectLst/>
                <a:latin typeface="-webkit-standard"/>
              </a:rPr>
              <a:t>Dall’entrata in vigore del trattato di Lisbona non è più necessario che una decisione specifichi il proprio destinatario. </a:t>
            </a:r>
          </a:p>
          <a:p>
            <a:pPr algn="just"/>
            <a:r>
              <a:rPr lang="it-IT" b="0" i="0" u="none" strike="noStrike" dirty="0">
                <a:solidFill>
                  <a:srgbClr val="000000"/>
                </a:solidFill>
                <a:effectLst/>
                <a:latin typeface="-webkit-standard"/>
              </a:rPr>
              <a:t>In particolare, l’articolo 288 del TFUE chiarisce che una decisione può specificare il proprio destinatario.</a:t>
            </a:r>
          </a:p>
          <a:p>
            <a:pPr algn="just"/>
            <a:r>
              <a:rPr lang="it-IT" b="0" i="0" u="none" strike="noStrike" dirty="0">
                <a:solidFill>
                  <a:srgbClr val="000000"/>
                </a:solidFill>
                <a:effectLst/>
                <a:latin typeface="-webkit-standard"/>
              </a:rPr>
              <a:t>Le decisioni non legislative sono diventate l’atto giuridico di base nel campo della PESC .</a:t>
            </a:r>
          </a:p>
          <a:p>
            <a:pPr algn="just"/>
            <a:r>
              <a:rPr lang="it-IT" b="0" i="0" u="none" strike="noStrike" dirty="0">
                <a:solidFill>
                  <a:srgbClr val="000000"/>
                </a:solidFill>
                <a:effectLst/>
                <a:latin typeface="-webkit-standard"/>
              </a:rPr>
              <a:t>Per tali scopi e sulla base del trattato sull’Unione europea, il Consiglio europeo e il Consiglio adottano decisioni non legislative (articolo </a:t>
            </a:r>
            <a:r>
              <a:rPr lang="it-IT" dirty="0">
                <a:solidFill>
                  <a:srgbClr val="000000"/>
                </a:solidFill>
                <a:latin typeface="-webkit-standard"/>
              </a:rPr>
              <a:t>31</a:t>
            </a:r>
            <a:r>
              <a:rPr lang="it-IT" b="0" i="0" u="none" strike="noStrike" dirty="0">
                <a:solidFill>
                  <a:srgbClr val="000000"/>
                </a:solidFill>
                <a:effectLst/>
                <a:latin typeface="-webkit-standard"/>
              </a:rPr>
              <a:t>, par. 1 TUE).</a:t>
            </a:r>
          </a:p>
          <a:p>
            <a:endParaRPr lang="it-IT" dirty="0"/>
          </a:p>
        </p:txBody>
      </p:sp>
    </p:spTree>
    <p:extLst>
      <p:ext uri="{BB962C8B-B14F-4D97-AF65-F5344CB8AC3E}">
        <p14:creationId xmlns:p14="http://schemas.microsoft.com/office/powerpoint/2010/main" val="2672510382"/>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C9969AA-9078-B740-B3C4-3DF7C24E4493}"/>
              </a:ext>
            </a:extLst>
          </p:cNvPr>
          <p:cNvSpPr>
            <a:spLocks noGrp="1"/>
          </p:cNvSpPr>
          <p:nvPr>
            <p:ph type="title"/>
          </p:nvPr>
        </p:nvSpPr>
        <p:spPr/>
        <p:txBody>
          <a:bodyPr/>
          <a:lstStyle/>
          <a:p>
            <a:r>
              <a:rPr lang="it-IT" altLang="it-IT" b="1" dirty="0">
                <a:solidFill>
                  <a:srgbClr val="FF0000"/>
                </a:solidFill>
              </a:rPr>
              <a:t>Atti di esecuzione e atti delegati</a:t>
            </a:r>
            <a:endParaRPr lang="it-IT" dirty="0">
              <a:solidFill>
                <a:srgbClr val="FF0000"/>
              </a:solidFill>
            </a:endParaRPr>
          </a:p>
        </p:txBody>
      </p:sp>
      <p:sp>
        <p:nvSpPr>
          <p:cNvPr id="3" name="Segnaposto contenuto 2">
            <a:extLst>
              <a:ext uri="{FF2B5EF4-FFF2-40B4-BE49-F238E27FC236}">
                <a16:creationId xmlns:a16="http://schemas.microsoft.com/office/drawing/2014/main" id="{734619FE-13EF-BF80-D461-9306A78C8886}"/>
              </a:ext>
            </a:extLst>
          </p:cNvPr>
          <p:cNvSpPr>
            <a:spLocks noGrp="1"/>
          </p:cNvSpPr>
          <p:nvPr>
            <p:ph idx="1"/>
          </p:nvPr>
        </p:nvSpPr>
        <p:spPr/>
        <p:txBody>
          <a:bodyPr/>
          <a:lstStyle/>
          <a:p>
            <a:pPr marL="0" indent="0">
              <a:buFontTx/>
              <a:buNone/>
            </a:pPr>
            <a:r>
              <a:rPr lang="it-IT" altLang="it-IT" b="1" dirty="0">
                <a:solidFill>
                  <a:srgbClr val="0070C0"/>
                </a:solidFill>
              </a:rPr>
              <a:t>Atti di esecuzione e delegati</a:t>
            </a:r>
            <a:r>
              <a:rPr lang="it-IT" altLang="it-IT" dirty="0"/>
              <a:t>: procedure previste dagli artt. 290 e 291 TFUE.</a:t>
            </a:r>
          </a:p>
          <a:p>
            <a:r>
              <a:rPr lang="it-IT" altLang="it-IT" dirty="0"/>
              <a:t>Collegamento con un </a:t>
            </a:r>
            <a:r>
              <a:rPr lang="it-IT" altLang="it-IT" b="1" dirty="0">
                <a:solidFill>
                  <a:srgbClr val="0070C0"/>
                </a:solidFill>
              </a:rPr>
              <a:t>atto di base</a:t>
            </a:r>
            <a:r>
              <a:rPr lang="it-IT" altLang="it-IT" dirty="0"/>
              <a:t>, rispetto al quale sono tendenzialmente subordinati.</a:t>
            </a:r>
          </a:p>
          <a:p>
            <a:r>
              <a:rPr lang="it-IT" altLang="it-IT" dirty="0"/>
              <a:t>Capacità degli atti di attuazione di integrare o modificare elementi non essenziali.</a:t>
            </a:r>
          </a:p>
          <a:p>
            <a:r>
              <a:rPr lang="it-IT" dirty="0"/>
              <a:t>A determinate condizioni, alla Commissione europea può essere conferito il potere di adottare atti delegati o di esecuzione</a:t>
            </a:r>
            <a:endParaRPr lang="it-IT" altLang="it-IT" dirty="0"/>
          </a:p>
          <a:p>
            <a:endParaRPr lang="it-IT" dirty="0"/>
          </a:p>
        </p:txBody>
      </p:sp>
    </p:spTree>
    <p:extLst>
      <p:ext uri="{BB962C8B-B14F-4D97-AF65-F5344CB8AC3E}">
        <p14:creationId xmlns:p14="http://schemas.microsoft.com/office/powerpoint/2010/main" val="96199279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5429A5C-2F0F-A8F5-EB06-C9021C310D87}"/>
              </a:ext>
            </a:extLst>
          </p:cNvPr>
          <p:cNvSpPr>
            <a:spLocks noGrp="1"/>
          </p:cNvSpPr>
          <p:nvPr>
            <p:ph type="ctrTitle"/>
          </p:nvPr>
        </p:nvSpPr>
        <p:spPr/>
        <p:txBody>
          <a:bodyPr/>
          <a:lstStyle/>
          <a:p>
            <a:r>
              <a:rPr lang="it-IT" b="1" dirty="0">
                <a:solidFill>
                  <a:srgbClr val="FF0000"/>
                </a:solidFill>
              </a:rPr>
              <a:t>Parte B3</a:t>
            </a:r>
          </a:p>
        </p:txBody>
      </p:sp>
      <p:sp>
        <p:nvSpPr>
          <p:cNvPr id="4" name="Sottotitolo 3">
            <a:extLst>
              <a:ext uri="{FF2B5EF4-FFF2-40B4-BE49-F238E27FC236}">
                <a16:creationId xmlns:a16="http://schemas.microsoft.com/office/drawing/2014/main" id="{D8AEF4DE-7A71-5659-0EA1-BFB81C8E39F2}"/>
              </a:ext>
            </a:extLst>
          </p:cNvPr>
          <p:cNvSpPr>
            <a:spLocks noGrp="1"/>
          </p:cNvSpPr>
          <p:nvPr>
            <p:ph type="subTitle" idx="1"/>
          </p:nvPr>
        </p:nvSpPr>
        <p:spPr/>
        <p:txBody>
          <a:bodyPr/>
          <a:lstStyle/>
          <a:p>
            <a:r>
              <a:rPr lang="it-IT" b="1" dirty="0">
                <a:solidFill>
                  <a:srgbClr val="00B0F0"/>
                </a:solidFill>
              </a:rPr>
              <a:t>Efficacia diretta</a:t>
            </a:r>
          </a:p>
          <a:p>
            <a:r>
              <a:rPr lang="it-IT" b="1" dirty="0">
                <a:solidFill>
                  <a:srgbClr val="00B0F0"/>
                </a:solidFill>
              </a:rPr>
              <a:t>Diretta applicabilità</a:t>
            </a:r>
          </a:p>
          <a:p>
            <a:r>
              <a:rPr lang="it-IT" b="1" dirty="0">
                <a:solidFill>
                  <a:srgbClr val="00B0F0"/>
                </a:solidFill>
              </a:rPr>
              <a:t>Primato del diritto dell’Unione europea</a:t>
            </a:r>
          </a:p>
        </p:txBody>
      </p:sp>
    </p:spTree>
    <p:extLst>
      <p:ext uri="{BB962C8B-B14F-4D97-AF65-F5344CB8AC3E}">
        <p14:creationId xmlns:p14="http://schemas.microsoft.com/office/powerpoint/2010/main" val="3505469122"/>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E4AE8E1-4829-5558-E74E-06061620A11D}"/>
              </a:ext>
            </a:extLst>
          </p:cNvPr>
          <p:cNvSpPr>
            <a:spLocks noGrp="1"/>
          </p:cNvSpPr>
          <p:nvPr>
            <p:ph type="title"/>
          </p:nvPr>
        </p:nvSpPr>
        <p:spPr/>
        <p:txBody>
          <a:bodyPr/>
          <a:lstStyle/>
          <a:p>
            <a:r>
              <a:rPr lang="it-IT" b="1" dirty="0">
                <a:solidFill>
                  <a:srgbClr val="FF0000"/>
                </a:solidFill>
              </a:rPr>
              <a:t>Efficacia diretta</a:t>
            </a:r>
          </a:p>
        </p:txBody>
      </p:sp>
      <p:sp>
        <p:nvSpPr>
          <p:cNvPr id="3" name="Segnaposto contenuto 2">
            <a:extLst>
              <a:ext uri="{FF2B5EF4-FFF2-40B4-BE49-F238E27FC236}">
                <a16:creationId xmlns:a16="http://schemas.microsoft.com/office/drawing/2014/main" id="{EB8E74EA-02DB-2C10-9905-890311F484A4}"/>
              </a:ext>
            </a:extLst>
          </p:cNvPr>
          <p:cNvSpPr>
            <a:spLocks noGrp="1"/>
          </p:cNvSpPr>
          <p:nvPr>
            <p:ph idx="1"/>
          </p:nvPr>
        </p:nvSpPr>
        <p:spPr/>
        <p:txBody>
          <a:bodyPr/>
          <a:lstStyle/>
          <a:p>
            <a:pPr marL="0" indent="0">
              <a:buFontTx/>
              <a:buNone/>
            </a:pPr>
            <a:r>
              <a:rPr lang="it-IT" altLang="it-IT" dirty="0"/>
              <a:t>Definizione di efficacia diretta:</a:t>
            </a:r>
          </a:p>
          <a:p>
            <a:r>
              <a:rPr lang="it-IT" altLang="it-IT" dirty="0"/>
              <a:t>Il diritto comunitario, indipendentemente dalle norme emananti dagli Stati membri, nello stesso modo in cui impone ai singoli degli obblighi, </a:t>
            </a:r>
            <a:r>
              <a:rPr lang="it-IT" altLang="it-IT" b="1" dirty="0">
                <a:solidFill>
                  <a:srgbClr val="0070C0"/>
                </a:solidFill>
              </a:rPr>
              <a:t>attribuisce loro dei diritti soggettivi;</a:t>
            </a:r>
          </a:p>
          <a:p>
            <a:r>
              <a:rPr lang="it-IT" altLang="it-IT" dirty="0"/>
              <a:t>l' articolo 12 (del Trattato di Roma) ha valore precettivo ed </a:t>
            </a:r>
            <a:r>
              <a:rPr lang="it-IT" altLang="it-IT" b="1" dirty="0">
                <a:solidFill>
                  <a:srgbClr val="0070C0"/>
                </a:solidFill>
              </a:rPr>
              <a:t>attribuisce ai</a:t>
            </a:r>
            <a:r>
              <a:rPr lang="it-IT" altLang="it-IT" dirty="0"/>
              <a:t> </a:t>
            </a:r>
            <a:r>
              <a:rPr lang="it-IT" altLang="it-IT" b="1" dirty="0">
                <a:solidFill>
                  <a:srgbClr val="0070C0"/>
                </a:solidFill>
              </a:rPr>
              <a:t>singoli dei diritti soggettivi che i giudici nazionali sono tenuti a tutelare</a:t>
            </a:r>
            <a:r>
              <a:rPr lang="it-IT" altLang="it-IT" dirty="0">
                <a:solidFill>
                  <a:srgbClr val="0070C0"/>
                </a:solidFill>
              </a:rPr>
              <a:t>. </a:t>
            </a:r>
          </a:p>
          <a:p>
            <a:r>
              <a:rPr lang="it-IT" altLang="it-IT" dirty="0"/>
              <a:t>Corte di Giustizia, sentenza </a:t>
            </a:r>
            <a:r>
              <a:rPr lang="it-IT" altLang="it-IT" i="1" dirty="0"/>
              <a:t>Van </a:t>
            </a:r>
            <a:r>
              <a:rPr lang="it-IT" altLang="it-IT" i="1" dirty="0" err="1"/>
              <a:t>Gend</a:t>
            </a:r>
            <a:r>
              <a:rPr lang="it-IT" altLang="it-IT" i="1" dirty="0"/>
              <a:t> en </a:t>
            </a:r>
            <a:r>
              <a:rPr lang="it-IT" altLang="it-IT" i="1" dirty="0" err="1"/>
              <a:t>Loos</a:t>
            </a:r>
            <a:r>
              <a:rPr lang="it-IT" altLang="it-IT" i="1" dirty="0"/>
              <a:t> </a:t>
            </a:r>
            <a:r>
              <a:rPr lang="it-IT" altLang="it-IT" dirty="0"/>
              <a:t>(1963).</a:t>
            </a:r>
          </a:p>
          <a:p>
            <a:pPr marL="0" indent="0">
              <a:buFontTx/>
              <a:buNone/>
            </a:pPr>
            <a:endParaRPr lang="it-IT" altLang="it-IT" dirty="0"/>
          </a:p>
          <a:p>
            <a:endParaRPr lang="it-IT" dirty="0"/>
          </a:p>
        </p:txBody>
      </p:sp>
    </p:spTree>
    <p:extLst>
      <p:ext uri="{BB962C8B-B14F-4D97-AF65-F5344CB8AC3E}">
        <p14:creationId xmlns:p14="http://schemas.microsoft.com/office/powerpoint/2010/main" val="1663052578"/>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A011B9DA-4A4A-17FB-86C3-24BB84447070}"/>
              </a:ext>
            </a:extLst>
          </p:cNvPr>
          <p:cNvSpPr>
            <a:spLocks noGrp="1"/>
          </p:cNvSpPr>
          <p:nvPr>
            <p:ph type="title"/>
          </p:nvPr>
        </p:nvSpPr>
        <p:spPr/>
        <p:txBody>
          <a:bodyPr>
            <a:normAutofit/>
          </a:bodyPr>
          <a:lstStyle/>
          <a:p>
            <a:r>
              <a:rPr lang="it-IT" sz="4000" b="1" dirty="0">
                <a:solidFill>
                  <a:srgbClr val="FF0000"/>
                </a:solidFill>
              </a:rPr>
              <a:t>Efficacia diretta e diretta applicabilità: differenze</a:t>
            </a:r>
            <a:endParaRPr lang="it-IT" sz="4000" dirty="0">
              <a:solidFill>
                <a:srgbClr val="FF0000"/>
              </a:solidFill>
            </a:endParaRPr>
          </a:p>
        </p:txBody>
      </p:sp>
      <p:sp>
        <p:nvSpPr>
          <p:cNvPr id="3" name="Segnaposto contenuto 2">
            <a:extLst>
              <a:ext uri="{FF2B5EF4-FFF2-40B4-BE49-F238E27FC236}">
                <a16:creationId xmlns:a16="http://schemas.microsoft.com/office/drawing/2014/main" id="{EAF8C65C-8288-A5A0-02D1-B93FF6ADE87E}"/>
              </a:ext>
            </a:extLst>
          </p:cNvPr>
          <p:cNvSpPr>
            <a:spLocks noGrp="1"/>
          </p:cNvSpPr>
          <p:nvPr>
            <p:ph idx="1"/>
          </p:nvPr>
        </p:nvSpPr>
        <p:spPr>
          <a:xfrm>
            <a:off x="838200" y="1503123"/>
            <a:ext cx="10515600" cy="4673840"/>
          </a:xfrm>
        </p:spPr>
        <p:txBody>
          <a:bodyPr>
            <a:normAutofit/>
          </a:bodyPr>
          <a:lstStyle/>
          <a:p>
            <a:pPr algn="just"/>
            <a:r>
              <a:rPr lang="it-IT" altLang="it-IT" sz="2800" b="1" u="sng" dirty="0">
                <a:solidFill>
                  <a:srgbClr val="0070C0"/>
                </a:solidFill>
              </a:rPr>
              <a:t>Efficacia diretta  </a:t>
            </a:r>
            <a:r>
              <a:rPr lang="it-IT" altLang="it-IT" sz="2800" u="sng" dirty="0"/>
              <a:t>è </a:t>
            </a:r>
            <a:r>
              <a:rPr lang="it-IT" altLang="it-IT" sz="2800" b="1" u="sng" dirty="0">
                <a:solidFill>
                  <a:srgbClr val="0070C0"/>
                </a:solidFill>
              </a:rPr>
              <a:t>la capacità di talune norme di diritto UE </a:t>
            </a:r>
            <a:r>
              <a:rPr lang="it-IT" altLang="it-IT" sz="2800" u="sng" dirty="0"/>
              <a:t>di attribuire agli individui </a:t>
            </a:r>
            <a:r>
              <a:rPr lang="it-IT" altLang="it-IT" sz="2800" b="1" u="sng" dirty="0">
                <a:solidFill>
                  <a:srgbClr val="0070C0"/>
                </a:solidFill>
              </a:rPr>
              <a:t>diritti tutelabili dinanzi ai giudici nazionali</a:t>
            </a:r>
            <a:r>
              <a:rPr lang="it-IT" altLang="it-IT" sz="2800" dirty="0"/>
              <a:t>.</a:t>
            </a:r>
          </a:p>
          <a:p>
            <a:r>
              <a:rPr lang="it-IT" altLang="it-IT" sz="2800" dirty="0"/>
              <a:t>Differenza con la diretta applicabilità. </a:t>
            </a:r>
          </a:p>
          <a:p>
            <a:r>
              <a:rPr lang="it-IT" altLang="it-IT" sz="2800" dirty="0"/>
              <a:t>Infatti la </a:t>
            </a:r>
            <a:r>
              <a:rPr lang="it-IT" altLang="it-IT" sz="2800" b="1" u="sng" dirty="0">
                <a:solidFill>
                  <a:srgbClr val="0070C0"/>
                </a:solidFill>
              </a:rPr>
              <a:t>diretta applicabilità </a:t>
            </a:r>
            <a:r>
              <a:rPr lang="it-IT" b="1" u="sng" dirty="0">
                <a:solidFill>
                  <a:srgbClr val="0070C0"/>
                </a:solidFill>
              </a:rPr>
              <a:t>è una caratteristica della norma</a:t>
            </a:r>
            <a:r>
              <a:rPr lang="it-IT" dirty="0"/>
              <a:t>, nelle forme stabilite dal Trattato ed in quanto stabilito dal Trattato stesso, che si estrinseca nel ‘collegamento diretto’ tra lo strumento legislativo comunitario e le parti nei cui confronti la stessa si applica, siano esse pubbliche o private, </a:t>
            </a:r>
            <a:r>
              <a:rPr lang="it-IT" b="1" dirty="0">
                <a:solidFill>
                  <a:srgbClr val="0070C0"/>
                </a:solidFill>
              </a:rPr>
              <a:t>senza che intervenga alcun tipo di norma di implementazione ad opera del singolo Stato Membro</a:t>
            </a:r>
            <a:r>
              <a:rPr lang="it-IT" dirty="0"/>
              <a:t>. </a:t>
            </a:r>
          </a:p>
        </p:txBody>
      </p:sp>
    </p:spTree>
    <p:extLst>
      <p:ext uri="{BB962C8B-B14F-4D97-AF65-F5344CB8AC3E}">
        <p14:creationId xmlns:p14="http://schemas.microsoft.com/office/powerpoint/2010/main" val="1068991056"/>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9E7BEE6-DE43-7BF0-E1EB-8CE12A991F21}"/>
              </a:ext>
            </a:extLst>
          </p:cNvPr>
          <p:cNvSpPr>
            <a:spLocks noGrp="1"/>
          </p:cNvSpPr>
          <p:nvPr>
            <p:ph type="title"/>
          </p:nvPr>
        </p:nvSpPr>
        <p:spPr>
          <a:xfrm>
            <a:off x="838200" y="365126"/>
            <a:ext cx="10515600" cy="912530"/>
          </a:xfrm>
        </p:spPr>
        <p:txBody>
          <a:bodyPr/>
          <a:lstStyle/>
          <a:p>
            <a:r>
              <a:rPr lang="it-IT" altLang="it-IT" sz="4400" b="1" dirty="0">
                <a:solidFill>
                  <a:srgbClr val="FF0000"/>
                </a:solidFill>
              </a:rPr>
              <a:t>Primato del diritto UE</a:t>
            </a:r>
            <a:endParaRPr lang="it-IT" dirty="0">
              <a:solidFill>
                <a:srgbClr val="FF0000"/>
              </a:solidFill>
            </a:endParaRPr>
          </a:p>
        </p:txBody>
      </p:sp>
      <p:sp>
        <p:nvSpPr>
          <p:cNvPr id="3" name="Segnaposto contenuto 2">
            <a:extLst>
              <a:ext uri="{FF2B5EF4-FFF2-40B4-BE49-F238E27FC236}">
                <a16:creationId xmlns:a16="http://schemas.microsoft.com/office/drawing/2014/main" id="{644032B7-C9E8-13CB-F0A9-6D8144D41825}"/>
              </a:ext>
            </a:extLst>
          </p:cNvPr>
          <p:cNvSpPr>
            <a:spLocks noGrp="1"/>
          </p:cNvSpPr>
          <p:nvPr>
            <p:ph idx="1"/>
          </p:nvPr>
        </p:nvSpPr>
        <p:spPr>
          <a:xfrm>
            <a:off x="838200" y="1402916"/>
            <a:ext cx="10515600" cy="4774048"/>
          </a:xfrm>
        </p:spPr>
        <p:txBody>
          <a:bodyPr>
            <a:normAutofit lnSpcReduction="10000"/>
          </a:bodyPr>
          <a:lstStyle/>
          <a:p>
            <a:r>
              <a:rPr lang="it-IT" altLang="it-IT" dirty="0"/>
              <a:t>Natura diversa dall’efficacia diretta;</a:t>
            </a:r>
          </a:p>
          <a:p>
            <a:r>
              <a:rPr lang="it-IT" altLang="it-IT" dirty="0"/>
              <a:t>Il primato non attiene agli effetti delle norme UE, </a:t>
            </a:r>
            <a:r>
              <a:rPr lang="it-IT" altLang="it-IT" b="1" dirty="0">
                <a:solidFill>
                  <a:srgbClr val="0070C0"/>
                </a:solidFill>
              </a:rPr>
              <a:t>ma costituisce un criterio di risoluzione delle antinomie tra norme UE e norme interne</a:t>
            </a:r>
            <a:r>
              <a:rPr lang="it-IT" altLang="it-IT" dirty="0"/>
              <a:t>.</a:t>
            </a:r>
          </a:p>
          <a:p>
            <a:r>
              <a:rPr lang="it-IT" b="1" i="1" u="none" strike="noStrike" dirty="0">
                <a:solidFill>
                  <a:srgbClr val="0070C0"/>
                </a:solidFill>
                <a:effectLst/>
                <a:latin typeface="-webkit-standard"/>
              </a:rPr>
              <a:t>Il principio del primato (chiamato anche «preminenza») del diritto dell’UE si basa sull’idea che ove insorga un conflitto tra un aspetto del diritto dell’UE e un aspetto della legge di uno Stato membro (diritto nazionale), il diritto dell’UE prevale</a:t>
            </a:r>
            <a:r>
              <a:rPr lang="it-IT" b="0" i="0" u="none" strike="noStrike" dirty="0">
                <a:solidFill>
                  <a:srgbClr val="000000"/>
                </a:solidFill>
                <a:effectLst/>
                <a:latin typeface="-webkit-standard"/>
              </a:rPr>
              <a:t>.</a:t>
            </a:r>
            <a:endParaRPr lang="it-IT" altLang="it-IT" dirty="0"/>
          </a:p>
          <a:p>
            <a:r>
              <a:rPr lang="it-IT" altLang="it-IT" dirty="0"/>
              <a:t>Creazione giurisprudenziale sulla base dell’interpretazione teleologica e dell’effetto utile:</a:t>
            </a:r>
          </a:p>
          <a:p>
            <a:pPr>
              <a:buFont typeface="Courier New" panose="02070309020205020404" pitchFamily="49" charset="0"/>
              <a:buChar char="o"/>
            </a:pPr>
            <a:r>
              <a:rPr lang="it-IT" altLang="it-IT" dirty="0"/>
              <a:t>Sentenza</a:t>
            </a:r>
            <a:r>
              <a:rPr lang="it-IT" altLang="it-IT" i="1" dirty="0"/>
              <a:t> </a:t>
            </a:r>
            <a:r>
              <a:rPr lang="it-IT" altLang="it-IT" dirty="0"/>
              <a:t>della Corte di Giustizia </a:t>
            </a:r>
            <a:r>
              <a:rPr lang="it-IT" altLang="it-IT" i="1" dirty="0"/>
              <a:t>Costa c. Enel </a:t>
            </a:r>
            <a:r>
              <a:rPr lang="it-IT" altLang="it-IT" dirty="0"/>
              <a:t>del 1964, </a:t>
            </a:r>
          </a:p>
          <a:p>
            <a:endParaRPr lang="it-IT" dirty="0"/>
          </a:p>
        </p:txBody>
      </p:sp>
    </p:spTree>
    <p:extLst>
      <p:ext uri="{BB962C8B-B14F-4D97-AF65-F5344CB8AC3E}">
        <p14:creationId xmlns:p14="http://schemas.microsoft.com/office/powerpoint/2010/main" val="3977990015"/>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8A5E97F-C169-ECB1-4297-83865F960D18}"/>
              </a:ext>
            </a:extLst>
          </p:cNvPr>
          <p:cNvSpPr>
            <a:spLocks noGrp="1"/>
          </p:cNvSpPr>
          <p:nvPr>
            <p:ph type="title"/>
          </p:nvPr>
        </p:nvSpPr>
        <p:spPr>
          <a:xfrm>
            <a:off x="838200" y="365126"/>
            <a:ext cx="10515600" cy="837374"/>
          </a:xfrm>
        </p:spPr>
        <p:txBody>
          <a:bodyPr/>
          <a:lstStyle/>
          <a:p>
            <a:r>
              <a:rPr lang="it-IT" altLang="it-IT" sz="4400" b="1" dirty="0">
                <a:solidFill>
                  <a:srgbClr val="FF0000"/>
                </a:solidFill>
              </a:rPr>
              <a:t>Corte di giustizia UE</a:t>
            </a:r>
            <a:endParaRPr lang="it-IT" dirty="0">
              <a:solidFill>
                <a:srgbClr val="FF0000"/>
              </a:solidFill>
            </a:endParaRPr>
          </a:p>
        </p:txBody>
      </p:sp>
      <p:sp>
        <p:nvSpPr>
          <p:cNvPr id="3" name="Segnaposto contenuto 2">
            <a:extLst>
              <a:ext uri="{FF2B5EF4-FFF2-40B4-BE49-F238E27FC236}">
                <a16:creationId xmlns:a16="http://schemas.microsoft.com/office/drawing/2014/main" id="{0F4E4DA7-494B-E6E1-E503-3D36258DCEE0}"/>
              </a:ext>
            </a:extLst>
          </p:cNvPr>
          <p:cNvSpPr>
            <a:spLocks noGrp="1"/>
          </p:cNvSpPr>
          <p:nvPr>
            <p:ph idx="1"/>
          </p:nvPr>
        </p:nvSpPr>
        <p:spPr>
          <a:xfrm>
            <a:off x="838200" y="1503123"/>
            <a:ext cx="10515600" cy="4673840"/>
          </a:xfrm>
        </p:spPr>
        <p:txBody>
          <a:bodyPr>
            <a:normAutofit fontScale="92500" lnSpcReduction="20000"/>
          </a:bodyPr>
          <a:lstStyle/>
          <a:p>
            <a:pPr marL="0" indent="0">
              <a:buFontTx/>
              <a:buNone/>
              <a:defRPr/>
            </a:pPr>
            <a:r>
              <a:rPr lang="it-IT" dirty="0"/>
              <a:t>La Corte di giustizia è un organo di </a:t>
            </a:r>
            <a:r>
              <a:rPr lang="it-IT" b="1" dirty="0"/>
              <a:t>individui</a:t>
            </a:r>
            <a:r>
              <a:rPr lang="it-IT" dirty="0"/>
              <a:t>, eletti dai Governi degli SM in accordo tra loro. </a:t>
            </a:r>
          </a:p>
          <a:p>
            <a:pPr marL="0" indent="0">
              <a:buFontTx/>
              <a:buNone/>
              <a:defRPr/>
            </a:pPr>
            <a:r>
              <a:rPr lang="it-IT" dirty="0"/>
              <a:t>I suoi componenti hanno l’obbligo di essere indipendenti e imparziali.</a:t>
            </a:r>
          </a:p>
          <a:p>
            <a:pPr marL="0" indent="0">
              <a:buFontTx/>
              <a:buNone/>
              <a:defRPr/>
            </a:pPr>
            <a:r>
              <a:rPr lang="it-IT" dirty="0"/>
              <a:t>Disciplinata dallo </a:t>
            </a:r>
            <a:r>
              <a:rPr lang="it-IT" b="1" dirty="0"/>
              <a:t>Statuto</a:t>
            </a:r>
            <a:r>
              <a:rPr lang="it-IT" dirty="0"/>
              <a:t> e dal Regolamento di procedura.</a:t>
            </a:r>
          </a:p>
          <a:p>
            <a:pPr marL="0" indent="0">
              <a:buFontTx/>
              <a:buNone/>
              <a:defRPr/>
            </a:pPr>
            <a:r>
              <a:rPr lang="it-IT" dirty="0"/>
              <a:t>Articolazioni:</a:t>
            </a:r>
          </a:p>
          <a:p>
            <a:pPr>
              <a:defRPr/>
            </a:pPr>
            <a:r>
              <a:rPr lang="it-IT" dirty="0"/>
              <a:t>Corte di giustizia;</a:t>
            </a:r>
          </a:p>
          <a:p>
            <a:pPr>
              <a:defRPr/>
            </a:pPr>
            <a:r>
              <a:rPr lang="it-IT" dirty="0"/>
              <a:t>Tribunale;</a:t>
            </a:r>
          </a:p>
          <a:p>
            <a:r>
              <a:rPr lang="it-IT" altLang="it-IT" dirty="0"/>
              <a:t>Corte di giustizia (propriamente detta): La Corte di giustizia è composta da un giudice per Stato membro. È assistita da </a:t>
            </a:r>
            <a:r>
              <a:rPr lang="it-IT" altLang="it-IT" b="1" dirty="0"/>
              <a:t>avvocati generali</a:t>
            </a:r>
            <a:r>
              <a:rPr lang="it-IT" altLang="it-IT" dirty="0"/>
              <a:t>». Mandato di 6 anni (</a:t>
            </a:r>
            <a:r>
              <a:rPr lang="it-IT" altLang="it-IT" b="1" dirty="0"/>
              <a:t>Art. 19, par. 2, TUE);</a:t>
            </a:r>
            <a:endParaRPr lang="it-IT" altLang="it-IT" dirty="0"/>
          </a:p>
          <a:p>
            <a:r>
              <a:rPr lang="it-IT" altLang="it-IT" dirty="0"/>
              <a:t>I giudici designano tra loro, per tre anni, il </a:t>
            </a:r>
            <a:r>
              <a:rPr lang="it-IT" altLang="it-IT" b="1" dirty="0"/>
              <a:t>presidente</a:t>
            </a:r>
            <a:r>
              <a:rPr lang="it-IT" altLang="it-IT" dirty="0"/>
              <a:t> della Corte di giustizia (</a:t>
            </a:r>
            <a:r>
              <a:rPr lang="it-IT" altLang="it-IT" b="1" dirty="0"/>
              <a:t>Art. 253, par. 3, TFUE)</a:t>
            </a:r>
          </a:p>
          <a:p>
            <a:endParaRPr lang="it-IT" altLang="it-IT" dirty="0"/>
          </a:p>
          <a:p>
            <a:endParaRPr lang="it-IT" dirty="0"/>
          </a:p>
        </p:txBody>
      </p:sp>
    </p:spTree>
    <p:extLst>
      <p:ext uri="{BB962C8B-B14F-4D97-AF65-F5344CB8AC3E}">
        <p14:creationId xmlns:p14="http://schemas.microsoft.com/office/powerpoint/2010/main" val="3220258855"/>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DC927BB7-2664-FD18-36D2-8A308384C4E7}"/>
              </a:ext>
            </a:extLst>
          </p:cNvPr>
          <p:cNvSpPr>
            <a:spLocks noGrp="1"/>
          </p:cNvSpPr>
          <p:nvPr>
            <p:ph type="ctrTitle"/>
          </p:nvPr>
        </p:nvSpPr>
        <p:spPr/>
        <p:txBody>
          <a:bodyPr/>
          <a:lstStyle/>
          <a:p>
            <a:r>
              <a:rPr lang="it-IT" b="1" dirty="0">
                <a:solidFill>
                  <a:srgbClr val="FF0000"/>
                </a:solidFill>
              </a:rPr>
              <a:t>Parte B4</a:t>
            </a:r>
          </a:p>
        </p:txBody>
      </p:sp>
      <p:sp>
        <p:nvSpPr>
          <p:cNvPr id="3" name="Sottotitolo 2">
            <a:extLst>
              <a:ext uri="{FF2B5EF4-FFF2-40B4-BE49-F238E27FC236}">
                <a16:creationId xmlns:a16="http://schemas.microsoft.com/office/drawing/2014/main" id="{3ED28031-B56D-5B09-6CBE-838DA330AE01}"/>
              </a:ext>
            </a:extLst>
          </p:cNvPr>
          <p:cNvSpPr>
            <a:spLocks noGrp="1"/>
          </p:cNvSpPr>
          <p:nvPr>
            <p:ph type="subTitle" idx="1"/>
          </p:nvPr>
        </p:nvSpPr>
        <p:spPr/>
        <p:txBody>
          <a:bodyPr>
            <a:normAutofit/>
          </a:bodyPr>
          <a:lstStyle/>
          <a:p>
            <a:r>
              <a:rPr lang="it-IT" sz="2800" dirty="0">
                <a:solidFill>
                  <a:srgbClr val="00B0F0"/>
                </a:solidFill>
              </a:rPr>
              <a:t>Corte di Giustizia</a:t>
            </a:r>
          </a:p>
        </p:txBody>
      </p:sp>
    </p:spTree>
    <p:extLst>
      <p:ext uri="{BB962C8B-B14F-4D97-AF65-F5344CB8AC3E}">
        <p14:creationId xmlns:p14="http://schemas.microsoft.com/office/powerpoint/2010/main" val="113199342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886C6E3-6847-0293-0DE0-918E2F530DA2}"/>
              </a:ext>
            </a:extLst>
          </p:cNvPr>
          <p:cNvSpPr>
            <a:spLocks noGrp="1"/>
          </p:cNvSpPr>
          <p:nvPr>
            <p:ph type="title"/>
          </p:nvPr>
        </p:nvSpPr>
        <p:spPr/>
        <p:txBody>
          <a:bodyPr/>
          <a:lstStyle/>
          <a:p>
            <a:r>
              <a:rPr lang="it-IT" b="1" dirty="0">
                <a:solidFill>
                  <a:srgbClr val="FF0000"/>
                </a:solidFill>
              </a:rPr>
              <a:t>Istituzioni</a:t>
            </a:r>
            <a:endParaRPr lang="it-IT" dirty="0"/>
          </a:p>
        </p:txBody>
      </p:sp>
      <p:sp>
        <p:nvSpPr>
          <p:cNvPr id="3" name="Segnaposto contenuto 2">
            <a:extLst>
              <a:ext uri="{FF2B5EF4-FFF2-40B4-BE49-F238E27FC236}">
                <a16:creationId xmlns:a16="http://schemas.microsoft.com/office/drawing/2014/main" id="{5102FB98-BE30-B8E0-8547-3E3EFB38E0AF}"/>
              </a:ext>
            </a:extLst>
          </p:cNvPr>
          <p:cNvSpPr>
            <a:spLocks noGrp="1"/>
          </p:cNvSpPr>
          <p:nvPr>
            <p:ph idx="1"/>
          </p:nvPr>
        </p:nvSpPr>
        <p:spPr/>
        <p:txBody>
          <a:bodyPr/>
          <a:lstStyle/>
          <a:p>
            <a:r>
              <a:rPr lang="it-IT" altLang="it-IT" b="1" dirty="0"/>
              <a:t>A</a:t>
            </a:r>
            <a:r>
              <a:rPr lang="it-IT" altLang="it-IT" sz="2800" b="1" dirty="0"/>
              <a:t>rt. 13, par. </a:t>
            </a:r>
            <a:r>
              <a:rPr lang="it-IT" altLang="it-IT" b="1" dirty="0"/>
              <a:t>1</a:t>
            </a:r>
            <a:r>
              <a:rPr lang="it-IT" altLang="it-IT" dirty="0"/>
              <a:t>, </a:t>
            </a:r>
            <a:r>
              <a:rPr lang="it-IT" altLang="it-IT" b="1" dirty="0"/>
              <a:t>TUE</a:t>
            </a:r>
            <a:r>
              <a:rPr lang="it-IT" altLang="it-IT" dirty="0"/>
              <a:t>: «L'Unione  dispone  di  un  </a:t>
            </a:r>
            <a:r>
              <a:rPr lang="it-IT" altLang="it-IT" b="1" dirty="0">
                <a:solidFill>
                  <a:srgbClr val="0070C0"/>
                </a:solidFill>
              </a:rPr>
              <a:t>quadro  istituzionale</a:t>
            </a:r>
            <a:r>
              <a:rPr lang="it-IT" altLang="it-IT" dirty="0">
                <a:solidFill>
                  <a:srgbClr val="0070C0"/>
                </a:solidFill>
              </a:rPr>
              <a:t>  </a:t>
            </a:r>
            <a:r>
              <a:rPr lang="it-IT" altLang="it-IT" dirty="0"/>
              <a:t>che  mira  a  promuoverne  i  valori,  perseguirne  gli  obiettivi,  servire  i  suoi  interessi,  quelli  dei  suoi  cittadini  e  quelli  degli  Stati  membri,  garantire  la  coerenza,  l'efficacia  e  la  continuità  delle  sue  politiche  e  delle  sue  azioni».</a:t>
            </a:r>
            <a:endParaRPr lang="it-IT" altLang="it-IT" b="1" dirty="0"/>
          </a:p>
          <a:p>
            <a:r>
              <a:rPr lang="it-IT" altLang="it-IT" b="1" dirty="0"/>
              <a:t>Art. 13, par. </a:t>
            </a:r>
            <a:r>
              <a:rPr lang="it-IT" altLang="it-IT" sz="2800" b="1" dirty="0"/>
              <a:t>2, TUE</a:t>
            </a:r>
            <a:r>
              <a:rPr lang="it-IT" altLang="it-IT" sz="2800" dirty="0"/>
              <a:t>: «Ciascuna istituzione agisce </a:t>
            </a:r>
            <a:r>
              <a:rPr lang="it-IT" altLang="it-IT" sz="2800" b="1" dirty="0">
                <a:solidFill>
                  <a:srgbClr val="0070C0"/>
                </a:solidFill>
              </a:rPr>
              <a:t>nei limiti delle attribuzioni</a:t>
            </a:r>
            <a:r>
              <a:rPr lang="it-IT" altLang="it-IT" sz="2800" dirty="0">
                <a:solidFill>
                  <a:srgbClr val="0070C0"/>
                </a:solidFill>
              </a:rPr>
              <a:t> </a:t>
            </a:r>
            <a:r>
              <a:rPr lang="it-IT" altLang="it-IT" sz="2800" dirty="0"/>
              <a:t>che le sono conferite dai trattati, secondo le  procedure, condizioni e finalità da essi previste. Le istituzioni attuano  tra loro una </a:t>
            </a:r>
            <a:r>
              <a:rPr lang="it-IT" altLang="it-IT" sz="2800" b="1" dirty="0">
                <a:solidFill>
                  <a:srgbClr val="0070C0"/>
                </a:solidFill>
              </a:rPr>
              <a:t>leale coo­perazione</a:t>
            </a:r>
            <a:r>
              <a:rPr lang="it-IT" altLang="it-IT" sz="2800" dirty="0"/>
              <a:t>».</a:t>
            </a:r>
          </a:p>
          <a:p>
            <a:endParaRPr lang="it-IT" dirty="0"/>
          </a:p>
        </p:txBody>
      </p:sp>
    </p:spTree>
    <p:extLst>
      <p:ext uri="{BB962C8B-B14F-4D97-AF65-F5344CB8AC3E}">
        <p14:creationId xmlns:p14="http://schemas.microsoft.com/office/powerpoint/2010/main" val="1587767691"/>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C04663B-A786-608E-7487-C0BCA6E9F51A}"/>
              </a:ext>
            </a:extLst>
          </p:cNvPr>
          <p:cNvSpPr>
            <a:spLocks noGrp="1"/>
          </p:cNvSpPr>
          <p:nvPr>
            <p:ph type="title"/>
          </p:nvPr>
        </p:nvSpPr>
        <p:spPr/>
        <p:txBody>
          <a:bodyPr/>
          <a:lstStyle/>
          <a:p>
            <a:r>
              <a:rPr lang="it-IT" altLang="it-IT" sz="4400" b="1" dirty="0">
                <a:solidFill>
                  <a:srgbClr val="FF0000"/>
                </a:solidFill>
              </a:rPr>
              <a:t>Corte di giustizia UE</a:t>
            </a:r>
            <a:endParaRPr lang="it-IT" dirty="0">
              <a:solidFill>
                <a:srgbClr val="FF0000"/>
              </a:solidFill>
            </a:endParaRPr>
          </a:p>
        </p:txBody>
      </p:sp>
      <p:sp>
        <p:nvSpPr>
          <p:cNvPr id="3" name="Segnaposto contenuto 2">
            <a:extLst>
              <a:ext uri="{FF2B5EF4-FFF2-40B4-BE49-F238E27FC236}">
                <a16:creationId xmlns:a16="http://schemas.microsoft.com/office/drawing/2014/main" id="{56CE9AEE-EFE7-BED2-D24B-1A561E19ED89}"/>
              </a:ext>
            </a:extLst>
          </p:cNvPr>
          <p:cNvSpPr>
            <a:spLocks noGrp="1"/>
          </p:cNvSpPr>
          <p:nvPr>
            <p:ph idx="1"/>
          </p:nvPr>
        </p:nvSpPr>
        <p:spPr/>
        <p:txBody>
          <a:bodyPr/>
          <a:lstStyle/>
          <a:p>
            <a:pPr marL="0" indent="0">
              <a:buNone/>
            </a:pPr>
            <a:r>
              <a:rPr lang="it-IT" altLang="it-IT" dirty="0"/>
              <a:t>Tribunale UE:</a:t>
            </a:r>
          </a:p>
          <a:p>
            <a:r>
              <a:rPr lang="it-IT" altLang="it-IT" dirty="0"/>
              <a:t>l Tribunale è composto da almeno un giudice per Stato membro (</a:t>
            </a:r>
            <a:r>
              <a:rPr lang="it-IT" altLang="it-IT" b="1" dirty="0"/>
              <a:t>Art. 19, par. 2, TUE)</a:t>
            </a:r>
            <a:r>
              <a:rPr lang="it-IT" altLang="it-IT" dirty="0"/>
              <a:t>.</a:t>
            </a:r>
          </a:p>
          <a:p>
            <a:r>
              <a:rPr lang="it-IT" altLang="it-IT" dirty="0"/>
              <a:t>Art. 48 Statuto Corte di giustizia = 2 giudici per Stato membro.</a:t>
            </a:r>
          </a:p>
          <a:p>
            <a:r>
              <a:rPr lang="it-IT" altLang="it-IT" dirty="0"/>
              <a:t>Mandato di 6 anni.</a:t>
            </a:r>
          </a:p>
          <a:p>
            <a:r>
              <a:rPr lang="it-IT" altLang="it-IT" dirty="0"/>
              <a:t>No presenza avvocati generali.</a:t>
            </a:r>
          </a:p>
          <a:p>
            <a:endParaRPr lang="it-IT" dirty="0"/>
          </a:p>
        </p:txBody>
      </p:sp>
    </p:spTree>
    <p:extLst>
      <p:ext uri="{BB962C8B-B14F-4D97-AF65-F5344CB8AC3E}">
        <p14:creationId xmlns:p14="http://schemas.microsoft.com/office/powerpoint/2010/main" val="2818232872"/>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CDAFDF0-C88F-ACE3-B3A1-FBF39DF67EEC}"/>
              </a:ext>
            </a:extLst>
          </p:cNvPr>
          <p:cNvSpPr>
            <a:spLocks noGrp="1"/>
          </p:cNvSpPr>
          <p:nvPr>
            <p:ph type="title"/>
          </p:nvPr>
        </p:nvSpPr>
        <p:spPr/>
        <p:txBody>
          <a:bodyPr/>
          <a:lstStyle/>
          <a:p>
            <a:r>
              <a:rPr lang="it-IT" altLang="it-IT" sz="4400" b="1" dirty="0">
                <a:solidFill>
                  <a:srgbClr val="FF0000"/>
                </a:solidFill>
              </a:rPr>
              <a:t>Sistema di tutela giurisdizionale UE</a:t>
            </a:r>
            <a:endParaRPr lang="it-IT" dirty="0">
              <a:solidFill>
                <a:srgbClr val="FF0000"/>
              </a:solidFill>
            </a:endParaRPr>
          </a:p>
        </p:txBody>
      </p:sp>
      <p:sp>
        <p:nvSpPr>
          <p:cNvPr id="3" name="Segnaposto contenuto 2">
            <a:extLst>
              <a:ext uri="{FF2B5EF4-FFF2-40B4-BE49-F238E27FC236}">
                <a16:creationId xmlns:a16="http://schemas.microsoft.com/office/drawing/2014/main" id="{6623A570-9A18-D353-3265-F0B65A2E1ABE}"/>
              </a:ext>
            </a:extLst>
          </p:cNvPr>
          <p:cNvSpPr>
            <a:spLocks noGrp="1"/>
          </p:cNvSpPr>
          <p:nvPr>
            <p:ph idx="1"/>
          </p:nvPr>
        </p:nvSpPr>
        <p:spPr/>
        <p:txBody>
          <a:bodyPr>
            <a:normAutofit fontScale="92500" lnSpcReduction="20000"/>
          </a:bodyPr>
          <a:lstStyle/>
          <a:p>
            <a:pPr marL="0" indent="0">
              <a:buFontTx/>
              <a:buNone/>
              <a:defRPr/>
            </a:pPr>
            <a:r>
              <a:rPr lang="it-IT" altLang="it-IT" b="1" dirty="0">
                <a:solidFill>
                  <a:srgbClr val="0070C0"/>
                </a:solidFill>
              </a:rPr>
              <a:t>Quali sono le competenze dei giudici della Corte di giustizia?</a:t>
            </a:r>
          </a:p>
          <a:p>
            <a:pPr marL="0" indent="0">
              <a:buFontTx/>
              <a:buNone/>
              <a:defRPr/>
            </a:pPr>
            <a:endParaRPr lang="it-IT" altLang="it-IT" b="1" dirty="0"/>
          </a:p>
          <a:p>
            <a:pPr marL="0" indent="0">
              <a:buFontTx/>
              <a:buNone/>
              <a:defRPr/>
            </a:pPr>
            <a:r>
              <a:rPr lang="it-IT" altLang="it-IT" b="1" dirty="0"/>
              <a:t>Elenco tassativo e vincolante:</a:t>
            </a:r>
          </a:p>
          <a:p>
            <a:pPr marL="0" indent="0">
              <a:buFontTx/>
              <a:buNone/>
              <a:defRPr/>
            </a:pPr>
            <a:endParaRPr lang="it-IT" altLang="it-IT" b="1" dirty="0"/>
          </a:p>
          <a:p>
            <a:pPr>
              <a:defRPr/>
            </a:pPr>
            <a:r>
              <a:rPr lang="it-IT" altLang="it-IT" dirty="0"/>
              <a:t>Procedimento di infrazione;</a:t>
            </a:r>
          </a:p>
          <a:p>
            <a:pPr>
              <a:defRPr/>
            </a:pPr>
            <a:r>
              <a:rPr lang="it-IT" altLang="it-IT" dirty="0"/>
              <a:t>Ricorso di annullamento;</a:t>
            </a:r>
          </a:p>
          <a:p>
            <a:pPr>
              <a:defRPr/>
            </a:pPr>
            <a:r>
              <a:rPr lang="it-IT" altLang="it-IT" dirty="0"/>
              <a:t>Ricorso in carenza;</a:t>
            </a:r>
          </a:p>
          <a:p>
            <a:pPr>
              <a:defRPr/>
            </a:pPr>
            <a:r>
              <a:rPr lang="it-IT" altLang="it-IT" dirty="0"/>
              <a:t>Ricorso per responsabilità;</a:t>
            </a:r>
          </a:p>
          <a:p>
            <a:pPr>
              <a:defRPr/>
            </a:pPr>
            <a:r>
              <a:rPr lang="it-IT" altLang="it-IT" dirty="0"/>
              <a:t>Competenze minori;</a:t>
            </a:r>
          </a:p>
          <a:p>
            <a:pPr>
              <a:defRPr/>
            </a:pPr>
            <a:r>
              <a:rPr lang="it-IT" altLang="it-IT" dirty="0"/>
              <a:t>Rinvio pregiudiziale.</a:t>
            </a:r>
          </a:p>
          <a:p>
            <a:endParaRPr lang="it-IT" dirty="0"/>
          </a:p>
        </p:txBody>
      </p:sp>
    </p:spTree>
    <p:extLst>
      <p:ext uri="{BB962C8B-B14F-4D97-AF65-F5344CB8AC3E}">
        <p14:creationId xmlns:p14="http://schemas.microsoft.com/office/powerpoint/2010/main" val="2736560172"/>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40BFEC05-6E6B-2298-FFCA-8843F5854976}"/>
              </a:ext>
            </a:extLst>
          </p:cNvPr>
          <p:cNvSpPr>
            <a:spLocks noGrp="1"/>
          </p:cNvSpPr>
          <p:nvPr>
            <p:ph type="title"/>
          </p:nvPr>
        </p:nvSpPr>
        <p:spPr>
          <a:xfrm>
            <a:off x="838200" y="365125"/>
            <a:ext cx="10515600" cy="687061"/>
          </a:xfrm>
        </p:spPr>
        <p:txBody>
          <a:bodyPr>
            <a:normAutofit fontScale="90000"/>
          </a:bodyPr>
          <a:lstStyle/>
          <a:p>
            <a:r>
              <a:rPr lang="it-IT" b="1" dirty="0">
                <a:solidFill>
                  <a:srgbClr val="FF0000"/>
                </a:solidFill>
              </a:rPr>
              <a:t>Procedura di infrazione</a:t>
            </a:r>
          </a:p>
        </p:txBody>
      </p:sp>
      <p:sp>
        <p:nvSpPr>
          <p:cNvPr id="3" name="Segnaposto contenuto 2">
            <a:extLst>
              <a:ext uri="{FF2B5EF4-FFF2-40B4-BE49-F238E27FC236}">
                <a16:creationId xmlns:a16="http://schemas.microsoft.com/office/drawing/2014/main" id="{FAC304F8-834E-C7A3-26F9-797C9517C1AD}"/>
              </a:ext>
            </a:extLst>
          </p:cNvPr>
          <p:cNvSpPr>
            <a:spLocks noGrp="1"/>
          </p:cNvSpPr>
          <p:nvPr>
            <p:ph sz="half" idx="1"/>
          </p:nvPr>
        </p:nvSpPr>
        <p:spPr>
          <a:xfrm>
            <a:off x="838200" y="1240076"/>
            <a:ext cx="10122074" cy="5348613"/>
          </a:xfrm>
        </p:spPr>
        <p:txBody>
          <a:bodyPr>
            <a:normAutofit fontScale="85000" lnSpcReduction="20000"/>
          </a:bodyPr>
          <a:lstStyle/>
          <a:p>
            <a:r>
              <a:rPr lang="it-IT" altLang="it-IT" b="1" i="1" dirty="0">
                <a:solidFill>
                  <a:srgbClr val="0070C0"/>
                </a:solidFill>
              </a:rPr>
              <a:t>Quale è la funzione della Procedura di infrazione (art. 258 TFUE) ?</a:t>
            </a:r>
          </a:p>
          <a:p>
            <a:pPr>
              <a:buFont typeface="Courier New" panose="02070309020205020404" pitchFamily="49" charset="0"/>
              <a:buChar char="o"/>
            </a:pPr>
            <a:r>
              <a:rPr lang="it-IT" altLang="it-IT" dirty="0"/>
              <a:t>Necessità di garantire il rispetto del diritto dell’Unione europea da parte degli Stati membri.</a:t>
            </a:r>
          </a:p>
          <a:p>
            <a:r>
              <a:rPr lang="it-IT" altLang="it-IT" b="1" i="1" dirty="0">
                <a:solidFill>
                  <a:srgbClr val="0070C0"/>
                </a:solidFill>
              </a:rPr>
              <a:t>Quali istituzioni UE sono coinvolte nella procedura di infrazione?</a:t>
            </a:r>
          </a:p>
          <a:p>
            <a:pPr>
              <a:buFont typeface="Courier New" panose="02070309020205020404" pitchFamily="49" charset="0"/>
              <a:buChar char="o"/>
            </a:pPr>
            <a:r>
              <a:rPr lang="it-IT" altLang="it-IT" dirty="0"/>
              <a:t>Ruolo preponderante della Commissione e della Corte di giustizia come custodi dell’osservanza del diritto dell’Unione europea.</a:t>
            </a:r>
          </a:p>
          <a:p>
            <a:r>
              <a:rPr lang="it-IT" altLang="it-IT" b="1" i="1" dirty="0">
                <a:solidFill>
                  <a:srgbClr val="0070C0"/>
                </a:solidFill>
              </a:rPr>
              <a:t>Quale è il presupposto per attivare la procedura? </a:t>
            </a:r>
          </a:p>
          <a:p>
            <a:pPr>
              <a:buFont typeface="Courier New" panose="02070309020205020404" pitchFamily="49" charset="0"/>
              <a:buChar char="o"/>
            </a:pPr>
            <a:r>
              <a:rPr lang="it-IT" altLang="it-IT" dirty="0"/>
              <a:t>Violazione di uno degli obblighi derivanti dai Trattati.</a:t>
            </a:r>
          </a:p>
          <a:p>
            <a:pPr>
              <a:buFont typeface="Courier New" panose="02070309020205020404" pitchFamily="49" charset="0"/>
              <a:buChar char="o"/>
              <a:defRPr/>
            </a:pPr>
            <a:r>
              <a:rPr lang="it-IT" altLang="it-IT" dirty="0"/>
              <a:t>Oggetto della violazione: qualunque obbligo derivante dal diritto dell’Unione europea.</a:t>
            </a:r>
          </a:p>
          <a:p>
            <a:pPr>
              <a:defRPr/>
            </a:pPr>
            <a:r>
              <a:rPr lang="it-IT" altLang="it-IT" b="1" i="1" dirty="0">
                <a:solidFill>
                  <a:srgbClr val="0070C0"/>
                </a:solidFill>
              </a:rPr>
              <a:t>Ci sono delle eccezioni? </a:t>
            </a:r>
          </a:p>
          <a:p>
            <a:pPr>
              <a:buFont typeface="Courier New" panose="02070309020205020404" pitchFamily="49" charset="0"/>
              <a:buChar char="o"/>
              <a:defRPr/>
            </a:pPr>
            <a:r>
              <a:rPr lang="it-IT" altLang="it-IT" dirty="0"/>
              <a:t>Atti PESC;</a:t>
            </a:r>
          </a:p>
          <a:p>
            <a:pPr>
              <a:buFont typeface="Courier New" panose="02070309020205020404" pitchFamily="49" charset="0"/>
              <a:buChar char="o"/>
              <a:defRPr/>
            </a:pPr>
            <a:r>
              <a:rPr lang="it-IT" altLang="it-IT" dirty="0"/>
              <a:t>Divieto di disavanzi eccessivi;</a:t>
            </a:r>
          </a:p>
          <a:p>
            <a:pPr>
              <a:buFont typeface="Courier New" panose="02070309020205020404" pitchFamily="49" charset="0"/>
              <a:buChar char="o"/>
              <a:defRPr/>
            </a:pPr>
            <a:r>
              <a:rPr lang="it-IT" altLang="it-IT" dirty="0"/>
              <a:t>Violazione grave e persistente dei valori di cui all’art. 2.</a:t>
            </a:r>
          </a:p>
          <a:p>
            <a:endParaRPr lang="it-IT" altLang="it-IT" dirty="0"/>
          </a:p>
          <a:p>
            <a:pPr marL="0" indent="0">
              <a:buFontTx/>
              <a:buNone/>
            </a:pPr>
            <a:endParaRPr lang="it-IT" altLang="it-IT" dirty="0"/>
          </a:p>
          <a:p>
            <a:endParaRPr lang="it-IT" dirty="0"/>
          </a:p>
        </p:txBody>
      </p:sp>
    </p:spTree>
    <p:extLst>
      <p:ext uri="{BB962C8B-B14F-4D97-AF65-F5344CB8AC3E}">
        <p14:creationId xmlns:p14="http://schemas.microsoft.com/office/powerpoint/2010/main" val="3575283126"/>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A3D67ED-7445-8C4A-55A5-75C17638C253}"/>
              </a:ext>
            </a:extLst>
          </p:cNvPr>
          <p:cNvSpPr>
            <a:spLocks noGrp="1"/>
          </p:cNvSpPr>
          <p:nvPr>
            <p:ph type="title"/>
          </p:nvPr>
        </p:nvSpPr>
        <p:spPr>
          <a:xfrm>
            <a:off x="838200" y="365125"/>
            <a:ext cx="10515600" cy="774743"/>
          </a:xfrm>
        </p:spPr>
        <p:txBody>
          <a:bodyPr/>
          <a:lstStyle/>
          <a:p>
            <a:r>
              <a:rPr lang="it-IT" b="1" dirty="0">
                <a:solidFill>
                  <a:srgbClr val="FF0000"/>
                </a:solidFill>
              </a:rPr>
              <a:t>Procedura di infrazione</a:t>
            </a:r>
            <a:endParaRPr lang="it-IT" dirty="0">
              <a:solidFill>
                <a:srgbClr val="FF0000"/>
              </a:solidFill>
            </a:endParaRPr>
          </a:p>
        </p:txBody>
      </p:sp>
      <p:sp>
        <p:nvSpPr>
          <p:cNvPr id="3" name="Segnaposto contenuto 2">
            <a:extLst>
              <a:ext uri="{FF2B5EF4-FFF2-40B4-BE49-F238E27FC236}">
                <a16:creationId xmlns:a16="http://schemas.microsoft.com/office/drawing/2014/main" id="{9094161D-E832-EAA9-3CEA-92970734C3D4}"/>
              </a:ext>
            </a:extLst>
          </p:cNvPr>
          <p:cNvSpPr>
            <a:spLocks noGrp="1"/>
          </p:cNvSpPr>
          <p:nvPr>
            <p:ph idx="1"/>
          </p:nvPr>
        </p:nvSpPr>
        <p:spPr>
          <a:xfrm>
            <a:off x="838200" y="1265129"/>
            <a:ext cx="10515600" cy="4911834"/>
          </a:xfrm>
        </p:spPr>
        <p:txBody>
          <a:bodyPr/>
          <a:lstStyle/>
          <a:p>
            <a:pPr marL="0" indent="0">
              <a:buFontTx/>
              <a:buNone/>
              <a:defRPr/>
            </a:pPr>
            <a:r>
              <a:rPr lang="it-IT" altLang="it-IT" b="1" i="1" dirty="0">
                <a:solidFill>
                  <a:srgbClr val="0070C0"/>
                </a:solidFill>
              </a:rPr>
              <a:t>Chi sono i soggetti legittimati passivamente? </a:t>
            </a:r>
          </a:p>
          <a:p>
            <a:pPr>
              <a:defRPr/>
            </a:pPr>
            <a:r>
              <a:rPr lang="it-IT" altLang="it-IT" dirty="0"/>
              <a:t>Stati membri: occorre considerarli nella loro accezione derivante dalla nozione internazionalistica.</a:t>
            </a:r>
          </a:p>
          <a:p>
            <a:pPr>
              <a:defRPr/>
            </a:pPr>
            <a:r>
              <a:rPr lang="it-IT" altLang="it-IT" dirty="0"/>
              <a:t>Possibilità che la violazione sia commessa da un’autorità statale, ma anche sub-statale, qualunque sia il tipo di potere esercitato.</a:t>
            </a:r>
          </a:p>
          <a:p>
            <a:pPr>
              <a:defRPr/>
            </a:pPr>
            <a:r>
              <a:rPr lang="it-IT" altLang="it-IT" b="1" i="1" dirty="0">
                <a:solidFill>
                  <a:srgbClr val="0070C0"/>
                </a:solidFill>
              </a:rPr>
              <a:t>Chi è legittimato attivamente a far scattare la </a:t>
            </a:r>
            <a:r>
              <a:rPr lang="it-IT" altLang="it-IT" b="1" i="1" dirty="0" err="1">
                <a:solidFill>
                  <a:srgbClr val="0070C0"/>
                </a:solidFill>
              </a:rPr>
              <a:t>porcedura</a:t>
            </a:r>
            <a:r>
              <a:rPr lang="it-IT" altLang="it-IT" b="1" i="1" dirty="0">
                <a:solidFill>
                  <a:srgbClr val="0070C0"/>
                </a:solidFill>
              </a:rPr>
              <a:t> di infrazione (legittimazione attiva)?</a:t>
            </a:r>
          </a:p>
          <a:p>
            <a:pPr>
              <a:defRPr/>
            </a:pPr>
            <a:r>
              <a:rPr lang="it-IT" altLang="it-IT" dirty="0"/>
              <a:t>Commissione europea ai sensi dell’art. 258 TFUE;</a:t>
            </a:r>
          </a:p>
          <a:p>
            <a:pPr>
              <a:defRPr/>
            </a:pPr>
            <a:r>
              <a:rPr lang="it-IT" altLang="it-IT" dirty="0"/>
              <a:t>Un altro Stato membro ai sensi dell’art. 259 TFUE.</a:t>
            </a:r>
          </a:p>
          <a:p>
            <a:endParaRPr lang="it-IT" dirty="0"/>
          </a:p>
        </p:txBody>
      </p:sp>
    </p:spTree>
    <p:extLst>
      <p:ext uri="{BB962C8B-B14F-4D97-AF65-F5344CB8AC3E}">
        <p14:creationId xmlns:p14="http://schemas.microsoft.com/office/powerpoint/2010/main" val="3473107748"/>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29713DE-5DA4-D975-8024-5DC01F275326}"/>
              </a:ext>
            </a:extLst>
          </p:cNvPr>
          <p:cNvSpPr>
            <a:spLocks noGrp="1"/>
          </p:cNvSpPr>
          <p:nvPr>
            <p:ph type="title"/>
          </p:nvPr>
        </p:nvSpPr>
        <p:spPr>
          <a:xfrm>
            <a:off x="838200" y="365126"/>
            <a:ext cx="10515600" cy="824848"/>
          </a:xfrm>
        </p:spPr>
        <p:txBody>
          <a:bodyPr/>
          <a:lstStyle/>
          <a:p>
            <a:r>
              <a:rPr lang="it-IT" b="1" dirty="0">
                <a:solidFill>
                  <a:srgbClr val="FF0000"/>
                </a:solidFill>
              </a:rPr>
              <a:t>Procedura di infrazione</a:t>
            </a:r>
            <a:endParaRPr lang="it-IT" dirty="0">
              <a:solidFill>
                <a:srgbClr val="FF0000"/>
              </a:solidFill>
            </a:endParaRPr>
          </a:p>
        </p:txBody>
      </p:sp>
      <p:sp>
        <p:nvSpPr>
          <p:cNvPr id="3" name="Segnaposto contenuto 2">
            <a:extLst>
              <a:ext uri="{FF2B5EF4-FFF2-40B4-BE49-F238E27FC236}">
                <a16:creationId xmlns:a16="http://schemas.microsoft.com/office/drawing/2014/main" id="{7A5BB707-9D58-11C3-C769-ADF46F25CB53}"/>
              </a:ext>
            </a:extLst>
          </p:cNvPr>
          <p:cNvSpPr>
            <a:spLocks noGrp="1"/>
          </p:cNvSpPr>
          <p:nvPr>
            <p:ph idx="1"/>
          </p:nvPr>
        </p:nvSpPr>
        <p:spPr>
          <a:xfrm>
            <a:off x="838200" y="1578280"/>
            <a:ext cx="10515600" cy="4598684"/>
          </a:xfrm>
        </p:spPr>
        <p:txBody>
          <a:bodyPr/>
          <a:lstStyle/>
          <a:p>
            <a:pPr>
              <a:defRPr/>
            </a:pPr>
            <a:r>
              <a:rPr lang="it-IT" altLang="it-IT" b="1" i="1" dirty="0">
                <a:solidFill>
                  <a:srgbClr val="0070C0"/>
                </a:solidFill>
              </a:rPr>
              <a:t>Prima fase: precontenziosa</a:t>
            </a:r>
            <a:r>
              <a:rPr lang="it-IT" altLang="it-IT" i="1" dirty="0"/>
              <a:t>: </a:t>
            </a:r>
          </a:p>
          <a:p>
            <a:pPr>
              <a:defRPr/>
            </a:pPr>
            <a:r>
              <a:rPr lang="it-IT" altLang="it-IT" dirty="0"/>
              <a:t>Avvio del procedimento da parte della Commissione: essa non è obbligata ad avviare il procedimento. </a:t>
            </a:r>
          </a:p>
          <a:p>
            <a:pPr>
              <a:defRPr/>
            </a:pPr>
            <a:r>
              <a:rPr lang="it-IT" altLang="it-IT" dirty="0"/>
              <a:t>Funzione:</a:t>
            </a:r>
          </a:p>
          <a:p>
            <a:pPr>
              <a:buFont typeface="Courier New" panose="02070309020205020404" pitchFamily="49" charset="0"/>
              <a:buChar char="o"/>
              <a:defRPr/>
            </a:pPr>
            <a:r>
              <a:rPr lang="it-IT" altLang="it-IT" dirty="0"/>
              <a:t>definizione del </a:t>
            </a:r>
            <a:r>
              <a:rPr lang="it-IT" altLang="it-IT" i="1" dirty="0" err="1"/>
              <a:t>thema</a:t>
            </a:r>
            <a:r>
              <a:rPr lang="it-IT" altLang="it-IT" i="1" dirty="0"/>
              <a:t> </a:t>
            </a:r>
            <a:r>
              <a:rPr lang="it-IT" altLang="it-IT" i="1" dirty="0" err="1"/>
              <a:t>decidendum</a:t>
            </a:r>
            <a:r>
              <a:rPr lang="it-IT" altLang="it-IT" dirty="0"/>
              <a:t>, che non può essere poi ampliato;</a:t>
            </a:r>
          </a:p>
          <a:p>
            <a:pPr>
              <a:buFont typeface="Courier New" panose="02070309020205020404" pitchFamily="49" charset="0"/>
              <a:buChar char="o"/>
              <a:defRPr/>
            </a:pPr>
            <a:r>
              <a:rPr lang="it-IT" altLang="it-IT" dirty="0"/>
              <a:t>possibilità di sistemazione amichevole.</a:t>
            </a:r>
          </a:p>
          <a:p>
            <a:pPr>
              <a:defRPr/>
            </a:pPr>
            <a:r>
              <a:rPr lang="it-IT" altLang="it-IT" b="1" i="1" dirty="0">
                <a:solidFill>
                  <a:srgbClr val="0070C0"/>
                </a:solidFill>
              </a:rPr>
              <a:t>Seconda Fase: contenziosa</a:t>
            </a:r>
          </a:p>
          <a:p>
            <a:pPr>
              <a:buFont typeface="Courier New" panose="02070309020205020404" pitchFamily="49" charset="0"/>
              <a:buChar char="o"/>
              <a:defRPr/>
            </a:pPr>
            <a:r>
              <a:rPr lang="it-IT" dirty="0"/>
              <a:t>Contenzioso davanti alla Corte di giustizia</a:t>
            </a:r>
          </a:p>
          <a:p>
            <a:pPr>
              <a:buFont typeface="Courier New" panose="02070309020205020404" pitchFamily="49" charset="0"/>
              <a:buChar char="o"/>
              <a:defRPr/>
            </a:pPr>
            <a:r>
              <a:rPr lang="it-IT" dirty="0"/>
              <a:t>Funzione di ricomporre la violazione</a:t>
            </a:r>
          </a:p>
        </p:txBody>
      </p:sp>
    </p:spTree>
    <p:extLst>
      <p:ext uri="{BB962C8B-B14F-4D97-AF65-F5344CB8AC3E}">
        <p14:creationId xmlns:p14="http://schemas.microsoft.com/office/powerpoint/2010/main" val="237820133"/>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FA61DCA-4B77-83D1-7C3F-E63CA7507DA0}"/>
              </a:ext>
            </a:extLst>
          </p:cNvPr>
          <p:cNvSpPr>
            <a:spLocks noGrp="1"/>
          </p:cNvSpPr>
          <p:nvPr>
            <p:ph type="title"/>
          </p:nvPr>
        </p:nvSpPr>
        <p:spPr>
          <a:xfrm>
            <a:off x="838200" y="365126"/>
            <a:ext cx="10515600" cy="623416"/>
          </a:xfrm>
        </p:spPr>
        <p:txBody>
          <a:bodyPr>
            <a:normAutofit fontScale="90000"/>
          </a:bodyPr>
          <a:lstStyle/>
          <a:p>
            <a:r>
              <a:rPr lang="it-IT" b="1" dirty="0">
                <a:solidFill>
                  <a:srgbClr val="FF0000"/>
                </a:solidFill>
              </a:rPr>
              <a:t>Ricorso di annullamento</a:t>
            </a:r>
            <a:endParaRPr lang="it-IT" dirty="0">
              <a:solidFill>
                <a:srgbClr val="FF0000"/>
              </a:solidFill>
            </a:endParaRPr>
          </a:p>
        </p:txBody>
      </p:sp>
      <p:sp>
        <p:nvSpPr>
          <p:cNvPr id="3" name="Segnaposto contenuto 2">
            <a:extLst>
              <a:ext uri="{FF2B5EF4-FFF2-40B4-BE49-F238E27FC236}">
                <a16:creationId xmlns:a16="http://schemas.microsoft.com/office/drawing/2014/main" id="{5FA0D22A-57BB-395A-ACED-80D589274A38}"/>
              </a:ext>
            </a:extLst>
          </p:cNvPr>
          <p:cNvSpPr>
            <a:spLocks noGrp="1"/>
          </p:cNvSpPr>
          <p:nvPr>
            <p:ph idx="1"/>
          </p:nvPr>
        </p:nvSpPr>
        <p:spPr>
          <a:xfrm>
            <a:off x="838200" y="1161535"/>
            <a:ext cx="10515600" cy="5189838"/>
          </a:xfrm>
        </p:spPr>
        <p:txBody>
          <a:bodyPr>
            <a:normAutofit/>
          </a:bodyPr>
          <a:lstStyle/>
          <a:p>
            <a:pPr marL="0" indent="0">
              <a:buNone/>
            </a:pPr>
            <a:r>
              <a:rPr lang="it-IT" sz="2800" b="1" i="1" dirty="0">
                <a:solidFill>
                  <a:srgbClr val="0070C0"/>
                </a:solidFill>
              </a:rPr>
              <a:t>Oggetto del ricorso di annullamento:</a:t>
            </a:r>
          </a:p>
          <a:p>
            <a:pPr algn="just"/>
            <a:r>
              <a:rPr lang="it-IT" sz="2400" dirty="0"/>
              <a:t>Il ricorso per annullamento consiste in un controllo della legalità degli atti europei che può portare all’annullamento dell’atto in oggetto. </a:t>
            </a:r>
          </a:p>
          <a:p>
            <a:pPr algn="just"/>
            <a:r>
              <a:rPr lang="it-IT" sz="2400" dirty="0"/>
              <a:t>Tale ricorso può riguardare:</a:t>
            </a:r>
          </a:p>
          <a:p>
            <a:pPr lvl="1" algn="just">
              <a:buFont typeface="Courier New" panose="02070309020205020404" pitchFamily="49" charset="0"/>
              <a:buChar char="o"/>
            </a:pPr>
            <a:r>
              <a:rPr lang="it-IT" dirty="0"/>
              <a:t>tutti gli atti legislativi;</a:t>
            </a:r>
          </a:p>
          <a:p>
            <a:pPr lvl="1" algn="just">
              <a:buFont typeface="Courier New" panose="02070309020205020404" pitchFamily="49" charset="0"/>
              <a:buChar char="o"/>
            </a:pPr>
            <a:r>
              <a:rPr lang="it-IT" dirty="0"/>
              <a:t>gli atti adottati dal Consiglio, dalla Commissione, dalla Banca centrale europea, dal Parlamento europeo e dal Consiglio europeo, quando tali atti sono destinati a produrre effetti giuridici nei confronti di terzi;</a:t>
            </a:r>
          </a:p>
          <a:p>
            <a:pPr lvl="1" algn="just">
              <a:buFont typeface="Courier New" panose="02070309020205020404" pitchFamily="49" charset="0"/>
              <a:buChar char="o"/>
            </a:pPr>
            <a:r>
              <a:rPr lang="it-IT" dirty="0"/>
              <a:t>gli atti adottati dagli organi o dagli organismi europei quando tali atti sono destinati a produrre effetti giuridici nei confronti di terzi;</a:t>
            </a:r>
          </a:p>
          <a:p>
            <a:pPr lvl="1" algn="just">
              <a:buFont typeface="Courier New" panose="02070309020205020404" pitchFamily="49" charset="0"/>
              <a:buChar char="o"/>
            </a:pPr>
            <a:r>
              <a:rPr lang="it-IT" dirty="0"/>
              <a:t>le delibere del consiglio dei governatori o del consiglio di amministrazione della Banca europea per gli investimenti, secondo le condizioni dell’art. 271 TFUE.</a:t>
            </a:r>
          </a:p>
          <a:p>
            <a:endParaRPr lang="it-IT" dirty="0"/>
          </a:p>
        </p:txBody>
      </p:sp>
    </p:spTree>
    <p:extLst>
      <p:ext uri="{BB962C8B-B14F-4D97-AF65-F5344CB8AC3E}">
        <p14:creationId xmlns:p14="http://schemas.microsoft.com/office/powerpoint/2010/main" val="37781220"/>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64EBF94-EDE7-B8C8-D2D0-71FFE91F1CE5}"/>
              </a:ext>
            </a:extLst>
          </p:cNvPr>
          <p:cNvSpPr>
            <a:spLocks noGrp="1"/>
          </p:cNvSpPr>
          <p:nvPr>
            <p:ph type="title"/>
          </p:nvPr>
        </p:nvSpPr>
        <p:spPr>
          <a:xfrm>
            <a:off x="838200" y="365125"/>
            <a:ext cx="10515600" cy="648129"/>
          </a:xfrm>
        </p:spPr>
        <p:txBody>
          <a:bodyPr>
            <a:normAutofit fontScale="90000"/>
          </a:bodyPr>
          <a:lstStyle/>
          <a:p>
            <a:r>
              <a:rPr lang="it-IT" b="1" dirty="0">
                <a:solidFill>
                  <a:srgbClr val="FF0000"/>
                </a:solidFill>
              </a:rPr>
              <a:t>Ricorso di annullamento</a:t>
            </a:r>
            <a:endParaRPr lang="it-IT" dirty="0">
              <a:solidFill>
                <a:srgbClr val="FF0000"/>
              </a:solidFill>
            </a:endParaRPr>
          </a:p>
        </p:txBody>
      </p:sp>
      <p:sp>
        <p:nvSpPr>
          <p:cNvPr id="3" name="Segnaposto contenuto 2">
            <a:extLst>
              <a:ext uri="{FF2B5EF4-FFF2-40B4-BE49-F238E27FC236}">
                <a16:creationId xmlns:a16="http://schemas.microsoft.com/office/drawing/2014/main" id="{ED21C3A0-1D60-144F-002D-3DD41E3554A1}"/>
              </a:ext>
            </a:extLst>
          </p:cNvPr>
          <p:cNvSpPr>
            <a:spLocks noGrp="1"/>
          </p:cNvSpPr>
          <p:nvPr>
            <p:ph idx="1"/>
          </p:nvPr>
        </p:nvSpPr>
        <p:spPr>
          <a:xfrm>
            <a:off x="838200" y="1297460"/>
            <a:ext cx="10515600" cy="5325762"/>
          </a:xfrm>
        </p:spPr>
        <p:txBody>
          <a:bodyPr>
            <a:normAutofit fontScale="70000" lnSpcReduction="20000"/>
          </a:bodyPr>
          <a:lstStyle/>
          <a:p>
            <a:r>
              <a:rPr lang="it-IT" sz="3400" b="1" i="1" dirty="0">
                <a:solidFill>
                  <a:srgbClr val="0070C0"/>
                </a:solidFill>
              </a:rPr>
              <a:t>Chi sono i ricorrenti?</a:t>
            </a:r>
          </a:p>
          <a:p>
            <a:r>
              <a:rPr lang="it-IT" sz="3400" b="1" i="1" dirty="0"/>
              <a:t>Ricorrenti privilegiati:</a:t>
            </a:r>
          </a:p>
          <a:p>
            <a:pPr algn="just"/>
            <a:r>
              <a:rPr lang="it-IT" sz="3400" dirty="0"/>
              <a:t>L’Art. 263 TFUE distingue varie categorie di ricorrenti. In primo luogo, prende in considerazione i ricorrenti privilegiati, cioè gli Stati membri, la Commissione, il Parlamento europeo e il Consiglio. </a:t>
            </a:r>
          </a:p>
          <a:p>
            <a:pPr algn="just"/>
            <a:r>
              <a:rPr lang="it-IT" sz="3400" dirty="0"/>
              <a:t>Questi ricorrenti sono detti privilegiati perché possono presentare un ricorso per annullamento dinanzi alla CGUE senza dover dimostrare l’interesse ad agire.</a:t>
            </a:r>
            <a:endParaRPr lang="it-IT" sz="3400" b="1" i="1" dirty="0">
              <a:solidFill>
                <a:srgbClr val="0070C0"/>
              </a:solidFill>
            </a:endParaRPr>
          </a:p>
          <a:p>
            <a:pPr>
              <a:buFont typeface="Courier New" panose="02070309020205020404" pitchFamily="49" charset="0"/>
              <a:buChar char="o"/>
            </a:pPr>
            <a:r>
              <a:rPr lang="it-IT" sz="3400" b="1" dirty="0"/>
              <a:t>Legittimazione passiva (convenuti):</a:t>
            </a:r>
          </a:p>
          <a:p>
            <a:pPr marL="514350" indent="-514350">
              <a:buFont typeface="+mj-lt"/>
              <a:buAutoNum type="alphaLcParenR"/>
            </a:pPr>
            <a:r>
              <a:rPr lang="it-IT" sz="3400" dirty="0"/>
              <a:t>le istituzioni UE, escluse CGUE e Corte dei Conti;</a:t>
            </a:r>
          </a:p>
          <a:p>
            <a:pPr marL="514350" indent="-514350">
              <a:buFont typeface="+mj-lt"/>
              <a:buAutoNum type="alphaLcParenR"/>
            </a:pPr>
            <a:r>
              <a:rPr lang="it-IT" sz="3400" dirty="0"/>
              <a:t>organi e organismi UE i cui atti producono effetti giuridici verso terzi.</a:t>
            </a:r>
          </a:p>
          <a:p>
            <a:pPr marL="514350" indent="-514350">
              <a:buFont typeface="+mj-lt"/>
              <a:buAutoNum type="alphaLcParenR"/>
            </a:pPr>
            <a:r>
              <a:rPr lang="it-IT" sz="3400" dirty="0"/>
              <a:t>Necessità di un sistema completo, ma recente tendenza ad un’interpretazione restrittiva.</a:t>
            </a:r>
          </a:p>
          <a:p>
            <a:pPr>
              <a:buFont typeface="Courier New" panose="02070309020205020404" pitchFamily="49" charset="0"/>
              <a:buChar char="o"/>
            </a:pPr>
            <a:r>
              <a:rPr lang="it-IT" sz="3400" b="1" dirty="0"/>
              <a:t>Legittimazione attiva:</a:t>
            </a:r>
          </a:p>
          <a:p>
            <a:pPr marL="514350" indent="-514350">
              <a:buFont typeface="+mj-lt"/>
              <a:buAutoNum type="alphaLcParenR"/>
            </a:pPr>
            <a:r>
              <a:rPr lang="it-IT" sz="3400" dirty="0"/>
              <a:t>Categoria dei c.d. </a:t>
            </a:r>
            <a:r>
              <a:rPr lang="it-IT" sz="3400" b="1" dirty="0"/>
              <a:t>ricorrenti intermedi</a:t>
            </a:r>
            <a:r>
              <a:rPr lang="it-IT" sz="3400" dirty="0"/>
              <a:t>: Corte dei Conti; Banca Centrale Europea; Comitato delle Regioni.</a:t>
            </a:r>
          </a:p>
          <a:p>
            <a:pPr marL="0" indent="0">
              <a:buNone/>
            </a:pPr>
            <a:endParaRPr lang="it-IT" sz="2800" dirty="0"/>
          </a:p>
          <a:p>
            <a:endParaRPr lang="it-IT" dirty="0"/>
          </a:p>
        </p:txBody>
      </p:sp>
    </p:spTree>
    <p:extLst>
      <p:ext uri="{BB962C8B-B14F-4D97-AF65-F5344CB8AC3E}">
        <p14:creationId xmlns:p14="http://schemas.microsoft.com/office/powerpoint/2010/main" val="303993569"/>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F80A13E-8AAB-EC01-1C2B-1AA4E789FC05}"/>
              </a:ext>
            </a:extLst>
          </p:cNvPr>
          <p:cNvSpPr>
            <a:spLocks noGrp="1"/>
          </p:cNvSpPr>
          <p:nvPr>
            <p:ph type="title"/>
          </p:nvPr>
        </p:nvSpPr>
        <p:spPr>
          <a:xfrm>
            <a:off x="838200" y="365125"/>
            <a:ext cx="10515600" cy="845837"/>
          </a:xfrm>
        </p:spPr>
        <p:txBody>
          <a:bodyPr/>
          <a:lstStyle/>
          <a:p>
            <a:r>
              <a:rPr lang="it-IT" b="1" dirty="0">
                <a:solidFill>
                  <a:srgbClr val="FF0000"/>
                </a:solidFill>
              </a:rPr>
              <a:t>Ricorso di annullamento</a:t>
            </a:r>
            <a:endParaRPr lang="it-IT" dirty="0">
              <a:solidFill>
                <a:srgbClr val="FF0000"/>
              </a:solidFill>
            </a:endParaRPr>
          </a:p>
        </p:txBody>
      </p:sp>
      <p:sp>
        <p:nvSpPr>
          <p:cNvPr id="3" name="Segnaposto contenuto 2">
            <a:extLst>
              <a:ext uri="{FF2B5EF4-FFF2-40B4-BE49-F238E27FC236}">
                <a16:creationId xmlns:a16="http://schemas.microsoft.com/office/drawing/2014/main" id="{0B300D3A-345B-B8EA-3E86-FD6E3E8E72F3}"/>
              </a:ext>
            </a:extLst>
          </p:cNvPr>
          <p:cNvSpPr>
            <a:spLocks noGrp="1"/>
          </p:cNvSpPr>
          <p:nvPr>
            <p:ph idx="1"/>
          </p:nvPr>
        </p:nvSpPr>
        <p:spPr>
          <a:xfrm>
            <a:off x="838200" y="1556951"/>
            <a:ext cx="10515600" cy="4620012"/>
          </a:xfrm>
        </p:spPr>
        <p:txBody>
          <a:bodyPr/>
          <a:lstStyle/>
          <a:p>
            <a:pPr algn="just"/>
            <a:r>
              <a:rPr lang="it-IT" b="1" i="1" dirty="0"/>
              <a:t>Ricorrenti non privilegiati</a:t>
            </a:r>
            <a:r>
              <a:rPr lang="it-IT" dirty="0"/>
              <a:t>:</a:t>
            </a:r>
          </a:p>
          <a:p>
            <a:pPr algn="just">
              <a:buFont typeface="Courier New" panose="02070309020205020404" pitchFamily="49" charset="0"/>
              <a:buChar char="o"/>
            </a:pPr>
            <a:r>
              <a:rPr lang="it-IT" dirty="0"/>
              <a:t>Anche i privati possono rivolgersi alla Corte di giustizia. Essi costituiscono la categoria dei ricorrenti non privilegiati.</a:t>
            </a:r>
          </a:p>
          <a:p>
            <a:pPr algn="just">
              <a:buFont typeface="Courier New" panose="02070309020205020404" pitchFamily="49" charset="0"/>
              <a:buChar char="o"/>
            </a:pPr>
            <a:r>
              <a:rPr lang="it-IT" dirty="0"/>
              <a:t>Legittimazione attiva</a:t>
            </a:r>
          </a:p>
          <a:p>
            <a:pPr algn="just">
              <a:buFont typeface="Courier New" panose="02070309020205020404" pitchFamily="49" charset="0"/>
              <a:buChar char="o"/>
            </a:pPr>
            <a:r>
              <a:rPr lang="it-IT" sz="2800" dirty="0"/>
              <a:t>Qualsiasi persona fisica o giuridica può proporre‚ alle condizioni previste al primo e secondo comma del 263 TFUE, un ricorso contro gli atti adottati nei suoi confronti o che la riguardano direttamente e individualmente, e contro gli atti regolamentari che la riguardano direttamente e che non comportano alcuna misura d'esecuzione (</a:t>
            </a:r>
            <a:r>
              <a:rPr lang="it-IT" sz="2800" b="1" dirty="0"/>
              <a:t>Art. 263, par. 4 TFUE);</a:t>
            </a:r>
          </a:p>
          <a:p>
            <a:pPr marL="0" indent="0">
              <a:buNone/>
            </a:pPr>
            <a:endParaRPr lang="it-IT" sz="2800" dirty="0"/>
          </a:p>
          <a:p>
            <a:endParaRPr lang="it-IT" dirty="0"/>
          </a:p>
        </p:txBody>
      </p:sp>
    </p:spTree>
    <p:extLst>
      <p:ext uri="{BB962C8B-B14F-4D97-AF65-F5344CB8AC3E}">
        <p14:creationId xmlns:p14="http://schemas.microsoft.com/office/powerpoint/2010/main" val="3563659658"/>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97785A9-27FD-BB28-97BA-41DEF84C5BBD}"/>
              </a:ext>
            </a:extLst>
          </p:cNvPr>
          <p:cNvSpPr>
            <a:spLocks noGrp="1"/>
          </p:cNvSpPr>
          <p:nvPr>
            <p:ph type="title"/>
          </p:nvPr>
        </p:nvSpPr>
        <p:spPr/>
        <p:txBody>
          <a:bodyPr/>
          <a:lstStyle/>
          <a:p>
            <a:r>
              <a:rPr lang="it-IT" b="1" dirty="0">
                <a:solidFill>
                  <a:srgbClr val="FF0000"/>
                </a:solidFill>
              </a:rPr>
              <a:t>Ricorso di annullamento</a:t>
            </a:r>
            <a:endParaRPr lang="it-IT" dirty="0">
              <a:solidFill>
                <a:srgbClr val="FF0000"/>
              </a:solidFill>
            </a:endParaRPr>
          </a:p>
        </p:txBody>
      </p:sp>
      <p:sp>
        <p:nvSpPr>
          <p:cNvPr id="3" name="Segnaposto contenuto 2">
            <a:extLst>
              <a:ext uri="{FF2B5EF4-FFF2-40B4-BE49-F238E27FC236}">
                <a16:creationId xmlns:a16="http://schemas.microsoft.com/office/drawing/2014/main" id="{FD6543DC-4B31-6501-9DD7-8621E519E317}"/>
              </a:ext>
            </a:extLst>
          </p:cNvPr>
          <p:cNvSpPr>
            <a:spLocks noGrp="1"/>
          </p:cNvSpPr>
          <p:nvPr>
            <p:ph idx="1"/>
          </p:nvPr>
        </p:nvSpPr>
        <p:spPr/>
        <p:txBody>
          <a:bodyPr>
            <a:normAutofit/>
          </a:bodyPr>
          <a:lstStyle/>
          <a:p>
            <a:r>
              <a:rPr lang="it-IT" sz="2800" b="1" dirty="0"/>
              <a:t>Legittimazione attiva</a:t>
            </a:r>
            <a:r>
              <a:rPr lang="it-IT" b="1" dirty="0"/>
              <a:t> delle </a:t>
            </a:r>
            <a:r>
              <a:rPr lang="it-IT" sz="2800" dirty="0"/>
              <a:t>persone fisiche e giuridiche ai sensi dell’art. 263, par. 4, TFUE:</a:t>
            </a:r>
          </a:p>
          <a:p>
            <a:pPr>
              <a:buFont typeface="Courier New" panose="02070309020205020404" pitchFamily="49" charset="0"/>
              <a:buChar char="o"/>
            </a:pPr>
            <a:r>
              <a:rPr lang="it-IT" sz="2800" dirty="0"/>
              <a:t>atti emessi nei loro diretti confronti;</a:t>
            </a:r>
          </a:p>
          <a:p>
            <a:pPr>
              <a:buFont typeface="Courier New" panose="02070309020205020404" pitchFamily="49" charset="0"/>
              <a:buChar char="o"/>
            </a:pPr>
            <a:r>
              <a:rPr lang="it-IT" sz="2800" dirty="0"/>
              <a:t>atti che le riguardano </a:t>
            </a:r>
            <a:r>
              <a:rPr lang="it-IT" sz="2800" b="1" dirty="0"/>
              <a:t>direttamente e individualmente</a:t>
            </a:r>
            <a:r>
              <a:rPr lang="it-IT" sz="2800" dirty="0"/>
              <a:t>;</a:t>
            </a:r>
          </a:p>
          <a:p>
            <a:pPr>
              <a:buFont typeface="Courier New" panose="02070309020205020404" pitchFamily="49" charset="0"/>
              <a:buChar char="o"/>
            </a:pPr>
            <a:r>
              <a:rPr lang="it-IT" sz="2800" dirty="0"/>
              <a:t>atti regolamentari che le riguardano direttamente e non richiedono misure di esecuzione.</a:t>
            </a:r>
          </a:p>
          <a:p>
            <a:endParaRPr lang="it-IT" dirty="0"/>
          </a:p>
        </p:txBody>
      </p:sp>
    </p:spTree>
    <p:extLst>
      <p:ext uri="{BB962C8B-B14F-4D97-AF65-F5344CB8AC3E}">
        <p14:creationId xmlns:p14="http://schemas.microsoft.com/office/powerpoint/2010/main" val="1604433493"/>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D7C6F382-566B-16A9-99D3-E80CE2BC52C1}"/>
              </a:ext>
            </a:extLst>
          </p:cNvPr>
          <p:cNvSpPr>
            <a:spLocks noGrp="1"/>
          </p:cNvSpPr>
          <p:nvPr>
            <p:ph type="title"/>
          </p:nvPr>
        </p:nvSpPr>
        <p:spPr/>
        <p:txBody>
          <a:bodyPr/>
          <a:lstStyle/>
          <a:p>
            <a:r>
              <a:rPr lang="it-IT" b="1" dirty="0">
                <a:solidFill>
                  <a:srgbClr val="FF0000"/>
                </a:solidFill>
              </a:rPr>
              <a:t>Ricorso di annullamento</a:t>
            </a:r>
            <a:endParaRPr lang="it-IT" dirty="0">
              <a:solidFill>
                <a:srgbClr val="FF0000"/>
              </a:solidFill>
            </a:endParaRPr>
          </a:p>
        </p:txBody>
      </p:sp>
      <p:sp>
        <p:nvSpPr>
          <p:cNvPr id="3" name="Segnaposto contenuto 2">
            <a:extLst>
              <a:ext uri="{FF2B5EF4-FFF2-40B4-BE49-F238E27FC236}">
                <a16:creationId xmlns:a16="http://schemas.microsoft.com/office/drawing/2014/main" id="{6F3F994B-80C2-6084-B01B-A6DDAE693B18}"/>
              </a:ext>
            </a:extLst>
          </p:cNvPr>
          <p:cNvSpPr>
            <a:spLocks noGrp="1"/>
          </p:cNvSpPr>
          <p:nvPr>
            <p:ph idx="1"/>
          </p:nvPr>
        </p:nvSpPr>
        <p:spPr/>
        <p:txBody>
          <a:bodyPr>
            <a:normAutofit lnSpcReduction="10000"/>
          </a:bodyPr>
          <a:lstStyle/>
          <a:p>
            <a:r>
              <a:rPr lang="it-IT" sz="2800" b="1" i="1" dirty="0">
                <a:solidFill>
                  <a:srgbClr val="0070C0"/>
                </a:solidFill>
              </a:rPr>
              <a:t>Quali sono gli effetti dell’ annullamento?</a:t>
            </a:r>
            <a:r>
              <a:rPr lang="it-IT" b="1" i="1" dirty="0">
                <a:solidFill>
                  <a:srgbClr val="0070C0"/>
                </a:solidFill>
              </a:rPr>
              <a:t> </a:t>
            </a:r>
            <a:r>
              <a:rPr lang="it-IT" b="1" dirty="0">
                <a:solidFill>
                  <a:srgbClr val="0070C0"/>
                </a:solidFill>
              </a:rPr>
              <a:t>(</a:t>
            </a:r>
            <a:r>
              <a:rPr lang="it-IT" sz="2800" b="1" dirty="0">
                <a:solidFill>
                  <a:srgbClr val="0070C0"/>
                </a:solidFill>
              </a:rPr>
              <a:t>Art. 264 TFUE)</a:t>
            </a:r>
          </a:p>
          <a:p>
            <a:r>
              <a:rPr lang="it-IT" sz="2800" dirty="0"/>
              <a:t>Se  il  ricorso  è  fondato,  la  Corte  di  giustizia  dell'Unione  europea  dichiara  nullo  e  non  avvenuto  l'atto  impugnato. </a:t>
            </a:r>
          </a:p>
          <a:p>
            <a:r>
              <a:rPr lang="it-IT" sz="2800" dirty="0"/>
              <a:t>Tuttavia  la  Corte,  ove  lo  reputi  necessario,  precisa  gli  effetti  dell'atto  annullato  che  devono  essere  considerati  definitivi</a:t>
            </a:r>
          </a:p>
          <a:p>
            <a:r>
              <a:rPr lang="it-IT" dirty="0"/>
              <a:t>Latto o le disposizioni annullate non hanno quindi più alcun valore giuridico. </a:t>
            </a:r>
          </a:p>
          <a:p>
            <a:r>
              <a:rPr lang="it-IT" dirty="0"/>
              <a:t>Inoltre, l’istituzione, l’organo o l’organismo che aveva adottato l’atto annullato deve colmare il vuoto normativo conformemente alla sentenza emessa dalla Corte.</a:t>
            </a:r>
          </a:p>
          <a:p>
            <a:endParaRPr lang="it-IT" dirty="0"/>
          </a:p>
        </p:txBody>
      </p:sp>
    </p:spTree>
    <p:extLst>
      <p:ext uri="{BB962C8B-B14F-4D97-AF65-F5344CB8AC3E}">
        <p14:creationId xmlns:p14="http://schemas.microsoft.com/office/powerpoint/2010/main" val="300481772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C77FE0B-F74B-10CC-5513-BA5A64005674}"/>
              </a:ext>
            </a:extLst>
          </p:cNvPr>
          <p:cNvSpPr>
            <a:spLocks noGrp="1"/>
          </p:cNvSpPr>
          <p:nvPr>
            <p:ph type="title"/>
          </p:nvPr>
        </p:nvSpPr>
        <p:spPr/>
        <p:txBody>
          <a:bodyPr/>
          <a:lstStyle/>
          <a:p>
            <a:r>
              <a:rPr lang="it-IT" altLang="it-IT" sz="4400" b="1" dirty="0">
                <a:solidFill>
                  <a:srgbClr val="FF0000"/>
                </a:solidFill>
              </a:rPr>
              <a:t>Struttura istituzionale dell’UE</a:t>
            </a:r>
            <a:endParaRPr lang="it-IT" dirty="0">
              <a:solidFill>
                <a:srgbClr val="FF0000"/>
              </a:solidFill>
            </a:endParaRPr>
          </a:p>
        </p:txBody>
      </p:sp>
      <p:sp>
        <p:nvSpPr>
          <p:cNvPr id="3" name="Segnaposto contenuto 2">
            <a:extLst>
              <a:ext uri="{FF2B5EF4-FFF2-40B4-BE49-F238E27FC236}">
                <a16:creationId xmlns:a16="http://schemas.microsoft.com/office/drawing/2014/main" id="{28768BE3-69CD-5E18-CD01-4D977BE99C1D}"/>
              </a:ext>
            </a:extLst>
          </p:cNvPr>
          <p:cNvSpPr>
            <a:spLocks noGrp="1"/>
          </p:cNvSpPr>
          <p:nvPr>
            <p:ph idx="1"/>
          </p:nvPr>
        </p:nvSpPr>
        <p:spPr/>
        <p:txBody>
          <a:bodyPr>
            <a:normAutofit lnSpcReduction="10000"/>
          </a:bodyPr>
          <a:lstStyle/>
          <a:p>
            <a:pPr marL="0" indent="0">
              <a:buFontTx/>
              <a:buNone/>
            </a:pPr>
            <a:r>
              <a:rPr lang="it-IT" altLang="it-IT" dirty="0"/>
              <a:t>Art. 13, par. 1, TUE, elenco delle i</a:t>
            </a:r>
            <a:r>
              <a:rPr lang="it-IT" altLang="it-IT" sz="3200" dirty="0"/>
              <a:t>stituzioni dell'Unione europea:</a:t>
            </a:r>
          </a:p>
          <a:p>
            <a:pPr marL="0" indent="0">
              <a:buFontTx/>
              <a:buNone/>
            </a:pPr>
            <a:endParaRPr lang="it-IT" altLang="it-IT" sz="3200" dirty="0"/>
          </a:p>
          <a:p>
            <a:r>
              <a:rPr lang="it-IT" altLang="it-IT" sz="2800" dirty="0"/>
              <a:t>Parlamento   europeo,</a:t>
            </a:r>
          </a:p>
          <a:p>
            <a:r>
              <a:rPr lang="it-IT" altLang="it-IT" sz="2800" dirty="0"/>
              <a:t>Consiglio   europeo,</a:t>
            </a:r>
          </a:p>
          <a:p>
            <a:r>
              <a:rPr lang="it-IT" altLang="it-IT" sz="2800" dirty="0"/>
              <a:t>Consiglio,</a:t>
            </a:r>
          </a:p>
          <a:p>
            <a:r>
              <a:rPr lang="it-IT" altLang="it-IT" sz="2800" dirty="0"/>
              <a:t>Commissione   europea,</a:t>
            </a:r>
          </a:p>
          <a:p>
            <a:r>
              <a:rPr lang="it-IT" altLang="it-IT" sz="2800" dirty="0"/>
              <a:t>Corte   di   giustizia   dell'Unione   europea,</a:t>
            </a:r>
          </a:p>
          <a:p>
            <a:r>
              <a:rPr lang="it-IT" altLang="it-IT" sz="2800" dirty="0"/>
              <a:t>Banca   centrale   europea,</a:t>
            </a:r>
          </a:p>
          <a:p>
            <a:r>
              <a:rPr lang="it-IT" altLang="it-IT" sz="2800" dirty="0"/>
              <a:t>Corte   dei   conti</a:t>
            </a:r>
            <a:endParaRPr lang="it-IT" altLang="it-IT" sz="2800" b="1" dirty="0"/>
          </a:p>
          <a:p>
            <a:endParaRPr lang="it-IT" dirty="0"/>
          </a:p>
        </p:txBody>
      </p:sp>
    </p:spTree>
    <p:extLst>
      <p:ext uri="{BB962C8B-B14F-4D97-AF65-F5344CB8AC3E}">
        <p14:creationId xmlns:p14="http://schemas.microsoft.com/office/powerpoint/2010/main" val="1067554675"/>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36166ED-F382-9FA0-1886-D9FD66004172}"/>
              </a:ext>
            </a:extLst>
          </p:cNvPr>
          <p:cNvSpPr>
            <a:spLocks noGrp="1"/>
          </p:cNvSpPr>
          <p:nvPr>
            <p:ph type="title"/>
          </p:nvPr>
        </p:nvSpPr>
        <p:spPr/>
        <p:txBody>
          <a:bodyPr/>
          <a:lstStyle/>
          <a:p>
            <a:r>
              <a:rPr lang="it-IT" b="1" dirty="0">
                <a:solidFill>
                  <a:srgbClr val="FF0000"/>
                </a:solidFill>
              </a:rPr>
              <a:t>Procedura pregiudiziale</a:t>
            </a:r>
          </a:p>
        </p:txBody>
      </p:sp>
      <p:sp>
        <p:nvSpPr>
          <p:cNvPr id="3" name="Segnaposto contenuto 2">
            <a:extLst>
              <a:ext uri="{FF2B5EF4-FFF2-40B4-BE49-F238E27FC236}">
                <a16:creationId xmlns:a16="http://schemas.microsoft.com/office/drawing/2014/main" id="{810B6B60-C8F8-AD9D-6013-D1771D13B948}"/>
              </a:ext>
            </a:extLst>
          </p:cNvPr>
          <p:cNvSpPr>
            <a:spLocks noGrp="1"/>
          </p:cNvSpPr>
          <p:nvPr>
            <p:ph idx="1"/>
          </p:nvPr>
        </p:nvSpPr>
        <p:spPr>
          <a:xfrm>
            <a:off x="838200" y="1690688"/>
            <a:ext cx="10515600" cy="4486275"/>
          </a:xfrm>
        </p:spPr>
        <p:txBody>
          <a:bodyPr>
            <a:normAutofit fontScale="92500"/>
          </a:bodyPr>
          <a:lstStyle/>
          <a:p>
            <a:pPr algn="just"/>
            <a:r>
              <a:rPr lang="it-IT" dirty="0"/>
              <a:t>L’art. 267 TFUE attribuisce alla Corte di Giustizia la competenza a pronunciarsi, in seguito a richiesta di un organo giurisdizionale di uno Stato membro:</a:t>
            </a:r>
          </a:p>
          <a:p>
            <a:pPr marL="514350" indent="-514350" algn="just">
              <a:buFont typeface="+mj-lt"/>
              <a:buAutoNum type="alphaLcParenR"/>
            </a:pPr>
            <a:r>
              <a:rPr lang="it-IT" dirty="0"/>
              <a:t>sull'interpretazione dei trattati</a:t>
            </a:r>
          </a:p>
          <a:p>
            <a:pPr marL="514350" indent="-514350" algn="just">
              <a:buFont typeface="+mj-lt"/>
              <a:buAutoNum type="alphaLcParenR"/>
            </a:pPr>
            <a:r>
              <a:rPr lang="it-IT" dirty="0"/>
              <a:t>sulla validità e l'interpretazione degli atti compiuti dalle istituzioni, dagli organi o dagli organismi dell'Unione.</a:t>
            </a:r>
          </a:p>
          <a:p>
            <a:pPr algn="just"/>
            <a:r>
              <a:rPr lang="it-IT" dirty="0"/>
              <a:t>Caratteristiche principali:</a:t>
            </a:r>
          </a:p>
          <a:p>
            <a:pPr>
              <a:buFont typeface="Courier New" panose="02070309020205020404" pitchFamily="49" charset="0"/>
              <a:buChar char="o"/>
            </a:pPr>
            <a:r>
              <a:rPr lang="it-IT" sz="2800" dirty="0"/>
              <a:t>Meccanismo di </a:t>
            </a:r>
            <a:r>
              <a:rPr lang="it-IT" sz="2800" b="1" dirty="0">
                <a:solidFill>
                  <a:srgbClr val="0070C0"/>
                </a:solidFill>
              </a:rPr>
              <a:t>cooperazione</a:t>
            </a:r>
            <a:r>
              <a:rPr lang="it-IT" sz="2800" dirty="0"/>
              <a:t> tra giudici nazionali e giudici europei.</a:t>
            </a:r>
          </a:p>
          <a:p>
            <a:pPr>
              <a:buFont typeface="Courier New" panose="02070309020205020404" pitchFamily="49" charset="0"/>
              <a:buChar char="o"/>
            </a:pPr>
            <a:r>
              <a:rPr lang="it-IT" sz="2800" dirty="0"/>
              <a:t>Obiettivo dell’interpretazione e dell’applicazione </a:t>
            </a:r>
            <a:r>
              <a:rPr lang="it-IT" sz="2800" b="1" dirty="0">
                <a:solidFill>
                  <a:srgbClr val="0070C0"/>
                </a:solidFill>
              </a:rPr>
              <a:t>uniforme</a:t>
            </a:r>
            <a:r>
              <a:rPr lang="it-IT" sz="2800" dirty="0"/>
              <a:t> del diritto UE.</a:t>
            </a:r>
          </a:p>
          <a:p>
            <a:pPr>
              <a:buFont typeface="Courier New" panose="02070309020205020404" pitchFamily="49" charset="0"/>
              <a:buChar char="o"/>
            </a:pPr>
            <a:r>
              <a:rPr lang="it-IT" dirty="0"/>
              <a:t>Procedura</a:t>
            </a:r>
            <a:r>
              <a:rPr lang="it-IT" sz="2800" dirty="0"/>
              <a:t> </a:t>
            </a:r>
            <a:r>
              <a:rPr lang="it-IT" sz="2800" b="1" dirty="0">
                <a:solidFill>
                  <a:srgbClr val="0070C0"/>
                </a:solidFill>
              </a:rPr>
              <a:t>incidentale </a:t>
            </a:r>
            <a:r>
              <a:rPr lang="it-IT" sz="2800" dirty="0"/>
              <a:t>rispetto a un giudizio dinanzi a un giudice nazionale.</a:t>
            </a:r>
          </a:p>
          <a:p>
            <a:endParaRPr lang="it-IT" dirty="0"/>
          </a:p>
        </p:txBody>
      </p:sp>
    </p:spTree>
    <p:extLst>
      <p:ext uri="{BB962C8B-B14F-4D97-AF65-F5344CB8AC3E}">
        <p14:creationId xmlns:p14="http://schemas.microsoft.com/office/powerpoint/2010/main" val="3275098950"/>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9F30D77-5C40-F096-9B05-70D39586F66D}"/>
              </a:ext>
            </a:extLst>
          </p:cNvPr>
          <p:cNvSpPr>
            <a:spLocks noGrp="1"/>
          </p:cNvSpPr>
          <p:nvPr>
            <p:ph type="title"/>
          </p:nvPr>
        </p:nvSpPr>
        <p:spPr/>
        <p:txBody>
          <a:bodyPr/>
          <a:lstStyle/>
          <a:p>
            <a:r>
              <a:rPr lang="it-IT" b="1" dirty="0">
                <a:solidFill>
                  <a:srgbClr val="FF0000"/>
                </a:solidFill>
              </a:rPr>
              <a:t>Procedura pregiudiziale</a:t>
            </a:r>
            <a:endParaRPr lang="it-IT" dirty="0">
              <a:solidFill>
                <a:srgbClr val="FF0000"/>
              </a:solidFill>
            </a:endParaRPr>
          </a:p>
        </p:txBody>
      </p:sp>
      <p:sp>
        <p:nvSpPr>
          <p:cNvPr id="3" name="Segnaposto contenuto 2">
            <a:extLst>
              <a:ext uri="{FF2B5EF4-FFF2-40B4-BE49-F238E27FC236}">
                <a16:creationId xmlns:a16="http://schemas.microsoft.com/office/drawing/2014/main" id="{0AD6DD04-BB4E-3986-873A-A4F301894E86}"/>
              </a:ext>
            </a:extLst>
          </p:cNvPr>
          <p:cNvSpPr>
            <a:spLocks noGrp="1"/>
          </p:cNvSpPr>
          <p:nvPr>
            <p:ph idx="1"/>
          </p:nvPr>
        </p:nvSpPr>
        <p:spPr>
          <a:xfrm>
            <a:off x="838200" y="1690688"/>
            <a:ext cx="10515600" cy="4647481"/>
          </a:xfrm>
        </p:spPr>
        <p:txBody>
          <a:bodyPr>
            <a:normAutofit lnSpcReduction="10000"/>
          </a:bodyPr>
          <a:lstStyle/>
          <a:p>
            <a:r>
              <a:rPr lang="it-IT" sz="2800" b="1" i="1" dirty="0">
                <a:solidFill>
                  <a:srgbClr val="0070C0"/>
                </a:solidFill>
              </a:rPr>
              <a:t>Quali sono gli effetti delle sentenze pregiudiziali della Corte di giustizia?</a:t>
            </a:r>
          </a:p>
          <a:p>
            <a:pPr marL="0" indent="0">
              <a:buNone/>
            </a:pPr>
            <a:endParaRPr lang="it-IT" sz="2800" b="1" i="1" dirty="0">
              <a:solidFill>
                <a:srgbClr val="0070C0"/>
              </a:solidFill>
            </a:endParaRPr>
          </a:p>
          <a:p>
            <a:r>
              <a:rPr lang="it-IT" sz="2800" dirty="0"/>
              <a:t>Valore generale ed </a:t>
            </a:r>
            <a:r>
              <a:rPr lang="it-IT" sz="2800" i="1" dirty="0"/>
              <a:t>erga omnes</a:t>
            </a:r>
            <a:r>
              <a:rPr lang="it-IT" sz="2800" dirty="0"/>
              <a:t> delle sentenze sia di interpretazione che di validità. </a:t>
            </a:r>
          </a:p>
          <a:p>
            <a:endParaRPr lang="it-IT" sz="2800" dirty="0"/>
          </a:p>
          <a:p>
            <a:r>
              <a:rPr lang="it-IT" sz="2800" dirty="0"/>
              <a:t>Efficacia retroattiva (salvi rapporti esauriti e giudicato).</a:t>
            </a:r>
          </a:p>
          <a:p>
            <a:endParaRPr lang="it-IT" sz="2800" dirty="0"/>
          </a:p>
          <a:p>
            <a:r>
              <a:rPr lang="it-IT" sz="2800" dirty="0"/>
              <a:t>Potere della Corte di giustizia di limitare l’efficacia delle sentenze nel tempo.</a:t>
            </a:r>
          </a:p>
          <a:p>
            <a:endParaRPr lang="it-IT" dirty="0"/>
          </a:p>
        </p:txBody>
      </p:sp>
    </p:spTree>
    <p:extLst>
      <p:ext uri="{BB962C8B-B14F-4D97-AF65-F5344CB8AC3E}">
        <p14:creationId xmlns:p14="http://schemas.microsoft.com/office/powerpoint/2010/main" val="201463656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FA8D5BA-B84B-E954-D2D1-96B487084E6E}"/>
              </a:ext>
            </a:extLst>
          </p:cNvPr>
          <p:cNvSpPr>
            <a:spLocks noGrp="1"/>
          </p:cNvSpPr>
          <p:nvPr>
            <p:ph type="title"/>
          </p:nvPr>
        </p:nvSpPr>
        <p:spPr/>
        <p:txBody>
          <a:bodyPr/>
          <a:lstStyle/>
          <a:p>
            <a:r>
              <a:rPr lang="it-IT" dirty="0">
                <a:solidFill>
                  <a:srgbClr val="FF0000"/>
                </a:solidFill>
              </a:rPr>
              <a:t>Parlamento Europeo</a:t>
            </a:r>
          </a:p>
        </p:txBody>
      </p:sp>
      <p:sp>
        <p:nvSpPr>
          <p:cNvPr id="3" name="Segnaposto contenuto 2">
            <a:extLst>
              <a:ext uri="{FF2B5EF4-FFF2-40B4-BE49-F238E27FC236}">
                <a16:creationId xmlns:a16="http://schemas.microsoft.com/office/drawing/2014/main" id="{38766341-369A-824C-B40F-222C421210A6}"/>
              </a:ext>
            </a:extLst>
          </p:cNvPr>
          <p:cNvSpPr>
            <a:spLocks noGrp="1"/>
          </p:cNvSpPr>
          <p:nvPr>
            <p:ph idx="1"/>
          </p:nvPr>
        </p:nvSpPr>
        <p:spPr/>
        <p:txBody>
          <a:bodyPr/>
          <a:lstStyle/>
          <a:p>
            <a:pPr marL="0" indent="0">
              <a:buFontTx/>
              <a:buNone/>
            </a:pPr>
            <a:r>
              <a:rPr lang="it-IT" altLang="it-IT" b="1" dirty="0"/>
              <a:t>Art. 14, par. 2, TUE: </a:t>
            </a:r>
            <a:r>
              <a:rPr lang="it-IT" altLang="it-IT" dirty="0"/>
              <a:t>«Il Parlamento europeo è composto di </a:t>
            </a:r>
            <a:r>
              <a:rPr lang="it-IT" altLang="it-IT" b="1" dirty="0"/>
              <a:t>rappresentanti dei cittadini</a:t>
            </a:r>
            <a:r>
              <a:rPr lang="it-IT" altLang="it-IT" dirty="0"/>
              <a:t> dell’Unione».</a:t>
            </a:r>
          </a:p>
          <a:p>
            <a:pPr marL="0" indent="0">
              <a:buFontTx/>
              <a:buNone/>
            </a:pPr>
            <a:endParaRPr lang="it-IT" altLang="it-IT" dirty="0"/>
          </a:p>
          <a:p>
            <a:pPr marL="0" indent="0">
              <a:buFontTx/>
              <a:buNone/>
            </a:pPr>
            <a:r>
              <a:rPr lang="it-IT" altLang="it-IT" b="1" dirty="0"/>
              <a:t>Art. 14, par. 3, TUE: </a:t>
            </a:r>
            <a:r>
              <a:rPr lang="it-IT" altLang="it-IT" dirty="0"/>
              <a:t>«i membri del Parlamento europeo sono eletti a suffragio universale diretto, libero e segreto».</a:t>
            </a:r>
          </a:p>
          <a:p>
            <a:pPr marL="0" indent="0">
              <a:buFontTx/>
              <a:buNone/>
            </a:pPr>
            <a:endParaRPr lang="it-IT" altLang="it-IT" dirty="0"/>
          </a:p>
          <a:p>
            <a:r>
              <a:rPr lang="it-IT" altLang="it-IT" dirty="0"/>
              <a:t>Non c’è una singola legge elettorale europea:</a:t>
            </a:r>
            <a:endParaRPr lang="it-IT" altLang="it-IT" dirty="0">
              <a:sym typeface="Wingdings" pitchFamily="2" charset="2"/>
            </a:endParaRPr>
          </a:p>
          <a:p>
            <a:pPr lvl="1"/>
            <a:r>
              <a:rPr lang="it-IT" altLang="it-IT" dirty="0">
                <a:sym typeface="Wingdings" pitchFamily="2" charset="2"/>
              </a:rPr>
              <a:t>ogni Stato membro utilizza una propria legge elettorale per eleggere i rappresentanti al Parlamento europeo</a:t>
            </a:r>
            <a:r>
              <a:rPr lang="it-IT" altLang="it-IT" dirty="0"/>
              <a:t> procedura elettorale uniforme.</a:t>
            </a:r>
          </a:p>
          <a:p>
            <a:endParaRPr lang="it-IT" dirty="0"/>
          </a:p>
        </p:txBody>
      </p:sp>
    </p:spTree>
    <p:extLst>
      <p:ext uri="{BB962C8B-B14F-4D97-AF65-F5344CB8AC3E}">
        <p14:creationId xmlns:p14="http://schemas.microsoft.com/office/powerpoint/2010/main" val="298463786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4A24BB02-2894-0F1B-28C2-0155194B76D0}"/>
              </a:ext>
            </a:extLst>
          </p:cNvPr>
          <p:cNvSpPr>
            <a:spLocks noGrp="1"/>
          </p:cNvSpPr>
          <p:nvPr>
            <p:ph type="title"/>
          </p:nvPr>
        </p:nvSpPr>
        <p:spPr/>
        <p:txBody>
          <a:bodyPr/>
          <a:lstStyle/>
          <a:p>
            <a:r>
              <a:rPr lang="it-IT" dirty="0">
                <a:solidFill>
                  <a:srgbClr val="FF0000"/>
                </a:solidFill>
              </a:rPr>
              <a:t>Parlamento Europeo</a:t>
            </a:r>
            <a:endParaRPr lang="it-IT" dirty="0"/>
          </a:p>
        </p:txBody>
      </p:sp>
      <p:sp>
        <p:nvSpPr>
          <p:cNvPr id="3" name="Segnaposto contenuto 2">
            <a:extLst>
              <a:ext uri="{FF2B5EF4-FFF2-40B4-BE49-F238E27FC236}">
                <a16:creationId xmlns:a16="http://schemas.microsoft.com/office/drawing/2014/main" id="{66549FE4-7D80-6EF2-AB91-920D1444AAFA}"/>
              </a:ext>
            </a:extLst>
          </p:cNvPr>
          <p:cNvSpPr>
            <a:spLocks noGrp="1"/>
          </p:cNvSpPr>
          <p:nvPr>
            <p:ph idx="1"/>
          </p:nvPr>
        </p:nvSpPr>
        <p:spPr/>
        <p:txBody>
          <a:bodyPr>
            <a:normAutofit fontScale="92500" lnSpcReduction="10000"/>
          </a:bodyPr>
          <a:lstStyle/>
          <a:p>
            <a:pPr marL="0" indent="0">
              <a:buFontTx/>
              <a:buNone/>
            </a:pPr>
            <a:r>
              <a:rPr lang="it-IT" altLang="it-IT" dirty="0"/>
              <a:t>Art. 14, par. 2, TUE, Composizione:</a:t>
            </a:r>
          </a:p>
          <a:p>
            <a:r>
              <a:rPr lang="it-IT" altLang="it-IT" dirty="0"/>
              <a:t>Il numero non può essere superiore a 750, più il presidente.</a:t>
            </a:r>
          </a:p>
          <a:p>
            <a:r>
              <a:rPr lang="it-IT" altLang="it-IT" dirty="0"/>
              <a:t>La rappresentanza dei cittadini è garantita in modo </a:t>
            </a:r>
            <a:r>
              <a:rPr lang="it-IT" altLang="it-IT" dirty="0" err="1"/>
              <a:t>degressivamente</a:t>
            </a:r>
            <a:r>
              <a:rPr lang="it-IT" altLang="it-IT" dirty="0"/>
              <a:t> proporzionale, con una soglia minima di sei membri per Stato membro. </a:t>
            </a:r>
          </a:p>
          <a:p>
            <a:r>
              <a:rPr lang="it-IT" altLang="it-IT" dirty="0"/>
              <a:t>A nessuno Stato membro sono assegnati più di novantasei seggi</a:t>
            </a:r>
          </a:p>
          <a:p>
            <a:r>
              <a:rPr lang="it-IT" altLang="it-IT" dirty="0"/>
              <a:t>Numero attuale: </a:t>
            </a:r>
            <a:r>
              <a:rPr lang="it-IT" altLang="it-IT" b="1" dirty="0"/>
              <a:t>705</a:t>
            </a:r>
            <a:r>
              <a:rPr lang="it-IT" altLang="it-IT" dirty="0"/>
              <a:t>. </a:t>
            </a:r>
          </a:p>
          <a:p>
            <a:r>
              <a:rPr lang="it-IT" dirty="0"/>
              <a:t>Mandato di 5 anni.</a:t>
            </a:r>
          </a:p>
          <a:p>
            <a:pPr>
              <a:defRPr/>
            </a:pPr>
            <a:r>
              <a:rPr lang="it-IT" dirty="0"/>
              <a:t>Organi interni: Presidente, Commissioni permanenti, Commissioni speciali o d’inchiesta.</a:t>
            </a:r>
          </a:p>
          <a:p>
            <a:pPr>
              <a:defRPr/>
            </a:pPr>
            <a:r>
              <a:rPr lang="it-IT" dirty="0"/>
              <a:t>Organo connesso: Mediatore europeo (art. 228 TFUE).</a:t>
            </a:r>
          </a:p>
          <a:p>
            <a:endParaRPr lang="it-IT" dirty="0"/>
          </a:p>
        </p:txBody>
      </p:sp>
    </p:spTree>
    <p:extLst>
      <p:ext uri="{BB962C8B-B14F-4D97-AF65-F5344CB8AC3E}">
        <p14:creationId xmlns:p14="http://schemas.microsoft.com/office/powerpoint/2010/main" val="253721910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7767CAA-F71A-BFF2-82CC-0B1FA34A3598}"/>
              </a:ext>
            </a:extLst>
          </p:cNvPr>
          <p:cNvSpPr>
            <a:spLocks noGrp="1"/>
          </p:cNvSpPr>
          <p:nvPr>
            <p:ph type="title"/>
          </p:nvPr>
        </p:nvSpPr>
        <p:spPr/>
        <p:txBody>
          <a:bodyPr/>
          <a:lstStyle/>
          <a:p>
            <a:r>
              <a:rPr lang="it-IT" dirty="0">
                <a:solidFill>
                  <a:srgbClr val="FF0000"/>
                </a:solidFill>
              </a:rPr>
              <a:t>Commissione europea</a:t>
            </a:r>
          </a:p>
        </p:txBody>
      </p:sp>
      <p:sp>
        <p:nvSpPr>
          <p:cNvPr id="3" name="Segnaposto contenuto 2">
            <a:extLst>
              <a:ext uri="{FF2B5EF4-FFF2-40B4-BE49-F238E27FC236}">
                <a16:creationId xmlns:a16="http://schemas.microsoft.com/office/drawing/2014/main" id="{3102E8A2-5738-8AB4-F122-3FFB6110B098}"/>
              </a:ext>
            </a:extLst>
          </p:cNvPr>
          <p:cNvSpPr>
            <a:spLocks noGrp="1"/>
          </p:cNvSpPr>
          <p:nvPr>
            <p:ph idx="1"/>
          </p:nvPr>
        </p:nvSpPr>
        <p:spPr/>
        <p:txBody>
          <a:bodyPr>
            <a:normAutofit fontScale="92500" lnSpcReduction="20000"/>
          </a:bodyPr>
          <a:lstStyle/>
          <a:p>
            <a:pPr marL="0" indent="0">
              <a:buNone/>
            </a:pPr>
            <a:r>
              <a:rPr lang="it-IT" altLang="it-IT" sz="2800" dirty="0"/>
              <a:t>La Commissione europea è un organo di individui, caratterizzato dai </a:t>
            </a:r>
            <a:r>
              <a:rPr lang="it-IT" altLang="it-IT" sz="2800" b="1" dirty="0"/>
              <a:t>r</a:t>
            </a:r>
            <a:r>
              <a:rPr lang="it-IT" altLang="it-IT" sz="2800" dirty="0"/>
              <a:t>equisiti di indipendenza e di professionalità.</a:t>
            </a:r>
            <a:endParaRPr lang="it-IT" altLang="it-IT" sz="2800" b="1" dirty="0"/>
          </a:p>
          <a:p>
            <a:r>
              <a:rPr lang="it-IT" altLang="it-IT" sz="2800" b="1" dirty="0"/>
              <a:t>Art. 17, par. 5, TUE, composizione ridotta: </a:t>
            </a:r>
            <a:r>
              <a:rPr lang="it-IT" altLang="it-IT" sz="2800" dirty="0"/>
              <a:t>A decorrere dal 1° novembre 2014, la Commissione è composta da un numero di membri, compreso il presidente e l'alto rappresentante dell'Unione, corrispondente ai 2/3 del numero degli SM, a meno che il Consiglio europeo, deliberando all'unanimità, non decida di modificare tale numero.</a:t>
            </a:r>
          </a:p>
          <a:p>
            <a:r>
              <a:rPr lang="it-IT" altLang="it-IT" sz="2800" dirty="0"/>
              <a:t>Tuttavia la Decisione 2013/272/UE riporta il </a:t>
            </a:r>
            <a:r>
              <a:rPr lang="it-IT" altLang="it-IT" sz="2800" b="1" dirty="0">
                <a:solidFill>
                  <a:srgbClr val="0070C0"/>
                </a:solidFill>
              </a:rPr>
              <a:t>numero di componenti uguale al numero degli Stati membri: 1 membro per SM, ossia 27</a:t>
            </a:r>
            <a:endParaRPr lang="it-IT" altLang="it-IT" sz="2800" dirty="0">
              <a:solidFill>
                <a:srgbClr val="0070C0"/>
              </a:solidFill>
            </a:endParaRPr>
          </a:p>
          <a:p>
            <a:r>
              <a:rPr lang="it-IT" altLang="it-IT" sz="2800" dirty="0"/>
              <a:t>Mandato di 5 anni come il PE (art. 17.7 TUE). </a:t>
            </a:r>
          </a:p>
          <a:p>
            <a:r>
              <a:rPr lang="it-IT" altLang="it-IT" sz="2800" dirty="0"/>
              <a:t>Cessazione anticipata del mandato: dimissioni individuali o collettive; dimissioni pronunciate dalla Corte di giustizia; mozione di censura PE.</a:t>
            </a:r>
          </a:p>
          <a:p>
            <a:endParaRPr lang="it-IT" dirty="0"/>
          </a:p>
        </p:txBody>
      </p:sp>
    </p:spTree>
    <p:extLst>
      <p:ext uri="{BB962C8B-B14F-4D97-AF65-F5344CB8AC3E}">
        <p14:creationId xmlns:p14="http://schemas.microsoft.com/office/powerpoint/2010/main" val="309790215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64DDA2D-90D3-5C1D-5599-A2F97E3B1228}"/>
              </a:ext>
            </a:extLst>
          </p:cNvPr>
          <p:cNvSpPr>
            <a:spLocks noGrp="1"/>
          </p:cNvSpPr>
          <p:nvPr>
            <p:ph type="title"/>
          </p:nvPr>
        </p:nvSpPr>
        <p:spPr/>
        <p:txBody>
          <a:bodyPr/>
          <a:lstStyle/>
          <a:p>
            <a:r>
              <a:rPr lang="it-IT" dirty="0">
                <a:solidFill>
                  <a:srgbClr val="FF0000"/>
                </a:solidFill>
              </a:rPr>
              <a:t>Commissione europea</a:t>
            </a:r>
            <a:endParaRPr lang="it-IT" dirty="0"/>
          </a:p>
        </p:txBody>
      </p:sp>
      <p:sp>
        <p:nvSpPr>
          <p:cNvPr id="3" name="Segnaposto contenuto 2">
            <a:extLst>
              <a:ext uri="{FF2B5EF4-FFF2-40B4-BE49-F238E27FC236}">
                <a16:creationId xmlns:a16="http://schemas.microsoft.com/office/drawing/2014/main" id="{3F3970D3-D6EC-D7C9-9E29-69199E2C61E5}"/>
              </a:ext>
            </a:extLst>
          </p:cNvPr>
          <p:cNvSpPr>
            <a:spLocks noGrp="1"/>
          </p:cNvSpPr>
          <p:nvPr>
            <p:ph idx="1"/>
          </p:nvPr>
        </p:nvSpPr>
        <p:spPr/>
        <p:txBody>
          <a:bodyPr/>
          <a:lstStyle/>
          <a:p>
            <a:pPr marL="0" indent="0">
              <a:buFontTx/>
              <a:buNone/>
              <a:defRPr/>
            </a:pPr>
            <a:r>
              <a:rPr lang="it-IT" sz="2800" b="1" dirty="0"/>
              <a:t>Procedura di nomina della Commissione europea (Art. 17, par. 7, TUE)</a:t>
            </a:r>
          </a:p>
          <a:p>
            <a:pPr marL="514350" indent="-514350">
              <a:buFontTx/>
              <a:buAutoNum type="arabicParenR"/>
              <a:defRPr/>
            </a:pPr>
            <a:r>
              <a:rPr lang="it-IT" sz="2800" dirty="0"/>
              <a:t>Consiglio europeo propone il nome del Presidente della Commissione;</a:t>
            </a:r>
          </a:p>
          <a:p>
            <a:pPr marL="514350" indent="-514350">
              <a:buFontTx/>
              <a:buAutoNum type="arabicParenR"/>
              <a:defRPr/>
            </a:pPr>
            <a:r>
              <a:rPr lang="it-IT" sz="2800" dirty="0"/>
              <a:t>Il Parlamento europeo approva il </a:t>
            </a:r>
            <a:r>
              <a:rPr lang="it-IT" dirty="0"/>
              <a:t>Presidente della Commissione</a:t>
            </a:r>
            <a:r>
              <a:rPr lang="it-IT" sz="2800" dirty="0"/>
              <a:t>;</a:t>
            </a:r>
          </a:p>
          <a:p>
            <a:pPr marL="514350" indent="-514350">
              <a:buFontTx/>
              <a:buAutoNum type="arabicParenR"/>
              <a:defRPr/>
            </a:pPr>
            <a:r>
              <a:rPr lang="it-IT" sz="2800" dirty="0"/>
              <a:t>SM propongono il nome dei commissari, poi il Consiglio d’intesa col Presidente della Commissione scelgono i commissari;</a:t>
            </a:r>
          </a:p>
          <a:p>
            <a:pPr marL="514350" indent="-514350">
              <a:buFontTx/>
              <a:buAutoNum type="arabicParenR"/>
              <a:defRPr/>
            </a:pPr>
            <a:r>
              <a:rPr lang="it-IT" sz="2800" dirty="0"/>
              <a:t>I commissari devono essere approvati dal Parlamento europeo;</a:t>
            </a:r>
          </a:p>
          <a:p>
            <a:pPr marL="514350" indent="-514350">
              <a:buFontTx/>
              <a:buAutoNum type="arabicParenR"/>
              <a:defRPr/>
            </a:pPr>
            <a:r>
              <a:rPr lang="it-IT" sz="2800" dirty="0"/>
              <a:t>Il Consiglio europeo nomina formalmente la Commissione (presidente + commissari</a:t>
            </a:r>
            <a:r>
              <a:rPr lang="it-IT" dirty="0"/>
              <a:t>)</a:t>
            </a:r>
            <a:r>
              <a:rPr lang="it-IT" sz="2800" dirty="0"/>
              <a:t>.</a:t>
            </a:r>
          </a:p>
          <a:p>
            <a:endParaRPr lang="it-IT" dirty="0"/>
          </a:p>
        </p:txBody>
      </p:sp>
    </p:spTree>
    <p:extLst>
      <p:ext uri="{BB962C8B-B14F-4D97-AF65-F5344CB8AC3E}">
        <p14:creationId xmlns:p14="http://schemas.microsoft.com/office/powerpoint/2010/main" val="742854330"/>
      </p:ext>
    </p:extLst>
  </p:cSld>
  <p:clrMapOvr>
    <a:masterClrMapping/>
  </p:clrMapOvr>
</p:sld>
</file>

<file path=ppt/theme/theme1.xml><?xml version="1.0" encoding="utf-8"?>
<a:theme xmlns:a="http://schemas.openxmlformats.org/drawingml/2006/main" name="Tema di Office">
  <a:themeElements>
    <a:clrScheme name="Giallo arancione">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Tema di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ema di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364</TotalTime>
  <Words>4131</Words>
  <Application>Microsoft Macintosh PowerPoint</Application>
  <PresentationFormat>Widescreen</PresentationFormat>
  <Paragraphs>345</Paragraphs>
  <Slides>51</Slides>
  <Notes>0</Notes>
  <HiddenSlides>0</HiddenSlides>
  <MMClips>0</MMClips>
  <ScaleCrop>false</ScaleCrop>
  <HeadingPairs>
    <vt:vector size="6" baseType="variant">
      <vt:variant>
        <vt:lpstr>Caratteri utilizzati</vt:lpstr>
      </vt:variant>
      <vt:variant>
        <vt:i4>6</vt:i4>
      </vt:variant>
      <vt:variant>
        <vt:lpstr>Tema</vt:lpstr>
      </vt:variant>
      <vt:variant>
        <vt:i4>1</vt:i4>
      </vt:variant>
      <vt:variant>
        <vt:lpstr>Titoli diapositive</vt:lpstr>
      </vt:variant>
      <vt:variant>
        <vt:i4>51</vt:i4>
      </vt:variant>
    </vt:vector>
  </HeadingPairs>
  <TitlesOfParts>
    <vt:vector size="58" baseType="lpstr">
      <vt:lpstr>-webkit-standard</vt:lpstr>
      <vt:lpstr>Arial</vt:lpstr>
      <vt:lpstr>Calibri</vt:lpstr>
      <vt:lpstr>Calibri Light</vt:lpstr>
      <vt:lpstr>Courier New</vt:lpstr>
      <vt:lpstr>Wingdings</vt:lpstr>
      <vt:lpstr>Tema di Office</vt:lpstr>
      <vt:lpstr>Diritto del Mercato Unico Europeo Prof. Dr. Alessandro Nato</vt:lpstr>
      <vt:lpstr>Indice</vt:lpstr>
      <vt:lpstr>Parte B1</vt:lpstr>
      <vt:lpstr>Istituzioni</vt:lpstr>
      <vt:lpstr>Struttura istituzionale dell’UE</vt:lpstr>
      <vt:lpstr>Parlamento Europeo</vt:lpstr>
      <vt:lpstr>Parlamento Europeo</vt:lpstr>
      <vt:lpstr>Commissione europea</vt:lpstr>
      <vt:lpstr>Commissione europea</vt:lpstr>
      <vt:lpstr>Commissione europea</vt:lpstr>
      <vt:lpstr>Consiglio</vt:lpstr>
      <vt:lpstr>Consiglio</vt:lpstr>
      <vt:lpstr>Consiglio europeo</vt:lpstr>
      <vt:lpstr>Consiglio europeo</vt:lpstr>
      <vt:lpstr>Banca Centrale Europea</vt:lpstr>
      <vt:lpstr>Banca Centrale Europea</vt:lpstr>
      <vt:lpstr>Sistema delle fonti di diritto UE</vt:lpstr>
      <vt:lpstr>Parte B2</vt:lpstr>
      <vt:lpstr>Diritto primario</vt:lpstr>
      <vt:lpstr>Diritto primario</vt:lpstr>
      <vt:lpstr>Diritto primario</vt:lpstr>
      <vt:lpstr>Fonti di diritto primario</vt:lpstr>
      <vt:lpstr>Fonti intermedie</vt:lpstr>
      <vt:lpstr>Diritto derivato</vt:lpstr>
      <vt:lpstr>Regolamenti</vt:lpstr>
      <vt:lpstr>Direttive </vt:lpstr>
      <vt:lpstr>Direttive</vt:lpstr>
      <vt:lpstr>Direttive</vt:lpstr>
      <vt:lpstr>Direttive</vt:lpstr>
      <vt:lpstr>Decisioni</vt:lpstr>
      <vt:lpstr>Decisioni</vt:lpstr>
      <vt:lpstr>Decisioni</vt:lpstr>
      <vt:lpstr>Atti di esecuzione e atti delegati</vt:lpstr>
      <vt:lpstr>Parte B3</vt:lpstr>
      <vt:lpstr>Efficacia diretta</vt:lpstr>
      <vt:lpstr>Efficacia diretta e diretta applicabilità: differenze</vt:lpstr>
      <vt:lpstr>Primato del diritto UE</vt:lpstr>
      <vt:lpstr>Corte di giustizia UE</vt:lpstr>
      <vt:lpstr>Parte B4</vt:lpstr>
      <vt:lpstr>Corte di giustizia UE</vt:lpstr>
      <vt:lpstr>Sistema di tutela giurisdizionale UE</vt:lpstr>
      <vt:lpstr>Procedura di infrazione</vt:lpstr>
      <vt:lpstr>Procedura di infrazione</vt:lpstr>
      <vt:lpstr>Procedura di infrazione</vt:lpstr>
      <vt:lpstr>Ricorso di annullamento</vt:lpstr>
      <vt:lpstr>Ricorso di annullamento</vt:lpstr>
      <vt:lpstr>Ricorso di annullamento</vt:lpstr>
      <vt:lpstr>Ricorso di annullamento</vt:lpstr>
      <vt:lpstr>Ricorso di annullamento</vt:lpstr>
      <vt:lpstr>Procedura pregiudiziale</vt:lpstr>
      <vt:lpstr>Procedura pregiudiziale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Presentazione standard di PowerPoint</dc:title>
  <dc:creator>Alessandro Nato</dc:creator>
  <cp:lastModifiedBy>Alessandro Nato</cp:lastModifiedBy>
  <cp:revision>106</cp:revision>
  <dcterms:created xsi:type="dcterms:W3CDTF">2022-09-09T08:27:37Z</dcterms:created>
  <dcterms:modified xsi:type="dcterms:W3CDTF">2023-01-22T17:13:32Z</dcterms:modified>
</cp:coreProperties>
</file>