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56" r:id="rId3"/>
    <p:sldId id="263" r:id="rId4"/>
    <p:sldId id="264" r:id="rId5"/>
    <p:sldId id="265" r:id="rId6"/>
    <p:sldId id="266" r:id="rId7"/>
    <p:sldId id="270" r:id="rId8"/>
    <p:sldId id="267" r:id="rId9"/>
    <p:sldId id="271" r:id="rId10"/>
    <p:sldId id="268" r:id="rId11"/>
    <p:sldId id="269" r:id="rId12"/>
    <p:sldId id="272" r:id="rId13"/>
    <p:sldId id="273" r:id="rId14"/>
    <p:sldId id="274" r:id="rId15"/>
    <p:sldId id="275" r:id="rId16"/>
    <p:sldId id="276" r:id="rId17"/>
    <p:sldId id="277" r:id="rId18"/>
    <p:sldId id="278" r:id="rId19"/>
    <p:sldId id="279" r:id="rId20"/>
    <p:sldId id="290" r:id="rId21"/>
    <p:sldId id="280" r:id="rId22"/>
    <p:sldId id="281" r:id="rId23"/>
    <p:sldId id="282" r:id="rId24"/>
    <p:sldId id="283" r:id="rId25"/>
    <p:sldId id="284" r:id="rId26"/>
    <p:sldId id="285" r:id="rId27"/>
    <p:sldId id="286" r:id="rId28"/>
    <p:sldId id="287" r:id="rId29"/>
    <p:sldId id="288" r:id="rId30"/>
    <p:sldId id="289" r:id="rId31"/>
    <p:sldId id="292" r:id="rId32"/>
    <p:sldId id="293" r:id="rId33"/>
    <p:sldId id="291" r:id="rId34"/>
    <p:sldId id="294" r:id="rId3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2" d="100"/>
          <a:sy n="62" d="100"/>
        </p:scale>
        <p:origin x="8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userId="3b5a75769222ecd1" providerId="LiveId" clId="{22E4B7BA-9421-4EFE-93F9-06DCA644AAFD}"/>
  </pc:docChgLst>
  <pc:docChgLst>
    <pc:chgData userId="3b5a75769222ecd1" providerId="LiveId" clId="{8492F1A4-3F59-4789-8419-E65AB317D3AF}"/>
    <pc:docChg chg="custSel modSld">
      <pc:chgData name="" userId="3b5a75769222ecd1" providerId="LiveId" clId="{8492F1A4-3F59-4789-8419-E65AB317D3AF}" dt="2025-11-20T15:04:44.696" v="308" actId="20577"/>
      <pc:docMkLst>
        <pc:docMk/>
      </pc:docMkLst>
      <pc:sldChg chg="modSp">
        <pc:chgData name="" userId="3b5a75769222ecd1" providerId="LiveId" clId="{8492F1A4-3F59-4789-8419-E65AB317D3AF}" dt="2025-11-20T07:46:02.206" v="99" actId="20577"/>
        <pc:sldMkLst>
          <pc:docMk/>
          <pc:sldMk cId="3175279567" sldId="268"/>
        </pc:sldMkLst>
        <pc:spChg chg="mod">
          <ac:chgData name="" userId="3b5a75769222ecd1" providerId="LiveId" clId="{8492F1A4-3F59-4789-8419-E65AB317D3AF}" dt="2025-11-20T07:46:02.206" v="99" actId="20577"/>
          <ac:spMkLst>
            <pc:docMk/>
            <pc:sldMk cId="3175279567" sldId="268"/>
            <ac:spMk id="3" creationId="{730734C9-C429-41D5-A5B8-BDBCC489057C}"/>
          </ac:spMkLst>
        </pc:spChg>
      </pc:sldChg>
      <pc:sldChg chg="modSp">
        <pc:chgData name="" userId="3b5a75769222ecd1" providerId="LiveId" clId="{8492F1A4-3F59-4789-8419-E65AB317D3AF}" dt="2025-11-20T07:23:22.095" v="82" actId="20577"/>
        <pc:sldMkLst>
          <pc:docMk/>
          <pc:sldMk cId="1219730883" sldId="270"/>
        </pc:sldMkLst>
        <pc:spChg chg="mod">
          <ac:chgData name="" userId="3b5a75769222ecd1" providerId="LiveId" clId="{8492F1A4-3F59-4789-8419-E65AB317D3AF}" dt="2025-11-20T07:23:22.095" v="82" actId="20577"/>
          <ac:spMkLst>
            <pc:docMk/>
            <pc:sldMk cId="1219730883" sldId="270"/>
            <ac:spMk id="3" creationId="{7162B877-EE8F-4856-B2AF-FB125B5007FC}"/>
          </ac:spMkLst>
        </pc:spChg>
      </pc:sldChg>
      <pc:sldChg chg="modSp">
        <pc:chgData name="" userId="3b5a75769222ecd1" providerId="LiveId" clId="{8492F1A4-3F59-4789-8419-E65AB317D3AF}" dt="2025-11-20T08:15:05.549" v="131" actId="20577"/>
        <pc:sldMkLst>
          <pc:docMk/>
          <pc:sldMk cId="57921829" sldId="273"/>
        </pc:sldMkLst>
        <pc:spChg chg="mod">
          <ac:chgData name="" userId="3b5a75769222ecd1" providerId="LiveId" clId="{8492F1A4-3F59-4789-8419-E65AB317D3AF}" dt="2025-11-20T08:15:05.549" v="131" actId="20577"/>
          <ac:spMkLst>
            <pc:docMk/>
            <pc:sldMk cId="57921829" sldId="273"/>
            <ac:spMk id="3" creationId="{6074862A-E8A8-4F71-B77B-FA4447CADDC7}"/>
          </ac:spMkLst>
        </pc:spChg>
      </pc:sldChg>
      <pc:sldChg chg="modSp">
        <pc:chgData name="" userId="3b5a75769222ecd1" providerId="LiveId" clId="{8492F1A4-3F59-4789-8419-E65AB317D3AF}" dt="2025-11-20T14:52:07.845" v="283" actId="6549"/>
        <pc:sldMkLst>
          <pc:docMk/>
          <pc:sldMk cId="3322462844" sldId="274"/>
        </pc:sldMkLst>
        <pc:spChg chg="mod">
          <ac:chgData name="" userId="3b5a75769222ecd1" providerId="LiveId" clId="{8492F1A4-3F59-4789-8419-E65AB317D3AF}" dt="2025-11-20T14:52:07.845" v="283" actId="6549"/>
          <ac:spMkLst>
            <pc:docMk/>
            <pc:sldMk cId="3322462844" sldId="274"/>
            <ac:spMk id="3" creationId="{37DB7179-913D-461B-B11A-4539B8B046EE}"/>
          </ac:spMkLst>
        </pc:spChg>
      </pc:sldChg>
      <pc:sldChg chg="modSp">
        <pc:chgData name="" userId="3b5a75769222ecd1" providerId="LiveId" clId="{8492F1A4-3F59-4789-8419-E65AB317D3AF}" dt="2025-11-20T14:53:12.363" v="287" actId="313"/>
        <pc:sldMkLst>
          <pc:docMk/>
          <pc:sldMk cId="2941986035" sldId="275"/>
        </pc:sldMkLst>
        <pc:spChg chg="mod">
          <ac:chgData name="" userId="3b5a75769222ecd1" providerId="LiveId" clId="{8492F1A4-3F59-4789-8419-E65AB317D3AF}" dt="2025-11-20T08:26:17.245" v="167" actId="20577"/>
          <ac:spMkLst>
            <pc:docMk/>
            <pc:sldMk cId="2941986035" sldId="275"/>
            <ac:spMk id="2" creationId="{19DC4C12-D079-43E8-B64D-6A971272E905}"/>
          </ac:spMkLst>
        </pc:spChg>
        <pc:spChg chg="mod">
          <ac:chgData name="" userId="3b5a75769222ecd1" providerId="LiveId" clId="{8492F1A4-3F59-4789-8419-E65AB317D3AF}" dt="2025-11-20T14:53:12.363" v="287" actId="313"/>
          <ac:spMkLst>
            <pc:docMk/>
            <pc:sldMk cId="2941986035" sldId="275"/>
            <ac:spMk id="3" creationId="{38B4FD47-FA76-446B-B942-7909BBC6F6E4}"/>
          </ac:spMkLst>
        </pc:spChg>
      </pc:sldChg>
      <pc:sldChg chg="modSp">
        <pc:chgData name="" userId="3b5a75769222ecd1" providerId="LiveId" clId="{8492F1A4-3F59-4789-8419-E65AB317D3AF}" dt="2025-11-20T08:37:20.589" v="175" actId="114"/>
        <pc:sldMkLst>
          <pc:docMk/>
          <pc:sldMk cId="761974283" sldId="276"/>
        </pc:sldMkLst>
        <pc:spChg chg="mod">
          <ac:chgData name="" userId="3b5a75769222ecd1" providerId="LiveId" clId="{8492F1A4-3F59-4789-8419-E65AB317D3AF}" dt="2025-11-20T08:37:20.589" v="175" actId="114"/>
          <ac:spMkLst>
            <pc:docMk/>
            <pc:sldMk cId="761974283" sldId="276"/>
            <ac:spMk id="3" creationId="{B3BFFE13-D060-4722-A77F-22210E158A8D}"/>
          </ac:spMkLst>
        </pc:spChg>
      </pc:sldChg>
      <pc:sldChg chg="modSp">
        <pc:chgData name="" userId="3b5a75769222ecd1" providerId="LiveId" clId="{8492F1A4-3F59-4789-8419-E65AB317D3AF}" dt="2025-11-20T15:01:16.465" v="296" actId="114"/>
        <pc:sldMkLst>
          <pc:docMk/>
          <pc:sldMk cId="4019473178" sldId="278"/>
        </pc:sldMkLst>
        <pc:spChg chg="mod">
          <ac:chgData name="" userId="3b5a75769222ecd1" providerId="LiveId" clId="{8492F1A4-3F59-4789-8419-E65AB317D3AF}" dt="2025-11-20T15:01:16.465" v="296" actId="114"/>
          <ac:spMkLst>
            <pc:docMk/>
            <pc:sldMk cId="4019473178" sldId="278"/>
            <ac:spMk id="3" creationId="{0C1E9D92-7778-4C69-AB83-2A3D0DC285CB}"/>
          </ac:spMkLst>
        </pc:spChg>
      </pc:sldChg>
      <pc:sldChg chg="modSp">
        <pc:chgData name="" userId="3b5a75769222ecd1" providerId="LiveId" clId="{8492F1A4-3F59-4789-8419-E65AB317D3AF}" dt="2025-11-20T15:02:04.769" v="299" actId="115"/>
        <pc:sldMkLst>
          <pc:docMk/>
          <pc:sldMk cId="1669611159" sldId="279"/>
        </pc:sldMkLst>
        <pc:spChg chg="mod">
          <ac:chgData name="" userId="3b5a75769222ecd1" providerId="LiveId" clId="{8492F1A4-3F59-4789-8419-E65AB317D3AF}" dt="2025-11-20T15:02:04.769" v="299" actId="115"/>
          <ac:spMkLst>
            <pc:docMk/>
            <pc:sldMk cId="1669611159" sldId="279"/>
            <ac:spMk id="3" creationId="{0A5E0B4D-D426-4104-83ED-4E7262D901A0}"/>
          </ac:spMkLst>
        </pc:spChg>
      </pc:sldChg>
      <pc:sldChg chg="modSp">
        <pc:chgData name="" userId="3b5a75769222ecd1" providerId="LiveId" clId="{8492F1A4-3F59-4789-8419-E65AB317D3AF}" dt="2025-11-20T15:04:44.696" v="308" actId="20577"/>
        <pc:sldMkLst>
          <pc:docMk/>
          <pc:sldMk cId="1292215389" sldId="280"/>
        </pc:sldMkLst>
        <pc:spChg chg="mod">
          <ac:chgData name="" userId="3b5a75769222ecd1" providerId="LiveId" clId="{8492F1A4-3F59-4789-8419-E65AB317D3AF}" dt="2025-11-20T15:04:44.696" v="308" actId="20577"/>
          <ac:spMkLst>
            <pc:docMk/>
            <pc:sldMk cId="1292215389" sldId="280"/>
            <ac:spMk id="2" creationId="{9BD60026-A0C2-4DC5-BEB1-0580B8B3A69A}"/>
          </ac:spMkLst>
        </pc:spChg>
      </pc:sldChg>
      <pc:sldChg chg="modSp">
        <pc:chgData name="" userId="3b5a75769222ecd1" providerId="LiveId" clId="{8492F1A4-3F59-4789-8419-E65AB317D3AF}" dt="2025-11-20T15:02:24.937" v="305" actId="20577"/>
        <pc:sldMkLst>
          <pc:docMk/>
          <pc:sldMk cId="3980260673" sldId="290"/>
        </pc:sldMkLst>
        <pc:spChg chg="mod">
          <ac:chgData name="" userId="3b5a75769222ecd1" providerId="LiveId" clId="{8492F1A4-3F59-4789-8419-E65AB317D3AF}" dt="2025-11-20T15:02:24.937" v="305" actId="20577"/>
          <ac:spMkLst>
            <pc:docMk/>
            <pc:sldMk cId="3980260673" sldId="290"/>
            <ac:spMk id="3" creationId="{6C997FAC-BCC7-45E9-868E-7BFFFA0040A9}"/>
          </ac:spMkLst>
        </pc:spChg>
      </pc:sldChg>
    </pc:docChg>
  </pc:docChgLst>
  <pc:docChgLst>
    <pc:chgData userId="3b5a75769222ecd1" providerId="LiveId" clId="{EAD3F302-2F9A-4D4E-8F46-B4EF8D9500E8}"/>
  </pc:docChgLst>
  <pc:docChgLst>
    <pc:chgData userId="3b5a75769222ecd1" providerId="LiveId" clId="{CABFDD51-82F9-4224-8C60-93CF41A11490}"/>
    <pc:docChg chg="modSld">
      <pc:chgData name="" userId="3b5a75769222ecd1" providerId="LiveId" clId="{CABFDD51-82F9-4224-8C60-93CF41A11490}" dt="2025-10-01T10:06:04.033" v="3" actId="20577"/>
      <pc:docMkLst>
        <pc:docMk/>
      </pc:docMkLst>
      <pc:sldChg chg="modSp">
        <pc:chgData name="" userId="3b5a75769222ecd1" providerId="LiveId" clId="{CABFDD51-82F9-4224-8C60-93CF41A11490}" dt="2025-10-01T10:06:04.033" v="3" actId="20577"/>
        <pc:sldMkLst>
          <pc:docMk/>
          <pc:sldMk cId="539602890" sldId="262"/>
        </pc:sldMkLst>
        <pc:spChg chg="mod">
          <ac:chgData name="" userId="3b5a75769222ecd1" providerId="LiveId" clId="{CABFDD51-82F9-4224-8C60-93CF41A11490}" dt="2025-10-01T10:06:04.033" v="3" actId="20577"/>
          <ac:spMkLst>
            <pc:docMk/>
            <pc:sldMk cId="539602890" sldId="262"/>
            <ac:spMk id="2" creationId="{00000000-0000-0000-0000-000000000000}"/>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B2D6F76-C723-4526-AFC9-2B6FABB1A28F}"/>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2E62D0B2-E1D8-49AF-A12B-233B5C8CB57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FD83EAF3-E545-48F0-A315-BFF38768B2E7}"/>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5" name="Segnaposto piè di pagina 4">
            <a:extLst>
              <a:ext uri="{FF2B5EF4-FFF2-40B4-BE49-F238E27FC236}">
                <a16:creationId xmlns:a16="http://schemas.microsoft.com/office/drawing/2014/main" id="{12BA24E2-88FB-4C01-95AA-AD056E8C8506}"/>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D8630D3-879E-4C63-BC57-00F6B511F804}"/>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24533752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D631DD3-D474-4EC6-B33C-39061A5B5117}"/>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E83CF75-B19B-416B-B614-A0A5122156F1}"/>
              </a:ext>
            </a:extLst>
          </p:cNvPr>
          <p:cNvSpPr>
            <a:spLocks noGrp="1"/>
          </p:cNvSpPr>
          <p:nvPr>
            <p:ph type="body" orient="vert" idx="1"/>
          </p:nvPr>
        </p:nvSpPr>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1403C32F-BCFA-4694-8031-0A83AC98E5DD}"/>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5" name="Segnaposto piè di pagina 4">
            <a:extLst>
              <a:ext uri="{FF2B5EF4-FFF2-40B4-BE49-F238E27FC236}">
                <a16:creationId xmlns:a16="http://schemas.microsoft.com/office/drawing/2014/main" id="{D487644D-8989-4086-B3FB-3D1C057F6F5D}"/>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7E587FE3-3F6D-42F5-B28E-31A3026EB562}"/>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3028670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18E111D8-5DE5-4EBB-BDCC-A7B7A7C4A8D4}"/>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2251B230-F219-497D-86D2-C67360495CAA}"/>
              </a:ext>
            </a:extLst>
          </p:cNvPr>
          <p:cNvSpPr>
            <a:spLocks noGrp="1"/>
          </p:cNvSpPr>
          <p:nvPr>
            <p:ph type="body" orient="vert" idx="1"/>
          </p:nvPr>
        </p:nvSpPr>
        <p:spPr>
          <a:xfrm>
            <a:off x="838200" y="365125"/>
            <a:ext cx="7734300" cy="5811838"/>
          </a:xfrm>
        </p:spPr>
        <p:txBody>
          <a:bodyPr vert="eaVert"/>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7586006-8BB2-4AE6-9CAD-CE8E121454C9}"/>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5" name="Segnaposto piè di pagina 4">
            <a:extLst>
              <a:ext uri="{FF2B5EF4-FFF2-40B4-BE49-F238E27FC236}">
                <a16:creationId xmlns:a16="http://schemas.microsoft.com/office/drawing/2014/main" id="{668F2D18-F900-4D30-A273-E6ADD32D23E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93A161B3-DF1A-41E7-9D25-4F6D10288C48}"/>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17411685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2F0D152F-0179-4D00-A895-F9E0F423F532}"/>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4F78975-6142-482B-B404-1C469FF55766}"/>
              </a:ext>
            </a:extLst>
          </p:cNvPr>
          <p:cNvSpPr>
            <a:spLocks noGrp="1"/>
          </p:cNvSpPr>
          <p:nvPr>
            <p:ph idx="1"/>
          </p:nvPr>
        </p:nvSpPr>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A482B6EA-E45B-40B9-ADF5-FB53BE430F84}"/>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5" name="Segnaposto piè di pagina 4">
            <a:extLst>
              <a:ext uri="{FF2B5EF4-FFF2-40B4-BE49-F238E27FC236}">
                <a16:creationId xmlns:a16="http://schemas.microsoft.com/office/drawing/2014/main" id="{4E72DC5A-30F5-46B3-A985-2610592BFF7B}"/>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82DCCEB0-4BBE-4F6D-8722-C893AA275627}"/>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21143013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AD1D9B3-C750-45FF-8D11-DE4DBDD5FE87}"/>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70706B2C-A251-49C3-97EB-EB102E5E131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Modifica gli stili del testo dello schema</a:t>
            </a:r>
          </a:p>
        </p:txBody>
      </p:sp>
      <p:sp>
        <p:nvSpPr>
          <p:cNvPr id="4" name="Segnaposto data 3">
            <a:extLst>
              <a:ext uri="{FF2B5EF4-FFF2-40B4-BE49-F238E27FC236}">
                <a16:creationId xmlns:a16="http://schemas.microsoft.com/office/drawing/2014/main" id="{9FE61296-C704-45F9-9C39-640808809B0D}"/>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5" name="Segnaposto piè di pagina 4">
            <a:extLst>
              <a:ext uri="{FF2B5EF4-FFF2-40B4-BE49-F238E27FC236}">
                <a16:creationId xmlns:a16="http://schemas.microsoft.com/office/drawing/2014/main" id="{7C143E01-9534-4F69-B530-18453EF1D7B3}"/>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074B9EA7-B906-4EE1-9756-350D97E0781D}"/>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297419136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836252-748F-44D6-89B8-4783CBADDC67}"/>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1054FEEC-B7B4-48CF-906B-668E1825CD54}"/>
              </a:ext>
            </a:extLst>
          </p:cNvPr>
          <p:cNvSpPr>
            <a:spLocks noGrp="1"/>
          </p:cNvSpPr>
          <p:nvPr>
            <p:ph sz="half" idx="1"/>
          </p:nvPr>
        </p:nvSpPr>
        <p:spPr>
          <a:xfrm>
            <a:off x="838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4617763A-9275-4155-9E7E-9D6866C5F9EB}"/>
              </a:ext>
            </a:extLst>
          </p:cNvPr>
          <p:cNvSpPr>
            <a:spLocks noGrp="1"/>
          </p:cNvSpPr>
          <p:nvPr>
            <p:ph sz="half" idx="2"/>
          </p:nvPr>
        </p:nvSpPr>
        <p:spPr>
          <a:xfrm>
            <a:off x="6172200" y="1825625"/>
            <a:ext cx="5181600" cy="435133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238CADD4-8F53-43E9-9063-F658F05BADEE}"/>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6" name="Segnaposto piè di pagina 5">
            <a:extLst>
              <a:ext uri="{FF2B5EF4-FFF2-40B4-BE49-F238E27FC236}">
                <a16:creationId xmlns:a16="http://schemas.microsoft.com/office/drawing/2014/main" id="{25527C0C-C05E-4DC6-853B-08F728824745}"/>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88734464-42BC-4378-AD5D-C592D8E67AA2}"/>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25143785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ECF6E80-E3D0-444B-96CD-562CB02B16E3}"/>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3621ACD6-81DF-4D20-8AC4-E25753DABEF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4" name="Segnaposto contenuto 3">
            <a:extLst>
              <a:ext uri="{FF2B5EF4-FFF2-40B4-BE49-F238E27FC236}">
                <a16:creationId xmlns:a16="http://schemas.microsoft.com/office/drawing/2014/main" id="{C5538806-CDB8-4EEE-9E02-F02D398FF912}"/>
              </a:ext>
            </a:extLst>
          </p:cNvPr>
          <p:cNvSpPr>
            <a:spLocks noGrp="1"/>
          </p:cNvSpPr>
          <p:nvPr>
            <p:ph sz="half" idx="2"/>
          </p:nvPr>
        </p:nvSpPr>
        <p:spPr>
          <a:xfrm>
            <a:off x="839788" y="2505075"/>
            <a:ext cx="5157787"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B191ABC5-8A29-47C5-9365-3AF56A2385E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Modifica gli stili del testo dello schema</a:t>
            </a:r>
          </a:p>
        </p:txBody>
      </p:sp>
      <p:sp>
        <p:nvSpPr>
          <p:cNvPr id="6" name="Segnaposto contenuto 5">
            <a:extLst>
              <a:ext uri="{FF2B5EF4-FFF2-40B4-BE49-F238E27FC236}">
                <a16:creationId xmlns:a16="http://schemas.microsoft.com/office/drawing/2014/main" id="{CF9072F4-E37F-4DE3-BB3C-6D92CB78ED66}"/>
              </a:ext>
            </a:extLst>
          </p:cNvPr>
          <p:cNvSpPr>
            <a:spLocks noGrp="1"/>
          </p:cNvSpPr>
          <p:nvPr>
            <p:ph sz="quarter" idx="4"/>
          </p:nvPr>
        </p:nvSpPr>
        <p:spPr>
          <a:xfrm>
            <a:off x="6172200" y="2505075"/>
            <a:ext cx="5183188" cy="3684588"/>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C2C90148-4C63-4952-BDAB-18233AC92BBA}"/>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8" name="Segnaposto piè di pagina 7">
            <a:extLst>
              <a:ext uri="{FF2B5EF4-FFF2-40B4-BE49-F238E27FC236}">
                <a16:creationId xmlns:a16="http://schemas.microsoft.com/office/drawing/2014/main" id="{CAD7E3E8-3B26-49FC-B346-1344F812502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1EE95167-85CF-4405-B45F-53D65ABB45FA}"/>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18727275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64B95F2-4CC5-4C1F-8901-17338DCD62E0}"/>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7ADF7CFD-BBCF-42FE-A007-A15B49B0C854}"/>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4" name="Segnaposto piè di pagina 3">
            <a:extLst>
              <a:ext uri="{FF2B5EF4-FFF2-40B4-BE49-F238E27FC236}">
                <a16:creationId xmlns:a16="http://schemas.microsoft.com/office/drawing/2014/main" id="{E5377C16-5B13-4BD6-B938-60E368354DE1}"/>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513387A5-1FCC-4920-8380-94241E6F4400}"/>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174937193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01F889A2-EF7D-42BD-8137-E987E6D3CDFA}"/>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3" name="Segnaposto piè di pagina 2">
            <a:extLst>
              <a:ext uri="{FF2B5EF4-FFF2-40B4-BE49-F238E27FC236}">
                <a16:creationId xmlns:a16="http://schemas.microsoft.com/office/drawing/2014/main" id="{94140C43-5853-4B1C-820B-00813431D042}"/>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58BC0BB6-CD98-4DAE-AC90-3258D77747EF}"/>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3247953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023FA2-4EA8-406F-A064-08CF18F85B6B}"/>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BC0B45DD-B375-439A-9F81-F8AECB5831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4133CD9F-3A3B-41F3-9397-C2A9F21C02F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DB1314A1-0B62-4D9C-AF6C-EEEC7B5AA76B}"/>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6" name="Segnaposto piè di pagina 5">
            <a:extLst>
              <a:ext uri="{FF2B5EF4-FFF2-40B4-BE49-F238E27FC236}">
                <a16:creationId xmlns:a16="http://schemas.microsoft.com/office/drawing/2014/main" id="{DD18577F-BE2C-4B75-83EC-3E66D75F93D8}"/>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76142DF-F3A9-481B-BB8F-ECCFF6A2FC06}"/>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2923889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7B82EB-8B6A-41C5-85ED-067898D059CD}"/>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3D43306A-9CB5-4344-BD67-DDA5CDD2E9F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744AB1D8-D692-40E3-A5E9-867BB7D035E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Modifica gli stili del testo dello schema</a:t>
            </a:r>
          </a:p>
        </p:txBody>
      </p:sp>
      <p:sp>
        <p:nvSpPr>
          <p:cNvPr id="5" name="Segnaposto data 4">
            <a:extLst>
              <a:ext uri="{FF2B5EF4-FFF2-40B4-BE49-F238E27FC236}">
                <a16:creationId xmlns:a16="http://schemas.microsoft.com/office/drawing/2014/main" id="{F46A90BD-2B24-4470-950F-3F11DB134431}"/>
              </a:ext>
            </a:extLst>
          </p:cNvPr>
          <p:cNvSpPr>
            <a:spLocks noGrp="1"/>
          </p:cNvSpPr>
          <p:nvPr>
            <p:ph type="dt" sz="half" idx="10"/>
          </p:nvPr>
        </p:nvSpPr>
        <p:spPr/>
        <p:txBody>
          <a:bodyPr/>
          <a:lstStyle/>
          <a:p>
            <a:fld id="{84773A2D-27AC-487F-B6C3-6A2E47AD5EC3}" type="datetimeFigureOut">
              <a:rPr lang="it-IT" smtClean="0"/>
              <a:t>21/11/2025</a:t>
            </a:fld>
            <a:endParaRPr lang="it-IT"/>
          </a:p>
        </p:txBody>
      </p:sp>
      <p:sp>
        <p:nvSpPr>
          <p:cNvPr id="6" name="Segnaposto piè di pagina 5">
            <a:extLst>
              <a:ext uri="{FF2B5EF4-FFF2-40B4-BE49-F238E27FC236}">
                <a16:creationId xmlns:a16="http://schemas.microsoft.com/office/drawing/2014/main" id="{08E31FE0-7C34-4AE6-8C78-5ED73DAC9D59}"/>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9F1E4A40-84F9-4F21-9F59-C11B9B872068}"/>
              </a:ext>
            </a:extLst>
          </p:cNvPr>
          <p:cNvSpPr>
            <a:spLocks noGrp="1"/>
          </p:cNvSpPr>
          <p:nvPr>
            <p:ph type="sldNum" sz="quarter" idx="12"/>
          </p:nvPr>
        </p:nvSpPr>
        <p:spPr/>
        <p:txBody>
          <a:bodyPr/>
          <a:lstStyle/>
          <a:p>
            <a:fld id="{043F5DA8-281A-4431-8C16-8650D54E1BD7}" type="slidenum">
              <a:rPr lang="it-IT" smtClean="0"/>
              <a:t>‹N›</a:t>
            </a:fld>
            <a:endParaRPr lang="it-IT"/>
          </a:p>
        </p:txBody>
      </p:sp>
    </p:spTree>
    <p:extLst>
      <p:ext uri="{BB962C8B-B14F-4D97-AF65-F5344CB8AC3E}">
        <p14:creationId xmlns:p14="http://schemas.microsoft.com/office/powerpoint/2010/main" val="36563211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01A2298B-206C-4F90-9DF5-3E5FCD885A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E80330A-C971-45E0-94F3-9993A6AB2B1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DC2C5F5C-0C5E-4305-8A29-E0CF07C3E84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773A2D-27AC-487F-B6C3-6A2E47AD5EC3}" type="datetimeFigureOut">
              <a:rPr lang="it-IT" smtClean="0"/>
              <a:t>21/11/2025</a:t>
            </a:fld>
            <a:endParaRPr lang="it-IT"/>
          </a:p>
        </p:txBody>
      </p:sp>
      <p:sp>
        <p:nvSpPr>
          <p:cNvPr id="5" name="Segnaposto piè di pagina 4">
            <a:extLst>
              <a:ext uri="{FF2B5EF4-FFF2-40B4-BE49-F238E27FC236}">
                <a16:creationId xmlns:a16="http://schemas.microsoft.com/office/drawing/2014/main" id="{F71EB280-E0D5-4991-AA56-D7F98685E9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3BC2CB2B-670F-4AFE-B25E-EDD8E902729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43F5DA8-281A-4431-8C16-8650D54E1BD7}" type="slidenum">
              <a:rPr lang="it-IT" smtClean="0"/>
              <a:t>‹N›</a:t>
            </a:fld>
            <a:endParaRPr lang="it-IT"/>
          </a:p>
        </p:txBody>
      </p:sp>
    </p:spTree>
    <p:extLst>
      <p:ext uri="{BB962C8B-B14F-4D97-AF65-F5344CB8AC3E}">
        <p14:creationId xmlns:p14="http://schemas.microsoft.com/office/powerpoint/2010/main" val="125031214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normAutofit fontScale="90000"/>
          </a:bodyPr>
          <a:lstStyle/>
          <a:p>
            <a:r>
              <a:rPr lang="it-IT" cap="small" dirty="0"/>
              <a:t>Università degli Studi di Teramo </a:t>
            </a:r>
            <a:br>
              <a:rPr lang="it-IT" cap="small" dirty="0"/>
            </a:br>
            <a:r>
              <a:rPr lang="it-IT" sz="4900" cap="small" dirty="0"/>
              <a:t>Dipartimento di Giurisprudenza</a:t>
            </a:r>
            <a:br>
              <a:rPr lang="it-IT" cap="small" dirty="0"/>
            </a:br>
            <a:r>
              <a:rPr lang="it-IT" sz="3100" cap="small" dirty="0" err="1"/>
              <a:t>a.a</a:t>
            </a:r>
            <a:r>
              <a:rPr lang="it-IT" sz="3100" cap="small" dirty="0"/>
              <a:t>. 2025-2026</a:t>
            </a:r>
          </a:p>
        </p:txBody>
      </p:sp>
      <p:sp>
        <p:nvSpPr>
          <p:cNvPr id="3" name="Sottotitolo 2"/>
          <p:cNvSpPr>
            <a:spLocks noGrp="1"/>
          </p:cNvSpPr>
          <p:nvPr>
            <p:ph type="subTitle" idx="1"/>
          </p:nvPr>
        </p:nvSpPr>
        <p:spPr/>
        <p:txBody>
          <a:bodyPr/>
          <a:lstStyle/>
          <a:p>
            <a:r>
              <a:rPr lang="it-IT" cap="small" dirty="0"/>
              <a:t>Corso di Diritto dell’anticorruzione</a:t>
            </a:r>
          </a:p>
          <a:p>
            <a:r>
              <a:rPr lang="it-IT" dirty="0"/>
              <a:t>Modulo di Diritto amministrativo</a:t>
            </a:r>
          </a:p>
          <a:p>
            <a:r>
              <a:rPr lang="it-IT" i="1" dirty="0"/>
              <a:t>Prof. Simona D’Antonio</a:t>
            </a:r>
          </a:p>
        </p:txBody>
      </p:sp>
      <p:pic>
        <p:nvPicPr>
          <p:cNvPr id="1026" name="Picture 2" descr="Logo"/>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003" y="465364"/>
            <a:ext cx="1713040" cy="77700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396028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FC202C-41E0-481F-A9DE-612965D2912C}"/>
              </a:ext>
            </a:extLst>
          </p:cNvPr>
          <p:cNvSpPr>
            <a:spLocks noGrp="1"/>
          </p:cNvSpPr>
          <p:nvPr>
            <p:ph type="title"/>
          </p:nvPr>
        </p:nvSpPr>
        <p:spPr/>
        <p:txBody>
          <a:bodyPr/>
          <a:lstStyle/>
          <a:p>
            <a:pPr marL="571500" indent="-571500">
              <a:buFont typeface="Wingdings" panose="05000000000000000000" pitchFamily="2" charset="2"/>
              <a:buChar char="Ø"/>
            </a:pPr>
            <a:r>
              <a:rPr lang="it-IT" dirty="0"/>
              <a:t>Enti privati</a:t>
            </a:r>
          </a:p>
        </p:txBody>
      </p:sp>
      <p:sp>
        <p:nvSpPr>
          <p:cNvPr id="3" name="Segnaposto contenuto 2">
            <a:extLst>
              <a:ext uri="{FF2B5EF4-FFF2-40B4-BE49-F238E27FC236}">
                <a16:creationId xmlns:a16="http://schemas.microsoft.com/office/drawing/2014/main" id="{730734C9-C429-41D5-A5B8-BDBCC489057C}"/>
              </a:ext>
            </a:extLst>
          </p:cNvPr>
          <p:cNvSpPr>
            <a:spLocks noGrp="1"/>
          </p:cNvSpPr>
          <p:nvPr>
            <p:ph idx="1"/>
          </p:nvPr>
        </p:nvSpPr>
        <p:spPr/>
        <p:txBody>
          <a:bodyPr/>
          <a:lstStyle/>
          <a:p>
            <a:r>
              <a:rPr lang="it-IT" i="1" dirty="0"/>
              <a:t>Ratio</a:t>
            </a:r>
            <a:r>
              <a:rPr lang="it-IT" dirty="0"/>
              <a:t> dell’applicazione della normativa in materia di prevenzione della corruzione agli enti privati controllati o partecipati da PP.AA.: i loro agenti sono equiparati ai pubblici funzionari ai fini dei reati contro la P.A.</a:t>
            </a:r>
          </a:p>
          <a:p>
            <a:r>
              <a:rPr lang="it-IT" dirty="0"/>
              <a:t>L’ANAC con linee guida del 2015 aveva distinto tra enti controllati (tenuti ad adottare i PTPC) ed enti partecipati (non tenuti).</a:t>
            </a:r>
          </a:p>
          <a:p>
            <a:r>
              <a:rPr lang="it-IT" dirty="0"/>
              <a:t>Il d. lgs. 97/2016 ha fatto chiarezza innestando nella l. n. 190/2012 il c. 2-bis, che richiama l’art. 2-bis, c. 2, d. lgs. n. 33/2013. </a:t>
            </a:r>
          </a:p>
        </p:txBody>
      </p:sp>
    </p:spTree>
    <p:extLst>
      <p:ext uri="{BB962C8B-B14F-4D97-AF65-F5344CB8AC3E}">
        <p14:creationId xmlns:p14="http://schemas.microsoft.com/office/powerpoint/2010/main" val="31752795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53B104A-81AE-400A-BD3B-04BF48392C3B}"/>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68438C72-6881-42BE-8586-0249BAF0AD8E}"/>
              </a:ext>
            </a:extLst>
          </p:cNvPr>
          <p:cNvSpPr>
            <a:spLocks noGrp="1"/>
          </p:cNvSpPr>
          <p:nvPr>
            <p:ph idx="1"/>
          </p:nvPr>
        </p:nvSpPr>
        <p:spPr/>
        <p:txBody>
          <a:bodyPr/>
          <a:lstStyle/>
          <a:p>
            <a:r>
              <a:rPr lang="it-IT" dirty="0"/>
              <a:t>Sono esentati dall’obbligo di adottare i PTPC altri enti privati pure partecipati da PP.AA. ma non aventi tutti i requisiti previsti dalle citate disposizioni.</a:t>
            </a:r>
          </a:p>
          <a:p>
            <a:r>
              <a:rPr lang="it-IT" dirty="0"/>
              <a:t>Per questi enti privati le linee guida ANAC 2017 raccomandano di inserire, all’interno del modello 231, misure preventive dei rischi corruttivi.</a:t>
            </a:r>
          </a:p>
        </p:txBody>
      </p:sp>
    </p:spTree>
    <p:extLst>
      <p:ext uri="{BB962C8B-B14F-4D97-AF65-F5344CB8AC3E}">
        <p14:creationId xmlns:p14="http://schemas.microsoft.com/office/powerpoint/2010/main" val="6869993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96E294F-B7F3-4781-B225-C38725235264}"/>
              </a:ext>
            </a:extLst>
          </p:cNvPr>
          <p:cNvSpPr>
            <a:spLocks noGrp="1"/>
          </p:cNvSpPr>
          <p:nvPr>
            <p:ph type="title"/>
          </p:nvPr>
        </p:nvSpPr>
        <p:spPr/>
        <p:txBody>
          <a:bodyPr/>
          <a:lstStyle/>
          <a:p>
            <a:r>
              <a:rPr lang="it-IT" dirty="0"/>
              <a:t>La struttura del PNA: evoluzione </a:t>
            </a:r>
          </a:p>
        </p:txBody>
      </p:sp>
      <p:sp>
        <p:nvSpPr>
          <p:cNvPr id="3" name="Segnaposto contenuto 2">
            <a:extLst>
              <a:ext uri="{FF2B5EF4-FFF2-40B4-BE49-F238E27FC236}">
                <a16:creationId xmlns:a16="http://schemas.microsoft.com/office/drawing/2014/main" id="{49AB847F-7542-44E9-A843-C2F88E9A48A8}"/>
              </a:ext>
            </a:extLst>
          </p:cNvPr>
          <p:cNvSpPr>
            <a:spLocks noGrp="1"/>
          </p:cNvSpPr>
          <p:nvPr>
            <p:ph idx="1"/>
          </p:nvPr>
        </p:nvSpPr>
        <p:spPr/>
        <p:txBody>
          <a:bodyPr>
            <a:normAutofit lnSpcReduction="10000"/>
          </a:bodyPr>
          <a:lstStyle/>
          <a:p>
            <a:r>
              <a:rPr lang="it-IT" dirty="0"/>
              <a:t>Il PNA 2013 era costituito da una parte introduttiva e una parte operativa, distinta in tre sezioni: </a:t>
            </a:r>
          </a:p>
          <a:p>
            <a:pPr marL="514350" indent="-514350">
              <a:buAutoNum type="arabicParenR"/>
            </a:pPr>
            <a:r>
              <a:rPr lang="it-IT" dirty="0"/>
              <a:t>obiettivi strategici e azioni previste nel periodo di riferimento (2013-2016);</a:t>
            </a:r>
          </a:p>
          <a:p>
            <a:pPr marL="514350" indent="-514350">
              <a:buAutoNum type="arabicParenR"/>
            </a:pPr>
            <a:r>
              <a:rPr lang="it-IT" dirty="0"/>
              <a:t>direttive per l’applicazione delle misure di prevenzione;</a:t>
            </a:r>
          </a:p>
          <a:p>
            <a:pPr marL="514350" indent="-514350">
              <a:buAutoNum type="arabicParenR"/>
            </a:pPr>
            <a:r>
              <a:rPr lang="it-IT" dirty="0"/>
              <a:t>direttive circa le comunicazioni dei dati e delle informazioni da trasmettere al DFP. </a:t>
            </a:r>
          </a:p>
          <a:p>
            <a:pPr>
              <a:buFont typeface="Wingdings" panose="05000000000000000000" pitchFamily="2" charset="2"/>
              <a:buChar char="Ø"/>
            </a:pPr>
            <a:r>
              <a:rPr lang="it-IT" dirty="0"/>
              <a:t> Obiettivi strategici: ridurre l’opportunità che si manifestino casi di corruzione; aumentare la possibilità di scoprire casi di corruzione; creare un contesto sfavorevole alla corruzione.</a:t>
            </a:r>
          </a:p>
        </p:txBody>
      </p:sp>
    </p:spTree>
    <p:extLst>
      <p:ext uri="{BB962C8B-B14F-4D97-AF65-F5344CB8AC3E}">
        <p14:creationId xmlns:p14="http://schemas.microsoft.com/office/powerpoint/2010/main" val="15252299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0F9EF9B-D551-40CC-B8A4-DA61AAF64E74}"/>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6074862A-E8A8-4F71-B77B-FA4447CADDC7}"/>
              </a:ext>
            </a:extLst>
          </p:cNvPr>
          <p:cNvSpPr>
            <a:spLocks noGrp="1"/>
          </p:cNvSpPr>
          <p:nvPr>
            <p:ph idx="1"/>
          </p:nvPr>
        </p:nvSpPr>
        <p:spPr/>
        <p:txBody>
          <a:bodyPr>
            <a:normAutofit lnSpcReduction="10000"/>
          </a:bodyPr>
          <a:lstStyle/>
          <a:p>
            <a:r>
              <a:rPr lang="it-IT" dirty="0"/>
              <a:t>Aggiornamento per il 2015:</a:t>
            </a:r>
          </a:p>
          <a:p>
            <a:pPr>
              <a:buFontTx/>
              <a:buChar char="-"/>
            </a:pPr>
            <a:r>
              <a:rPr lang="it-IT" dirty="0"/>
              <a:t>è stato posto maggiormente l’accento sull’individuazione dei rischi e dei relativi rimedi;</a:t>
            </a:r>
          </a:p>
          <a:p>
            <a:pPr>
              <a:buFontTx/>
              <a:buChar char="-"/>
            </a:pPr>
            <a:r>
              <a:rPr lang="it-IT" dirty="0"/>
              <a:t>parte generale (modalità di approvazione, ruolo del responsabile della prevenzione, formazione, etc.) e parte speciale (con due approfondimenti: </a:t>
            </a:r>
            <a:r>
              <a:rPr lang="it-IT" sz="2600" dirty="0">
                <a:solidFill>
                  <a:srgbClr val="FF0000"/>
                </a:solidFill>
              </a:rPr>
              <a:t>sanità e contratti pubblici</a:t>
            </a:r>
            <a:r>
              <a:rPr lang="it-IT" dirty="0"/>
              <a:t>)</a:t>
            </a:r>
          </a:p>
          <a:p>
            <a:r>
              <a:rPr lang="it-IT" dirty="0"/>
              <a:t>PNA 2016: parte generale e parte speciale (</a:t>
            </a:r>
            <a:r>
              <a:rPr lang="it-IT" sz="2600" dirty="0"/>
              <a:t>con 7 approfondimenti: </a:t>
            </a:r>
            <a:r>
              <a:rPr lang="it-IT" sz="2600" dirty="0">
                <a:solidFill>
                  <a:srgbClr val="FF0000"/>
                </a:solidFill>
              </a:rPr>
              <a:t>piccoli comuni, città metropolitane, ordini e collegi professionali, istituzioni scolastiche, tutela e valorizzazione dei beni culturali, governo del territorio e sanità</a:t>
            </a:r>
            <a:r>
              <a:rPr lang="it-IT" dirty="0"/>
              <a:t>) </a:t>
            </a:r>
          </a:p>
          <a:p>
            <a:r>
              <a:rPr lang="it-IT" dirty="0"/>
              <a:t>PNA 2019: sola parte generale (obiettivo semplificazione). </a:t>
            </a:r>
          </a:p>
        </p:txBody>
      </p:sp>
    </p:spTree>
    <p:extLst>
      <p:ext uri="{BB962C8B-B14F-4D97-AF65-F5344CB8AC3E}">
        <p14:creationId xmlns:p14="http://schemas.microsoft.com/office/powerpoint/2010/main" val="5792182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4F2D7B5-168C-448A-9153-6BA45F2041A1}"/>
              </a:ext>
            </a:extLst>
          </p:cNvPr>
          <p:cNvSpPr>
            <a:spLocks noGrp="1"/>
          </p:cNvSpPr>
          <p:nvPr>
            <p:ph type="title"/>
          </p:nvPr>
        </p:nvSpPr>
        <p:spPr/>
        <p:txBody>
          <a:bodyPr/>
          <a:lstStyle/>
          <a:p>
            <a:r>
              <a:rPr lang="it-IT" dirty="0"/>
              <a:t>PTPC: struttura </a:t>
            </a:r>
            <a:r>
              <a:rPr lang="it-IT"/>
              <a:t>e contenuto</a:t>
            </a:r>
          </a:p>
        </p:txBody>
      </p:sp>
      <p:sp>
        <p:nvSpPr>
          <p:cNvPr id="3" name="Segnaposto contenuto 2">
            <a:extLst>
              <a:ext uri="{FF2B5EF4-FFF2-40B4-BE49-F238E27FC236}">
                <a16:creationId xmlns:a16="http://schemas.microsoft.com/office/drawing/2014/main" id="{37DB7179-913D-461B-B11A-4539B8B046EE}"/>
              </a:ext>
            </a:extLst>
          </p:cNvPr>
          <p:cNvSpPr>
            <a:spLocks noGrp="1"/>
          </p:cNvSpPr>
          <p:nvPr>
            <p:ph idx="1"/>
          </p:nvPr>
        </p:nvSpPr>
        <p:spPr/>
        <p:txBody>
          <a:bodyPr>
            <a:normAutofit lnSpcReduction="10000"/>
          </a:bodyPr>
          <a:lstStyle/>
          <a:p>
            <a:r>
              <a:rPr lang="it-IT" dirty="0"/>
              <a:t>Durata triennale, con aggiornamento annuale</a:t>
            </a:r>
          </a:p>
          <a:p>
            <a:r>
              <a:rPr lang="it-IT" dirty="0"/>
              <a:t>Tipico documento di programmazione: obiettivi, indicatori, misure, responsabili, tempistica e risorse.</a:t>
            </a:r>
          </a:p>
          <a:p>
            <a:r>
              <a:rPr lang="it-IT" dirty="0"/>
              <a:t>Contenuto:</a:t>
            </a:r>
          </a:p>
          <a:p>
            <a:pPr marL="0" indent="0">
              <a:buNone/>
            </a:pPr>
            <a:r>
              <a:rPr lang="it-IT" dirty="0"/>
              <a:t>1. Mappatura delle </a:t>
            </a:r>
            <a:r>
              <a:rPr lang="it-IT" dirty="0">
                <a:solidFill>
                  <a:srgbClr val="FF0000"/>
                </a:solidFill>
              </a:rPr>
              <a:t>aree</a:t>
            </a:r>
            <a:r>
              <a:rPr lang="it-IT" dirty="0"/>
              <a:t> a rischio corruzione (</a:t>
            </a:r>
            <a:r>
              <a:rPr lang="it-IT" sz="2600" dirty="0"/>
              <a:t>la legge individua: concessioni e autorizzazioni, procedure di evidenza pubblica, sovvenzioni, concorsi, progressioni di carriera</a:t>
            </a:r>
            <a:r>
              <a:rPr lang="it-IT" dirty="0"/>
              <a:t>) e dei </a:t>
            </a:r>
            <a:r>
              <a:rPr lang="it-IT" dirty="0">
                <a:solidFill>
                  <a:srgbClr val="FF0000"/>
                </a:solidFill>
              </a:rPr>
              <a:t>procedimenti</a:t>
            </a:r>
            <a:r>
              <a:rPr lang="it-IT" dirty="0"/>
              <a:t> che ricadono in ciascuna area (</a:t>
            </a:r>
            <a:r>
              <a:rPr lang="it-IT" sz="2600" dirty="0"/>
              <a:t>individuazione delle fasi più esposte</a:t>
            </a:r>
            <a:r>
              <a:rPr lang="it-IT" dirty="0"/>
              <a:t>). </a:t>
            </a:r>
          </a:p>
          <a:p>
            <a:pPr marL="0" indent="0">
              <a:buNone/>
            </a:pPr>
            <a:r>
              <a:rPr lang="it-IT" dirty="0"/>
              <a:t>2. </a:t>
            </a:r>
            <a:r>
              <a:rPr lang="it-IT" dirty="0">
                <a:solidFill>
                  <a:srgbClr val="FF0000"/>
                </a:solidFill>
              </a:rPr>
              <a:t>Misure</a:t>
            </a:r>
            <a:r>
              <a:rPr lang="it-IT" dirty="0"/>
              <a:t> per sterilizzare i rischi (</a:t>
            </a:r>
            <a:r>
              <a:rPr lang="it-IT" sz="2600" dirty="0"/>
              <a:t>la legge menziona la rotazione del personale</a:t>
            </a:r>
            <a:r>
              <a:rPr lang="it-IT" dirty="0"/>
              <a:t>) da individuare anche su proposta dei dirigenti degli uffici interessati.</a:t>
            </a:r>
          </a:p>
        </p:txBody>
      </p:sp>
    </p:spTree>
    <p:extLst>
      <p:ext uri="{BB962C8B-B14F-4D97-AF65-F5344CB8AC3E}">
        <p14:creationId xmlns:p14="http://schemas.microsoft.com/office/powerpoint/2010/main" val="332246284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9DC4C12-D079-43E8-B64D-6A971272E905}"/>
              </a:ext>
            </a:extLst>
          </p:cNvPr>
          <p:cNvSpPr>
            <a:spLocks noGrp="1"/>
          </p:cNvSpPr>
          <p:nvPr>
            <p:ph type="title"/>
          </p:nvPr>
        </p:nvSpPr>
        <p:spPr/>
        <p:txBody>
          <a:bodyPr/>
          <a:lstStyle/>
          <a:p>
            <a:r>
              <a:rPr lang="it-IT" dirty="0"/>
              <a:t>… inoltre il piano deve contenere:</a:t>
            </a:r>
          </a:p>
        </p:txBody>
      </p:sp>
      <p:sp>
        <p:nvSpPr>
          <p:cNvPr id="3" name="Segnaposto contenuto 2">
            <a:extLst>
              <a:ext uri="{FF2B5EF4-FFF2-40B4-BE49-F238E27FC236}">
                <a16:creationId xmlns:a16="http://schemas.microsoft.com/office/drawing/2014/main" id="{38B4FD47-FA76-446B-B942-7909BBC6F6E4}"/>
              </a:ext>
            </a:extLst>
          </p:cNvPr>
          <p:cNvSpPr>
            <a:spLocks noGrp="1"/>
          </p:cNvSpPr>
          <p:nvPr>
            <p:ph idx="1"/>
          </p:nvPr>
        </p:nvSpPr>
        <p:spPr/>
        <p:txBody>
          <a:bodyPr>
            <a:normAutofit fontScale="92500" lnSpcReduction="20000"/>
          </a:bodyPr>
          <a:lstStyle/>
          <a:p>
            <a:r>
              <a:rPr lang="it-IT" dirty="0"/>
              <a:t>Sistemi di formazione dei dipendenti</a:t>
            </a:r>
          </a:p>
          <a:p>
            <a:r>
              <a:rPr lang="it-IT" dirty="0"/>
              <a:t>Sistemi di attuazione e controllo delle decisioni prese in funzione di prevenzione</a:t>
            </a:r>
          </a:p>
          <a:p>
            <a:r>
              <a:rPr lang="it-IT" dirty="0"/>
              <a:t>Obblighi di informazione a carico di dipendenti e dirigenti nei confronti del RPC</a:t>
            </a:r>
          </a:p>
          <a:p>
            <a:r>
              <a:rPr lang="it-IT" dirty="0"/>
              <a:t>Modalità di monitoraggio del rispetto dei termini di conclusione dei procedimenti e dei rapporti tra la P.A. e i soggetti contraenti, beneficiari di autorizzazioni e vantaggi economici</a:t>
            </a:r>
          </a:p>
          <a:p>
            <a:r>
              <a:rPr lang="it-IT" dirty="0"/>
              <a:t>Obblighi di trasparenza ‘ulteriori’ rispetto a quelli di legge </a:t>
            </a:r>
          </a:p>
          <a:p>
            <a:r>
              <a:rPr lang="it-IT" dirty="0"/>
              <a:t>Programma triennale per la trasparenza e l’integrità (PTTI), che oggi (dal 2016) è una sezione del PTPC.</a:t>
            </a:r>
          </a:p>
          <a:p>
            <a:r>
              <a:rPr lang="it-IT" dirty="0"/>
              <a:t>Indicazione del responsabile della trasparenza (che coincide con il RPC). </a:t>
            </a:r>
          </a:p>
        </p:txBody>
      </p:sp>
    </p:spTree>
    <p:extLst>
      <p:ext uri="{BB962C8B-B14F-4D97-AF65-F5344CB8AC3E}">
        <p14:creationId xmlns:p14="http://schemas.microsoft.com/office/powerpoint/2010/main" val="29419860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29162F-C11B-4A77-94A3-01DF4D8A8B42}"/>
              </a:ext>
            </a:extLst>
          </p:cNvPr>
          <p:cNvSpPr>
            <a:spLocks noGrp="1"/>
          </p:cNvSpPr>
          <p:nvPr>
            <p:ph type="title"/>
          </p:nvPr>
        </p:nvSpPr>
        <p:spPr/>
        <p:txBody>
          <a:bodyPr/>
          <a:lstStyle/>
          <a:p>
            <a:r>
              <a:rPr lang="it-IT" dirty="0"/>
              <a:t>La rotazione del personale</a:t>
            </a:r>
          </a:p>
        </p:txBody>
      </p:sp>
      <p:sp>
        <p:nvSpPr>
          <p:cNvPr id="3" name="Segnaposto contenuto 2">
            <a:extLst>
              <a:ext uri="{FF2B5EF4-FFF2-40B4-BE49-F238E27FC236}">
                <a16:creationId xmlns:a16="http://schemas.microsoft.com/office/drawing/2014/main" id="{B3BFFE13-D060-4722-A77F-22210E158A8D}"/>
              </a:ext>
            </a:extLst>
          </p:cNvPr>
          <p:cNvSpPr>
            <a:spLocks noGrp="1"/>
          </p:cNvSpPr>
          <p:nvPr>
            <p:ph idx="1"/>
          </p:nvPr>
        </p:nvSpPr>
        <p:spPr/>
        <p:txBody>
          <a:bodyPr/>
          <a:lstStyle/>
          <a:p>
            <a:r>
              <a:rPr lang="it-IT" dirty="0"/>
              <a:t>Spostamento, periodico o occasionale, di dipendenti dall’ufficio o servizio cui sono preposti ad un altro: </a:t>
            </a:r>
            <a:r>
              <a:rPr lang="it-IT" i="1" dirty="0"/>
              <a:t>ratio</a:t>
            </a:r>
            <a:r>
              <a:rPr lang="it-IT" dirty="0"/>
              <a:t>.</a:t>
            </a:r>
          </a:p>
          <a:p>
            <a:r>
              <a:rPr lang="it-IT" dirty="0">
                <a:solidFill>
                  <a:srgbClr val="FF0000"/>
                </a:solidFill>
              </a:rPr>
              <a:t>Rotazione «straordinaria»</a:t>
            </a:r>
            <a:r>
              <a:rPr lang="it-IT" dirty="0"/>
              <a:t> (art. 16, c. 1, lett. l-quater, TUPI) nei casi di avvio di procedimenti penali o disciplinari per condotte corruttive: obbligo di avviare una verifica, al termine della quale si potrà procedere a rotazione o meno.</a:t>
            </a:r>
          </a:p>
          <a:p>
            <a:r>
              <a:rPr lang="it-IT" dirty="0"/>
              <a:t>Rotazione «ordinaria»: i dirigenti e i funzionari delle aree a rischio possono essere sottoposti a periodica rotazione, secondo criteri definiti dall’ANAC; il RPC, d’intesa con il dirigente competente, verifica l’effettiva rotazione. </a:t>
            </a:r>
          </a:p>
        </p:txBody>
      </p:sp>
    </p:spTree>
    <p:extLst>
      <p:ext uri="{BB962C8B-B14F-4D97-AF65-F5344CB8AC3E}">
        <p14:creationId xmlns:p14="http://schemas.microsoft.com/office/powerpoint/2010/main" val="761974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6BFD67-2FBA-4802-B279-97FB8E231572}"/>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D726EC34-A417-4E14-AFCA-23A4FE9E4D72}"/>
              </a:ext>
            </a:extLst>
          </p:cNvPr>
          <p:cNvSpPr>
            <a:spLocks noGrp="1"/>
          </p:cNvSpPr>
          <p:nvPr>
            <p:ph idx="1"/>
          </p:nvPr>
        </p:nvSpPr>
        <p:spPr/>
        <p:txBody>
          <a:bodyPr/>
          <a:lstStyle/>
          <a:p>
            <a:r>
              <a:rPr lang="it-IT" dirty="0"/>
              <a:t>L’ANAC, nei PNA, ha definito limiti soggettivi ed oggettivi, e ha sottolineato il ruolo della formazione del personale. </a:t>
            </a:r>
          </a:p>
          <a:p>
            <a:r>
              <a:rPr lang="it-IT" dirty="0"/>
              <a:t>Nel PTPC occorre effettuare una programmazione pluriennale della rotazione degli incarichi, indicando periodicità e criteri ed informandone le organizzazioni sindacali.</a:t>
            </a:r>
          </a:p>
          <a:p>
            <a:r>
              <a:rPr lang="it-IT" dirty="0"/>
              <a:t>I PNA individuano anche i casi in cui la rotazione non è possibile (ad es. piccoli enti), suggerendo eventuali misure compensative.</a:t>
            </a:r>
          </a:p>
          <a:p>
            <a:r>
              <a:rPr lang="it-IT" dirty="0"/>
              <a:t>L’ANAC, vigilando sui PTPC, può verificare se e come le amministrazioni programmano ed attuano la misura della rotazione.  </a:t>
            </a:r>
          </a:p>
        </p:txBody>
      </p:sp>
    </p:spTree>
    <p:extLst>
      <p:ext uri="{BB962C8B-B14F-4D97-AF65-F5344CB8AC3E}">
        <p14:creationId xmlns:p14="http://schemas.microsoft.com/office/powerpoint/2010/main" val="354087432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6CC0C22-529A-48B6-99A5-5AE69137BECF}"/>
              </a:ext>
            </a:extLst>
          </p:cNvPr>
          <p:cNvSpPr>
            <a:spLocks noGrp="1"/>
          </p:cNvSpPr>
          <p:nvPr>
            <p:ph type="title"/>
          </p:nvPr>
        </p:nvSpPr>
        <p:spPr/>
        <p:txBody>
          <a:bodyPr/>
          <a:lstStyle/>
          <a:p>
            <a:r>
              <a:rPr lang="it-IT" dirty="0"/>
              <a:t>Procedimento di adozione del PTPC</a:t>
            </a:r>
          </a:p>
        </p:txBody>
      </p:sp>
      <p:sp>
        <p:nvSpPr>
          <p:cNvPr id="3" name="Segnaposto contenuto 2">
            <a:extLst>
              <a:ext uri="{FF2B5EF4-FFF2-40B4-BE49-F238E27FC236}">
                <a16:creationId xmlns:a16="http://schemas.microsoft.com/office/drawing/2014/main" id="{0C1E9D92-7778-4C69-AB83-2A3D0DC285CB}"/>
              </a:ext>
            </a:extLst>
          </p:cNvPr>
          <p:cNvSpPr>
            <a:spLocks noGrp="1"/>
          </p:cNvSpPr>
          <p:nvPr>
            <p:ph idx="1"/>
          </p:nvPr>
        </p:nvSpPr>
        <p:spPr/>
        <p:txBody>
          <a:bodyPr>
            <a:normAutofit fontScale="92500"/>
          </a:bodyPr>
          <a:lstStyle/>
          <a:p>
            <a:r>
              <a:rPr lang="it-IT" dirty="0">
                <a:solidFill>
                  <a:srgbClr val="FF0000"/>
                </a:solidFill>
              </a:rPr>
              <a:t>Predisposto dal RPC </a:t>
            </a:r>
            <a:r>
              <a:rPr lang="it-IT" dirty="0"/>
              <a:t>sulla base degli </a:t>
            </a:r>
            <a:r>
              <a:rPr lang="it-IT" i="1" dirty="0"/>
              <a:t>obiettivi</a:t>
            </a:r>
            <a:r>
              <a:rPr lang="it-IT" dirty="0"/>
              <a:t> e delle </a:t>
            </a:r>
            <a:r>
              <a:rPr lang="it-IT" i="1" dirty="0"/>
              <a:t>direttive</a:t>
            </a:r>
            <a:r>
              <a:rPr lang="it-IT" dirty="0"/>
              <a:t> individuati </a:t>
            </a:r>
            <a:r>
              <a:rPr lang="it-IT" dirty="0">
                <a:solidFill>
                  <a:srgbClr val="0070C0"/>
                </a:solidFill>
              </a:rPr>
              <a:t>dall’organo di governo </a:t>
            </a:r>
            <a:r>
              <a:rPr lang="it-IT" dirty="0"/>
              <a:t>e da quest’ultimo </a:t>
            </a:r>
            <a:r>
              <a:rPr lang="it-IT" dirty="0">
                <a:solidFill>
                  <a:srgbClr val="0070C0"/>
                </a:solidFill>
              </a:rPr>
              <a:t>approvato</a:t>
            </a:r>
            <a:r>
              <a:rPr lang="it-IT" dirty="0"/>
              <a:t>.</a:t>
            </a:r>
          </a:p>
          <a:p>
            <a:r>
              <a:rPr lang="it-IT" dirty="0"/>
              <a:t>Negli enti locali il RPC può richiedere il supporto della Prefettura.</a:t>
            </a:r>
          </a:p>
          <a:p>
            <a:r>
              <a:rPr lang="it-IT" dirty="0"/>
              <a:t>Le misure da assumere possono essere individuate sulla base delle proposte dei dirigenti.</a:t>
            </a:r>
          </a:p>
          <a:p>
            <a:r>
              <a:rPr lang="it-IT" dirty="0"/>
              <a:t>Nelle amministrazioni più estese il supporto dei dirigenti dei singoli uffici sarà molto utile per la fase di mappatura dei rischi (cfr. art. 16 TUPI)</a:t>
            </a:r>
          </a:p>
          <a:p>
            <a:r>
              <a:rPr lang="it-IT" dirty="0"/>
              <a:t>Non è escluso che il responsabile interloquisca con la società civile.</a:t>
            </a:r>
          </a:p>
          <a:p>
            <a:r>
              <a:rPr lang="it-IT" dirty="0"/>
              <a:t>L’elaborazione del piano non può essere affidata a soggetti esterni all’amministrazione.</a:t>
            </a:r>
          </a:p>
        </p:txBody>
      </p:sp>
    </p:spTree>
    <p:extLst>
      <p:ext uri="{BB962C8B-B14F-4D97-AF65-F5344CB8AC3E}">
        <p14:creationId xmlns:p14="http://schemas.microsoft.com/office/powerpoint/2010/main" val="40194731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3F7EBF3-357C-414B-B980-BCDF39B563B6}"/>
              </a:ext>
            </a:extLst>
          </p:cNvPr>
          <p:cNvSpPr>
            <a:spLocks noGrp="1"/>
          </p:cNvSpPr>
          <p:nvPr>
            <p:ph type="title"/>
          </p:nvPr>
        </p:nvSpPr>
        <p:spPr/>
        <p:txBody>
          <a:bodyPr/>
          <a:lstStyle/>
          <a:p>
            <a:r>
              <a:rPr lang="it-IT" dirty="0"/>
              <a:t>…segue </a:t>
            </a:r>
          </a:p>
        </p:txBody>
      </p:sp>
      <p:sp>
        <p:nvSpPr>
          <p:cNvPr id="3" name="Segnaposto contenuto 2">
            <a:extLst>
              <a:ext uri="{FF2B5EF4-FFF2-40B4-BE49-F238E27FC236}">
                <a16:creationId xmlns:a16="http://schemas.microsoft.com/office/drawing/2014/main" id="{0A5E0B4D-D426-4104-83ED-4E7262D901A0}"/>
              </a:ext>
            </a:extLst>
          </p:cNvPr>
          <p:cNvSpPr>
            <a:spLocks noGrp="1"/>
          </p:cNvSpPr>
          <p:nvPr>
            <p:ph idx="1"/>
          </p:nvPr>
        </p:nvSpPr>
        <p:spPr/>
        <p:txBody>
          <a:bodyPr/>
          <a:lstStyle/>
          <a:p>
            <a:r>
              <a:rPr lang="it-IT" dirty="0"/>
              <a:t>Il RPC sottopone il piano all’organo di indirizzo politico, che potrà </a:t>
            </a:r>
            <a:r>
              <a:rPr lang="it-IT" u="sng" dirty="0"/>
              <a:t>interloquire</a:t>
            </a:r>
            <a:r>
              <a:rPr lang="it-IT" dirty="0"/>
              <a:t> con il primo o apportare direttamente modifiche.</a:t>
            </a:r>
          </a:p>
          <a:p>
            <a:r>
              <a:rPr lang="it-IT" dirty="0"/>
              <a:t>L’approvazione deve intervenire entro il 31 gennaio di ogni anno.</a:t>
            </a:r>
          </a:p>
          <a:p>
            <a:r>
              <a:rPr lang="it-IT" dirty="0"/>
              <a:t>Possibili accordi ex art. 15 l. n. 241/1990 tra enti di minori dimensioni per definire congiuntamente il PTPC.</a:t>
            </a:r>
          </a:p>
          <a:p>
            <a:r>
              <a:rPr lang="it-IT" dirty="0"/>
              <a:t>Una volta approvato, il piano va pubblicato sul sito istituzionale, nella sezione amministrazione trasparente, ed inviato all’ANAC.</a:t>
            </a:r>
          </a:p>
          <a:p>
            <a:endParaRPr lang="it-IT" dirty="0"/>
          </a:p>
        </p:txBody>
      </p:sp>
    </p:spTree>
    <p:extLst>
      <p:ext uri="{BB962C8B-B14F-4D97-AF65-F5344CB8AC3E}">
        <p14:creationId xmlns:p14="http://schemas.microsoft.com/office/powerpoint/2010/main" val="16696111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F887A7F-DEE6-44EC-ADCB-ACF2D005B493}"/>
              </a:ext>
            </a:extLst>
          </p:cNvPr>
          <p:cNvSpPr>
            <a:spLocks noGrp="1"/>
          </p:cNvSpPr>
          <p:nvPr>
            <p:ph type="ctrTitle"/>
          </p:nvPr>
        </p:nvSpPr>
        <p:spPr/>
        <p:txBody>
          <a:bodyPr>
            <a:normAutofit/>
          </a:bodyPr>
          <a:lstStyle/>
          <a:p>
            <a:r>
              <a:rPr lang="it-IT" dirty="0"/>
              <a:t>Strategie e piani</a:t>
            </a:r>
          </a:p>
        </p:txBody>
      </p:sp>
      <p:sp>
        <p:nvSpPr>
          <p:cNvPr id="3" name="Sottotitolo 2">
            <a:extLst>
              <a:ext uri="{FF2B5EF4-FFF2-40B4-BE49-F238E27FC236}">
                <a16:creationId xmlns:a16="http://schemas.microsoft.com/office/drawing/2014/main" id="{9ED46833-D09D-4087-96C4-BAEEEE048188}"/>
              </a:ext>
            </a:extLst>
          </p:cNvPr>
          <p:cNvSpPr>
            <a:spLocks noGrp="1"/>
          </p:cNvSpPr>
          <p:nvPr>
            <p:ph type="subTitle" idx="1"/>
          </p:nvPr>
        </p:nvSpPr>
        <p:spPr/>
        <p:txBody>
          <a:bodyPr>
            <a:normAutofit/>
          </a:bodyPr>
          <a:lstStyle/>
          <a:p>
            <a:r>
              <a:rPr lang="it-IT" sz="4000" dirty="0"/>
              <a:t>per la prevenzione della corruzione</a:t>
            </a:r>
          </a:p>
        </p:txBody>
      </p:sp>
    </p:spTree>
    <p:extLst>
      <p:ext uri="{BB962C8B-B14F-4D97-AF65-F5344CB8AC3E}">
        <p14:creationId xmlns:p14="http://schemas.microsoft.com/office/powerpoint/2010/main" val="2134414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300DEF5-3BE8-4636-849D-CB94C8A82F38}"/>
              </a:ext>
            </a:extLst>
          </p:cNvPr>
          <p:cNvSpPr>
            <a:spLocks noGrp="1"/>
          </p:cNvSpPr>
          <p:nvPr>
            <p:ph type="title"/>
          </p:nvPr>
        </p:nvSpPr>
        <p:spPr/>
        <p:txBody>
          <a:bodyPr/>
          <a:lstStyle/>
          <a:p>
            <a:r>
              <a:rPr lang="it-IT" dirty="0"/>
              <a:t>IL PIAO</a:t>
            </a:r>
          </a:p>
        </p:txBody>
      </p:sp>
      <p:sp>
        <p:nvSpPr>
          <p:cNvPr id="3" name="Segnaposto contenuto 2">
            <a:extLst>
              <a:ext uri="{FF2B5EF4-FFF2-40B4-BE49-F238E27FC236}">
                <a16:creationId xmlns:a16="http://schemas.microsoft.com/office/drawing/2014/main" id="{6C997FAC-BCC7-45E9-868E-7BFFFA0040A9}"/>
              </a:ext>
            </a:extLst>
          </p:cNvPr>
          <p:cNvSpPr>
            <a:spLocks noGrp="1"/>
          </p:cNvSpPr>
          <p:nvPr>
            <p:ph idx="1"/>
          </p:nvPr>
        </p:nvSpPr>
        <p:spPr/>
        <p:txBody>
          <a:bodyPr>
            <a:normAutofit lnSpcReduction="10000"/>
          </a:bodyPr>
          <a:lstStyle/>
          <a:p>
            <a:r>
              <a:rPr lang="it-IT" dirty="0"/>
              <a:t>Il </a:t>
            </a:r>
            <a:r>
              <a:rPr lang="it-IT" dirty="0" err="1"/>
              <a:t>d.l.</a:t>
            </a:r>
            <a:r>
              <a:rPr lang="it-IT" dirty="0"/>
              <a:t> 9.6.2021, n. 80, </a:t>
            </a:r>
            <a:r>
              <a:rPr lang="it-IT" dirty="0" err="1"/>
              <a:t>conv</a:t>
            </a:r>
            <a:r>
              <a:rPr lang="it-IT" dirty="0"/>
              <a:t>. in l. 6.8.2021, n. 113 ha prescritto l’adozione del Piano Integrato di Attività e Organizzazione (c.d. PIAO) alle </a:t>
            </a:r>
            <a:r>
              <a:rPr lang="it-IT" dirty="0">
                <a:solidFill>
                  <a:srgbClr val="FF0000"/>
                </a:solidFill>
              </a:rPr>
              <a:t>amministrazioni con più di 50 dipendenti </a:t>
            </a:r>
            <a:r>
              <a:rPr lang="it-IT" dirty="0"/>
              <a:t>(</a:t>
            </a:r>
            <a:r>
              <a:rPr lang="it-IT" dirty="0">
                <a:solidFill>
                  <a:srgbClr val="0070C0"/>
                </a:solidFill>
              </a:rPr>
              <a:t>escluse le scuole</a:t>
            </a:r>
            <a:r>
              <a:rPr lang="it-IT" dirty="0"/>
              <a:t>).</a:t>
            </a:r>
          </a:p>
          <a:p>
            <a:r>
              <a:rPr lang="it-IT" dirty="0"/>
              <a:t>Il PIAO ha durata triennale, con aggiornamento annuale, ed assorbe una serie di piani dapprima distinti: piano dei fabbisogni del personale; piano della digitalizzazione; piano per l’utilizzo delle dotazioni strumentali; piano delle performance; piano di prevenzione della corruzione; piano per il lavoro agile; piano delle azioni positive.</a:t>
            </a:r>
          </a:p>
          <a:p>
            <a:r>
              <a:rPr lang="it-IT" dirty="0"/>
              <a:t>Di conseguenza, il PTPC è ora una sezione del PIAO, il quale però ricade sotto il potere di regolazione ed indirizzo non di ANAC ma del DFP. </a:t>
            </a:r>
          </a:p>
        </p:txBody>
      </p:sp>
    </p:spTree>
    <p:extLst>
      <p:ext uri="{BB962C8B-B14F-4D97-AF65-F5344CB8AC3E}">
        <p14:creationId xmlns:p14="http://schemas.microsoft.com/office/powerpoint/2010/main" val="398026067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D60026-A0C2-4DC5-BEB1-0580B8B3A69A}"/>
              </a:ext>
            </a:extLst>
          </p:cNvPr>
          <p:cNvSpPr>
            <a:spLocks noGrp="1"/>
          </p:cNvSpPr>
          <p:nvPr>
            <p:ph type="title"/>
          </p:nvPr>
        </p:nvSpPr>
        <p:spPr/>
        <p:txBody>
          <a:bodyPr/>
          <a:lstStyle/>
          <a:p>
            <a:r>
              <a:rPr lang="it-IT" dirty="0"/>
              <a:t>Il RPC</a:t>
            </a:r>
          </a:p>
        </p:txBody>
      </p:sp>
      <p:sp>
        <p:nvSpPr>
          <p:cNvPr id="3" name="Segnaposto contenuto 2">
            <a:extLst>
              <a:ext uri="{FF2B5EF4-FFF2-40B4-BE49-F238E27FC236}">
                <a16:creationId xmlns:a16="http://schemas.microsoft.com/office/drawing/2014/main" id="{4F030764-CE25-42AE-8157-221D4BE3FE69}"/>
              </a:ext>
            </a:extLst>
          </p:cNvPr>
          <p:cNvSpPr>
            <a:spLocks noGrp="1"/>
          </p:cNvSpPr>
          <p:nvPr>
            <p:ph idx="1"/>
          </p:nvPr>
        </p:nvSpPr>
        <p:spPr/>
        <p:txBody>
          <a:bodyPr>
            <a:normAutofit fontScale="92500" lnSpcReduction="10000"/>
          </a:bodyPr>
          <a:lstStyle/>
          <a:p>
            <a:r>
              <a:rPr lang="it-IT" dirty="0"/>
              <a:t>L’individuazione di questa figura è coerente con l’obiettivo di responsabilizzare le singole amministrazioni. Non sarebbe stato sufficiente un ruolo di vigilanza accentrato in capo ad ANAC.</a:t>
            </a:r>
          </a:p>
          <a:p>
            <a:r>
              <a:rPr lang="it-IT" dirty="0"/>
              <a:t>Sono figure di riferimento per gli organi di indirizzo politico e per i dipendenti chiamati ad attuare la strategia di prevenzione.</a:t>
            </a:r>
          </a:p>
          <a:p>
            <a:r>
              <a:rPr lang="it-IT" dirty="0"/>
              <a:t>Non è un «capro espiatorio», ma un soggetto dotato di reale capacità di incidere sull’attività dell’amministrazione di appartenenza.</a:t>
            </a:r>
          </a:p>
          <a:p>
            <a:r>
              <a:rPr lang="it-IT" dirty="0"/>
              <a:t>È decisivo il supporto degli organi di indirizzo politico, oltre che la disponibilità di struttura e mezzi.</a:t>
            </a:r>
          </a:p>
          <a:p>
            <a:r>
              <a:rPr lang="it-IT" dirty="0"/>
              <a:t>Non deve interpretare il suo ruolo in modo formalistico e burocratico ma deve interagire con gli altri soggetti. </a:t>
            </a:r>
          </a:p>
        </p:txBody>
      </p:sp>
    </p:spTree>
    <p:extLst>
      <p:ext uri="{BB962C8B-B14F-4D97-AF65-F5344CB8AC3E}">
        <p14:creationId xmlns:p14="http://schemas.microsoft.com/office/powerpoint/2010/main" val="129221538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61F99C1-A84E-4FBB-AEE9-017AC70A25E3}"/>
              </a:ext>
            </a:extLst>
          </p:cNvPr>
          <p:cNvSpPr>
            <a:spLocks noGrp="1"/>
          </p:cNvSpPr>
          <p:nvPr>
            <p:ph type="title"/>
          </p:nvPr>
        </p:nvSpPr>
        <p:spPr/>
        <p:txBody>
          <a:bodyPr/>
          <a:lstStyle/>
          <a:p>
            <a:r>
              <a:rPr lang="it-IT" dirty="0"/>
              <a:t>Requisiti e nomina</a:t>
            </a:r>
          </a:p>
        </p:txBody>
      </p:sp>
      <p:sp>
        <p:nvSpPr>
          <p:cNvPr id="3" name="Segnaposto contenuto 2">
            <a:extLst>
              <a:ext uri="{FF2B5EF4-FFF2-40B4-BE49-F238E27FC236}">
                <a16:creationId xmlns:a16="http://schemas.microsoft.com/office/drawing/2014/main" id="{45113535-CDA0-404D-9BA7-E43F8112E8D3}"/>
              </a:ext>
            </a:extLst>
          </p:cNvPr>
          <p:cNvSpPr>
            <a:spLocks noGrp="1"/>
          </p:cNvSpPr>
          <p:nvPr>
            <p:ph idx="1"/>
          </p:nvPr>
        </p:nvSpPr>
        <p:spPr/>
        <p:txBody>
          <a:bodyPr>
            <a:normAutofit fontScale="92500" lnSpcReduction="10000"/>
          </a:bodyPr>
          <a:lstStyle/>
          <a:p>
            <a:r>
              <a:rPr lang="it-IT" dirty="0"/>
              <a:t>Versione originaria l. Severino: la nomina spetta </a:t>
            </a:r>
            <a:r>
              <a:rPr lang="it-IT" dirty="0">
                <a:solidFill>
                  <a:srgbClr val="FF0000"/>
                </a:solidFill>
              </a:rPr>
              <a:t>all’organo di indirizzo politico</a:t>
            </a:r>
            <a:r>
              <a:rPr lang="it-IT" dirty="0"/>
              <a:t> e deve trattarsi di dirigente di prima fascia o segretario comunale</a:t>
            </a:r>
          </a:p>
          <a:p>
            <a:r>
              <a:rPr lang="it-IT" dirty="0"/>
              <a:t>Dopo il d. lgs. n. 97/2016 è sufficiente che sia ‘di norma’ un dirigente; negli enti locali sarà ‘di norma’ il segretario o il dirigente apicale.</a:t>
            </a:r>
          </a:p>
          <a:p>
            <a:r>
              <a:rPr lang="it-IT" dirty="0"/>
              <a:t>I PNA 2016 e 2019 forniscono indicazioni sui </a:t>
            </a:r>
            <a:r>
              <a:rPr lang="it-IT" i="1" dirty="0"/>
              <a:t>requisiti</a:t>
            </a:r>
            <a:r>
              <a:rPr lang="it-IT" dirty="0"/>
              <a:t>: preferenza per il personale dirigenziale e per i dirigenti interni; persona dalla condotta integerrima comprovata; evitare conflitti di interesse; la durata dovrebbe coincidere con quella dell’incarico dirigenziale; adeguato supporto di risorse umane e finanziarie; possibile una rete di referenti ma solo per strutture molto estese.</a:t>
            </a:r>
          </a:p>
          <a:p>
            <a:r>
              <a:rPr lang="it-IT" dirty="0"/>
              <a:t>Negli enti privati le funzioni di RPC non possono essere affidate ad un componente dell’organismo di vigilanza ex d. lgs. 231.  </a:t>
            </a:r>
          </a:p>
          <a:p>
            <a:endParaRPr lang="it-IT" dirty="0"/>
          </a:p>
        </p:txBody>
      </p:sp>
    </p:spTree>
    <p:extLst>
      <p:ext uri="{BB962C8B-B14F-4D97-AF65-F5344CB8AC3E}">
        <p14:creationId xmlns:p14="http://schemas.microsoft.com/office/powerpoint/2010/main" val="38327614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27C9839-A7EA-4A52-AB76-5CC23B5BFC9D}"/>
              </a:ext>
            </a:extLst>
          </p:cNvPr>
          <p:cNvSpPr>
            <a:spLocks noGrp="1"/>
          </p:cNvSpPr>
          <p:nvPr>
            <p:ph type="title"/>
          </p:nvPr>
        </p:nvSpPr>
        <p:spPr/>
        <p:txBody>
          <a:bodyPr/>
          <a:lstStyle/>
          <a:p>
            <a:r>
              <a:rPr lang="it-IT" dirty="0"/>
              <a:t>Poteri ed obblighi</a:t>
            </a:r>
          </a:p>
        </p:txBody>
      </p:sp>
      <p:sp>
        <p:nvSpPr>
          <p:cNvPr id="3" name="Segnaposto contenuto 2">
            <a:extLst>
              <a:ext uri="{FF2B5EF4-FFF2-40B4-BE49-F238E27FC236}">
                <a16:creationId xmlns:a16="http://schemas.microsoft.com/office/drawing/2014/main" id="{B846FB64-2A5E-493A-9145-AB7DF04BB87F}"/>
              </a:ext>
            </a:extLst>
          </p:cNvPr>
          <p:cNvSpPr>
            <a:spLocks noGrp="1"/>
          </p:cNvSpPr>
          <p:nvPr>
            <p:ph idx="1"/>
          </p:nvPr>
        </p:nvSpPr>
        <p:spPr/>
        <p:txBody>
          <a:bodyPr>
            <a:normAutofit fontScale="92500"/>
          </a:bodyPr>
          <a:lstStyle/>
          <a:p>
            <a:r>
              <a:rPr lang="it-IT" dirty="0"/>
              <a:t>Verificare la tenuta complessiva del sistema di prevenzione.</a:t>
            </a:r>
          </a:p>
          <a:p>
            <a:r>
              <a:rPr lang="it-IT" dirty="0">
                <a:highlight>
                  <a:srgbClr val="FFFF00"/>
                </a:highlight>
              </a:rPr>
              <a:t>Trasparenza</a:t>
            </a:r>
            <a:r>
              <a:rPr lang="it-IT" dirty="0"/>
              <a:t>: dal 2016 il RPC è anche responsabile della trasparenza → RPCT</a:t>
            </a:r>
          </a:p>
          <a:p>
            <a:r>
              <a:rPr lang="it-IT" dirty="0" err="1">
                <a:highlight>
                  <a:srgbClr val="FFFF00"/>
                </a:highlight>
              </a:rPr>
              <a:t>Inconferibilità</a:t>
            </a:r>
            <a:r>
              <a:rPr lang="it-IT" dirty="0">
                <a:highlight>
                  <a:srgbClr val="FFFF00"/>
                </a:highlight>
              </a:rPr>
              <a:t> e incompatibilità </a:t>
            </a:r>
            <a:r>
              <a:rPr lang="it-IT" dirty="0"/>
              <a:t>degli incarichi: rinvio.</a:t>
            </a:r>
          </a:p>
          <a:p>
            <a:r>
              <a:rPr lang="it-IT" dirty="0">
                <a:highlight>
                  <a:srgbClr val="FFFF00"/>
                </a:highlight>
              </a:rPr>
              <a:t>PTPC</a:t>
            </a:r>
            <a:r>
              <a:rPr lang="it-IT" dirty="0"/>
              <a:t>: il responsabile lo predispone e poi lo sottopone all’approvazione dell’organo di indirizzo politico. Inoltre:</a:t>
            </a:r>
          </a:p>
          <a:p>
            <a:pPr>
              <a:buFontTx/>
              <a:buChar char="-"/>
            </a:pPr>
            <a:r>
              <a:rPr lang="it-IT" dirty="0"/>
              <a:t>vigila perché sia rispettato e costantemente aggiornato;</a:t>
            </a:r>
          </a:p>
          <a:p>
            <a:pPr>
              <a:buFontTx/>
              <a:buChar char="-"/>
            </a:pPr>
            <a:r>
              <a:rPr lang="it-IT" dirty="0"/>
              <a:t>segnala all’organo di indirizzo politico e all’OIV le disfunzioni inerenti l’attuazione delle misure di prevenzione, indicando altresì i nominativi dei dipendenti inadempienti agli uffici competenti per l’azione disciplinare;</a:t>
            </a:r>
          </a:p>
        </p:txBody>
      </p:sp>
    </p:spTree>
    <p:extLst>
      <p:ext uri="{BB962C8B-B14F-4D97-AF65-F5344CB8AC3E}">
        <p14:creationId xmlns:p14="http://schemas.microsoft.com/office/powerpoint/2010/main" val="34963648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B22334A-558D-43E9-94E5-203503C23E41}"/>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F712147A-344A-44A8-9391-FAC42F983B9C}"/>
              </a:ext>
            </a:extLst>
          </p:cNvPr>
          <p:cNvSpPr>
            <a:spLocks noGrp="1"/>
          </p:cNvSpPr>
          <p:nvPr>
            <p:ph idx="1"/>
          </p:nvPr>
        </p:nvSpPr>
        <p:spPr/>
        <p:txBody>
          <a:bodyPr>
            <a:normAutofit/>
          </a:bodyPr>
          <a:lstStyle/>
          <a:p>
            <a:pPr>
              <a:buFontTx/>
              <a:buChar char="-"/>
            </a:pPr>
            <a:r>
              <a:rPr lang="it-IT" dirty="0"/>
              <a:t>a tal fine il PTPC deve prevedere obblighi di informazione nei confronti del RPC;</a:t>
            </a:r>
          </a:p>
          <a:p>
            <a:pPr>
              <a:buFontTx/>
              <a:buChar char="-"/>
            </a:pPr>
            <a:r>
              <a:rPr lang="it-IT" dirty="0"/>
              <a:t>propone modifiche al piano, ove necessarie;</a:t>
            </a:r>
          </a:p>
          <a:p>
            <a:pPr>
              <a:buFontTx/>
              <a:buChar char="-"/>
            </a:pPr>
            <a:r>
              <a:rPr lang="it-IT" dirty="0"/>
              <a:t>accerta l’effettiva rotazione degli incarichi negli uffici più esposti al rischio di corruzione;</a:t>
            </a:r>
          </a:p>
          <a:p>
            <a:pPr>
              <a:buFontTx/>
              <a:buChar char="-"/>
            </a:pPr>
            <a:r>
              <a:rPr lang="it-IT" dirty="0"/>
              <a:t>individua il personale da coinvolgere in programmi di formazione;</a:t>
            </a:r>
          </a:p>
          <a:p>
            <a:pPr>
              <a:buFontTx/>
              <a:buChar char="-"/>
            </a:pPr>
            <a:r>
              <a:rPr lang="it-IT" dirty="0"/>
              <a:t>redige la relazione annuale recante i risultati dell’attività svolta e, se richiesto dall’organo di indirizzo politico, riferisce sull’attività svolta. </a:t>
            </a:r>
          </a:p>
        </p:txBody>
      </p:sp>
    </p:spTree>
    <p:extLst>
      <p:ext uri="{BB962C8B-B14F-4D97-AF65-F5344CB8AC3E}">
        <p14:creationId xmlns:p14="http://schemas.microsoft.com/office/powerpoint/2010/main" val="16970794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9F46AC0-CB90-4C74-A6DF-D17DB60DF773}"/>
              </a:ext>
            </a:extLst>
          </p:cNvPr>
          <p:cNvSpPr>
            <a:spLocks noGrp="1"/>
          </p:cNvSpPr>
          <p:nvPr>
            <p:ph type="title"/>
          </p:nvPr>
        </p:nvSpPr>
        <p:spPr/>
        <p:txBody>
          <a:bodyPr/>
          <a:lstStyle/>
          <a:p>
            <a:r>
              <a:rPr lang="it-IT" dirty="0"/>
              <a:t>Poteri di vigilanza del RPC</a:t>
            </a:r>
          </a:p>
        </p:txBody>
      </p:sp>
      <p:sp>
        <p:nvSpPr>
          <p:cNvPr id="3" name="Segnaposto contenuto 2">
            <a:extLst>
              <a:ext uri="{FF2B5EF4-FFF2-40B4-BE49-F238E27FC236}">
                <a16:creationId xmlns:a16="http://schemas.microsoft.com/office/drawing/2014/main" id="{D960C011-6559-48E2-971E-7961A6322FD8}"/>
              </a:ext>
            </a:extLst>
          </p:cNvPr>
          <p:cNvSpPr>
            <a:spLocks noGrp="1"/>
          </p:cNvSpPr>
          <p:nvPr>
            <p:ph idx="1"/>
          </p:nvPr>
        </p:nvSpPr>
        <p:spPr/>
        <p:txBody>
          <a:bodyPr/>
          <a:lstStyle/>
          <a:p>
            <a:r>
              <a:rPr lang="it-IT" dirty="0"/>
              <a:t>Una delibera ANAC 2018 precisa i limiti dei poteri del RPC in sede di accertamento di disfunzioni: non può accertare responsabilità individuali, ma può e deve verificare se la disfunzione imponga un intervento di aggiornamento del PTPC;</a:t>
            </a:r>
          </a:p>
          <a:p>
            <a:r>
              <a:rPr lang="it-IT" dirty="0"/>
              <a:t>deve invece comunicare quanto accertato agli organi competenti, sia interni che esterni all’amministrazione;</a:t>
            </a:r>
          </a:p>
          <a:p>
            <a:r>
              <a:rPr lang="it-IT" dirty="0"/>
              <a:t>può chiedere informazioni per iscritto ai dirigenti degli uffici, nonché atti e documenti; può svolgere audizioni di dipendenti; il tutto al solo fine di ricostruire i fatti oggetto della segnalazione.</a:t>
            </a:r>
          </a:p>
        </p:txBody>
      </p:sp>
    </p:spTree>
    <p:extLst>
      <p:ext uri="{BB962C8B-B14F-4D97-AF65-F5344CB8AC3E}">
        <p14:creationId xmlns:p14="http://schemas.microsoft.com/office/powerpoint/2010/main" val="6239787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8CBA19B-2E8D-4306-B633-953C942832A2}"/>
              </a:ext>
            </a:extLst>
          </p:cNvPr>
          <p:cNvSpPr>
            <a:spLocks noGrp="1"/>
          </p:cNvSpPr>
          <p:nvPr>
            <p:ph type="title"/>
          </p:nvPr>
        </p:nvSpPr>
        <p:spPr/>
        <p:txBody>
          <a:bodyPr/>
          <a:lstStyle/>
          <a:p>
            <a:r>
              <a:rPr lang="it-IT" dirty="0"/>
              <a:t>Responsabilità e sanzioni</a:t>
            </a:r>
          </a:p>
        </p:txBody>
      </p:sp>
      <p:sp>
        <p:nvSpPr>
          <p:cNvPr id="3" name="Segnaposto contenuto 2">
            <a:extLst>
              <a:ext uri="{FF2B5EF4-FFF2-40B4-BE49-F238E27FC236}">
                <a16:creationId xmlns:a16="http://schemas.microsoft.com/office/drawing/2014/main" id="{F60E2E9E-8A83-4E1F-8373-75D436ED4C89}"/>
              </a:ext>
            </a:extLst>
          </p:cNvPr>
          <p:cNvSpPr>
            <a:spLocks noGrp="1"/>
          </p:cNvSpPr>
          <p:nvPr>
            <p:ph idx="1"/>
          </p:nvPr>
        </p:nvSpPr>
        <p:spPr/>
        <p:txBody>
          <a:bodyPr>
            <a:normAutofit/>
          </a:bodyPr>
          <a:lstStyle/>
          <a:p>
            <a:r>
              <a:rPr lang="it-IT" sz="3600" dirty="0"/>
              <a:t>L. n. 190/2012, art. 1, cc. 12 e 14: sanzioni conseguenti a comportamenti</a:t>
            </a:r>
            <a:r>
              <a:rPr lang="it-IT" sz="3600" i="1" dirty="0"/>
              <a:t> </a:t>
            </a:r>
            <a:r>
              <a:rPr lang="la-Latn" sz="3600" i="1" dirty="0"/>
              <a:t>prima facie</a:t>
            </a:r>
            <a:r>
              <a:rPr lang="it-IT" sz="3600" dirty="0"/>
              <a:t> non ascrivibili al responsabile; in realtà sono punite sue omissioni.</a:t>
            </a:r>
          </a:p>
        </p:txBody>
      </p:sp>
    </p:spTree>
    <p:extLst>
      <p:ext uri="{BB962C8B-B14F-4D97-AF65-F5344CB8AC3E}">
        <p14:creationId xmlns:p14="http://schemas.microsoft.com/office/powerpoint/2010/main" val="16285467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3DF4D5-9F50-46A4-93D2-C6881458324E}"/>
              </a:ext>
            </a:extLst>
          </p:cNvPr>
          <p:cNvSpPr>
            <a:spLocks noGrp="1"/>
          </p:cNvSpPr>
          <p:nvPr>
            <p:ph type="title"/>
          </p:nvPr>
        </p:nvSpPr>
        <p:spPr/>
        <p:txBody>
          <a:bodyPr/>
          <a:lstStyle/>
          <a:p>
            <a:r>
              <a:rPr lang="it-IT" dirty="0"/>
              <a:t>1° caso</a:t>
            </a:r>
          </a:p>
        </p:txBody>
      </p:sp>
      <p:sp>
        <p:nvSpPr>
          <p:cNvPr id="3" name="Segnaposto contenuto 2">
            <a:extLst>
              <a:ext uri="{FF2B5EF4-FFF2-40B4-BE49-F238E27FC236}">
                <a16:creationId xmlns:a16="http://schemas.microsoft.com/office/drawing/2014/main" id="{51323661-FD96-4E28-A0C1-E18EADA5692E}"/>
              </a:ext>
            </a:extLst>
          </p:cNvPr>
          <p:cNvSpPr>
            <a:spLocks noGrp="1"/>
          </p:cNvSpPr>
          <p:nvPr>
            <p:ph idx="1"/>
          </p:nvPr>
        </p:nvSpPr>
        <p:spPr/>
        <p:txBody>
          <a:bodyPr>
            <a:normAutofit fontScale="92500" lnSpcReduction="10000"/>
          </a:bodyPr>
          <a:lstStyle/>
          <a:p>
            <a:r>
              <a:rPr lang="it-IT" dirty="0"/>
              <a:t>Art. 1, c. 12: commissione, all’interno dell’amministrazione, di un reato di corruzione accertato con sentenza passata in giudicato: il RPC si può difendere dimostrando di avere predisposto il Piano prima della commissione del fatto, di averne segnalato l’inefficacia in occasione dell’aggiornamento e di aver vigilato sul funzionamento e sull’osservanza dell’atto.</a:t>
            </a:r>
          </a:p>
          <a:p>
            <a:r>
              <a:rPr lang="it-IT" dirty="0"/>
              <a:t>Se riconosciuto colpevole, risponderà a titolo di:</a:t>
            </a:r>
          </a:p>
          <a:p>
            <a:pPr>
              <a:buFontTx/>
              <a:buChar char="-"/>
            </a:pPr>
            <a:r>
              <a:rPr lang="it-IT" dirty="0"/>
              <a:t>responsabilità dirigenziale ex art. 21 TUPI;</a:t>
            </a:r>
          </a:p>
          <a:p>
            <a:pPr>
              <a:buFontTx/>
              <a:buChar char="-"/>
            </a:pPr>
            <a:r>
              <a:rPr lang="it-IT" dirty="0"/>
              <a:t>responsabilità disciplinare, con sospensione dal servizio e privazione della retribuzione da uno a sei mesi; </a:t>
            </a:r>
          </a:p>
          <a:p>
            <a:pPr>
              <a:buFontTx/>
              <a:buChar char="-"/>
            </a:pPr>
            <a:r>
              <a:rPr lang="it-IT" dirty="0"/>
              <a:t>responsabilità per danno erariale e all’immagine della P.A.</a:t>
            </a:r>
          </a:p>
          <a:p>
            <a:endParaRPr lang="it-IT" dirty="0"/>
          </a:p>
        </p:txBody>
      </p:sp>
    </p:spTree>
    <p:extLst>
      <p:ext uri="{BB962C8B-B14F-4D97-AF65-F5344CB8AC3E}">
        <p14:creationId xmlns:p14="http://schemas.microsoft.com/office/powerpoint/2010/main" val="38041321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9BB4D41-FB01-404C-A1E4-3C672098868D}"/>
              </a:ext>
            </a:extLst>
          </p:cNvPr>
          <p:cNvSpPr>
            <a:spLocks noGrp="1"/>
          </p:cNvSpPr>
          <p:nvPr>
            <p:ph type="title"/>
          </p:nvPr>
        </p:nvSpPr>
        <p:spPr/>
        <p:txBody>
          <a:bodyPr/>
          <a:lstStyle/>
          <a:p>
            <a:r>
              <a:rPr lang="it-IT" dirty="0"/>
              <a:t>2° caso </a:t>
            </a:r>
          </a:p>
        </p:txBody>
      </p:sp>
      <p:sp>
        <p:nvSpPr>
          <p:cNvPr id="3" name="Segnaposto contenuto 2">
            <a:extLst>
              <a:ext uri="{FF2B5EF4-FFF2-40B4-BE49-F238E27FC236}">
                <a16:creationId xmlns:a16="http://schemas.microsoft.com/office/drawing/2014/main" id="{C41FBF24-33D9-4F8A-97FF-651C2B01F900}"/>
              </a:ext>
            </a:extLst>
          </p:cNvPr>
          <p:cNvSpPr>
            <a:spLocks noGrp="1"/>
          </p:cNvSpPr>
          <p:nvPr>
            <p:ph idx="1"/>
          </p:nvPr>
        </p:nvSpPr>
        <p:spPr/>
        <p:txBody>
          <a:bodyPr/>
          <a:lstStyle/>
          <a:p>
            <a:r>
              <a:rPr lang="it-IT" dirty="0"/>
              <a:t>Art. 1, c. 14: ripetute violazioni del piano da parte di singoli dipendenti della P.A. (i quali ne rispondono a titolo personale per illecito disciplinare). Se sono violazioni plurime, avvenute in un contesto temporale ravvicinato, ne risponde il RPC a titolo di responsabilità dirigenziale e, per omesso controllo, disciplinare, a meno che non provi di avere comunicato agli uffici le misure da adottare e di avere vigilato sull’osservanza del piano.</a:t>
            </a:r>
          </a:p>
          <a:p>
            <a:r>
              <a:rPr lang="it-IT" dirty="0"/>
              <a:t>Qui la sanzione disciplinare applicabile non è predeterminata, ma sarà individuata da ciascuna P.A. in relazione alla concreta gravità del fatto.</a:t>
            </a:r>
          </a:p>
          <a:p>
            <a:endParaRPr lang="it-IT" dirty="0"/>
          </a:p>
        </p:txBody>
      </p:sp>
    </p:spTree>
    <p:extLst>
      <p:ext uri="{BB962C8B-B14F-4D97-AF65-F5344CB8AC3E}">
        <p14:creationId xmlns:p14="http://schemas.microsoft.com/office/powerpoint/2010/main" val="343226381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D3F1B0-B601-4200-92D9-587644CF172E}"/>
              </a:ext>
            </a:extLst>
          </p:cNvPr>
          <p:cNvSpPr>
            <a:spLocks noGrp="1"/>
          </p:cNvSpPr>
          <p:nvPr>
            <p:ph type="title"/>
          </p:nvPr>
        </p:nvSpPr>
        <p:spPr/>
        <p:txBody>
          <a:bodyPr/>
          <a:lstStyle/>
          <a:p>
            <a:r>
              <a:rPr lang="it-IT" dirty="0"/>
              <a:t>Tutela del RPC contro misure discriminatorie</a:t>
            </a:r>
          </a:p>
        </p:txBody>
      </p:sp>
      <p:sp>
        <p:nvSpPr>
          <p:cNvPr id="3" name="Segnaposto contenuto 2">
            <a:extLst>
              <a:ext uri="{FF2B5EF4-FFF2-40B4-BE49-F238E27FC236}">
                <a16:creationId xmlns:a16="http://schemas.microsoft.com/office/drawing/2014/main" id="{C71C6608-EC74-4DFE-96B9-3C60F163790A}"/>
              </a:ext>
            </a:extLst>
          </p:cNvPr>
          <p:cNvSpPr>
            <a:spLocks noGrp="1"/>
          </p:cNvSpPr>
          <p:nvPr>
            <p:ph idx="1"/>
          </p:nvPr>
        </p:nvSpPr>
        <p:spPr/>
        <p:txBody>
          <a:bodyPr/>
          <a:lstStyle/>
          <a:p>
            <a:r>
              <a:rPr lang="it-IT" dirty="0"/>
              <a:t>Il RPC è un soggetto interno all’amministrazione: </a:t>
            </a:r>
            <a:r>
              <a:rPr lang="it-IT" i="1" dirty="0"/>
              <a:t>ratio</a:t>
            </a:r>
            <a:r>
              <a:rPr lang="it-IT" dirty="0"/>
              <a:t>.</a:t>
            </a:r>
          </a:p>
          <a:p>
            <a:r>
              <a:rPr lang="it-IT" dirty="0"/>
              <a:t>Il primo rischio è che sia scelto secondo criteri di fedeltà e manchi di indipendenza.</a:t>
            </a:r>
          </a:p>
          <a:p>
            <a:r>
              <a:rPr lang="it-IT" dirty="0"/>
              <a:t>Deve vigilare sull’amministrazione ma è nominato e revocabile da parte di soggetti potenzialmente oggetto dell’attività di controllo.</a:t>
            </a:r>
          </a:p>
          <a:p>
            <a:r>
              <a:rPr lang="it-IT" dirty="0"/>
              <a:t>Il secondo rischio è che il RPC paghi un prezzo sul piano personale e professionale qualora abbia svolto in modo indipendente le sue prerogative.</a:t>
            </a:r>
          </a:p>
          <a:p>
            <a:r>
              <a:rPr lang="it-IT" dirty="0"/>
              <a:t>Per evitarlo sono stati previsti tre rimedi →</a:t>
            </a:r>
          </a:p>
        </p:txBody>
      </p:sp>
    </p:spTree>
    <p:extLst>
      <p:ext uri="{BB962C8B-B14F-4D97-AF65-F5344CB8AC3E}">
        <p14:creationId xmlns:p14="http://schemas.microsoft.com/office/powerpoint/2010/main" val="10745811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F14D977-8317-461C-BD35-DC1DE415028E}"/>
              </a:ext>
            </a:extLst>
          </p:cNvPr>
          <p:cNvSpPr>
            <a:spLocks noGrp="1"/>
          </p:cNvSpPr>
          <p:nvPr>
            <p:ph type="title"/>
          </p:nvPr>
        </p:nvSpPr>
        <p:spPr/>
        <p:txBody>
          <a:bodyPr/>
          <a:lstStyle/>
          <a:p>
            <a:r>
              <a:rPr lang="it-IT" dirty="0"/>
              <a:t>Il «rischio» di corruzione</a:t>
            </a:r>
          </a:p>
        </p:txBody>
      </p:sp>
      <p:sp>
        <p:nvSpPr>
          <p:cNvPr id="3" name="Segnaposto contenuto 2">
            <a:extLst>
              <a:ext uri="{FF2B5EF4-FFF2-40B4-BE49-F238E27FC236}">
                <a16:creationId xmlns:a16="http://schemas.microsoft.com/office/drawing/2014/main" id="{D1EC2F21-1461-4C4C-BB43-03ABC807A20A}"/>
              </a:ext>
            </a:extLst>
          </p:cNvPr>
          <p:cNvSpPr>
            <a:spLocks noGrp="1"/>
          </p:cNvSpPr>
          <p:nvPr>
            <p:ph idx="1"/>
          </p:nvPr>
        </p:nvSpPr>
        <p:spPr/>
        <p:txBody>
          <a:bodyPr>
            <a:normAutofit/>
          </a:bodyPr>
          <a:lstStyle/>
          <a:p>
            <a:r>
              <a:rPr lang="it-IT" dirty="0"/>
              <a:t>La strategia di prevenzione richiede di concepire la corruzione come un «fattore di rischio».</a:t>
            </a:r>
          </a:p>
          <a:p>
            <a:r>
              <a:rPr lang="it-IT" dirty="0"/>
              <a:t>Sono necessarie la mappatura (risk </a:t>
            </a:r>
            <a:r>
              <a:rPr lang="en-GB" dirty="0"/>
              <a:t>assessment</a:t>
            </a:r>
            <a:r>
              <a:rPr lang="it-IT" dirty="0"/>
              <a:t>) e la gestione (cioè minimizzazione) del rischio (risk management).</a:t>
            </a:r>
          </a:p>
          <a:p>
            <a:r>
              <a:rPr lang="it-IT" dirty="0"/>
              <a:t>Tali attività, nel modello italiano, avvengono mediante l’adozione, da parte di ogni P.A., di un proprio piano di prevenzione della corruzione.</a:t>
            </a:r>
          </a:p>
          <a:p>
            <a:r>
              <a:rPr lang="it-IT" dirty="0"/>
              <a:t>Esperienze di piani di gestione del rischio di corruzione si rinvengono anche in altri Paesi (si parla di piani di integrità, che in alcuni casi sono decentrati, in altri sono nazionali).</a:t>
            </a:r>
          </a:p>
        </p:txBody>
      </p:sp>
    </p:spTree>
    <p:extLst>
      <p:ext uri="{BB962C8B-B14F-4D97-AF65-F5344CB8AC3E}">
        <p14:creationId xmlns:p14="http://schemas.microsoft.com/office/powerpoint/2010/main" val="2797473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D043EE0-28F4-45BA-9AF7-70E14152EB80}"/>
              </a:ext>
            </a:extLst>
          </p:cNvPr>
          <p:cNvSpPr>
            <a:spLocks noGrp="1"/>
          </p:cNvSpPr>
          <p:nvPr>
            <p:ph type="title"/>
          </p:nvPr>
        </p:nvSpPr>
        <p:spPr/>
        <p:txBody>
          <a:bodyPr/>
          <a:lstStyle/>
          <a:p>
            <a:r>
              <a:rPr lang="it-IT" dirty="0"/>
              <a:t>→ 3 rimedi</a:t>
            </a:r>
          </a:p>
        </p:txBody>
      </p:sp>
      <p:sp>
        <p:nvSpPr>
          <p:cNvPr id="3" name="Segnaposto contenuto 2">
            <a:extLst>
              <a:ext uri="{FF2B5EF4-FFF2-40B4-BE49-F238E27FC236}">
                <a16:creationId xmlns:a16="http://schemas.microsoft.com/office/drawing/2014/main" id="{427CEEAD-0FC3-4BBF-8F7D-DA95932CCFFF}"/>
              </a:ext>
            </a:extLst>
          </p:cNvPr>
          <p:cNvSpPr>
            <a:spLocks noGrp="1"/>
          </p:cNvSpPr>
          <p:nvPr>
            <p:ph idx="1"/>
          </p:nvPr>
        </p:nvSpPr>
        <p:spPr/>
        <p:txBody>
          <a:bodyPr>
            <a:normAutofit/>
          </a:bodyPr>
          <a:lstStyle/>
          <a:p>
            <a:pPr marL="514350" indent="-514350">
              <a:buAutoNum type="arabicParenR"/>
            </a:pPr>
            <a:r>
              <a:rPr lang="it-IT" dirty="0"/>
              <a:t>La revoca del segretario comunale e provinciale deve essere comunicata dal prefetto all’ANAC e resta sospesa per 30 giorni, dopo i quali acquista efficacia, a meno che l’ANAC non ritenga che sia correlata alle attività svolte in materia di prevenzione della corruzione (c. 82, l. 190/2012).</a:t>
            </a:r>
          </a:p>
          <a:p>
            <a:r>
              <a:rPr lang="it-IT" dirty="0"/>
              <a:t>Non è chiaro se l’atto dell’ANAC che accerti la correlazione impedisca alla revoca di produrre i suoi effetti ovvero integri mera richiesta di riesame.</a:t>
            </a:r>
          </a:p>
          <a:p>
            <a:r>
              <a:rPr lang="it-IT" dirty="0"/>
              <a:t>Anche nel primo caso, l’ente potrebbe in seguito adottare nei confronti del segretario misure discriminatorie.</a:t>
            </a:r>
          </a:p>
        </p:txBody>
      </p:sp>
    </p:spTree>
    <p:extLst>
      <p:ext uri="{BB962C8B-B14F-4D97-AF65-F5344CB8AC3E}">
        <p14:creationId xmlns:p14="http://schemas.microsoft.com/office/powerpoint/2010/main" val="28406023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6EE9C21-4788-4425-AA18-FA46A98DA531}"/>
              </a:ext>
            </a:extLst>
          </p:cNvPr>
          <p:cNvSpPr>
            <a:spLocks noGrp="1"/>
          </p:cNvSpPr>
          <p:nvPr>
            <p:ph type="title"/>
          </p:nvPr>
        </p:nvSpPr>
        <p:spPr/>
        <p:txBody>
          <a:bodyPr/>
          <a:lstStyle/>
          <a:p>
            <a:r>
              <a:rPr lang="it-IT" dirty="0"/>
              <a:t>…segue </a:t>
            </a:r>
          </a:p>
        </p:txBody>
      </p:sp>
      <p:sp>
        <p:nvSpPr>
          <p:cNvPr id="3" name="Segnaposto contenuto 2">
            <a:extLst>
              <a:ext uri="{FF2B5EF4-FFF2-40B4-BE49-F238E27FC236}">
                <a16:creationId xmlns:a16="http://schemas.microsoft.com/office/drawing/2014/main" id="{DF47DEA1-2F22-4117-9ED4-31A094A213C3}"/>
              </a:ext>
            </a:extLst>
          </p:cNvPr>
          <p:cNvSpPr>
            <a:spLocks noGrp="1"/>
          </p:cNvSpPr>
          <p:nvPr>
            <p:ph idx="1"/>
          </p:nvPr>
        </p:nvSpPr>
        <p:spPr/>
        <p:txBody>
          <a:bodyPr/>
          <a:lstStyle/>
          <a:p>
            <a:pPr marL="0" indent="0">
              <a:buNone/>
            </a:pPr>
            <a:r>
              <a:rPr lang="it-IT" dirty="0"/>
              <a:t>2) La revoca dell’incarico di vertice o dirigenziale attribuito al RPC deve essere comunicata all’ANAC, la quale entro 30 giorni può chiedere all’amministrazione di riesaminare l’atto, qualora rilevi una correlazione con l’attività anticorruzione (art. 15, c. 3, d. lgs. 39/2013).</a:t>
            </a:r>
          </a:p>
          <a:p>
            <a:r>
              <a:rPr lang="it-IT" dirty="0"/>
              <a:t>Se l’ANAC non interviene entro il suddetto termine, la revoca diventa efficace.</a:t>
            </a:r>
          </a:p>
          <a:p>
            <a:r>
              <a:rPr lang="it-IT" dirty="0"/>
              <a:t>Se a seguito di richiesta di riesame l’amministrazione conferma la revoca, il RPC può solo rivolgersi al giudice.</a:t>
            </a:r>
          </a:p>
          <a:p>
            <a:endParaRPr lang="it-IT" dirty="0"/>
          </a:p>
        </p:txBody>
      </p:sp>
    </p:spTree>
    <p:extLst>
      <p:ext uri="{BB962C8B-B14F-4D97-AF65-F5344CB8AC3E}">
        <p14:creationId xmlns:p14="http://schemas.microsoft.com/office/powerpoint/2010/main" val="223691591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6B5DE66-C1D9-4F8A-A7D6-9873BD994990}"/>
              </a:ext>
            </a:extLst>
          </p:cNvPr>
          <p:cNvSpPr>
            <a:spLocks noGrp="1"/>
          </p:cNvSpPr>
          <p:nvPr>
            <p:ph type="title"/>
          </p:nvPr>
        </p:nvSpPr>
        <p:spPr/>
        <p:txBody>
          <a:bodyPr/>
          <a:lstStyle/>
          <a:p>
            <a:r>
              <a:rPr lang="it-IT" dirty="0"/>
              <a:t>…segue </a:t>
            </a:r>
          </a:p>
        </p:txBody>
      </p:sp>
      <p:sp>
        <p:nvSpPr>
          <p:cNvPr id="3" name="Segnaposto contenuto 2">
            <a:extLst>
              <a:ext uri="{FF2B5EF4-FFF2-40B4-BE49-F238E27FC236}">
                <a16:creationId xmlns:a16="http://schemas.microsoft.com/office/drawing/2014/main" id="{98C32843-6762-4DE8-B696-6EFF0244BA21}"/>
              </a:ext>
            </a:extLst>
          </p:cNvPr>
          <p:cNvSpPr>
            <a:spLocks noGrp="1"/>
          </p:cNvSpPr>
          <p:nvPr>
            <p:ph idx="1"/>
          </p:nvPr>
        </p:nvSpPr>
        <p:spPr/>
        <p:txBody>
          <a:bodyPr/>
          <a:lstStyle/>
          <a:p>
            <a:pPr marL="0" indent="0">
              <a:buNone/>
            </a:pPr>
            <a:r>
              <a:rPr lang="it-IT" dirty="0"/>
              <a:t>3) Eventuali misure discriminatorie nei confronti del RPC devono essere segnalate all’ANAC, che può chiedere informazioni all’organo di indirizzo politico e presentare richiesta di riesame </a:t>
            </a:r>
            <a:r>
              <a:rPr lang="la-Latn" i="1" dirty="0"/>
              <a:t>ut supra</a:t>
            </a:r>
            <a:r>
              <a:rPr lang="it-IT" dirty="0"/>
              <a:t> (c. 7, ultimo periodo, l. n. 190/2012).</a:t>
            </a:r>
          </a:p>
          <a:p>
            <a:endParaRPr lang="it-IT" dirty="0"/>
          </a:p>
        </p:txBody>
      </p:sp>
    </p:spTree>
    <p:extLst>
      <p:ext uri="{BB962C8B-B14F-4D97-AF65-F5344CB8AC3E}">
        <p14:creationId xmlns:p14="http://schemas.microsoft.com/office/powerpoint/2010/main" val="26692703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97893CE-26F2-4359-8C78-BBC795EABCDA}"/>
              </a:ext>
            </a:extLst>
          </p:cNvPr>
          <p:cNvSpPr>
            <a:spLocks noGrp="1"/>
          </p:cNvSpPr>
          <p:nvPr>
            <p:ph type="title"/>
          </p:nvPr>
        </p:nvSpPr>
        <p:spPr/>
        <p:txBody>
          <a:bodyPr/>
          <a:lstStyle/>
          <a:p>
            <a:r>
              <a:rPr lang="it-IT" dirty="0"/>
              <a:t>Poteri di vigilanza e controllo dell’ANAC</a:t>
            </a:r>
          </a:p>
        </p:txBody>
      </p:sp>
      <p:sp>
        <p:nvSpPr>
          <p:cNvPr id="3" name="Segnaposto contenuto 2">
            <a:extLst>
              <a:ext uri="{FF2B5EF4-FFF2-40B4-BE49-F238E27FC236}">
                <a16:creationId xmlns:a16="http://schemas.microsoft.com/office/drawing/2014/main" id="{1479C838-EF37-4536-BD10-23656B92CCB9}"/>
              </a:ext>
            </a:extLst>
          </p:cNvPr>
          <p:cNvSpPr>
            <a:spLocks noGrp="1"/>
          </p:cNvSpPr>
          <p:nvPr>
            <p:ph idx="1"/>
          </p:nvPr>
        </p:nvSpPr>
        <p:spPr/>
        <p:txBody>
          <a:bodyPr>
            <a:normAutofit/>
          </a:bodyPr>
          <a:lstStyle/>
          <a:p>
            <a:r>
              <a:rPr lang="it-IT" dirty="0"/>
              <a:t>L’ANAC dispone di poteri di vigilanza e controllo non solo sugli aspetti formali (esistenza dei piani) ma anche sull’effettiva applicazione e sull’efficacia delle misure di prevenzione ivi previste;</a:t>
            </a:r>
          </a:p>
          <a:p>
            <a:r>
              <a:rPr lang="it-IT" dirty="0"/>
              <a:t>a tal fine è dotata di poteri ispettivi. </a:t>
            </a:r>
          </a:p>
          <a:p>
            <a:r>
              <a:rPr lang="it-IT" dirty="0"/>
              <a:t>Ai sensi del </a:t>
            </a:r>
            <a:r>
              <a:rPr lang="it-IT" dirty="0" err="1"/>
              <a:t>d.l.</a:t>
            </a:r>
            <a:r>
              <a:rPr lang="it-IT" dirty="0"/>
              <a:t> n. 90/2014 può irrogare una sanzione amministrativa (min. € 1000/max. € 10.000) in caso di omessa adozione del PTPC da parte del soggetto obbligato (RPC e titolari degli organi di indirizzo).</a:t>
            </a:r>
          </a:p>
          <a:p>
            <a:r>
              <a:rPr lang="it-IT" dirty="0"/>
              <a:t>All’omessa adozione sono equiparati l’omesso aggiornamento annuale e l’adozione di piani «fotocopia» o del tutto privi di misure.</a:t>
            </a:r>
          </a:p>
        </p:txBody>
      </p:sp>
    </p:spTree>
    <p:extLst>
      <p:ext uri="{BB962C8B-B14F-4D97-AF65-F5344CB8AC3E}">
        <p14:creationId xmlns:p14="http://schemas.microsoft.com/office/powerpoint/2010/main" val="309358597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C1F1B7E-43B6-4518-A2C6-079C7371D595}"/>
              </a:ext>
            </a:extLst>
          </p:cNvPr>
          <p:cNvSpPr>
            <a:spLocks noGrp="1"/>
          </p:cNvSpPr>
          <p:nvPr>
            <p:ph type="title"/>
          </p:nvPr>
        </p:nvSpPr>
        <p:spPr/>
        <p:txBody>
          <a:bodyPr/>
          <a:lstStyle/>
          <a:p>
            <a:r>
              <a:rPr lang="it-IT" dirty="0"/>
              <a:t>…segue </a:t>
            </a:r>
          </a:p>
        </p:txBody>
      </p:sp>
      <p:sp>
        <p:nvSpPr>
          <p:cNvPr id="3" name="Segnaposto contenuto 2">
            <a:extLst>
              <a:ext uri="{FF2B5EF4-FFF2-40B4-BE49-F238E27FC236}">
                <a16:creationId xmlns:a16="http://schemas.microsoft.com/office/drawing/2014/main" id="{52060A00-3913-4F27-BC3F-7AB001D6F8D1}"/>
              </a:ext>
            </a:extLst>
          </p:cNvPr>
          <p:cNvSpPr>
            <a:spLocks noGrp="1"/>
          </p:cNvSpPr>
          <p:nvPr>
            <p:ph idx="1"/>
          </p:nvPr>
        </p:nvSpPr>
        <p:spPr/>
        <p:txBody>
          <a:bodyPr/>
          <a:lstStyle/>
          <a:p>
            <a:r>
              <a:rPr lang="it-IT" dirty="0"/>
              <a:t>Il procedimento di vigilanza può essere avviato d’ufficio o su segnalazione.</a:t>
            </a:r>
          </a:p>
          <a:p>
            <a:r>
              <a:rPr lang="it-IT" dirty="0"/>
              <a:t>Al termine dell’istruttoria, può segnalare buone pratiche, raccomandare di inserire nel piano misure adeguate, segnalare all’organo di indirizzo fatti che possono dar luogo a responsabilità del RPC o di singoli dipendenti; oppure</a:t>
            </a:r>
          </a:p>
          <a:p>
            <a:r>
              <a:rPr lang="it-IT" dirty="0"/>
              <a:t>Adottare, previa contestazione (e solo in caso di persistente inottemperanza), un </a:t>
            </a:r>
            <a:r>
              <a:rPr lang="it-IT" dirty="0">
                <a:solidFill>
                  <a:srgbClr val="FF0000"/>
                </a:solidFill>
              </a:rPr>
              <a:t>provvedimento d’ordine</a:t>
            </a:r>
            <a:r>
              <a:rPr lang="it-IT" dirty="0"/>
              <a:t> (c. 3, l. n. </a:t>
            </a:r>
            <a:r>
              <a:rPr lang="it-IT"/>
              <a:t>190/2012) con </a:t>
            </a:r>
            <a:r>
              <a:rPr lang="it-IT" dirty="0"/>
              <a:t>cui impone determinate misure di prevenzione previste dal PNA oppure già previste dal PTPC ma rimaste inattuate.</a:t>
            </a:r>
          </a:p>
          <a:p>
            <a:endParaRPr lang="it-IT" dirty="0"/>
          </a:p>
        </p:txBody>
      </p:sp>
    </p:spTree>
    <p:extLst>
      <p:ext uri="{BB962C8B-B14F-4D97-AF65-F5344CB8AC3E}">
        <p14:creationId xmlns:p14="http://schemas.microsoft.com/office/powerpoint/2010/main" val="37092917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3470AFF-83D1-462F-A325-88B388B7AFD8}"/>
              </a:ext>
            </a:extLst>
          </p:cNvPr>
          <p:cNvSpPr>
            <a:spLocks noGrp="1"/>
          </p:cNvSpPr>
          <p:nvPr>
            <p:ph type="title"/>
          </p:nvPr>
        </p:nvSpPr>
        <p:spPr/>
        <p:txBody>
          <a:bodyPr/>
          <a:lstStyle/>
          <a:p>
            <a:r>
              <a:rPr lang="it-IT" dirty="0"/>
              <a:t>La specificità del modello italiano</a:t>
            </a:r>
          </a:p>
        </p:txBody>
      </p:sp>
      <p:sp>
        <p:nvSpPr>
          <p:cNvPr id="3" name="Segnaposto contenuto 2">
            <a:extLst>
              <a:ext uri="{FF2B5EF4-FFF2-40B4-BE49-F238E27FC236}">
                <a16:creationId xmlns:a16="http://schemas.microsoft.com/office/drawing/2014/main" id="{429ACDE0-FF0B-490D-8264-108D52C8735F}"/>
              </a:ext>
            </a:extLst>
          </p:cNvPr>
          <p:cNvSpPr>
            <a:spLocks noGrp="1"/>
          </p:cNvSpPr>
          <p:nvPr>
            <p:ph idx="1"/>
          </p:nvPr>
        </p:nvSpPr>
        <p:spPr/>
        <p:txBody>
          <a:bodyPr>
            <a:normAutofit lnSpcReduction="10000"/>
          </a:bodyPr>
          <a:lstStyle/>
          <a:p>
            <a:r>
              <a:rPr lang="it-IT" u="sng" dirty="0"/>
              <a:t>Precedenti a livello internazionale</a:t>
            </a:r>
          </a:p>
          <a:p>
            <a:pPr marL="0" indent="0">
              <a:buNone/>
            </a:pPr>
            <a:r>
              <a:rPr lang="it-IT" dirty="0"/>
              <a:t>- Public Sector </a:t>
            </a:r>
            <a:r>
              <a:rPr lang="it-IT" dirty="0" err="1"/>
              <a:t>Integrity</a:t>
            </a:r>
            <a:r>
              <a:rPr lang="it-IT" dirty="0"/>
              <a:t> (OCSE, 2005)</a:t>
            </a:r>
          </a:p>
          <a:p>
            <a:pPr>
              <a:buFontTx/>
              <a:buChar char="-"/>
            </a:pPr>
            <a:r>
              <a:rPr lang="it-IT" dirty="0"/>
              <a:t>Guida tecnica alla Convenzione UNCAC (2009)</a:t>
            </a:r>
          </a:p>
          <a:p>
            <a:r>
              <a:rPr lang="it-IT" u="sng" dirty="0"/>
              <a:t>Precedenti in ambito italiano</a:t>
            </a:r>
          </a:p>
          <a:p>
            <a:pPr>
              <a:buFontTx/>
              <a:buChar char="-"/>
            </a:pPr>
            <a:r>
              <a:rPr lang="it-IT" dirty="0"/>
              <a:t>Programma triennale per la trasparenza e l’integrità ex d. lgs. n. 150/2009</a:t>
            </a:r>
          </a:p>
          <a:p>
            <a:pPr>
              <a:buFontTx/>
              <a:buChar char="-"/>
            </a:pPr>
            <a:r>
              <a:rPr lang="it-IT" dirty="0"/>
              <a:t>Modelli organizzativi previsti in materia di responsabilità amministrativa (o «da reato») delle imprese ex d. lgs. n. 231/2001</a:t>
            </a:r>
          </a:p>
          <a:p>
            <a:r>
              <a:rPr lang="it-IT" dirty="0"/>
              <a:t>L’idea del legislatore italiano è di trasferire alle PP.AA. il modello della responsabilità sociale d’impresa.</a:t>
            </a:r>
          </a:p>
        </p:txBody>
      </p:sp>
    </p:spTree>
    <p:extLst>
      <p:ext uri="{BB962C8B-B14F-4D97-AF65-F5344CB8AC3E}">
        <p14:creationId xmlns:p14="http://schemas.microsoft.com/office/powerpoint/2010/main" val="26255254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1C5AC8F-7419-46E7-AEDF-AEA54AB7C3D6}"/>
              </a:ext>
            </a:extLst>
          </p:cNvPr>
          <p:cNvSpPr>
            <a:spLocks noGrp="1"/>
          </p:cNvSpPr>
          <p:nvPr>
            <p:ph type="title"/>
          </p:nvPr>
        </p:nvSpPr>
        <p:spPr/>
        <p:txBody>
          <a:bodyPr/>
          <a:lstStyle/>
          <a:p>
            <a:r>
              <a:rPr lang="it-IT" dirty="0"/>
              <a:t>Il PNA </a:t>
            </a:r>
          </a:p>
        </p:txBody>
      </p:sp>
      <p:sp>
        <p:nvSpPr>
          <p:cNvPr id="3" name="Segnaposto contenuto 2">
            <a:extLst>
              <a:ext uri="{FF2B5EF4-FFF2-40B4-BE49-F238E27FC236}">
                <a16:creationId xmlns:a16="http://schemas.microsoft.com/office/drawing/2014/main" id="{74034C32-DD6D-48B0-AE81-B0B979D8A2A7}"/>
              </a:ext>
            </a:extLst>
          </p:cNvPr>
          <p:cNvSpPr>
            <a:spLocks noGrp="1"/>
          </p:cNvSpPr>
          <p:nvPr>
            <p:ph idx="1"/>
          </p:nvPr>
        </p:nvSpPr>
        <p:spPr/>
        <p:txBody>
          <a:bodyPr>
            <a:normAutofit fontScale="92500" lnSpcReduction="20000"/>
          </a:bodyPr>
          <a:lstStyle/>
          <a:p>
            <a:r>
              <a:rPr lang="it-IT" dirty="0"/>
              <a:t>È al centro della strategia di prevenzione della corruzione</a:t>
            </a:r>
          </a:p>
          <a:p>
            <a:r>
              <a:rPr lang="it-IT" dirty="0"/>
              <a:t>È disciplinato dalla l. n. 190/2012 come modificata dal d. lgs. n. 97/2016 → c. 2-bis</a:t>
            </a:r>
          </a:p>
          <a:p>
            <a:r>
              <a:rPr lang="it-IT" dirty="0"/>
              <a:t>Durata triennale e aggiornamento annuale.</a:t>
            </a:r>
          </a:p>
          <a:p>
            <a:r>
              <a:rPr lang="it-IT" dirty="0"/>
              <a:t>Atto di indirizzo per le PP.AA. ai fini dell’adozione dei PTPC → natura regolatoria, analoga alle direttive (parzialmente vincolante: è possibile discostarsene motivando).</a:t>
            </a:r>
          </a:p>
          <a:p>
            <a:r>
              <a:rPr lang="it-IT" dirty="0"/>
              <a:t>Contenuto: individua i principali rischi di corruzione e i relativi rimedi, precisando obiettivi, tempi e modalità di attuazione delle misure previste.</a:t>
            </a:r>
          </a:p>
          <a:p>
            <a:r>
              <a:rPr lang="it-IT" dirty="0"/>
              <a:t>Funzione non solo di indicazione metodologica per la redazione dei PTPC, ma anche di supporto nella individuazione dei rischi e delle misure da adottare.  </a:t>
            </a:r>
          </a:p>
        </p:txBody>
      </p:sp>
    </p:spTree>
    <p:extLst>
      <p:ext uri="{BB962C8B-B14F-4D97-AF65-F5344CB8AC3E}">
        <p14:creationId xmlns:p14="http://schemas.microsoft.com/office/powerpoint/2010/main" val="18367094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3805EA7-E52C-4314-8E72-B1A96D344919}"/>
              </a:ext>
            </a:extLst>
          </p:cNvPr>
          <p:cNvSpPr>
            <a:spLocks noGrp="1"/>
          </p:cNvSpPr>
          <p:nvPr>
            <p:ph type="title"/>
          </p:nvPr>
        </p:nvSpPr>
        <p:spPr/>
        <p:txBody>
          <a:bodyPr/>
          <a:lstStyle/>
          <a:p>
            <a:r>
              <a:rPr lang="it-IT" dirty="0"/>
              <a:t>Procedimento di adozione del PNA</a:t>
            </a:r>
          </a:p>
        </p:txBody>
      </p:sp>
      <p:sp>
        <p:nvSpPr>
          <p:cNvPr id="3" name="Segnaposto contenuto 2">
            <a:extLst>
              <a:ext uri="{FF2B5EF4-FFF2-40B4-BE49-F238E27FC236}">
                <a16:creationId xmlns:a16="http://schemas.microsoft.com/office/drawing/2014/main" id="{BBE7B142-7AFF-4DE4-953E-5A9B2985B6CF}"/>
              </a:ext>
            </a:extLst>
          </p:cNvPr>
          <p:cNvSpPr>
            <a:spLocks noGrp="1"/>
          </p:cNvSpPr>
          <p:nvPr>
            <p:ph idx="1"/>
          </p:nvPr>
        </p:nvSpPr>
        <p:spPr/>
        <p:txBody>
          <a:bodyPr>
            <a:normAutofit/>
          </a:bodyPr>
          <a:lstStyle/>
          <a:p>
            <a:r>
              <a:rPr lang="it-IT" dirty="0"/>
              <a:t>Predisposto dal DFP (Dipartimento della Funzione Pubblica) e approvato dall’ANAC (così nella versione originaria della l. n. 190/2012) → scelta politica di coinvolgere il titolare dell’indirizzo politico-amministrativo e un organismo indipendente.</a:t>
            </a:r>
          </a:p>
          <a:p>
            <a:r>
              <a:rPr lang="it-IT" dirty="0"/>
              <a:t>Il </a:t>
            </a:r>
            <a:r>
              <a:rPr lang="it-IT" dirty="0" err="1"/>
              <a:t>d.l.</a:t>
            </a:r>
            <a:r>
              <a:rPr lang="it-IT" dirty="0"/>
              <a:t> n. 90/2014 ha trasferito all’ANAC tutte le funzioni in materia di prevenzione della corruzione e trasparenza.</a:t>
            </a:r>
          </a:p>
          <a:p>
            <a:r>
              <a:rPr lang="it-IT" dirty="0"/>
              <a:t>La legge Severino, dopo le modifiche introdotte dal d. lgs. n. 97/2016, stabilisce ora che l’adozione del PNA spetta all’ANAC, ma secondo un procedimento che prevede la partecipazione di altre amministrazioni.</a:t>
            </a:r>
          </a:p>
        </p:txBody>
      </p:sp>
    </p:spTree>
    <p:extLst>
      <p:ext uri="{BB962C8B-B14F-4D97-AF65-F5344CB8AC3E}">
        <p14:creationId xmlns:p14="http://schemas.microsoft.com/office/powerpoint/2010/main" val="6537984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A5FD09A-CB0A-4304-876C-3D4A442B91F8}"/>
              </a:ext>
            </a:extLst>
          </p:cNvPr>
          <p:cNvSpPr>
            <a:spLocks noGrp="1"/>
          </p:cNvSpPr>
          <p:nvPr>
            <p:ph type="title"/>
          </p:nvPr>
        </p:nvSpPr>
        <p:spPr/>
        <p:txBody>
          <a:bodyPr/>
          <a:lstStyle/>
          <a:p>
            <a:r>
              <a:rPr lang="it-IT" dirty="0"/>
              <a:t>…segue</a:t>
            </a:r>
          </a:p>
        </p:txBody>
      </p:sp>
      <p:sp>
        <p:nvSpPr>
          <p:cNvPr id="3" name="Segnaposto contenuto 2">
            <a:extLst>
              <a:ext uri="{FF2B5EF4-FFF2-40B4-BE49-F238E27FC236}">
                <a16:creationId xmlns:a16="http://schemas.microsoft.com/office/drawing/2014/main" id="{7162B877-EE8F-4856-B2AF-FB125B5007FC}"/>
              </a:ext>
            </a:extLst>
          </p:cNvPr>
          <p:cNvSpPr>
            <a:spLocks noGrp="1"/>
          </p:cNvSpPr>
          <p:nvPr>
            <p:ph idx="1"/>
          </p:nvPr>
        </p:nvSpPr>
        <p:spPr/>
        <p:txBody>
          <a:bodyPr/>
          <a:lstStyle/>
          <a:p>
            <a:r>
              <a:rPr lang="it-IT" dirty="0"/>
              <a:t>L’ANAC deve infatti sentire il Comitato interministeriale* e la Conferenza unificata Stato-Regioni-Autonomie locali: parere obbligatorio ma non vincolante, che può essere disatteso con adeguata motivazione.</a:t>
            </a:r>
          </a:p>
          <a:p>
            <a:r>
              <a:rPr lang="it-IT" dirty="0"/>
              <a:t>Per i PNA 2016 e 2019 è stata seguita una procedura più articolata che ha coinvolto rappresentanti di istituzioni pubbliche e private e ha sottoposto la bozza di piano a consultazione pubblica, per poi acquisire i suddetti pareri.</a:t>
            </a:r>
          </a:p>
          <a:p>
            <a:pPr marL="0" indent="0">
              <a:buNone/>
            </a:pPr>
            <a:r>
              <a:rPr lang="it-IT" dirty="0"/>
              <a:t>* composto da: Presidente </a:t>
            </a:r>
            <a:r>
              <a:rPr lang="it-IT" dirty="0" err="1"/>
              <a:t>CdM</a:t>
            </a:r>
            <a:r>
              <a:rPr lang="it-IT" dirty="0"/>
              <a:t>, Min. giustizia, Min. interno, Min. della P.A. </a:t>
            </a:r>
          </a:p>
          <a:p>
            <a:endParaRPr lang="it-IT" dirty="0"/>
          </a:p>
        </p:txBody>
      </p:sp>
    </p:spTree>
    <p:extLst>
      <p:ext uri="{BB962C8B-B14F-4D97-AF65-F5344CB8AC3E}">
        <p14:creationId xmlns:p14="http://schemas.microsoft.com/office/powerpoint/2010/main" val="121973088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4C9D1D4-0A99-41B8-97CD-888202A67B89}"/>
              </a:ext>
            </a:extLst>
          </p:cNvPr>
          <p:cNvSpPr>
            <a:spLocks noGrp="1"/>
          </p:cNvSpPr>
          <p:nvPr>
            <p:ph type="title"/>
          </p:nvPr>
        </p:nvSpPr>
        <p:spPr/>
        <p:txBody>
          <a:bodyPr/>
          <a:lstStyle/>
          <a:p>
            <a:r>
              <a:rPr lang="it-IT" dirty="0"/>
              <a:t>Destinatari del PNA → soggetti tenuti ad adottare i PTPC</a:t>
            </a:r>
          </a:p>
        </p:txBody>
      </p:sp>
      <p:sp>
        <p:nvSpPr>
          <p:cNvPr id="3" name="Segnaposto contenuto 2">
            <a:extLst>
              <a:ext uri="{FF2B5EF4-FFF2-40B4-BE49-F238E27FC236}">
                <a16:creationId xmlns:a16="http://schemas.microsoft.com/office/drawing/2014/main" id="{9F26D1CF-D896-400D-A251-FE2A3A8BF540}"/>
              </a:ext>
            </a:extLst>
          </p:cNvPr>
          <p:cNvSpPr>
            <a:spLocks noGrp="1"/>
          </p:cNvSpPr>
          <p:nvPr>
            <p:ph idx="1"/>
          </p:nvPr>
        </p:nvSpPr>
        <p:spPr/>
        <p:txBody>
          <a:bodyPr>
            <a:normAutofit/>
          </a:bodyPr>
          <a:lstStyle/>
          <a:p>
            <a:r>
              <a:rPr lang="it-IT" dirty="0"/>
              <a:t>Ai sensi del </a:t>
            </a:r>
            <a:r>
              <a:rPr lang="it-IT" dirty="0">
                <a:highlight>
                  <a:srgbClr val="00FFFF"/>
                </a:highlight>
              </a:rPr>
              <a:t>c. 2-bis </a:t>
            </a:r>
            <a:r>
              <a:rPr lang="it-IT" dirty="0"/>
              <a:t>della l. n. 190/2012, inserito dal d. lgs. n. 97/2016, il PNA è atto di indirizzo per:</a:t>
            </a:r>
          </a:p>
          <a:p>
            <a:pPr>
              <a:buFontTx/>
              <a:buChar char="-"/>
            </a:pPr>
            <a:r>
              <a:rPr lang="it-IT" dirty="0"/>
              <a:t>le PP.AA. ex art. 1, c. 2, d. lgs. n. 165/2001</a:t>
            </a:r>
          </a:p>
          <a:p>
            <a:pPr>
              <a:buFontTx/>
              <a:buChar char="-"/>
            </a:pPr>
            <a:r>
              <a:rPr lang="it-IT" dirty="0"/>
              <a:t>gli altri soggetti ex art. 2-bis, </a:t>
            </a:r>
            <a:r>
              <a:rPr lang="it-IT" dirty="0">
                <a:highlight>
                  <a:srgbClr val="FFFF00"/>
                </a:highlight>
              </a:rPr>
              <a:t>c. 2</a:t>
            </a:r>
            <a:r>
              <a:rPr lang="it-IT" dirty="0"/>
              <a:t>, d. lgs. n. 33/2013 →</a:t>
            </a:r>
          </a:p>
          <a:p>
            <a:pPr marL="514350" indent="-514350">
              <a:buAutoNum type="alphaLcParenR"/>
            </a:pPr>
            <a:r>
              <a:rPr lang="it-IT" dirty="0"/>
              <a:t>gli enti pubblici economici e gli ordini professionali;</a:t>
            </a:r>
          </a:p>
          <a:p>
            <a:pPr marL="514350" indent="-514350">
              <a:buAutoNum type="alphaLcParenR"/>
            </a:pPr>
            <a:r>
              <a:rPr lang="it-IT" dirty="0"/>
              <a:t>le società in controllo pubblico, escluse le quotate;</a:t>
            </a:r>
          </a:p>
          <a:p>
            <a:pPr marL="514350" indent="-514350">
              <a:buAutoNum type="alphaLcParenR"/>
            </a:pPr>
            <a:r>
              <a:rPr lang="it-IT" dirty="0"/>
              <a:t>enti privati con bilancio superiore a € 500.000, finanziati in modo maggioritario da PP.AA., nei quali i componenti dell’organo di amministrazione siano designati da PP.AA.</a:t>
            </a:r>
          </a:p>
          <a:p>
            <a:pPr marL="514350" indent="-514350">
              <a:buAutoNum type="alphaLcParenR"/>
            </a:pPr>
            <a:endParaRPr lang="it-IT" dirty="0"/>
          </a:p>
        </p:txBody>
      </p:sp>
    </p:spTree>
    <p:extLst>
      <p:ext uri="{BB962C8B-B14F-4D97-AF65-F5344CB8AC3E}">
        <p14:creationId xmlns:p14="http://schemas.microsoft.com/office/powerpoint/2010/main" val="19671018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61D68DB1-523C-4AFB-A811-A945E3CC41CE}"/>
              </a:ext>
            </a:extLst>
          </p:cNvPr>
          <p:cNvSpPr>
            <a:spLocks noGrp="1"/>
          </p:cNvSpPr>
          <p:nvPr>
            <p:ph type="title"/>
          </p:nvPr>
        </p:nvSpPr>
        <p:spPr/>
        <p:txBody>
          <a:bodyPr/>
          <a:lstStyle/>
          <a:p>
            <a:r>
              <a:rPr lang="it-IT" dirty="0"/>
              <a:t>Dubbio interpretativo </a:t>
            </a:r>
          </a:p>
        </p:txBody>
      </p:sp>
      <p:sp>
        <p:nvSpPr>
          <p:cNvPr id="3" name="Segnaposto contenuto 2">
            <a:extLst>
              <a:ext uri="{FF2B5EF4-FFF2-40B4-BE49-F238E27FC236}">
                <a16:creationId xmlns:a16="http://schemas.microsoft.com/office/drawing/2014/main" id="{588188E9-E9BF-4497-AF13-4563074492F8}"/>
              </a:ext>
            </a:extLst>
          </p:cNvPr>
          <p:cNvSpPr>
            <a:spLocks noGrp="1"/>
          </p:cNvSpPr>
          <p:nvPr>
            <p:ph idx="1"/>
          </p:nvPr>
        </p:nvSpPr>
        <p:spPr/>
        <p:txBody>
          <a:bodyPr>
            <a:normAutofit/>
          </a:bodyPr>
          <a:lstStyle/>
          <a:p>
            <a:r>
              <a:rPr lang="it-IT" dirty="0"/>
              <a:t>Un dubbio è rimasto per i soggetti richiamati dall’art. 2-bis, </a:t>
            </a:r>
            <a:r>
              <a:rPr lang="it-IT" dirty="0">
                <a:highlight>
                  <a:srgbClr val="FFFF00"/>
                </a:highlight>
              </a:rPr>
              <a:t>c. 1</a:t>
            </a:r>
            <a:r>
              <a:rPr lang="it-IT" dirty="0"/>
              <a:t>, d. lgs. n. 33/2013: le autorità portuali e le autorità amministrative indipendenti di garanzia, vigilanza e regolazione.</a:t>
            </a:r>
          </a:p>
          <a:p>
            <a:r>
              <a:rPr lang="it-IT" dirty="0"/>
              <a:t>L’ANAC ha ritenuto che tali ultimi soggetti siano tenuti ad adottare i PTPC .</a:t>
            </a:r>
          </a:p>
          <a:p>
            <a:pPr marL="514350" indent="-514350">
              <a:buAutoNum type="alphaLcParenR"/>
            </a:pPr>
            <a:endParaRPr lang="it-IT" dirty="0"/>
          </a:p>
          <a:p>
            <a:endParaRPr lang="it-IT" dirty="0"/>
          </a:p>
        </p:txBody>
      </p:sp>
    </p:spTree>
    <p:extLst>
      <p:ext uri="{BB962C8B-B14F-4D97-AF65-F5344CB8AC3E}">
        <p14:creationId xmlns:p14="http://schemas.microsoft.com/office/powerpoint/2010/main" val="1169799888"/>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1849</TotalTime>
  <Words>3112</Words>
  <Application>Microsoft Office PowerPoint</Application>
  <PresentationFormat>Widescreen</PresentationFormat>
  <Paragraphs>166</Paragraphs>
  <Slides>34</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34</vt:i4>
      </vt:variant>
    </vt:vector>
  </HeadingPairs>
  <TitlesOfParts>
    <vt:vector size="39" baseType="lpstr">
      <vt:lpstr>Arial</vt:lpstr>
      <vt:lpstr>Calibri</vt:lpstr>
      <vt:lpstr>Calibri Light</vt:lpstr>
      <vt:lpstr>Wingdings</vt:lpstr>
      <vt:lpstr>Tema di Office</vt:lpstr>
      <vt:lpstr>Università degli Studi di Teramo  Dipartimento di Giurisprudenza a.a. 2025-2026</vt:lpstr>
      <vt:lpstr>Strategie e piani</vt:lpstr>
      <vt:lpstr>Il «rischio» di corruzione</vt:lpstr>
      <vt:lpstr>La specificità del modello italiano</vt:lpstr>
      <vt:lpstr>Il PNA </vt:lpstr>
      <vt:lpstr>Procedimento di adozione del PNA</vt:lpstr>
      <vt:lpstr>…segue</vt:lpstr>
      <vt:lpstr>Destinatari del PNA → soggetti tenuti ad adottare i PTPC</vt:lpstr>
      <vt:lpstr>Dubbio interpretativo </vt:lpstr>
      <vt:lpstr>Enti privati</vt:lpstr>
      <vt:lpstr>…segue</vt:lpstr>
      <vt:lpstr>La struttura del PNA: evoluzione </vt:lpstr>
      <vt:lpstr>…segue</vt:lpstr>
      <vt:lpstr>PTPC: struttura e contenuto</vt:lpstr>
      <vt:lpstr>… inoltre il piano deve contenere:</vt:lpstr>
      <vt:lpstr>La rotazione del personale</vt:lpstr>
      <vt:lpstr>…segue</vt:lpstr>
      <vt:lpstr>Procedimento di adozione del PTPC</vt:lpstr>
      <vt:lpstr>…segue </vt:lpstr>
      <vt:lpstr>IL PIAO</vt:lpstr>
      <vt:lpstr>Il RPC</vt:lpstr>
      <vt:lpstr>Requisiti e nomina</vt:lpstr>
      <vt:lpstr>Poteri ed obblighi</vt:lpstr>
      <vt:lpstr>…segue</vt:lpstr>
      <vt:lpstr>Poteri di vigilanza del RPC</vt:lpstr>
      <vt:lpstr>Responsabilità e sanzioni</vt:lpstr>
      <vt:lpstr>1° caso</vt:lpstr>
      <vt:lpstr>2° caso </vt:lpstr>
      <vt:lpstr>Tutela del RPC contro misure discriminatorie</vt:lpstr>
      <vt:lpstr>→ 3 rimedi</vt:lpstr>
      <vt:lpstr>…segue </vt:lpstr>
      <vt:lpstr>…segue </vt:lpstr>
      <vt:lpstr>Poteri di vigilanza e controllo dell’ANAC</vt:lpstr>
      <vt:lpstr>…segue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Università degli Studi di Teramo  Dipartimento di Giurisprudenza a.a. 2024-2025</dc:title>
  <dc:creator>Simona D'Antonio</dc:creator>
  <cp:lastModifiedBy>Simona D'Antonio</cp:lastModifiedBy>
  <cp:revision>71</cp:revision>
  <dcterms:created xsi:type="dcterms:W3CDTF">2025-04-09T13:37:30Z</dcterms:created>
  <dcterms:modified xsi:type="dcterms:W3CDTF">2025-11-21T08:41:14Z</dcterms:modified>
</cp:coreProperties>
</file>