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9" r:id="rId5"/>
    <p:sldId id="258" r:id="rId6"/>
    <p:sldId id="257"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E420FE-BB23-4ED2-8EC8-9F7EF7D2C146}" type="datetimeFigureOut">
              <a:rPr lang="it-IT" smtClean="0"/>
              <a:t>07/01/19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399964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E420FE-BB23-4ED2-8EC8-9F7EF7D2C146}" type="datetimeFigureOut">
              <a:rPr lang="it-IT" smtClean="0"/>
              <a:t>07/01/19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380273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E420FE-BB23-4ED2-8EC8-9F7EF7D2C146}" type="datetimeFigureOut">
              <a:rPr lang="it-IT" smtClean="0"/>
              <a:t>07/01/19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39436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E420FE-BB23-4ED2-8EC8-9F7EF7D2C146}" type="datetimeFigureOut">
              <a:rPr lang="it-IT" smtClean="0"/>
              <a:t>07/01/19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391654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E420FE-BB23-4ED2-8EC8-9F7EF7D2C146}" type="datetimeFigureOut">
              <a:rPr lang="it-IT" smtClean="0"/>
              <a:t>07/01/19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94382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E420FE-BB23-4ED2-8EC8-9F7EF7D2C146}" type="datetimeFigureOut">
              <a:rPr lang="it-IT" smtClean="0"/>
              <a:t>07/01/19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95918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E420FE-BB23-4ED2-8EC8-9F7EF7D2C146}" type="datetimeFigureOut">
              <a:rPr lang="it-IT" smtClean="0"/>
              <a:t>07/01/19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67751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4E420FE-BB23-4ED2-8EC8-9F7EF7D2C146}" type="datetimeFigureOut">
              <a:rPr lang="it-IT" smtClean="0"/>
              <a:t>07/01/19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134038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E420FE-BB23-4ED2-8EC8-9F7EF7D2C146}" type="datetimeFigureOut">
              <a:rPr lang="it-IT" smtClean="0"/>
              <a:t>07/01/19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96149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E420FE-BB23-4ED2-8EC8-9F7EF7D2C146}" type="datetimeFigureOut">
              <a:rPr lang="it-IT" smtClean="0"/>
              <a:t>07/01/19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427703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E420FE-BB23-4ED2-8EC8-9F7EF7D2C146}" type="datetimeFigureOut">
              <a:rPr lang="it-IT" smtClean="0"/>
              <a:t>07/01/19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1BAE3E4-F76E-4843-AF45-16B5A62C078B}" type="slidenum">
              <a:rPr lang="it-IT" smtClean="0"/>
              <a:t>‹n.›</a:t>
            </a:fld>
            <a:endParaRPr lang="it-IT"/>
          </a:p>
        </p:txBody>
      </p:sp>
    </p:spTree>
    <p:extLst>
      <p:ext uri="{BB962C8B-B14F-4D97-AF65-F5344CB8AC3E}">
        <p14:creationId xmlns:p14="http://schemas.microsoft.com/office/powerpoint/2010/main" val="3983614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420FE-BB23-4ED2-8EC8-9F7EF7D2C146}" type="datetimeFigureOut">
              <a:rPr lang="it-IT" smtClean="0"/>
              <a:t>07/01/19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E3E4-F76E-4843-AF45-16B5A62C078B}" type="slidenum">
              <a:rPr lang="it-IT" smtClean="0"/>
              <a:t>‹n.›</a:t>
            </a:fld>
            <a:endParaRPr lang="it-IT"/>
          </a:p>
        </p:txBody>
      </p:sp>
    </p:spTree>
    <p:extLst>
      <p:ext uri="{BB962C8B-B14F-4D97-AF65-F5344CB8AC3E}">
        <p14:creationId xmlns:p14="http://schemas.microsoft.com/office/powerpoint/2010/main" val="263766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ite.it/UniTE/Engine/RAServePG.php/P/58601UTE0603?&amp;VRIC_provenienza=5850&amp;rifm=1UTE0603&amp;VRIC_ID=2573&amp;VRIC_AA=2016&amp;VRIC_IDOC=208&amp;VRIC_doc=Russo&amp;VRIC_nome=&amp;VRIC_Facolta=&amp;VRIC_cds=&amp;VRIC_ins=&amp;SELAA=2016&amp;SELANNO=1&amp;SELTCDS=U&amp;SELCDS=65&amp;SELCOMP=2&amp;SELCORSO=2573&amp;SELDOC=208" TargetMode="External"/><Relationship Id="rId4" Type="http://schemas.openxmlformats.org/officeDocument/2006/relationships/hyperlink" Target="http://www.unite.it/UniTE/Engine/RAServePG.php/P/58601UTE0603?&amp;VRIC_provenienza=5850&amp;rifm=1UTE0603&amp;VRIC_ID=2348&amp;VRIC_AA=2016&amp;VRIC_IDOC=208&amp;VRIC_doc=Russo&amp;VRIC_nome=&amp;VRIC_Facolta=&amp;VRIC_cds=&amp;VRIC_ins=&amp;SELAA=2016&amp;SELANNO=1&amp;SELTCDS=U&amp;SELCDS=65&amp;SELCOMP=3&amp;SELCORSO=2348&amp;SELDOC=208"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hyperlink" Target="http://www.unite.it/UniTE/Engine/RAServePG.php/P/58601UTE0603?&amp;VRIC_provenienza=5850&amp;rifm=1UTE0603&amp;VRIC_ID=2347&amp;VRIC_AA=2016&amp;VRIC_IDOC=208&amp;VRIC_doc=Russo&amp;VRIC_nome=&amp;VRIC_Facolta=&amp;VRIC_cds=&amp;VRIC_ins=&amp;SELAA=2016&amp;SELANNO=1&amp;SELTCDS=U&amp;SELCDS=65&amp;SELCOMP=1&amp;SELCORSO=2347&amp;SELDOC=2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vrusso@unite.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629413101"/>
              </p:ext>
            </p:extLst>
          </p:nvPr>
        </p:nvGraphicFramePr>
        <p:xfrm>
          <a:off x="1644650" y="1729582"/>
          <a:ext cx="9448800" cy="3040380"/>
        </p:xfrm>
        <a:graphic>
          <a:graphicData uri="http://schemas.openxmlformats.org/drawingml/2006/table">
            <a:tbl>
              <a:tblPr/>
              <a:tblGrid>
                <a:gridCol w="9448800"/>
              </a:tblGrid>
              <a:tr h="0">
                <a:tc>
                  <a:txBody>
                    <a:bodyPr/>
                    <a:lstStyle/>
                    <a:p>
                      <a:pPr algn="l" fontAlgn="t"/>
                      <a:r>
                        <a:rPr lang="en-US" sz="2400" b="1" dirty="0">
                          <a:effectLst/>
                        </a:rPr>
                        <a:t/>
                      </a:r>
                      <a:br>
                        <a:rPr lang="en-US" sz="2400" b="1" dirty="0">
                          <a:effectLst/>
                        </a:rPr>
                      </a:br>
                      <a:r>
                        <a:rPr lang="en-US" sz="2400" b="1" dirty="0">
                          <a:effectLst/>
                        </a:rPr>
                        <a:t>REPRODUCTIVE </a:t>
                      </a:r>
                      <a:r>
                        <a:rPr lang="en-US" sz="2400" b="1" dirty="0" smtClean="0">
                          <a:effectLst/>
                        </a:rPr>
                        <a:t>BIOTECHNOLOGIES</a:t>
                      </a:r>
                    </a:p>
                    <a:p>
                      <a:pPr algn="l" fontAlgn="t"/>
                      <a:endParaRPr lang="en-US" sz="2400" b="1" dirty="0" smtClean="0">
                        <a:effectLst/>
                      </a:endParaRPr>
                    </a:p>
                    <a:p>
                      <a:pPr algn="l" fontAlgn="t"/>
                      <a:r>
                        <a:rPr lang="en-US" sz="2400" u="none" strike="noStrike" dirty="0" smtClean="0">
                          <a:solidFill>
                            <a:srgbClr val="A41E22"/>
                          </a:solidFill>
                          <a:effectLst/>
                          <a:hlinkClick r:id="rId2" tooltip="STRUCTURE AND FUNCTION OF REPRODUCTIVE SYSTEM"/>
                        </a:rPr>
                        <a:t>STRUCTURE AND FUNCTION OF REPRODUCTIVE SYSTEM</a:t>
                      </a:r>
                      <a:r>
                        <a:rPr lang="en-US" sz="2400" u="none" strike="noStrike" dirty="0" smtClean="0">
                          <a:solidFill>
                            <a:srgbClr val="A41E22"/>
                          </a:solidFill>
                          <a:effectLst/>
                        </a:rPr>
                        <a:t>:</a:t>
                      </a:r>
                      <a:endParaRPr lang="en-US" sz="2400" b="1" dirty="0" smtClean="0">
                        <a:effectLst/>
                      </a:endParaRPr>
                    </a:p>
                    <a:p>
                      <a:pPr algn="l" fontAlgn="t"/>
                      <a:r>
                        <a:rPr lang="en-US" sz="2400" dirty="0">
                          <a:effectLst/>
                        </a:rPr>
                        <a:t/>
                      </a:r>
                      <a:br>
                        <a:rPr lang="en-US" sz="2400" dirty="0">
                          <a:effectLst/>
                        </a:rPr>
                      </a:br>
                      <a:r>
                        <a:rPr lang="en-US" sz="2400" u="sng" dirty="0">
                          <a:solidFill>
                            <a:srgbClr val="A41E22"/>
                          </a:solidFill>
                          <a:effectLst/>
                          <a:hlinkClick r:id="rId3" tooltip="ANATOMY OF REPRODUCTIVE SYSTEM"/>
                        </a:rPr>
                        <a:t>ANATOMY OF REPRODUCTIVE SYSTEM</a:t>
                      </a:r>
                      <a:r>
                        <a:rPr lang="en-US" sz="2400" dirty="0">
                          <a:effectLst/>
                        </a:rPr>
                        <a:t/>
                      </a:r>
                      <a:br>
                        <a:rPr lang="en-US" sz="2400" dirty="0">
                          <a:effectLst/>
                        </a:rPr>
                      </a:br>
                      <a:r>
                        <a:rPr lang="en-US" sz="2400" u="none" strike="noStrike" dirty="0">
                          <a:solidFill>
                            <a:srgbClr val="A41E22"/>
                          </a:solidFill>
                          <a:effectLst/>
                          <a:hlinkClick r:id="rId4" tooltip="PHYSIOLOGY OF REPRODUCTION"/>
                        </a:rPr>
                        <a:t>PHYSIOLOGY OF REPRODUCTION</a:t>
                      </a:r>
                      <a:r>
                        <a:rPr lang="en-US" sz="2400" dirty="0">
                          <a:effectLst/>
                        </a:rPr>
                        <a:t/>
                      </a:r>
                      <a:br>
                        <a:rPr lang="en-US" sz="2400" dirty="0">
                          <a:effectLst/>
                        </a:rPr>
                      </a:br>
                      <a:endParaRPr lang="en-US" sz="2400" dirty="0">
                        <a:effectLst/>
                      </a:endParaRPr>
                    </a:p>
                  </a:txBody>
                  <a:tcPr marL="95250" marR="95250" marT="57150" marB="57150">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tr>
            </a:tbl>
          </a:graphicData>
        </a:graphic>
      </p:graphicFrame>
      <p:pic>
        <p:nvPicPr>
          <p:cNvPr id="5" name="Picture 10" descr="Jpg alta definizi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87" y="355125"/>
            <a:ext cx="2787650" cy="134461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029325" y="5472113"/>
            <a:ext cx="2798651" cy="461665"/>
          </a:xfrm>
          <a:prstGeom prst="rect">
            <a:avLst/>
          </a:prstGeom>
          <a:noFill/>
        </p:spPr>
        <p:txBody>
          <a:bodyPr wrap="none" rtlCol="0">
            <a:spAutoFit/>
          </a:bodyPr>
          <a:lstStyle/>
          <a:p>
            <a:r>
              <a:rPr lang="it-IT" sz="2400" dirty="0" smtClean="0"/>
              <a:t>Prof. Valentina Russo</a:t>
            </a:r>
            <a:endParaRPr lang="it-IT" sz="2400" dirty="0"/>
          </a:p>
        </p:txBody>
      </p:sp>
    </p:spTree>
    <p:extLst>
      <p:ext uri="{BB962C8B-B14F-4D97-AF65-F5344CB8AC3E}">
        <p14:creationId xmlns:p14="http://schemas.microsoft.com/office/powerpoint/2010/main" val="3913035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1"/>
          <p:cNvPicPr>
            <a:picLocks noChangeAspect="1"/>
          </p:cNvPicPr>
          <p:nvPr/>
        </p:nvPicPr>
        <p:blipFill>
          <a:blip r:embed="rId2" cstate="print">
            <a:extLst>
              <a:ext uri="{28A0092B-C50C-407E-A947-70E740481C1C}">
                <a14:useLocalDpi xmlns:a14="http://schemas.microsoft.com/office/drawing/2010/main" val="0"/>
              </a:ext>
            </a:extLst>
          </a:blip>
          <a:srcRect l="51170" t="36731" r="23647" b="7292"/>
          <a:stretch>
            <a:fillRect/>
          </a:stretch>
        </p:blipFill>
        <p:spPr bwMode="auto">
          <a:xfrm>
            <a:off x="7354888" y="1989138"/>
            <a:ext cx="126365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ttangolo 5"/>
          <p:cNvSpPr>
            <a:spLocks noChangeArrowheads="1"/>
          </p:cNvSpPr>
          <p:nvPr/>
        </p:nvSpPr>
        <p:spPr bwMode="auto">
          <a:xfrm>
            <a:off x="1585914" y="1236663"/>
            <a:ext cx="9037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800" b="1"/>
              <a:t>Structure and Function of the Reproductive System  (I year)</a:t>
            </a:r>
          </a:p>
        </p:txBody>
      </p:sp>
      <p:sp>
        <p:nvSpPr>
          <p:cNvPr id="8196" name="CasellaDiTesto 6"/>
          <p:cNvSpPr txBox="1">
            <a:spLocks noChangeArrowheads="1"/>
          </p:cNvSpPr>
          <p:nvPr/>
        </p:nvSpPr>
        <p:spPr bwMode="auto">
          <a:xfrm>
            <a:off x="1592263" y="2503488"/>
            <a:ext cx="3675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b="1">
                <a:solidFill>
                  <a:srgbClr val="C00000"/>
                </a:solidFill>
              </a:rPr>
              <a:t>LECTURER:</a:t>
            </a:r>
            <a:r>
              <a:rPr lang="it-IT" altLang="it-IT" sz="1800" b="1"/>
              <a:t> PROF. VALENTINA RUSSO</a:t>
            </a:r>
          </a:p>
        </p:txBody>
      </p:sp>
      <p:sp>
        <p:nvSpPr>
          <p:cNvPr id="8197" name="Rettangolo 7"/>
          <p:cNvSpPr>
            <a:spLocks noChangeArrowheads="1"/>
          </p:cNvSpPr>
          <p:nvPr/>
        </p:nvSpPr>
        <p:spPr bwMode="auto">
          <a:xfrm>
            <a:off x="1730375" y="174942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it-IT" sz="1800" b="1"/>
              <a:t>- ANATOMY OF THE REPRODUCTIVE SYSTEM</a:t>
            </a:r>
            <a:br>
              <a:rPr lang="en-US" altLang="it-IT" sz="1800" b="1"/>
            </a:br>
            <a:r>
              <a:rPr lang="en-US" altLang="it-IT" sz="1800" b="1"/>
              <a:t>- PHYSIOLOGY OF REPRODUCTION</a:t>
            </a:r>
            <a:endParaRPr lang="it-IT" altLang="it-IT" sz="1800"/>
          </a:p>
        </p:txBody>
      </p:sp>
      <p:sp>
        <p:nvSpPr>
          <p:cNvPr id="8198" name="Rettangolo 8"/>
          <p:cNvSpPr>
            <a:spLocks noChangeArrowheads="1"/>
          </p:cNvSpPr>
          <p:nvPr/>
        </p:nvSpPr>
        <p:spPr bwMode="auto">
          <a:xfrm>
            <a:off x="3738564" y="77788"/>
            <a:ext cx="63007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it-IT" b="1">
                <a:solidFill>
                  <a:srgbClr val="C00000"/>
                </a:solidFill>
              </a:rPr>
              <a:t>Second-Cycle Degree Course in </a:t>
            </a:r>
          </a:p>
          <a:p>
            <a:pPr algn="ctr" eaLnBrk="1" hangingPunct="1">
              <a:spcBef>
                <a:spcPct val="0"/>
              </a:spcBef>
              <a:buFontTx/>
              <a:buNone/>
            </a:pPr>
            <a:r>
              <a:rPr lang="en-GB" altLang="it-IT" b="1">
                <a:solidFill>
                  <a:srgbClr val="C00000"/>
                </a:solidFill>
              </a:rPr>
              <a:t>REPRODUCTIVE BIOTECHNOLOGIES</a:t>
            </a:r>
          </a:p>
        </p:txBody>
      </p:sp>
      <p:pic>
        <p:nvPicPr>
          <p:cNvPr id="8199" name="Picture 2" descr="https://research.unite.it/sr/cineca/images/interface/logo_insta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6" y="77789"/>
            <a:ext cx="1952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asellaDiTesto 10"/>
          <p:cNvSpPr txBox="1">
            <a:spLocks noChangeArrowheads="1"/>
          </p:cNvSpPr>
          <p:nvPr/>
        </p:nvSpPr>
        <p:spPr bwMode="auto">
          <a:xfrm>
            <a:off x="1592263" y="2886076"/>
            <a:ext cx="2309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b="1">
                <a:solidFill>
                  <a:srgbClr val="C00000"/>
                </a:solidFill>
              </a:rPr>
              <a:t>AIMS OF THE COURSE:</a:t>
            </a:r>
          </a:p>
        </p:txBody>
      </p:sp>
      <p:sp>
        <p:nvSpPr>
          <p:cNvPr id="8201" name="CasellaDiTesto 11"/>
          <p:cNvSpPr txBox="1">
            <a:spLocks noChangeArrowheads="1"/>
          </p:cNvSpPr>
          <p:nvPr/>
        </p:nvSpPr>
        <p:spPr bwMode="auto">
          <a:xfrm>
            <a:off x="1592263" y="4730751"/>
            <a:ext cx="227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b="1">
                <a:solidFill>
                  <a:srgbClr val="C00000"/>
                </a:solidFill>
              </a:rPr>
              <a:t>MAIN/NOVEL TOPICS:</a:t>
            </a:r>
          </a:p>
        </p:txBody>
      </p:sp>
      <p:sp>
        <p:nvSpPr>
          <p:cNvPr id="8202" name="Rettangolo 1"/>
          <p:cNvSpPr>
            <a:spLocks noChangeArrowheads="1"/>
          </p:cNvSpPr>
          <p:nvPr/>
        </p:nvSpPr>
        <p:spPr bwMode="auto">
          <a:xfrm>
            <a:off x="1592264" y="3219451"/>
            <a:ext cx="61420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it-IT" sz="1800" b="1"/>
              <a:t>-</a:t>
            </a:r>
            <a:r>
              <a:rPr lang="en-US" altLang="it-IT" sz="1800"/>
              <a:t> </a:t>
            </a:r>
            <a:r>
              <a:rPr lang="en-US" altLang="it-IT" sz="1800" b="1"/>
              <a:t>To achieve a detailed overview of the existing relations between the structure and function of the female reproductive system in domestic animals and humans; </a:t>
            </a:r>
          </a:p>
          <a:p>
            <a:pPr>
              <a:spcBef>
                <a:spcPct val="0"/>
              </a:spcBef>
              <a:buFontTx/>
              <a:buNone/>
            </a:pPr>
            <a:r>
              <a:rPr lang="en-US" altLang="it-IT" sz="1800" b="1"/>
              <a:t>- To provide an in-depth knowledge on the neuroendocrine mechanisms that regulate the reproductive activity</a:t>
            </a:r>
            <a:r>
              <a:rPr lang="en-US" altLang="it-IT" sz="2000" b="1"/>
              <a:t> </a:t>
            </a:r>
          </a:p>
        </p:txBody>
      </p:sp>
      <p:sp>
        <p:nvSpPr>
          <p:cNvPr id="8203" name="Rettangolo 4"/>
          <p:cNvSpPr>
            <a:spLocks noChangeArrowheads="1"/>
          </p:cNvSpPr>
          <p:nvPr/>
        </p:nvSpPr>
        <p:spPr bwMode="auto">
          <a:xfrm>
            <a:off x="1592264" y="4999038"/>
            <a:ext cx="57118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it-IT" sz="1800" b="1"/>
              <a:t>Using the animal model, together with the advanced technologies present in our laboratories, the students will acquire the ability to manage and evaluate the ovarian components and the female gamete, in particular. </a:t>
            </a:r>
          </a:p>
          <a:p>
            <a:pPr>
              <a:spcBef>
                <a:spcPct val="0"/>
              </a:spcBef>
              <a:buFontTx/>
              <a:buNone/>
            </a:pPr>
            <a:r>
              <a:rPr lang="en-US" altLang="it-IT" sz="1800" b="1"/>
              <a:t>The course provides the basic knowledge necessary to deal with the successive courses.</a:t>
            </a:r>
          </a:p>
        </p:txBody>
      </p:sp>
      <p:pic>
        <p:nvPicPr>
          <p:cNvPr id="6" name="Immagine 5"/>
          <p:cNvPicPr>
            <a:picLocks noChangeAspect="1"/>
          </p:cNvPicPr>
          <p:nvPr/>
        </p:nvPicPr>
        <p:blipFill>
          <a:blip r:embed="rId4"/>
          <a:stretch>
            <a:fillRect/>
          </a:stretch>
        </p:blipFill>
        <p:spPr>
          <a:xfrm>
            <a:off x="7734776" y="4727736"/>
            <a:ext cx="2712681" cy="1944458"/>
          </a:xfrm>
          <a:prstGeom prst="rect">
            <a:avLst/>
          </a:prstGeom>
          <a:ln>
            <a:noFill/>
          </a:ln>
          <a:effectLst>
            <a:softEdge rad="112500"/>
          </a:effectLst>
        </p:spPr>
      </p:pic>
      <p:pic>
        <p:nvPicPr>
          <p:cNvPr id="7" name="Immagine 6"/>
          <p:cNvPicPr>
            <a:picLocks noChangeAspect="1"/>
          </p:cNvPicPr>
          <p:nvPr/>
        </p:nvPicPr>
        <p:blipFill>
          <a:blip r:embed="rId5"/>
          <a:stretch>
            <a:fillRect/>
          </a:stretch>
        </p:blipFill>
        <p:spPr>
          <a:xfrm>
            <a:off x="8754498" y="2070102"/>
            <a:ext cx="1788166" cy="2531615"/>
          </a:xfrm>
          <a:prstGeom prst="rect">
            <a:avLst/>
          </a:prstGeom>
          <a:ln>
            <a:noFill/>
          </a:ln>
          <a:effectLst>
            <a:softEdge rad="112500"/>
          </a:effectLst>
        </p:spPr>
      </p:pic>
    </p:spTree>
    <p:extLst>
      <p:ext uri="{BB962C8B-B14F-4D97-AF65-F5344CB8AC3E}">
        <p14:creationId xmlns:p14="http://schemas.microsoft.com/office/powerpoint/2010/main" val="2671675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2888" y="157699"/>
            <a:ext cx="11744325" cy="5078313"/>
          </a:xfrm>
          <a:prstGeom prst="rect">
            <a:avLst/>
          </a:prstGeom>
        </p:spPr>
        <p:txBody>
          <a:bodyPr wrap="square">
            <a:spAutoFit/>
          </a:bodyPr>
          <a:lstStyle/>
          <a:p>
            <a:r>
              <a:rPr lang="it-IT" sz="2400" b="1" i="0" u="none" strike="noStrike" baseline="0" dirty="0" smtClean="0">
                <a:latin typeface="Times New Roman" panose="02020603050405020304" pitchFamily="18" charset="0"/>
              </a:rPr>
              <a:t>ANATOMY OF REPRODUCTIVE SYSTEM</a:t>
            </a:r>
          </a:p>
          <a:p>
            <a:endParaRPr lang="it-IT" sz="2000" b="1" i="0" u="none" strike="noStrike" baseline="0" dirty="0" smtClean="0">
              <a:latin typeface="Times New Roman" panose="02020603050405020304" pitchFamily="18" charset="0"/>
            </a:endParaRPr>
          </a:p>
          <a:p>
            <a:r>
              <a:rPr lang="en-US" sz="2000" b="0" i="0" u="none" strike="noStrike" baseline="0" dirty="0" smtClean="0">
                <a:latin typeface="Times New Roman" panose="02020603050405020304" pitchFamily="18" charset="0"/>
              </a:rPr>
              <a:t>This module aims to provide an in-depth understanding of the anatomy of the reproductive system, focusing on the relationship between the structure and function of the female reproductive system in domestic animals and humans. </a:t>
            </a:r>
          </a:p>
          <a:p>
            <a:r>
              <a:rPr lang="en-US" sz="2000" b="0" i="0" u="none" strike="noStrike" baseline="0" dirty="0" smtClean="0">
                <a:latin typeface="Times New Roman" panose="02020603050405020304" pitchFamily="18" charset="0"/>
              </a:rPr>
              <a:t>Using the animal model, the student will acquire the necessary techniques to assess reproductive structures; in particular, those of the ovaries and female gamete.</a:t>
            </a:r>
          </a:p>
          <a:p>
            <a:endParaRPr lang="en-US" sz="2000" b="0" i="0" u="none" strike="noStrike" baseline="0" dirty="0" smtClean="0">
              <a:latin typeface="Times New Roman" panose="02020603050405020304" pitchFamily="18" charset="0"/>
            </a:endParaRPr>
          </a:p>
          <a:p>
            <a:r>
              <a:rPr lang="en-US" sz="2000" b="0" i="0" u="none" strike="noStrike" baseline="0" dirty="0" smtClean="0">
                <a:latin typeface="Times New Roman" panose="02020603050405020304" pitchFamily="18" charset="0"/>
              </a:rPr>
              <a:t>The course will cover five topics:</a:t>
            </a:r>
          </a:p>
          <a:p>
            <a:r>
              <a:rPr lang="en-US" sz="2000" b="0" i="0" u="none" strike="noStrike" baseline="0" dirty="0" smtClean="0">
                <a:latin typeface="Symbol" panose="05050102010706020507" pitchFamily="18" charset="2"/>
              </a:rPr>
              <a:t>· </a:t>
            </a:r>
            <a:r>
              <a:rPr lang="en-US" sz="2000" b="0" i="0" u="none" strike="noStrike" baseline="0" dirty="0" smtClean="0">
                <a:latin typeface="Times New Roman" panose="02020603050405020304" pitchFamily="18" charset="0"/>
              </a:rPr>
              <a:t>macroscopic anatomy and topographic relationships of the female reproductive organs;</a:t>
            </a:r>
          </a:p>
          <a:p>
            <a:r>
              <a:rPr lang="en-US" sz="2000" b="0" i="0" u="none" strike="noStrike" baseline="0" dirty="0" smtClean="0">
                <a:latin typeface="Symbol" panose="05050102010706020507" pitchFamily="18" charset="2"/>
              </a:rPr>
              <a:t>· </a:t>
            </a:r>
            <a:r>
              <a:rPr lang="en-US" sz="2000" b="0" i="0" u="none" strike="noStrike" baseline="0" dirty="0" smtClean="0">
                <a:latin typeface="Times New Roman" panose="02020603050405020304" pitchFamily="18" charset="0"/>
              </a:rPr>
              <a:t>cellular/</a:t>
            </a:r>
            <a:r>
              <a:rPr lang="en-US" sz="2000" b="0" i="0" u="none" strike="noStrike" baseline="0" dirty="0" err="1" smtClean="0">
                <a:latin typeface="Times New Roman" panose="02020603050405020304" pitchFamily="18" charset="0"/>
              </a:rPr>
              <a:t>tissutal</a:t>
            </a:r>
            <a:r>
              <a:rPr lang="en-US" sz="2000" b="0" i="0" u="none" strike="noStrike" baseline="0" dirty="0" smtClean="0">
                <a:latin typeface="Times New Roman" panose="02020603050405020304" pitchFamily="18" charset="0"/>
              </a:rPr>
              <a:t> organization of the uterus and fallopian tubes;</a:t>
            </a:r>
          </a:p>
          <a:p>
            <a:r>
              <a:rPr lang="en-US" sz="2000" b="0" i="0" u="none" strike="noStrike" baseline="0" dirty="0" smtClean="0">
                <a:latin typeface="Symbol" panose="05050102010706020507" pitchFamily="18" charset="2"/>
              </a:rPr>
              <a:t>· </a:t>
            </a:r>
            <a:r>
              <a:rPr lang="en-US" sz="2000" b="0" i="0" u="none" strike="noStrike" baseline="0" dirty="0" smtClean="0">
                <a:latin typeface="Times New Roman" panose="02020603050405020304" pitchFamily="18" charset="0"/>
              </a:rPr>
              <a:t>microscopic anatomy of the structures contained within the gonad and the female gamete of domestic animals and women; </a:t>
            </a:r>
          </a:p>
          <a:p>
            <a:r>
              <a:rPr lang="en-US" sz="2000" b="0" i="0" u="none" strike="noStrike" baseline="0" dirty="0" smtClean="0">
                <a:latin typeface="Symbol" panose="05050102010706020507" pitchFamily="18" charset="2"/>
              </a:rPr>
              <a:t>· </a:t>
            </a:r>
            <a:r>
              <a:rPr lang="en-US" sz="2000" b="0" i="0" u="none" strike="noStrike" baseline="0" dirty="0" smtClean="0">
                <a:latin typeface="Times New Roman" panose="02020603050405020304" pitchFamily="18" charset="0"/>
              </a:rPr>
              <a:t>correlation between ovarian follicle growth and angiogenesis in the follicular wall;</a:t>
            </a:r>
          </a:p>
          <a:p>
            <a:r>
              <a:rPr lang="en-US" sz="2000" b="0" i="0" u="none" strike="noStrike" baseline="0" dirty="0" smtClean="0">
                <a:latin typeface="Symbol" panose="05050102010706020507" pitchFamily="18" charset="2"/>
              </a:rPr>
              <a:t>· </a:t>
            </a:r>
            <a:r>
              <a:rPr lang="en-US" sz="2000" b="0" i="0" u="none" strike="noStrike" baseline="0" dirty="0" smtClean="0">
                <a:latin typeface="Times New Roman" panose="02020603050405020304" pitchFamily="18" charset="0"/>
              </a:rPr>
              <a:t>basic methodologies for morphological analysis, isolating ovarian follicles and oocyte by light microscopy and transmission/scanning electron microscopy</a:t>
            </a:r>
            <a:endParaRPr lang="it-IT" sz="2000" dirty="0"/>
          </a:p>
        </p:txBody>
      </p:sp>
    </p:spTree>
    <p:extLst>
      <p:ext uri="{BB962C8B-B14F-4D97-AF65-F5344CB8AC3E}">
        <p14:creationId xmlns:p14="http://schemas.microsoft.com/office/powerpoint/2010/main" val="114224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71538" y="1884699"/>
            <a:ext cx="10129837" cy="317009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Physiology of the female reproductive system of domestic animals and women</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Functional microscopic analysis and applied methodologies of the ovaries and the evaluation of the female gamete in domestic animals and women.</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Laboratory protocols. Applying knowledge and understanding: This ability shall be proved by solving operational questions that require skills in handling laboratory equipment and a methods/protocols good knowledge used in the microscopic study of the female reproductive in </a:t>
            </a:r>
            <a:r>
              <a:rPr lang="en-US" sz="2000" dirty="0" err="1" smtClean="0">
                <a:latin typeface="Times New Roman" panose="02020603050405020304" pitchFamily="18" charset="0"/>
                <a:cs typeface="Times New Roman" panose="02020603050405020304" pitchFamily="18" charset="0"/>
              </a:rPr>
              <a:t>domestical</a:t>
            </a:r>
            <a:r>
              <a:rPr lang="en-US" sz="2000" dirty="0" smtClean="0">
                <a:latin typeface="Times New Roman" panose="02020603050405020304" pitchFamily="18" charset="0"/>
                <a:cs typeface="Times New Roman" panose="02020603050405020304" pitchFamily="18" charset="0"/>
              </a:rPr>
              <a:t> animals</a:t>
            </a:r>
          </a:p>
          <a:p>
            <a:endParaRPr lang="en-US" sz="2000" dirty="0">
              <a:latin typeface="Times New Roman" panose="02020603050405020304" pitchFamily="18" charset="0"/>
              <a:cs typeface="Times New Roman" panose="02020603050405020304" pitchFamily="18" charset="0"/>
            </a:endParaRPr>
          </a:p>
        </p:txBody>
      </p:sp>
      <p:sp>
        <p:nvSpPr>
          <p:cNvPr id="5" name="Rettangolo 4"/>
          <p:cNvSpPr/>
          <p:nvPr/>
        </p:nvSpPr>
        <p:spPr>
          <a:xfrm>
            <a:off x="871538" y="358259"/>
            <a:ext cx="5360378" cy="461665"/>
          </a:xfrm>
          <a:prstGeom prst="rect">
            <a:avLst/>
          </a:prstGeom>
        </p:spPr>
        <p:txBody>
          <a:bodyPr wrap="none">
            <a:spAutoFit/>
          </a:bodyPr>
          <a:lstStyle/>
          <a:p>
            <a:r>
              <a:rPr lang="it-IT" sz="2400" b="1" dirty="0" smtClean="0">
                <a:latin typeface="Times New Roman" panose="02020603050405020304" pitchFamily="18" charset="0"/>
                <a:cs typeface="Times New Roman" panose="02020603050405020304" pitchFamily="18" charset="0"/>
              </a:rPr>
              <a:t>PHYSIOLOGY OF REPRODUCTION</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24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5763" y="2274838"/>
            <a:ext cx="11444287" cy="2308324"/>
          </a:xfrm>
          <a:prstGeom prst="rect">
            <a:avLst/>
          </a:prstGeom>
        </p:spPr>
        <p:txBody>
          <a:bodyPr wrap="square">
            <a:spAutoFit/>
          </a:bodyPr>
          <a:lstStyle/>
          <a:p>
            <a:r>
              <a:rPr lang="en-US" sz="2400" b="0" i="0" u="none" strike="noStrike" baseline="0" dirty="0" smtClean="0">
                <a:latin typeface="Times New Roman" panose="02020603050405020304" pitchFamily="18" charset="0"/>
              </a:rPr>
              <a:t>These units structure both the lectures and practical lessons. </a:t>
            </a:r>
          </a:p>
          <a:p>
            <a:r>
              <a:rPr lang="en-US" sz="2400" b="0" i="0" u="none" strike="noStrike" baseline="0" dirty="0" smtClean="0">
                <a:latin typeface="Times New Roman" panose="02020603050405020304" pitchFamily="18" charset="0"/>
              </a:rPr>
              <a:t>The latter are undertaken in laboratories where students will have autonomous use of dedicated </a:t>
            </a:r>
            <a:r>
              <a:rPr lang="en-GB" sz="2400" b="0" i="0" u="none" strike="noStrike" baseline="0" dirty="0" smtClean="0">
                <a:latin typeface="Times New Roman" panose="02020603050405020304" pitchFamily="18" charset="0"/>
              </a:rPr>
              <a:t>equipment</a:t>
            </a:r>
            <a:r>
              <a:rPr lang="it-IT" sz="2400" b="0" i="0" u="none" strike="noStrike" baseline="0" dirty="0" smtClean="0">
                <a:latin typeface="Times New Roman" panose="02020603050405020304" pitchFamily="18" charset="0"/>
              </a:rPr>
              <a:t>.</a:t>
            </a:r>
            <a:endParaRPr lang="it-IT" sz="2400" b="0" i="0" u="none" strike="noStrike" baseline="0" dirty="0" smtClean="0">
              <a:latin typeface="Times New Roman" panose="02020603050405020304" pitchFamily="18" charset="0"/>
            </a:endParaRPr>
          </a:p>
          <a:p>
            <a:endParaRPr lang="it-IT" sz="2400" b="0" i="0" u="none" strike="noStrike" baseline="0" dirty="0" smtClean="0">
              <a:latin typeface="Times New Roman" panose="02020603050405020304" pitchFamily="18" charset="0"/>
            </a:endParaRPr>
          </a:p>
          <a:p>
            <a:r>
              <a:rPr lang="en-US" sz="2400" b="0" i="0" u="none" strike="noStrike" baseline="0" dirty="0" smtClean="0">
                <a:latin typeface="Times New Roman" panose="02020603050405020304" pitchFamily="18" charset="0"/>
              </a:rPr>
              <a:t>There are </a:t>
            </a:r>
            <a:r>
              <a:rPr lang="en-US" sz="2400" b="1" i="0" u="none" strike="noStrike" baseline="0" dirty="0" smtClean="0">
                <a:latin typeface="Times New Roman" panose="02020603050405020304" pitchFamily="18" charset="0"/>
              </a:rPr>
              <a:t>intermediate tests </a:t>
            </a:r>
            <a:r>
              <a:rPr lang="en-US" sz="2400" b="0" i="0" u="none" strike="noStrike" baseline="0" dirty="0" smtClean="0">
                <a:latin typeface="Times New Roman" panose="02020603050405020304" pitchFamily="18" charset="0"/>
              </a:rPr>
              <a:t>at the end of </a:t>
            </a:r>
            <a:r>
              <a:rPr lang="en-US" sz="2400" b="1" i="0" u="none" strike="noStrike" baseline="0" dirty="0" smtClean="0">
                <a:latin typeface="Times New Roman" panose="02020603050405020304" pitchFamily="18" charset="0"/>
              </a:rPr>
              <a:t>each week </a:t>
            </a:r>
            <a:r>
              <a:rPr lang="en-US" sz="2400" b="0" i="0" u="none" strike="noStrike" baseline="0" dirty="0" smtClean="0">
                <a:latin typeface="Times New Roman" panose="02020603050405020304" pitchFamily="18" charset="0"/>
              </a:rPr>
              <a:t>to assess the students’ learning level, and </a:t>
            </a:r>
            <a:r>
              <a:rPr lang="en-US" sz="2400" b="0" i="0" u="sng" strike="noStrike" baseline="0" dirty="0" smtClean="0">
                <a:latin typeface="Times New Roman" panose="02020603050405020304" pitchFamily="18" charset="0"/>
              </a:rPr>
              <a:t>eventually</a:t>
            </a:r>
            <a:r>
              <a:rPr lang="en-US" sz="2400" b="0" i="0" u="none" strike="noStrike" baseline="0" dirty="0" smtClean="0">
                <a:latin typeface="Times New Roman" panose="02020603050405020304" pitchFamily="18" charset="0"/>
              </a:rPr>
              <a:t> a </a:t>
            </a:r>
            <a:r>
              <a:rPr lang="en-US" sz="2400" b="0" i="0" u="none" strike="noStrike" baseline="0" dirty="0" smtClean="0">
                <a:latin typeface="Times New Roman" panose="02020603050405020304" pitchFamily="18" charset="0"/>
              </a:rPr>
              <a:t>final oral </a:t>
            </a:r>
            <a:r>
              <a:rPr lang="en-GB" sz="2400" b="0" i="0" u="none" strike="noStrike" baseline="0" dirty="0" smtClean="0">
                <a:latin typeface="Times New Roman" panose="02020603050405020304" pitchFamily="18" charset="0"/>
              </a:rPr>
              <a:t>examination</a:t>
            </a:r>
            <a:r>
              <a:rPr lang="it-IT" sz="2400" b="0" i="0" u="none" strike="noStrike" baseline="0" dirty="0" smtClean="0">
                <a:latin typeface="Times New Roman" panose="02020603050405020304" pitchFamily="18" charset="0"/>
              </a:rPr>
              <a:t>.</a:t>
            </a:r>
            <a:endParaRPr lang="it-IT" sz="2400" dirty="0"/>
          </a:p>
        </p:txBody>
      </p:sp>
    </p:spTree>
    <p:extLst>
      <p:ext uri="{BB962C8B-B14F-4D97-AF65-F5344CB8AC3E}">
        <p14:creationId xmlns:p14="http://schemas.microsoft.com/office/powerpoint/2010/main" val="403197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028"/>
          <p:cNvSpPr txBox="1">
            <a:spLocks noChangeArrowheads="1"/>
          </p:cNvSpPr>
          <p:nvPr/>
        </p:nvSpPr>
        <p:spPr bwMode="auto">
          <a:xfrm>
            <a:off x="2351089" y="404813"/>
            <a:ext cx="7489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it-IT" sz="3600" b="1" i="1" dirty="0" err="1" smtClean="0">
                <a:solidFill>
                  <a:srgbClr val="CC0000"/>
                </a:solidFill>
                <a:effectLst>
                  <a:outerShdw blurRad="38100" dist="38100" dir="2700000" algn="tl">
                    <a:srgbClr val="C0C0C0"/>
                  </a:outerShdw>
                </a:effectLst>
                <a:latin typeface="Century Gothic" panose="020B0502020202020204" pitchFamily="34" charset="0"/>
              </a:rPr>
              <a:t>Prof.</a:t>
            </a:r>
            <a:r>
              <a:rPr lang="en-GB" altLang="it-IT" sz="3600" b="1" i="1" dirty="0" smtClean="0">
                <a:solidFill>
                  <a:srgbClr val="CC0000"/>
                </a:solidFill>
                <a:effectLst>
                  <a:outerShdw blurRad="38100" dist="38100" dir="2700000" algn="tl">
                    <a:srgbClr val="C0C0C0"/>
                  </a:outerShdw>
                </a:effectLst>
                <a:latin typeface="Century Gothic" panose="020B0502020202020204" pitchFamily="34" charset="0"/>
              </a:rPr>
              <a:t> Russo receives students</a:t>
            </a:r>
            <a:endParaRPr lang="en-GB" altLang="it-IT" sz="3600" b="1" i="1" dirty="0">
              <a:solidFill>
                <a:srgbClr val="CC0000"/>
              </a:solidFill>
              <a:effectLst>
                <a:outerShdw blurRad="38100" dist="38100" dir="2700000" algn="tl">
                  <a:srgbClr val="C0C0C0"/>
                </a:outerShdw>
              </a:effectLst>
              <a:latin typeface="Century Gothic" panose="020B0502020202020204" pitchFamily="34" charset="0"/>
            </a:endParaRPr>
          </a:p>
        </p:txBody>
      </p:sp>
      <p:sp>
        <p:nvSpPr>
          <p:cNvPr id="9221" name="Text Box 1029"/>
          <p:cNvSpPr txBox="1">
            <a:spLocks noChangeArrowheads="1"/>
          </p:cNvSpPr>
          <p:nvPr/>
        </p:nvSpPr>
        <p:spPr bwMode="auto">
          <a:xfrm>
            <a:off x="2078039" y="2165350"/>
            <a:ext cx="79787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3200" b="1" i="1" dirty="0" smtClean="0">
                <a:solidFill>
                  <a:schemeClr val="accent2"/>
                </a:solidFill>
                <a:effectLst>
                  <a:outerShdw blurRad="38100" dist="38100" dir="2700000" algn="tl">
                    <a:srgbClr val="C0C0C0"/>
                  </a:outerShdw>
                </a:effectLst>
                <a:latin typeface="Century Gothic" panose="020B0502020202020204" pitchFamily="34" charset="0"/>
              </a:rPr>
              <a:t>by </a:t>
            </a:r>
            <a:r>
              <a:rPr lang="en-GB" altLang="it-IT" sz="3200" b="1" i="1" dirty="0" smtClean="0">
                <a:solidFill>
                  <a:schemeClr val="accent2"/>
                </a:solidFill>
                <a:effectLst>
                  <a:outerShdw blurRad="38100" dist="38100" dir="2700000" algn="tl">
                    <a:srgbClr val="C0C0C0"/>
                  </a:outerShdw>
                </a:effectLst>
                <a:latin typeface="Century Gothic" panose="020B0502020202020204" pitchFamily="34" charset="0"/>
              </a:rPr>
              <a:t>appointment</a:t>
            </a:r>
          </a:p>
          <a:p>
            <a:pPr algn="ctr"/>
            <a:r>
              <a:rPr lang="it-IT" altLang="it-IT" sz="3200" b="1" i="1" dirty="0" err="1" smtClean="0">
                <a:solidFill>
                  <a:schemeClr val="accent2"/>
                </a:solidFill>
                <a:effectLst>
                  <a:outerShdw blurRad="38100" dist="38100" dir="2700000" algn="tl">
                    <a:srgbClr val="C0C0C0"/>
                  </a:outerShdw>
                </a:effectLst>
                <a:latin typeface="Century Gothic" panose="020B0502020202020204" pitchFamily="34" charset="0"/>
              </a:rPr>
              <a:t>Tel</a:t>
            </a:r>
            <a:r>
              <a:rPr lang="it-IT" altLang="it-IT" sz="3200" b="1" i="1" dirty="0" smtClean="0">
                <a:solidFill>
                  <a:schemeClr val="accent2"/>
                </a:solidFill>
                <a:effectLst>
                  <a:outerShdw blurRad="38100" dist="38100" dir="2700000" algn="tl">
                    <a:srgbClr val="C0C0C0"/>
                  </a:outerShdw>
                </a:effectLst>
                <a:latin typeface="Century Gothic" panose="020B0502020202020204" pitchFamily="34" charset="0"/>
              </a:rPr>
              <a:t>: </a:t>
            </a:r>
            <a:r>
              <a:rPr lang="it-IT" altLang="it-IT" sz="3200" b="1" i="1" dirty="0" smtClean="0">
                <a:solidFill>
                  <a:schemeClr val="accent2"/>
                </a:solidFill>
                <a:effectLst>
                  <a:outerShdw blurRad="38100" dist="38100" dir="2700000" algn="tl">
                    <a:srgbClr val="C0C0C0"/>
                  </a:outerShdw>
                </a:effectLst>
                <a:latin typeface="Century Gothic" panose="020B0502020202020204" pitchFamily="34" charset="0"/>
              </a:rPr>
              <a:t>0861.266930</a:t>
            </a:r>
            <a:endParaRPr lang="it-IT" altLang="it-IT" sz="3200" b="1" i="1" dirty="0">
              <a:solidFill>
                <a:schemeClr val="accent2"/>
              </a:solidFill>
              <a:effectLst>
                <a:outerShdw blurRad="38100" dist="38100" dir="2700000" algn="tl">
                  <a:srgbClr val="C0C0C0"/>
                </a:outerShdw>
              </a:effectLst>
              <a:latin typeface="Century Gothic" panose="020B0502020202020204" pitchFamily="34" charset="0"/>
            </a:endParaRPr>
          </a:p>
          <a:p>
            <a:pPr algn="ctr"/>
            <a:r>
              <a:rPr lang="it-IT" altLang="it-IT" sz="3200" b="1" i="1" dirty="0" smtClean="0">
                <a:solidFill>
                  <a:schemeClr val="accent2"/>
                </a:solidFill>
                <a:latin typeface="Century Gothic" panose="020B0502020202020204" pitchFamily="34" charset="0"/>
              </a:rPr>
              <a:t>E-mail: </a:t>
            </a:r>
            <a:r>
              <a:rPr lang="it-IT" altLang="it-IT" sz="3200" b="1" i="1" dirty="0" smtClean="0">
                <a:solidFill>
                  <a:schemeClr val="accent2"/>
                </a:solidFill>
                <a:latin typeface="Century Gothic" panose="020B0502020202020204" pitchFamily="34" charset="0"/>
                <a:hlinkClick r:id="rId2"/>
              </a:rPr>
              <a:t>vrusso@unite.it</a:t>
            </a:r>
            <a:endParaRPr lang="it-IT" altLang="it-IT" sz="3200" b="1" i="1" dirty="0">
              <a:solidFill>
                <a:schemeClr val="accent2"/>
              </a:solidFill>
              <a:effectLst>
                <a:outerShdw blurRad="38100" dist="38100" dir="2700000" algn="tl">
                  <a:srgbClr val="C0C0C0"/>
                </a:outerShdw>
              </a:effectLst>
              <a:latin typeface="Century Gothic" panose="020B0502020202020204" pitchFamily="34" charset="0"/>
            </a:endParaRPr>
          </a:p>
        </p:txBody>
      </p:sp>
    </p:spTree>
    <p:extLst>
      <p:ext uri="{BB962C8B-B14F-4D97-AF65-F5344CB8AC3E}">
        <p14:creationId xmlns:p14="http://schemas.microsoft.com/office/powerpoint/2010/main" val="2461267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422</Words>
  <Application>Microsoft Macintosh PowerPoint</Application>
  <PresentationFormat>Widescreen</PresentationFormat>
  <Paragraphs>41</Paragraphs>
  <Slides>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vt:i4>
      </vt:variant>
    </vt:vector>
  </HeadingPairs>
  <TitlesOfParts>
    <vt:vector size="14" baseType="lpstr">
      <vt:lpstr>Arial</vt:lpstr>
      <vt:lpstr>Calibri</vt:lpstr>
      <vt:lpstr>Calibri Light</vt:lpstr>
      <vt:lpstr>Century Gothic</vt:lpstr>
      <vt:lpstr>MS PGothic</vt:lpstr>
      <vt:lpstr>Symbol</vt:lpstr>
      <vt:lpstr>Times New Roman</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dc:creator>
  <cp:lastModifiedBy>Utente di Microsoft Office</cp:lastModifiedBy>
  <cp:revision>5</cp:revision>
  <dcterms:created xsi:type="dcterms:W3CDTF">2017-01-09T17:56:29Z</dcterms:created>
  <dcterms:modified xsi:type="dcterms:W3CDTF">2019-01-07T05:11:50Z</dcterms:modified>
</cp:coreProperties>
</file>