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2" r:id="rId7"/>
    <p:sldId id="261"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p:restoredTop sz="94580"/>
  </p:normalViewPr>
  <p:slideViewPr>
    <p:cSldViewPr snapToGrid="0" snapToObjects="1">
      <p:cViewPr varScale="1">
        <p:scale>
          <a:sx n="107" d="100"/>
          <a:sy n="107" d="100"/>
        </p:scale>
        <p:origin x="3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4E90A43-F219-E14D-85FD-D0022CD0935F}" type="datetimeFigureOut">
              <a:rPr lang="it-IT" smtClean="0"/>
              <a:t>28/02/22</a:t>
            </a:fld>
            <a:endParaRPr lang="it-IT"/>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it-I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696F708-7232-924D-B0A7-FDBE36649288}" type="slidenum">
              <a:rPr lang="it-IT" smtClean="0"/>
              <a:t>‹N›</a:t>
            </a:fld>
            <a:endParaRPr lang="it-IT"/>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169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E90A43-F219-E14D-85FD-D0022CD0935F}" type="datetimeFigureOut">
              <a:rPr lang="it-IT" smtClean="0"/>
              <a:t>28/02/22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96F708-7232-924D-B0A7-FDBE36649288}" type="slidenum">
              <a:rPr lang="it-IT" smtClean="0"/>
              <a:t>‹N›</a:t>
            </a:fld>
            <a:endParaRPr lang="it-IT"/>
          </a:p>
        </p:txBody>
      </p:sp>
    </p:spTree>
    <p:extLst>
      <p:ext uri="{BB962C8B-B14F-4D97-AF65-F5344CB8AC3E}">
        <p14:creationId xmlns:p14="http://schemas.microsoft.com/office/powerpoint/2010/main" val="204534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E90A43-F219-E14D-85FD-D0022CD0935F}" type="datetimeFigureOut">
              <a:rPr lang="it-IT" smtClean="0"/>
              <a:t>28/02/22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96F708-7232-924D-B0A7-FDBE36649288}" type="slidenum">
              <a:rPr lang="it-IT" smtClean="0"/>
              <a:t>‹N›</a:t>
            </a:fld>
            <a:endParaRPr lang="it-IT"/>
          </a:p>
        </p:txBody>
      </p:sp>
    </p:spTree>
    <p:extLst>
      <p:ext uri="{BB962C8B-B14F-4D97-AF65-F5344CB8AC3E}">
        <p14:creationId xmlns:p14="http://schemas.microsoft.com/office/powerpoint/2010/main" val="180562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4E90A43-F219-E14D-85FD-D0022CD0935F}" type="datetimeFigureOut">
              <a:rPr lang="it-IT" smtClean="0"/>
              <a:t>28/02/22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696F708-7232-924D-B0A7-FDBE36649288}" type="slidenum">
              <a:rPr lang="it-IT" smtClean="0"/>
              <a:t>‹N›</a:t>
            </a:fld>
            <a:endParaRPr lang="it-IT"/>
          </a:p>
        </p:txBody>
      </p:sp>
    </p:spTree>
    <p:extLst>
      <p:ext uri="{BB962C8B-B14F-4D97-AF65-F5344CB8AC3E}">
        <p14:creationId xmlns:p14="http://schemas.microsoft.com/office/powerpoint/2010/main" val="116631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4E90A43-F219-E14D-85FD-D0022CD0935F}" type="datetimeFigureOut">
              <a:rPr lang="it-IT" smtClean="0"/>
              <a:t>28/02/22</a:t>
            </a:fld>
            <a:endParaRPr lang="it-I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it-IT"/>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696F708-7232-924D-B0A7-FDBE36649288}" type="slidenum">
              <a:rPr lang="it-IT" smtClean="0"/>
              <a:t>‹N›</a:t>
            </a:fld>
            <a:endParaRPr lang="it-I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0424586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4E90A43-F219-E14D-85FD-D0022CD0935F}" type="datetimeFigureOut">
              <a:rPr lang="it-IT" smtClean="0"/>
              <a:t>28/02/22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696F708-7232-924D-B0A7-FDBE36649288}" type="slidenum">
              <a:rPr lang="it-IT" smtClean="0"/>
              <a:t>‹N›</a:t>
            </a:fld>
            <a:endParaRPr lang="it-IT"/>
          </a:p>
        </p:txBody>
      </p:sp>
    </p:spTree>
    <p:extLst>
      <p:ext uri="{BB962C8B-B14F-4D97-AF65-F5344CB8AC3E}">
        <p14:creationId xmlns:p14="http://schemas.microsoft.com/office/powerpoint/2010/main" val="146272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4E90A43-F219-E14D-85FD-D0022CD0935F}" type="datetimeFigureOut">
              <a:rPr lang="it-IT" smtClean="0"/>
              <a:t>28/02/22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696F708-7232-924D-B0A7-FDBE36649288}" type="slidenum">
              <a:rPr lang="it-IT" smtClean="0"/>
              <a:t>‹N›</a:t>
            </a:fld>
            <a:endParaRPr lang="it-IT"/>
          </a:p>
        </p:txBody>
      </p:sp>
    </p:spTree>
    <p:extLst>
      <p:ext uri="{BB962C8B-B14F-4D97-AF65-F5344CB8AC3E}">
        <p14:creationId xmlns:p14="http://schemas.microsoft.com/office/powerpoint/2010/main" val="250690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4E90A43-F219-E14D-85FD-D0022CD0935F}" type="datetimeFigureOut">
              <a:rPr lang="it-IT" smtClean="0"/>
              <a:t>28/02/22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696F708-7232-924D-B0A7-FDBE36649288}" type="slidenum">
              <a:rPr lang="it-IT" smtClean="0"/>
              <a:t>‹N›</a:t>
            </a:fld>
            <a:endParaRPr lang="it-IT"/>
          </a:p>
        </p:txBody>
      </p:sp>
    </p:spTree>
    <p:extLst>
      <p:ext uri="{BB962C8B-B14F-4D97-AF65-F5344CB8AC3E}">
        <p14:creationId xmlns:p14="http://schemas.microsoft.com/office/powerpoint/2010/main" val="305803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90A43-F219-E14D-85FD-D0022CD0935F}" type="datetimeFigureOut">
              <a:rPr lang="it-IT" smtClean="0"/>
              <a:t>28/02/22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696F708-7232-924D-B0A7-FDBE36649288}" type="slidenum">
              <a:rPr lang="it-IT" smtClean="0"/>
              <a:t>‹N›</a:t>
            </a:fld>
            <a:endParaRPr lang="it-IT"/>
          </a:p>
        </p:txBody>
      </p:sp>
    </p:spTree>
    <p:extLst>
      <p:ext uri="{BB962C8B-B14F-4D97-AF65-F5344CB8AC3E}">
        <p14:creationId xmlns:p14="http://schemas.microsoft.com/office/powerpoint/2010/main" val="900873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E90A43-F219-E14D-85FD-D0022CD0935F}" type="datetimeFigureOut">
              <a:rPr lang="it-IT" smtClean="0"/>
              <a:t>28/02/22</a:t>
            </a:fld>
            <a:endParaRPr lang="it-I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96F708-7232-924D-B0A7-FDBE36649288}" type="slidenum">
              <a:rPr lang="it-IT" smtClean="0"/>
              <a:t>‹N›</a:t>
            </a:fld>
            <a:endParaRPr lang="it-I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478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E90A43-F219-E14D-85FD-D0022CD0935F}" type="datetimeFigureOut">
              <a:rPr lang="it-IT" smtClean="0"/>
              <a:t>28/02/22</a:t>
            </a:fld>
            <a:endParaRPr lang="it-I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it-I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696F708-7232-924D-B0A7-FDBE36649288}" type="slidenum">
              <a:rPr lang="it-IT" smtClean="0"/>
              <a:t>‹N›</a:t>
            </a:fld>
            <a:endParaRPr lang="it-I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416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4E90A43-F219-E14D-85FD-D0022CD0935F}" type="datetimeFigureOut">
              <a:rPr lang="it-IT" smtClean="0"/>
              <a:t>28/02/22</a:t>
            </a:fld>
            <a:endParaRPr lang="it-I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it-I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696F708-7232-924D-B0A7-FDBE36649288}" type="slidenum">
              <a:rPr lang="it-IT" smtClean="0"/>
              <a:t>‹N›</a:t>
            </a:fld>
            <a:endParaRPr lang="it-I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3910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vimeo.com/channels/archiviodellamemoria" TargetMode="External"/><Relationship Id="rId3" Type="http://schemas.openxmlformats.org/officeDocument/2006/relationships/image" Target="../media/image20.png"/><Relationship Id="rId7" Type="http://schemas.openxmlformats.org/officeDocument/2006/relationships/hyperlink" Target="https://www.youtube.com/channel/UCSoV9O5mpHiO9xy8DxkaUow"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homemovies.i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www.memorieincammino.it/il-progetto/" TargetMode="External"/><Relationship Id="rId7"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hyperlink" Target="https://racconta.gelocal.it/la-grande-guerra/index.php"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www.fotofamilia.it/xSearch-f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2000">
              <a:schemeClr val="bg1"/>
            </a:gs>
            <a:gs pos="59000">
              <a:schemeClr val="bg1"/>
            </a:gs>
            <a:gs pos="0">
              <a:schemeClr val="accent1">
                <a:lumMod val="45000"/>
                <a:lumOff val="55000"/>
                <a:alpha val="67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A7B05B-3E84-4745-8F7B-28739555E961}"/>
              </a:ext>
            </a:extLst>
          </p:cNvPr>
          <p:cNvSpPr>
            <a:spLocks noGrp="1"/>
          </p:cNvSpPr>
          <p:nvPr>
            <p:ph type="ctrTitle"/>
          </p:nvPr>
        </p:nvSpPr>
        <p:spPr/>
        <p:txBody>
          <a:bodyPr/>
          <a:lstStyle/>
          <a:p>
            <a:r>
              <a:rPr lang="it-IT" dirty="0"/>
              <a:t>Fare </a:t>
            </a:r>
            <a:r>
              <a:rPr lang="it-IT" dirty="0" err="1"/>
              <a:t>ph</a:t>
            </a:r>
            <a:r>
              <a:rPr lang="it-IT" dirty="0"/>
              <a:t> con le fonti soggettive</a:t>
            </a:r>
          </a:p>
        </p:txBody>
      </p:sp>
      <p:sp>
        <p:nvSpPr>
          <p:cNvPr id="3" name="Sottotitolo 2">
            <a:extLst>
              <a:ext uri="{FF2B5EF4-FFF2-40B4-BE49-F238E27FC236}">
                <a16:creationId xmlns:a16="http://schemas.microsoft.com/office/drawing/2014/main" id="{FF0C9CF2-AEC2-1544-9765-FC728440484E}"/>
              </a:ext>
            </a:extLst>
          </p:cNvPr>
          <p:cNvSpPr>
            <a:spLocks noGrp="1"/>
          </p:cNvSpPr>
          <p:nvPr>
            <p:ph type="subTitle" idx="1"/>
          </p:nvPr>
        </p:nvSpPr>
        <p:spPr/>
        <p:txBody>
          <a:bodyPr/>
          <a:lstStyle/>
          <a:p>
            <a:r>
              <a:rPr lang="it-IT" dirty="0">
                <a:solidFill>
                  <a:schemeClr val="tx2">
                    <a:lumMod val="75000"/>
                    <a:lumOff val="25000"/>
                  </a:schemeClr>
                </a:solidFill>
              </a:rPr>
              <a:t>scritture, memorie e immagini</a:t>
            </a:r>
          </a:p>
        </p:txBody>
      </p:sp>
      <p:sp>
        <p:nvSpPr>
          <p:cNvPr id="4" name="CasellaDiTesto 3">
            <a:extLst>
              <a:ext uri="{FF2B5EF4-FFF2-40B4-BE49-F238E27FC236}">
                <a16:creationId xmlns:a16="http://schemas.microsoft.com/office/drawing/2014/main" id="{6B8B8A8E-2322-B74E-8F10-45C1597B202D}"/>
              </a:ext>
            </a:extLst>
          </p:cNvPr>
          <p:cNvSpPr txBox="1"/>
          <p:nvPr/>
        </p:nvSpPr>
        <p:spPr>
          <a:xfrm>
            <a:off x="8102991" y="6077242"/>
            <a:ext cx="3448316" cy="369332"/>
          </a:xfrm>
          <a:prstGeom prst="rect">
            <a:avLst/>
          </a:prstGeom>
          <a:noFill/>
        </p:spPr>
        <p:txBody>
          <a:bodyPr wrap="none" rtlCol="0">
            <a:spAutoFit/>
          </a:bodyPr>
          <a:lstStyle/>
          <a:p>
            <a:r>
              <a:rPr lang="it-IT" spc="200" dirty="0">
                <a:latin typeface="Avenir Next" panose="020B0503020202020204" pitchFamily="34" charset="0"/>
              </a:rPr>
              <a:t>Prof. Andrea </a:t>
            </a:r>
            <a:r>
              <a:rPr lang="it-IT" spc="200" dirty="0" err="1">
                <a:latin typeface="Avenir Next" panose="020B0503020202020204" pitchFamily="34" charset="0"/>
              </a:rPr>
              <a:t>Sangiovanni</a:t>
            </a:r>
            <a:endParaRPr lang="it-IT" spc="200" dirty="0">
              <a:latin typeface="Avenir Next" panose="020B0503020202020204" pitchFamily="34" charset="0"/>
            </a:endParaRPr>
          </a:p>
        </p:txBody>
      </p:sp>
      <p:sp>
        <p:nvSpPr>
          <p:cNvPr id="5" name="CasellaDiTesto 4">
            <a:extLst>
              <a:ext uri="{FF2B5EF4-FFF2-40B4-BE49-F238E27FC236}">
                <a16:creationId xmlns:a16="http://schemas.microsoft.com/office/drawing/2014/main" id="{67B70568-A118-E741-B777-3F85656218AD}"/>
              </a:ext>
            </a:extLst>
          </p:cNvPr>
          <p:cNvSpPr txBox="1"/>
          <p:nvPr/>
        </p:nvSpPr>
        <p:spPr>
          <a:xfrm>
            <a:off x="1468510" y="499582"/>
            <a:ext cx="2556213" cy="323165"/>
          </a:xfrm>
          <a:prstGeom prst="rect">
            <a:avLst/>
          </a:prstGeom>
          <a:noFill/>
        </p:spPr>
        <p:txBody>
          <a:bodyPr wrap="none" rtlCol="0">
            <a:spAutoFit/>
          </a:bodyPr>
          <a:lstStyle/>
          <a:p>
            <a:r>
              <a:rPr lang="it-IT" sz="1500" spc="100" dirty="0">
                <a:latin typeface="Avenir Next" panose="020B0503020202020204" pitchFamily="34" charset="0"/>
              </a:rPr>
              <a:t>l.m. Media, Arti, Culture</a:t>
            </a:r>
          </a:p>
        </p:txBody>
      </p:sp>
      <p:pic>
        <p:nvPicPr>
          <p:cNvPr id="6" name="Immagine 5">
            <a:extLst>
              <a:ext uri="{FF2B5EF4-FFF2-40B4-BE49-F238E27FC236}">
                <a16:creationId xmlns:a16="http://schemas.microsoft.com/office/drawing/2014/main" id="{F53DE037-34F7-3F45-930D-14E225267F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840" y="433812"/>
            <a:ext cx="697132" cy="287567"/>
          </a:xfrm>
          <a:prstGeom prst="rect">
            <a:avLst/>
          </a:prstGeom>
        </p:spPr>
      </p:pic>
    </p:spTree>
    <p:extLst>
      <p:ext uri="{BB962C8B-B14F-4D97-AF65-F5344CB8AC3E}">
        <p14:creationId xmlns:p14="http://schemas.microsoft.com/office/powerpoint/2010/main" val="195566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2000">
              <a:schemeClr val="bg1"/>
            </a:gs>
            <a:gs pos="59000">
              <a:schemeClr val="bg1"/>
            </a:gs>
            <a:gs pos="0">
              <a:schemeClr val="accent1">
                <a:lumMod val="45000"/>
                <a:lumOff val="55000"/>
                <a:alpha val="67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Immagine 5" descr="Immagine che contiene persona, esterni, folla&#10;&#10;Descrizione generata automaticamente">
            <a:extLst>
              <a:ext uri="{FF2B5EF4-FFF2-40B4-BE49-F238E27FC236}">
                <a16:creationId xmlns:a16="http://schemas.microsoft.com/office/drawing/2014/main" id="{4037217C-878E-2B4C-8521-D6E2D171DA39}"/>
              </a:ext>
            </a:extLst>
          </p:cNvPr>
          <p:cNvPicPr>
            <a:picLocks noChangeAspect="1"/>
          </p:cNvPicPr>
          <p:nvPr/>
        </p:nvPicPr>
        <p:blipFill rotWithShape="1">
          <a:blip r:embed="rId2" cstate="screen">
            <a:duotone>
              <a:schemeClr val="accent1">
                <a:shade val="45000"/>
                <a:satMod val="135000"/>
              </a:schemeClr>
              <a:prstClr val="white"/>
            </a:duotone>
            <a:alphaModFix amt="30000"/>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Angolo ripiegato 1">
            <a:extLst>
              <a:ext uri="{FF2B5EF4-FFF2-40B4-BE49-F238E27FC236}">
                <a16:creationId xmlns:a16="http://schemas.microsoft.com/office/drawing/2014/main" id="{4AFF1023-4515-4041-825D-7D6AA8B903C2}"/>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Film familiari</a:t>
            </a:r>
          </a:p>
        </p:txBody>
      </p:sp>
      <p:sp>
        <p:nvSpPr>
          <p:cNvPr id="14" name="Forma a L 13">
            <a:extLst>
              <a:ext uri="{FF2B5EF4-FFF2-40B4-BE49-F238E27FC236}">
                <a16:creationId xmlns:a16="http://schemas.microsoft.com/office/drawing/2014/main" id="{2BF8079D-5483-1E48-86AF-E0416B224353}"/>
              </a:ext>
            </a:extLst>
          </p:cNvPr>
          <p:cNvSpPr>
            <a:spLocks noChangeAspect="1"/>
          </p:cNvSpPr>
          <p:nvPr/>
        </p:nvSpPr>
        <p:spPr>
          <a:xfrm rot="16200000">
            <a:off x="11075811" y="4866901"/>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orma a L 14">
            <a:extLst>
              <a:ext uri="{FF2B5EF4-FFF2-40B4-BE49-F238E27FC236}">
                <a16:creationId xmlns:a16="http://schemas.microsoft.com/office/drawing/2014/main" id="{8781CC43-4850-8243-AE6C-4CE4A09D3A31}"/>
              </a:ext>
            </a:extLst>
          </p:cNvPr>
          <p:cNvSpPr>
            <a:spLocks noChangeAspect="1"/>
          </p:cNvSpPr>
          <p:nvPr/>
        </p:nvSpPr>
        <p:spPr>
          <a:xfrm rot="5400000">
            <a:off x="7108083" y="1393715"/>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F2E842BC-0C21-B146-8915-9FCE60D8F0F0}"/>
              </a:ext>
            </a:extLst>
          </p:cNvPr>
          <p:cNvPicPr>
            <a:picLocks noChangeAspect="1"/>
          </p:cNvPicPr>
          <p:nvPr/>
        </p:nvPicPr>
        <p:blipFill>
          <a:blip r:embed="rId3"/>
          <a:stretch>
            <a:fillRect/>
          </a:stretch>
        </p:blipFill>
        <p:spPr>
          <a:xfrm>
            <a:off x="161288" y="1897627"/>
            <a:ext cx="6604000" cy="3581274"/>
          </a:xfrm>
          <a:prstGeom prst="rect">
            <a:avLst/>
          </a:prstGeom>
        </p:spPr>
      </p:pic>
      <p:sp>
        <p:nvSpPr>
          <p:cNvPr id="9" name="CasellaDiTesto 8">
            <a:extLst>
              <a:ext uri="{FF2B5EF4-FFF2-40B4-BE49-F238E27FC236}">
                <a16:creationId xmlns:a16="http://schemas.microsoft.com/office/drawing/2014/main" id="{84AAE552-2C15-1E4F-9680-18271F5DB56E}"/>
              </a:ext>
            </a:extLst>
          </p:cNvPr>
          <p:cNvSpPr txBox="1"/>
          <p:nvPr/>
        </p:nvSpPr>
        <p:spPr>
          <a:xfrm>
            <a:off x="7848601" y="1795261"/>
            <a:ext cx="1905000" cy="584775"/>
          </a:xfrm>
          <a:prstGeom prst="rect">
            <a:avLst/>
          </a:prstGeom>
          <a:noFill/>
        </p:spPr>
        <p:txBody>
          <a:bodyPr wrap="square" rtlCol="0">
            <a:spAutoFit/>
          </a:bodyPr>
          <a:lstStyle/>
          <a:p>
            <a:r>
              <a:rPr lang="it-IT" sz="3200" b="1" dirty="0">
                <a:latin typeface="The Hand" panose="03070502030502020204" pitchFamily="66" charset="0"/>
              </a:rPr>
              <a:t>Home </a:t>
            </a:r>
            <a:r>
              <a:rPr lang="it-IT" sz="3200" b="1" dirty="0" err="1">
                <a:latin typeface="The Hand" panose="03070502030502020204" pitchFamily="66" charset="0"/>
              </a:rPr>
              <a:t>movies</a:t>
            </a:r>
            <a:endParaRPr lang="it-IT" sz="3200" b="1" dirty="0">
              <a:latin typeface="The Hand" panose="03070502030502020204" pitchFamily="66" charset="0"/>
            </a:endParaRPr>
          </a:p>
        </p:txBody>
      </p:sp>
      <p:sp>
        <p:nvSpPr>
          <p:cNvPr id="17" name="CasellaDiTesto 16">
            <a:extLst>
              <a:ext uri="{FF2B5EF4-FFF2-40B4-BE49-F238E27FC236}">
                <a16:creationId xmlns:a16="http://schemas.microsoft.com/office/drawing/2014/main" id="{82BD0728-721E-5B45-BC93-EC9C98AF111B}"/>
              </a:ext>
            </a:extLst>
          </p:cNvPr>
          <p:cNvSpPr txBox="1"/>
          <p:nvPr/>
        </p:nvSpPr>
        <p:spPr>
          <a:xfrm>
            <a:off x="7848600" y="2679340"/>
            <a:ext cx="3839211" cy="1077218"/>
          </a:xfrm>
          <a:prstGeom prst="rect">
            <a:avLst/>
          </a:prstGeom>
          <a:noFill/>
        </p:spPr>
        <p:txBody>
          <a:bodyPr wrap="square" rtlCol="0">
            <a:spAutoFit/>
          </a:bodyPr>
          <a:lstStyle/>
          <a:p>
            <a:r>
              <a:rPr lang="it-IT" sz="3200" b="1" dirty="0">
                <a:latin typeface="The Hand" panose="03070502030502020204" pitchFamily="66" charset="0"/>
              </a:rPr>
              <a:t>L’archivio di tutti </a:t>
            </a:r>
          </a:p>
          <a:p>
            <a:r>
              <a:rPr lang="it-IT" sz="3200" b="1" dirty="0">
                <a:latin typeface="The Hand" panose="03070502030502020204" pitchFamily="66" charset="0"/>
              </a:rPr>
              <a:t>[Archivio nazionale cinema d’impresa]</a:t>
            </a:r>
          </a:p>
        </p:txBody>
      </p:sp>
      <p:sp>
        <p:nvSpPr>
          <p:cNvPr id="19" name="CasellaDiTesto 18">
            <a:extLst>
              <a:ext uri="{FF2B5EF4-FFF2-40B4-BE49-F238E27FC236}">
                <a16:creationId xmlns:a16="http://schemas.microsoft.com/office/drawing/2014/main" id="{1B2C4A77-5BA5-AE47-BA95-E63170D3AC33}"/>
              </a:ext>
            </a:extLst>
          </p:cNvPr>
          <p:cNvSpPr txBox="1"/>
          <p:nvPr/>
        </p:nvSpPr>
        <p:spPr>
          <a:xfrm>
            <a:off x="7848600" y="4055861"/>
            <a:ext cx="3403599" cy="1077218"/>
          </a:xfrm>
          <a:prstGeom prst="rect">
            <a:avLst/>
          </a:prstGeom>
          <a:noFill/>
        </p:spPr>
        <p:txBody>
          <a:bodyPr wrap="square" rtlCol="0">
            <a:spAutoFit/>
          </a:bodyPr>
          <a:lstStyle/>
          <a:p>
            <a:r>
              <a:rPr lang="it-IT" sz="3200" b="1" dirty="0">
                <a:latin typeface="The Hand" panose="03070502030502020204" pitchFamily="66" charset="0"/>
              </a:rPr>
              <a:t>Archivio Audiovisivo della Memoria Abruzzese</a:t>
            </a:r>
          </a:p>
        </p:txBody>
      </p:sp>
      <p:pic>
        <p:nvPicPr>
          <p:cNvPr id="20" name="Elemento grafico 19" descr="Collegamento con riempimento a tinta unita">
            <a:hlinkClick r:id="rId4"/>
            <a:extLst>
              <a:ext uri="{FF2B5EF4-FFF2-40B4-BE49-F238E27FC236}">
                <a16:creationId xmlns:a16="http://schemas.microsoft.com/office/drawing/2014/main" id="{4D3CC4CD-7D51-8F4D-84D7-B4C1B0483F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53406" y="1825245"/>
            <a:ext cx="517282" cy="517282"/>
          </a:xfrm>
          <a:prstGeom prst="rect">
            <a:avLst/>
          </a:prstGeom>
        </p:spPr>
      </p:pic>
      <p:pic>
        <p:nvPicPr>
          <p:cNvPr id="21" name="Elemento grafico 20" descr="Collegamento con riempimento a tinta unita">
            <a:hlinkClick r:id="rId7"/>
            <a:extLst>
              <a:ext uri="{FF2B5EF4-FFF2-40B4-BE49-F238E27FC236}">
                <a16:creationId xmlns:a16="http://schemas.microsoft.com/office/drawing/2014/main" id="{B79BD9C6-9C2B-2542-98EA-115A5E21745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353406" y="2728394"/>
            <a:ext cx="517282" cy="517282"/>
          </a:xfrm>
          <a:prstGeom prst="rect">
            <a:avLst/>
          </a:prstGeom>
        </p:spPr>
      </p:pic>
      <p:pic>
        <p:nvPicPr>
          <p:cNvPr id="22" name="Elemento grafico 21" descr="Collegamento con riempimento a tinta unita">
            <a:hlinkClick r:id="rId8"/>
            <a:extLst>
              <a:ext uri="{FF2B5EF4-FFF2-40B4-BE49-F238E27FC236}">
                <a16:creationId xmlns:a16="http://schemas.microsoft.com/office/drawing/2014/main" id="{C7EFC04F-819E-8B40-8CCC-1B24EC46D20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12988" y="4077188"/>
            <a:ext cx="517282" cy="517282"/>
          </a:xfrm>
          <a:prstGeom prst="rect">
            <a:avLst/>
          </a:prstGeom>
        </p:spPr>
      </p:pic>
    </p:spTree>
    <p:extLst>
      <p:ext uri="{BB962C8B-B14F-4D97-AF65-F5344CB8AC3E}">
        <p14:creationId xmlns:p14="http://schemas.microsoft.com/office/powerpoint/2010/main" val="82038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2000">
              <a:schemeClr val="bg1"/>
            </a:gs>
            <a:gs pos="59000">
              <a:schemeClr val="bg1"/>
            </a:gs>
            <a:gs pos="0">
              <a:schemeClr val="accent1">
                <a:lumMod val="45000"/>
                <a:lumOff val="55000"/>
                <a:alpha val="67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A279902-EA19-1249-9856-116601D3C1A6}"/>
              </a:ext>
            </a:extLst>
          </p:cNvPr>
          <p:cNvPicPr>
            <a:picLocks noChangeAspect="1"/>
          </p:cNvPicPr>
          <p:nvPr/>
        </p:nvPicPr>
        <p:blipFill rotWithShape="1">
          <a:blip r:embed="rId2" cstate="screen">
            <a:duotone>
              <a:schemeClr val="accent1">
                <a:shade val="45000"/>
                <a:satMod val="135000"/>
              </a:schemeClr>
              <a:prstClr val="white"/>
            </a:duotone>
            <a:alphaModFix amt="30000"/>
            <a:extLst>
              <a:ext uri="{28A0092B-C50C-407E-A947-70E740481C1C}">
                <a14:useLocalDpi xmlns:a14="http://schemas.microsoft.com/office/drawing/2010/main"/>
              </a:ext>
            </a:extLst>
          </a:blip>
          <a:srcRect/>
          <a:stretch/>
        </p:blipFill>
        <p:spPr>
          <a:xfrm>
            <a:off x="1783830" y="1"/>
            <a:ext cx="10303239" cy="6858000"/>
          </a:xfrm>
          <a:prstGeom prst="rect">
            <a:avLst/>
          </a:prstGeom>
        </p:spPr>
      </p:pic>
      <p:sp>
        <p:nvSpPr>
          <p:cNvPr id="2" name="Angolo ripiegato 1">
            <a:extLst>
              <a:ext uri="{FF2B5EF4-FFF2-40B4-BE49-F238E27FC236}">
                <a16:creationId xmlns:a16="http://schemas.microsoft.com/office/drawing/2014/main" id="{4AFF1023-4515-4041-825D-7D6AA8B903C2}"/>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un esempio</a:t>
            </a:r>
          </a:p>
        </p:txBody>
      </p:sp>
      <p:sp>
        <p:nvSpPr>
          <p:cNvPr id="14" name="Forma a L 13">
            <a:extLst>
              <a:ext uri="{FF2B5EF4-FFF2-40B4-BE49-F238E27FC236}">
                <a16:creationId xmlns:a16="http://schemas.microsoft.com/office/drawing/2014/main" id="{2BF8079D-5483-1E48-86AF-E0416B224353}"/>
              </a:ext>
            </a:extLst>
          </p:cNvPr>
          <p:cNvSpPr>
            <a:spLocks noChangeAspect="1"/>
          </p:cNvSpPr>
          <p:nvPr/>
        </p:nvSpPr>
        <p:spPr>
          <a:xfrm rot="16200000">
            <a:off x="9876402" y="516630"/>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orma a L 14">
            <a:extLst>
              <a:ext uri="{FF2B5EF4-FFF2-40B4-BE49-F238E27FC236}">
                <a16:creationId xmlns:a16="http://schemas.microsoft.com/office/drawing/2014/main" id="{8781CC43-4850-8243-AE6C-4CE4A09D3A31}"/>
              </a:ext>
            </a:extLst>
          </p:cNvPr>
          <p:cNvSpPr>
            <a:spLocks noChangeAspect="1"/>
          </p:cNvSpPr>
          <p:nvPr/>
        </p:nvSpPr>
        <p:spPr>
          <a:xfrm rot="5400000">
            <a:off x="7216332" y="258331"/>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Elemento grafico 19" descr="Collegamento con riempimento a tinta unita">
            <a:hlinkClick r:id="rId3"/>
            <a:extLst>
              <a:ext uri="{FF2B5EF4-FFF2-40B4-BE49-F238E27FC236}">
                <a16:creationId xmlns:a16="http://schemas.microsoft.com/office/drawing/2014/main" id="{4D3CC4CD-7D51-8F4D-84D7-B4C1B0483F8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99311" y="331934"/>
            <a:ext cx="517282" cy="517282"/>
          </a:xfrm>
          <a:prstGeom prst="rect">
            <a:avLst/>
          </a:prstGeom>
        </p:spPr>
      </p:pic>
      <p:pic>
        <p:nvPicPr>
          <p:cNvPr id="7" name="Immagine 6">
            <a:extLst>
              <a:ext uri="{FF2B5EF4-FFF2-40B4-BE49-F238E27FC236}">
                <a16:creationId xmlns:a16="http://schemas.microsoft.com/office/drawing/2014/main" id="{2444FBCB-C6CD-E246-A7E4-8E49A796B337}"/>
              </a:ext>
            </a:extLst>
          </p:cNvPr>
          <p:cNvPicPr>
            <a:picLocks noChangeAspect="1"/>
          </p:cNvPicPr>
          <p:nvPr/>
        </p:nvPicPr>
        <p:blipFill>
          <a:blip r:embed="rId6"/>
          <a:stretch>
            <a:fillRect/>
          </a:stretch>
        </p:blipFill>
        <p:spPr>
          <a:xfrm>
            <a:off x="1234048" y="174864"/>
            <a:ext cx="4521361" cy="6384162"/>
          </a:xfrm>
          <a:prstGeom prst="rect">
            <a:avLst/>
          </a:prstGeom>
        </p:spPr>
      </p:pic>
      <p:sp>
        <p:nvSpPr>
          <p:cNvPr id="10" name="CasellaDiTesto 9">
            <a:extLst>
              <a:ext uri="{FF2B5EF4-FFF2-40B4-BE49-F238E27FC236}">
                <a16:creationId xmlns:a16="http://schemas.microsoft.com/office/drawing/2014/main" id="{5EB8F809-5B5B-A545-89BC-B388518AB141}"/>
              </a:ext>
            </a:extLst>
          </p:cNvPr>
          <p:cNvSpPr txBox="1"/>
          <p:nvPr/>
        </p:nvSpPr>
        <p:spPr>
          <a:xfrm>
            <a:off x="7505804" y="331934"/>
            <a:ext cx="2735044" cy="707886"/>
          </a:xfrm>
          <a:prstGeom prst="rect">
            <a:avLst/>
          </a:prstGeom>
          <a:noFill/>
        </p:spPr>
        <p:txBody>
          <a:bodyPr wrap="none" rtlCol="0">
            <a:spAutoFit/>
          </a:bodyPr>
          <a:lstStyle/>
          <a:p>
            <a:r>
              <a:rPr lang="it-IT" sz="4000" b="1" dirty="0">
                <a:latin typeface="The Hand" panose="03070502030502020204" pitchFamily="66" charset="0"/>
              </a:rPr>
              <a:t>memorie in cammino</a:t>
            </a:r>
          </a:p>
        </p:txBody>
      </p:sp>
      <p:grpSp>
        <p:nvGrpSpPr>
          <p:cNvPr id="12" name="Gruppo 11">
            <a:extLst>
              <a:ext uri="{FF2B5EF4-FFF2-40B4-BE49-F238E27FC236}">
                <a16:creationId xmlns:a16="http://schemas.microsoft.com/office/drawing/2014/main" id="{AFAE134F-EC15-CE46-8B29-CE83B323E520}"/>
              </a:ext>
            </a:extLst>
          </p:cNvPr>
          <p:cNvGrpSpPr/>
          <p:nvPr/>
        </p:nvGrpSpPr>
        <p:grpSpPr>
          <a:xfrm>
            <a:off x="6044663" y="1767072"/>
            <a:ext cx="5576319" cy="3544197"/>
            <a:chOff x="6044663" y="1018930"/>
            <a:chExt cx="5576319" cy="3544197"/>
          </a:xfrm>
        </p:grpSpPr>
        <p:sp>
          <p:nvSpPr>
            <p:cNvPr id="23" name="Rettangolo 22">
              <a:extLst>
                <a:ext uri="{FF2B5EF4-FFF2-40B4-BE49-F238E27FC236}">
                  <a16:creationId xmlns:a16="http://schemas.microsoft.com/office/drawing/2014/main" id="{BEED6319-40F3-DD4A-9C60-C34513D2475C}"/>
                </a:ext>
              </a:extLst>
            </p:cNvPr>
            <p:cNvSpPr/>
            <p:nvPr/>
          </p:nvSpPr>
          <p:spPr>
            <a:xfrm>
              <a:off x="6584219" y="1780833"/>
              <a:ext cx="5036763" cy="2627472"/>
            </a:xfrm>
            <a:prstGeom prst="rect">
              <a:avLst/>
            </a:prstGeom>
            <a:solidFill>
              <a:srgbClr val="B790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4EBDF42E-EAD0-0445-877E-85B9D309A869}"/>
                </a:ext>
              </a:extLst>
            </p:cNvPr>
            <p:cNvSpPr/>
            <p:nvPr/>
          </p:nvSpPr>
          <p:spPr>
            <a:xfrm>
              <a:off x="6737947" y="1429909"/>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4C6DF2E9-28AC-6D42-B873-6FCE684A5C85}"/>
                </a:ext>
              </a:extLst>
            </p:cNvPr>
            <p:cNvSpPr/>
            <p:nvPr/>
          </p:nvSpPr>
          <p:spPr>
            <a:xfrm rot="5400000">
              <a:off x="5038412" y="3076906"/>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6" name="Gruppo 25">
              <a:extLst>
                <a:ext uri="{FF2B5EF4-FFF2-40B4-BE49-F238E27FC236}">
                  <a16:creationId xmlns:a16="http://schemas.microsoft.com/office/drawing/2014/main" id="{53259253-5291-1248-A5E9-777A050F71B9}"/>
                </a:ext>
              </a:extLst>
            </p:cNvPr>
            <p:cNvGrpSpPr/>
            <p:nvPr/>
          </p:nvGrpSpPr>
          <p:grpSpPr>
            <a:xfrm>
              <a:off x="6044663" y="1018930"/>
              <a:ext cx="914400" cy="914400"/>
              <a:chOff x="5397953" y="1578597"/>
              <a:chExt cx="914400" cy="914400"/>
            </a:xfrm>
          </p:grpSpPr>
          <p:sp>
            <p:nvSpPr>
              <p:cNvPr id="27" name="Ovale 26">
                <a:extLst>
                  <a:ext uri="{FF2B5EF4-FFF2-40B4-BE49-F238E27FC236}">
                    <a16:creationId xmlns:a16="http://schemas.microsoft.com/office/drawing/2014/main" id="{5E11C028-247F-E844-BD59-017B99480657}"/>
                  </a:ext>
                </a:extLst>
              </p:cNvPr>
              <p:cNvSpPr>
                <a:spLocks noChangeAspect="1"/>
              </p:cNvSpPr>
              <p:nvPr/>
            </p:nvSpPr>
            <p:spPr>
              <a:xfrm>
                <a:off x="5471703" y="1675797"/>
                <a:ext cx="720000" cy="72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8" name="Elemento grafico 27" descr="Virgoletta chiusa con riempimento a tinta unita">
                <a:extLst>
                  <a:ext uri="{FF2B5EF4-FFF2-40B4-BE49-F238E27FC236}">
                    <a16:creationId xmlns:a16="http://schemas.microsoft.com/office/drawing/2014/main" id="{A1C37241-564B-014C-B8CF-179D3B686B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397953" y="1578597"/>
                <a:ext cx="914400" cy="914400"/>
              </a:xfrm>
              <a:prstGeom prst="rect">
                <a:avLst/>
              </a:prstGeom>
            </p:spPr>
          </p:pic>
        </p:grpSp>
        <p:sp>
          <p:nvSpPr>
            <p:cNvPr id="11" name="CasellaDiTesto 10">
              <a:extLst>
                <a:ext uri="{FF2B5EF4-FFF2-40B4-BE49-F238E27FC236}">
                  <a16:creationId xmlns:a16="http://schemas.microsoft.com/office/drawing/2014/main" id="{955A45E6-154B-6045-9D57-76D383FB6340}"/>
                </a:ext>
              </a:extLst>
            </p:cNvPr>
            <p:cNvSpPr txBox="1"/>
            <p:nvPr/>
          </p:nvSpPr>
          <p:spPr>
            <a:xfrm>
              <a:off x="6838413" y="1873129"/>
              <a:ext cx="4609400" cy="2462213"/>
            </a:xfrm>
            <a:prstGeom prst="rect">
              <a:avLst/>
            </a:prstGeom>
            <a:noFill/>
          </p:spPr>
          <p:txBody>
            <a:bodyPr wrap="square" rtlCol="0">
              <a:spAutoFit/>
            </a:bodyPr>
            <a:lstStyle/>
            <a:p>
              <a:r>
                <a:rPr lang="it-IT" sz="2200" dirty="0">
                  <a:latin typeface="The Hand" panose="03070502030502020204" pitchFamily="66" charset="0"/>
                </a:rPr>
                <a:t>...si tratta di una piattaforma multimediale on line, sviluppata per contenere fotografie, immagini, documenti e soprattutto testimonianze: i tasselli di un mosaico che rappresenta l’Italia nella complessa trasformazione che va dal 1922 al 1945, dall’avvento del Fascismo fino alla Liberazione, con uno sguardo ai primi passi della democrazia nel nostro Paese...</a:t>
              </a:r>
            </a:p>
            <a:p>
              <a:pPr algn="r"/>
              <a:r>
                <a:rPr lang="it-IT" dirty="0">
                  <a:latin typeface="The Hand" panose="03070502030502020204" pitchFamily="66" charset="0"/>
                </a:rPr>
                <a:t>[dal sito Memorie in cammino]</a:t>
              </a:r>
            </a:p>
          </p:txBody>
        </p:sp>
      </p:grpSp>
    </p:spTree>
    <p:extLst>
      <p:ext uri="{BB962C8B-B14F-4D97-AF65-F5344CB8AC3E}">
        <p14:creationId xmlns:p14="http://schemas.microsoft.com/office/powerpoint/2010/main" val="198640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testo, documento&#10;&#10;Descrizione generata automaticamente">
            <a:extLst>
              <a:ext uri="{FF2B5EF4-FFF2-40B4-BE49-F238E27FC236}">
                <a16:creationId xmlns:a16="http://schemas.microsoft.com/office/drawing/2014/main" id="{470D4FCE-8FE7-484C-85E8-F06D7B8CB86A}"/>
              </a:ext>
            </a:extLst>
          </p:cNvPr>
          <p:cNvPicPr>
            <a:picLocks noChangeAspect="1"/>
          </p:cNvPicPr>
          <p:nvPr/>
        </p:nvPicPr>
        <p:blipFill rotWithShape="1">
          <a:blip r:embed="rId2" cstate="screen">
            <a:alphaModFix amt="40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702"/>
                    </a14:imgEffect>
                    <a14:imgEffect>
                      <a14:saturation sat="17000"/>
                    </a14:imgEffect>
                  </a14:imgLayer>
                </a14:imgProps>
              </a:ext>
              <a:ext uri="{28A0092B-C50C-407E-A947-70E740481C1C}">
                <a14:useLocalDpi xmlns:a14="http://schemas.microsoft.com/office/drawing/2010/main"/>
              </a:ext>
            </a:extLst>
          </a:blip>
          <a:srcRect/>
          <a:stretch/>
        </p:blipFill>
        <p:spPr>
          <a:xfrm>
            <a:off x="0" y="-1"/>
            <a:ext cx="12268200" cy="6858001"/>
          </a:xfrm>
          <a:prstGeom prst="rect">
            <a:avLst/>
          </a:prstGeom>
        </p:spPr>
      </p:pic>
      <p:sp>
        <p:nvSpPr>
          <p:cNvPr id="2" name="Angolo ripiegato 1">
            <a:extLst>
              <a:ext uri="{FF2B5EF4-FFF2-40B4-BE49-F238E27FC236}">
                <a16:creationId xmlns:a16="http://schemas.microsoft.com/office/drawing/2014/main" id="{CCFF719F-342E-2846-BADE-D5BDD5F8CF8C}"/>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le fonti soggettive</a:t>
            </a:r>
          </a:p>
        </p:txBody>
      </p:sp>
      <p:grpSp>
        <p:nvGrpSpPr>
          <p:cNvPr id="13" name="Gruppo 12">
            <a:extLst>
              <a:ext uri="{FF2B5EF4-FFF2-40B4-BE49-F238E27FC236}">
                <a16:creationId xmlns:a16="http://schemas.microsoft.com/office/drawing/2014/main" id="{2F9CBE7B-553C-E946-A47D-61D55F88B063}"/>
              </a:ext>
            </a:extLst>
          </p:cNvPr>
          <p:cNvGrpSpPr/>
          <p:nvPr/>
        </p:nvGrpSpPr>
        <p:grpSpPr>
          <a:xfrm>
            <a:off x="6096000" y="692522"/>
            <a:ext cx="5957047" cy="5472953"/>
            <a:chOff x="5838585" y="569900"/>
            <a:chExt cx="5957047" cy="5472953"/>
          </a:xfrm>
        </p:grpSpPr>
        <p:sp>
          <p:nvSpPr>
            <p:cNvPr id="11" name="Rettangolo 10">
              <a:extLst>
                <a:ext uri="{FF2B5EF4-FFF2-40B4-BE49-F238E27FC236}">
                  <a16:creationId xmlns:a16="http://schemas.microsoft.com/office/drawing/2014/main" id="{DAA94A62-E5C5-7F44-85CE-505F238A8906}"/>
                </a:ext>
              </a:extLst>
            </p:cNvPr>
            <p:cNvSpPr/>
            <p:nvPr/>
          </p:nvSpPr>
          <p:spPr>
            <a:xfrm>
              <a:off x="5838585" y="569900"/>
              <a:ext cx="5957047" cy="5472953"/>
            </a:xfrm>
            <a:prstGeom prst="rect">
              <a:avLst/>
            </a:prstGeom>
            <a:solidFill>
              <a:schemeClr val="accent1">
                <a:lumMod val="75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a:extLst>
                <a:ext uri="{FF2B5EF4-FFF2-40B4-BE49-F238E27FC236}">
                  <a16:creationId xmlns:a16="http://schemas.microsoft.com/office/drawing/2014/main" id="{AB413625-26A5-8D46-909F-73503070F73A}"/>
                </a:ext>
              </a:extLst>
            </p:cNvPr>
            <p:cNvGrpSpPr/>
            <p:nvPr/>
          </p:nvGrpSpPr>
          <p:grpSpPr>
            <a:xfrm>
              <a:off x="5991105" y="1021202"/>
              <a:ext cx="5455110" cy="862374"/>
              <a:chOff x="1234049" y="1532830"/>
              <a:chExt cx="5455110" cy="862374"/>
            </a:xfrm>
          </p:grpSpPr>
          <p:sp>
            <p:nvSpPr>
              <p:cNvPr id="3" name="Forma a L 2">
                <a:extLst>
                  <a:ext uri="{FF2B5EF4-FFF2-40B4-BE49-F238E27FC236}">
                    <a16:creationId xmlns:a16="http://schemas.microsoft.com/office/drawing/2014/main" id="{CEB5BE48-60E6-A246-874A-627FCA1E6387}"/>
                  </a:ext>
                </a:extLst>
              </p:cNvPr>
              <p:cNvSpPr>
                <a:spLocks noChangeAspect="1"/>
              </p:cNvSpPr>
              <p:nvPr/>
            </p:nvSpPr>
            <p:spPr>
              <a:xfrm rot="16200000">
                <a:off x="6077159" y="1783204"/>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orma a L 3">
                <a:extLst>
                  <a:ext uri="{FF2B5EF4-FFF2-40B4-BE49-F238E27FC236}">
                    <a16:creationId xmlns:a16="http://schemas.microsoft.com/office/drawing/2014/main" id="{B773C073-4B5B-3B43-B693-67ED07695AE4}"/>
                  </a:ext>
                </a:extLst>
              </p:cNvPr>
              <p:cNvSpPr>
                <a:spLocks noChangeAspect="1"/>
              </p:cNvSpPr>
              <p:nvPr/>
            </p:nvSpPr>
            <p:spPr>
              <a:xfrm rot="5400000">
                <a:off x="1234049" y="1532830"/>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22E54B82-A273-824A-A8BA-C939FA6F1CA4}"/>
                  </a:ext>
                </a:extLst>
              </p:cNvPr>
              <p:cNvSpPr txBox="1"/>
              <p:nvPr/>
            </p:nvSpPr>
            <p:spPr>
              <a:xfrm>
                <a:off x="1452729" y="1779804"/>
                <a:ext cx="5047216" cy="400110"/>
              </a:xfrm>
              <a:prstGeom prst="rect">
                <a:avLst/>
              </a:prstGeom>
              <a:noFill/>
            </p:spPr>
            <p:txBody>
              <a:bodyPr wrap="none" rtlCol="0">
                <a:spAutoFit/>
              </a:bodyPr>
              <a:lstStyle/>
              <a:p>
                <a:r>
                  <a:rPr lang="it-IT" sz="2000" b="1" dirty="0"/>
                  <a:t>dall’alto al basso: la storia ad altezza d’uomo</a:t>
                </a:r>
              </a:p>
            </p:txBody>
          </p:sp>
        </p:grpSp>
        <p:sp>
          <p:nvSpPr>
            <p:cNvPr id="6" name="CasellaDiTesto 5">
              <a:extLst>
                <a:ext uri="{FF2B5EF4-FFF2-40B4-BE49-F238E27FC236}">
                  <a16:creationId xmlns:a16="http://schemas.microsoft.com/office/drawing/2014/main" id="{61074350-6A51-F448-9BE3-CBCB80A1CADC}"/>
                </a:ext>
              </a:extLst>
            </p:cNvPr>
            <p:cNvSpPr txBox="1"/>
            <p:nvPr/>
          </p:nvSpPr>
          <p:spPr>
            <a:xfrm>
              <a:off x="5991105" y="2366562"/>
              <a:ext cx="5455110" cy="1384995"/>
            </a:xfrm>
            <a:prstGeom prst="rect">
              <a:avLst/>
            </a:prstGeom>
            <a:noFill/>
          </p:spPr>
          <p:txBody>
            <a:bodyPr wrap="square" rtlCol="0">
              <a:spAutoFit/>
            </a:bodyPr>
            <a:lstStyle/>
            <a:p>
              <a:pPr algn="just"/>
              <a:r>
                <a:rPr lang="it-IT" sz="2800" b="1" dirty="0">
                  <a:latin typeface="The Hand" panose="03070502030502020204" pitchFamily="66" charset="0"/>
                </a:rPr>
                <a:t>La storia dal basso cambia prospettiva alla ricerca storica, analizzando il punto di vista, la cultura e le prospettive delle persone comuni.</a:t>
              </a:r>
            </a:p>
          </p:txBody>
        </p:sp>
        <p:sp>
          <p:nvSpPr>
            <p:cNvPr id="7" name="CasellaDiTesto 6">
              <a:extLst>
                <a:ext uri="{FF2B5EF4-FFF2-40B4-BE49-F238E27FC236}">
                  <a16:creationId xmlns:a16="http://schemas.microsoft.com/office/drawing/2014/main" id="{68D22362-D55A-4D4F-8E22-3AFC82D92F1E}"/>
                </a:ext>
              </a:extLst>
            </p:cNvPr>
            <p:cNvSpPr txBox="1"/>
            <p:nvPr/>
          </p:nvSpPr>
          <p:spPr>
            <a:xfrm>
              <a:off x="5991105" y="4234544"/>
              <a:ext cx="5455110" cy="1384995"/>
            </a:xfrm>
            <a:prstGeom prst="rect">
              <a:avLst/>
            </a:prstGeom>
            <a:noFill/>
          </p:spPr>
          <p:txBody>
            <a:bodyPr wrap="square" rtlCol="0">
              <a:spAutoFit/>
            </a:bodyPr>
            <a:lstStyle/>
            <a:p>
              <a:pPr algn="just"/>
              <a:r>
                <a:rPr lang="it-IT" sz="2800" b="1" dirty="0">
                  <a:latin typeface="The Hand" panose="03070502030502020204" pitchFamily="66" charset="0"/>
                </a:rPr>
                <a:t>Uno strumento utile sono quelle fonti dalle quali emerge la sfera individuale, la dimensione intima degli uomini e delle donne comuni.</a:t>
              </a:r>
            </a:p>
          </p:txBody>
        </p:sp>
      </p:grpSp>
      <p:pic>
        <p:nvPicPr>
          <p:cNvPr id="12" name="Immagine 11" descr="Immagine che contiene testo, documento&#10;&#10;Descrizione generata automaticamente">
            <a:extLst>
              <a:ext uri="{FF2B5EF4-FFF2-40B4-BE49-F238E27FC236}">
                <a16:creationId xmlns:a16="http://schemas.microsoft.com/office/drawing/2014/main" id="{7A9379FB-055A-3B41-AE6C-8BB8F4A85A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325" y="1668286"/>
            <a:ext cx="5486829" cy="3665202"/>
          </a:xfrm>
          <a:prstGeom prst="rect">
            <a:avLst/>
          </a:prstGeom>
          <a:ln w="12700">
            <a:solidFill>
              <a:schemeClr val="accent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435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CF30B678-657F-B44A-B52B-7E94B788A29E}"/>
              </a:ext>
            </a:extLst>
          </p:cNvPr>
          <p:cNvPicPr>
            <a:picLocks noChangeAspect="1"/>
          </p:cNvPicPr>
          <p:nvPr/>
        </p:nvPicPr>
        <p:blipFill rotWithShape="1">
          <a:blip r:embed="rId2" cstate="screen">
            <a:alphaModFix amt="35000"/>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Angolo ripiegato 1">
            <a:extLst>
              <a:ext uri="{FF2B5EF4-FFF2-40B4-BE49-F238E27FC236}">
                <a16:creationId xmlns:a16="http://schemas.microsoft.com/office/drawing/2014/main" id="{CCFF719F-342E-2846-BADE-D5BDD5F8CF8C}"/>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le fonti orali</a:t>
            </a:r>
          </a:p>
        </p:txBody>
      </p:sp>
      <p:sp>
        <p:nvSpPr>
          <p:cNvPr id="13" name="Rettangolo 12">
            <a:extLst>
              <a:ext uri="{FF2B5EF4-FFF2-40B4-BE49-F238E27FC236}">
                <a16:creationId xmlns:a16="http://schemas.microsoft.com/office/drawing/2014/main" id="{6A2182F8-34F0-5849-98F7-8F7AE881D02C}"/>
              </a:ext>
            </a:extLst>
          </p:cNvPr>
          <p:cNvSpPr/>
          <p:nvPr/>
        </p:nvSpPr>
        <p:spPr>
          <a:xfrm>
            <a:off x="5002307" y="107577"/>
            <a:ext cx="7006002" cy="641782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68D22362-D55A-4D4F-8E22-3AFC82D92F1E}"/>
              </a:ext>
            </a:extLst>
          </p:cNvPr>
          <p:cNvSpPr txBox="1"/>
          <p:nvPr/>
        </p:nvSpPr>
        <p:spPr>
          <a:xfrm>
            <a:off x="5217459" y="277532"/>
            <a:ext cx="6790849" cy="6247864"/>
          </a:xfrm>
          <a:prstGeom prst="rect">
            <a:avLst/>
          </a:prstGeom>
          <a:noFill/>
        </p:spPr>
        <p:txBody>
          <a:bodyPr wrap="square" rtlCol="0">
            <a:spAutoFit/>
          </a:bodyPr>
          <a:lstStyle/>
          <a:p>
            <a:pPr algn="just"/>
            <a:r>
              <a:rPr lang="it-IT" sz="2000" dirty="0">
                <a:latin typeface="Avenir Next" panose="020B0503020202020204" pitchFamily="34" charset="0"/>
              </a:rPr>
              <a:t>La storia orale è la particolare metodologia della ricerca storica basata sulla produzione e l’utilizzo di fonti orali.</a:t>
            </a:r>
          </a:p>
          <a:p>
            <a:pPr algn="just"/>
            <a:r>
              <a:rPr lang="it-IT" sz="2000" dirty="0">
                <a:latin typeface="Avenir Next" panose="020B0503020202020204" pitchFamily="34" charset="0"/>
              </a:rPr>
              <a:t>Frutto di interviste con testimoni e portatori di memoria, tali fonti sono fortemente intenzionali, prodotte in quanto finalizzate a una ricerca, e per questo diverse da quelle archivistiche. Esse consistono in genere in un racconto approfondito di esperienze e riflessioni personali, reso possibile concedendo ai narratori un tempo sufficiente per dare alla propria storia la pienezza che desiderano. In quanto narrazioni in prima persona, da parte di un o una testimone che si presenta con nome e cognome, le fonti orali quasi sempre contengono informazioni personali e confidenziali. Inoltre, in quanto documenti sonori o audiovisivi, esse includono alcuni elementi intrinsecamente legati alla sfera personale e corporea, quali, ad esempio, la voce o l’immagine dei soggetti coinvolti nell’intervista.. </a:t>
            </a:r>
          </a:p>
          <a:p>
            <a:pPr algn="just"/>
            <a:r>
              <a:rPr lang="it-IT" sz="2000" dirty="0">
                <a:latin typeface="Avenir Next" panose="020B0503020202020204" pitchFamily="34" charset="0"/>
              </a:rPr>
              <a:t>Per tutti questi motivi l’acquisizione, la conservazione e la diffusione delle fonti orali richiedono particolari tutele.</a:t>
            </a:r>
          </a:p>
          <a:p>
            <a:pPr algn="r"/>
            <a:r>
              <a:rPr lang="it-IT" dirty="0">
                <a:latin typeface="Avenir Next Ultra Light" panose="020B0203020202020204" pitchFamily="34" charset="77"/>
              </a:rPr>
              <a:t>Fonte AISO (Associazione Italiana Storia Orale)</a:t>
            </a:r>
          </a:p>
        </p:txBody>
      </p:sp>
      <p:pic>
        <p:nvPicPr>
          <p:cNvPr id="4" name="Immagine 3" descr="Immagine che contiene interni, pavimento&#10;&#10;Descrizione generata automaticamente">
            <a:extLst>
              <a:ext uri="{FF2B5EF4-FFF2-40B4-BE49-F238E27FC236}">
                <a16:creationId xmlns:a16="http://schemas.microsoft.com/office/drawing/2014/main" id="{DD8DCF8E-927C-8245-BCC1-0710D3211A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415" y="1957175"/>
            <a:ext cx="4552201" cy="2943649"/>
          </a:xfrm>
          <a:prstGeom prst="rect">
            <a:avLst/>
          </a:prstGeom>
        </p:spPr>
      </p:pic>
    </p:spTree>
    <p:extLst>
      <p:ext uri="{BB962C8B-B14F-4D97-AF65-F5344CB8AC3E}">
        <p14:creationId xmlns:p14="http://schemas.microsoft.com/office/powerpoint/2010/main" val="52249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3000"/>
              </a:schemeClr>
            </a:gs>
            <a:gs pos="81000">
              <a:schemeClr val="accent1">
                <a:lumMod val="45000"/>
                <a:lumOff val="55000"/>
                <a:alpha val="67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magine 3" descr="Immagine che contiene testo, persona, uomo&#10;&#10;Descrizione generata automaticamente">
            <a:extLst>
              <a:ext uri="{FF2B5EF4-FFF2-40B4-BE49-F238E27FC236}">
                <a16:creationId xmlns:a16="http://schemas.microsoft.com/office/drawing/2014/main" id="{FB48DC5C-8F67-DA4B-B3BD-8C7F0CAC181F}"/>
              </a:ext>
            </a:extLst>
          </p:cNvPr>
          <p:cNvPicPr>
            <a:picLocks noChangeAspect="1"/>
          </p:cNvPicPr>
          <p:nvPr/>
        </p:nvPicPr>
        <p:blipFill rotWithShape="1">
          <a:blip r:embed="rId2" cstate="screen">
            <a:alphaModFix amt="30000"/>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Angolo ripiegato 1">
            <a:extLst>
              <a:ext uri="{FF2B5EF4-FFF2-40B4-BE49-F238E27FC236}">
                <a16:creationId xmlns:a16="http://schemas.microsoft.com/office/drawing/2014/main" id="{CCFF719F-342E-2846-BADE-D5BDD5F8CF8C}"/>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le fonti orali</a:t>
            </a:r>
          </a:p>
        </p:txBody>
      </p:sp>
      <p:grpSp>
        <p:nvGrpSpPr>
          <p:cNvPr id="5" name="Gruppo 4">
            <a:extLst>
              <a:ext uri="{FF2B5EF4-FFF2-40B4-BE49-F238E27FC236}">
                <a16:creationId xmlns:a16="http://schemas.microsoft.com/office/drawing/2014/main" id="{28980BE6-1F60-A344-BF1E-8985199AFB0F}"/>
              </a:ext>
            </a:extLst>
          </p:cNvPr>
          <p:cNvGrpSpPr/>
          <p:nvPr/>
        </p:nvGrpSpPr>
        <p:grpSpPr>
          <a:xfrm>
            <a:off x="6769428" y="2028238"/>
            <a:ext cx="5189489" cy="2801519"/>
            <a:chOff x="3487391" y="1042973"/>
            <a:chExt cx="5189489" cy="2801519"/>
          </a:xfrm>
        </p:grpSpPr>
        <p:sp>
          <p:nvSpPr>
            <p:cNvPr id="9" name="Forma a L 8">
              <a:extLst>
                <a:ext uri="{FF2B5EF4-FFF2-40B4-BE49-F238E27FC236}">
                  <a16:creationId xmlns:a16="http://schemas.microsoft.com/office/drawing/2014/main" id="{D704FA49-B665-DB48-90FA-6BD05D6104A0}"/>
                </a:ext>
              </a:extLst>
            </p:cNvPr>
            <p:cNvSpPr>
              <a:spLocks noChangeAspect="1"/>
            </p:cNvSpPr>
            <p:nvPr/>
          </p:nvSpPr>
          <p:spPr>
            <a:xfrm rot="16200000">
              <a:off x="8064880" y="3232492"/>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orma a L 9">
              <a:extLst>
                <a:ext uri="{FF2B5EF4-FFF2-40B4-BE49-F238E27FC236}">
                  <a16:creationId xmlns:a16="http://schemas.microsoft.com/office/drawing/2014/main" id="{9EE141E5-2A42-1E45-B4AE-7407650E16F9}"/>
                </a:ext>
              </a:extLst>
            </p:cNvPr>
            <p:cNvSpPr>
              <a:spLocks noChangeAspect="1"/>
            </p:cNvSpPr>
            <p:nvPr/>
          </p:nvSpPr>
          <p:spPr>
            <a:xfrm rot="5400000">
              <a:off x="3487391" y="1042973"/>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8BA4D663-3B4C-6140-A72D-B0DD6D7C3656}"/>
                </a:ext>
              </a:extLst>
            </p:cNvPr>
            <p:cNvSpPr txBox="1"/>
            <p:nvPr/>
          </p:nvSpPr>
          <p:spPr>
            <a:xfrm>
              <a:off x="3706071" y="1289947"/>
              <a:ext cx="4752129" cy="2554545"/>
            </a:xfrm>
            <a:prstGeom prst="rect">
              <a:avLst/>
            </a:prstGeom>
            <a:noFill/>
          </p:spPr>
          <p:txBody>
            <a:bodyPr wrap="square" rtlCol="0">
              <a:spAutoFit/>
            </a:bodyPr>
            <a:lstStyle/>
            <a:p>
              <a:pPr algn="just"/>
              <a:r>
                <a:rPr lang="it-IT" sz="2000" dirty="0">
                  <a:latin typeface="Avenir Next" panose="020B0503020202020204" pitchFamily="34" charset="0"/>
                </a:rPr>
                <a:t>La storia orale non è una semplice raccolta di testimonianze sui fatti o sugli eventi storici ma «una complessa costruzione dialogica di narrazioni in cui l’intervistatore è altrettanto in gioco, altrettanto coinvolto dell’intervistato (...) Non si può fingere che un dialogo sia un monologo» [A. Portelli]</a:t>
              </a:r>
            </a:p>
          </p:txBody>
        </p:sp>
      </p:grpSp>
      <p:pic>
        <p:nvPicPr>
          <p:cNvPr id="6" name="Immagine 5" descr="Immagine che contiene testo, persona, uomo&#10;&#10;Descrizione generata automaticamente">
            <a:extLst>
              <a:ext uri="{FF2B5EF4-FFF2-40B4-BE49-F238E27FC236}">
                <a16:creationId xmlns:a16="http://schemas.microsoft.com/office/drawing/2014/main" id="{92C52FC9-AE25-D343-A482-8B9313E38A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468" y="1437693"/>
            <a:ext cx="6397878" cy="3982611"/>
          </a:xfrm>
          <a:prstGeom prst="rect">
            <a:avLst/>
          </a:prstGeom>
          <a:effectLst>
            <a:outerShdw blurRad="50800" dist="38100" dir="2700000" algn="tl" rotWithShape="0">
              <a:prstClr val="black">
                <a:alpha val="40000"/>
              </a:prstClr>
            </a:outerShdw>
          </a:effectLst>
        </p:spPr>
      </p:pic>
      <p:sp>
        <p:nvSpPr>
          <p:cNvPr id="13" name="Forma a L 12">
            <a:extLst>
              <a:ext uri="{FF2B5EF4-FFF2-40B4-BE49-F238E27FC236}">
                <a16:creationId xmlns:a16="http://schemas.microsoft.com/office/drawing/2014/main" id="{E466D1D6-785D-C041-8C86-56D33AD11DEF}"/>
              </a:ext>
            </a:extLst>
          </p:cNvPr>
          <p:cNvSpPr>
            <a:spLocks noChangeAspect="1"/>
          </p:cNvSpPr>
          <p:nvPr/>
        </p:nvSpPr>
        <p:spPr>
          <a:xfrm rot="16200000">
            <a:off x="9306969" y="6038055"/>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orma a L 13">
            <a:extLst>
              <a:ext uri="{FF2B5EF4-FFF2-40B4-BE49-F238E27FC236}">
                <a16:creationId xmlns:a16="http://schemas.microsoft.com/office/drawing/2014/main" id="{F92FE25F-B416-3543-AD6B-512DB811FE07}"/>
              </a:ext>
            </a:extLst>
          </p:cNvPr>
          <p:cNvSpPr>
            <a:spLocks noChangeAspect="1"/>
          </p:cNvSpPr>
          <p:nvPr/>
        </p:nvSpPr>
        <p:spPr>
          <a:xfrm rot="5400000">
            <a:off x="1942199" y="5566555"/>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0C549DD1-F040-E74C-8097-59FA459FCFE3}"/>
              </a:ext>
            </a:extLst>
          </p:cNvPr>
          <p:cNvSpPr txBox="1"/>
          <p:nvPr/>
        </p:nvSpPr>
        <p:spPr>
          <a:xfrm>
            <a:off x="2294679" y="5790057"/>
            <a:ext cx="7361091" cy="553998"/>
          </a:xfrm>
          <a:prstGeom prst="rect">
            <a:avLst/>
          </a:prstGeom>
          <a:noFill/>
        </p:spPr>
        <p:txBody>
          <a:bodyPr wrap="square" rtlCol="0">
            <a:spAutoFit/>
          </a:bodyPr>
          <a:lstStyle/>
          <a:p>
            <a:pPr algn="just"/>
            <a:r>
              <a:rPr lang="it-IT" sz="3000" b="1" dirty="0">
                <a:latin typeface="The Hand" panose="03070502030502020204" pitchFamily="66" charset="0"/>
              </a:rPr>
              <a:t>il ruolo dei silenzi, delle rimozioni, degli errori, e della soggettività del ricercatore</a:t>
            </a:r>
          </a:p>
        </p:txBody>
      </p:sp>
    </p:spTree>
    <p:extLst>
      <p:ext uri="{BB962C8B-B14F-4D97-AF65-F5344CB8AC3E}">
        <p14:creationId xmlns:p14="http://schemas.microsoft.com/office/powerpoint/2010/main" val="299930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3000"/>
              </a:schemeClr>
            </a:gs>
            <a:gs pos="81000">
              <a:schemeClr val="accent1">
                <a:lumMod val="45000"/>
                <a:lumOff val="55000"/>
                <a:alpha val="67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Rettangolo 21">
            <a:extLst>
              <a:ext uri="{FF2B5EF4-FFF2-40B4-BE49-F238E27FC236}">
                <a16:creationId xmlns:a16="http://schemas.microsoft.com/office/drawing/2014/main" id="{50FCCA1C-0DD2-5C44-87E8-FDF64A4EECDF}"/>
              </a:ext>
            </a:extLst>
          </p:cNvPr>
          <p:cNvSpPr/>
          <p:nvPr/>
        </p:nvSpPr>
        <p:spPr>
          <a:xfrm>
            <a:off x="5885450" y="1903189"/>
            <a:ext cx="6034873" cy="4736431"/>
          </a:xfrm>
          <a:prstGeom prst="rect">
            <a:avLst/>
          </a:prstGeom>
          <a:solidFill>
            <a:schemeClr val="accent3">
              <a:lumMod val="60000"/>
              <a:lumOff val="40000"/>
              <a:alpha val="249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descr="Immagine che contiene testo, documento&#10;&#10;Descrizione generata automaticamente">
            <a:extLst>
              <a:ext uri="{FF2B5EF4-FFF2-40B4-BE49-F238E27FC236}">
                <a16:creationId xmlns:a16="http://schemas.microsoft.com/office/drawing/2014/main" id="{E8FD6849-1810-7346-978A-2A3E880B60B0}"/>
              </a:ext>
            </a:extLst>
          </p:cNvPr>
          <p:cNvPicPr>
            <a:picLocks noChangeAspect="1"/>
          </p:cNvPicPr>
          <p:nvPr/>
        </p:nvPicPr>
        <p:blipFill rotWithShape="1">
          <a:blip r:embed="rId2" cstate="screen">
            <a:duotone>
              <a:schemeClr val="accent1">
                <a:shade val="45000"/>
                <a:satMod val="135000"/>
              </a:schemeClr>
              <a:prstClr val="white"/>
            </a:duotone>
            <a:alphaModFix amt="30000"/>
            <a:extLst>
              <a:ext uri="{BEBA8EAE-BF5A-486C-A8C5-ECC9F3942E4B}">
                <a14:imgProps xmlns:a14="http://schemas.microsoft.com/office/drawing/2010/main">
                  <a14:imgLayer r:embed="rId3">
                    <a14:imgEffect>
                      <a14:colorTemperature colorTemp="5702"/>
                    </a14:imgEffect>
                    <a14:imgEffect>
                      <a14:saturation sat="17000"/>
                    </a14:imgEffect>
                  </a14:imgLayer>
                </a14:imgProps>
              </a:ext>
              <a:ext uri="{28A0092B-C50C-407E-A947-70E740481C1C}">
                <a14:useLocalDpi xmlns:a14="http://schemas.microsoft.com/office/drawing/2010/main"/>
              </a:ext>
            </a:extLst>
          </a:blip>
          <a:srcRect/>
          <a:stretch/>
        </p:blipFill>
        <p:spPr>
          <a:xfrm>
            <a:off x="0" y="0"/>
            <a:ext cx="12268200" cy="6858001"/>
          </a:xfrm>
          <a:prstGeom prst="rect">
            <a:avLst/>
          </a:prstGeom>
        </p:spPr>
      </p:pic>
      <p:sp>
        <p:nvSpPr>
          <p:cNvPr id="2" name="Angolo ripiegato 1">
            <a:extLst>
              <a:ext uri="{FF2B5EF4-FFF2-40B4-BE49-F238E27FC236}">
                <a16:creationId xmlns:a16="http://schemas.microsoft.com/office/drawing/2014/main" id="{CCFF719F-342E-2846-BADE-D5BDD5F8CF8C}"/>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diari</a:t>
            </a:r>
          </a:p>
        </p:txBody>
      </p:sp>
      <p:sp>
        <p:nvSpPr>
          <p:cNvPr id="13" name="Forma a L 12">
            <a:extLst>
              <a:ext uri="{FF2B5EF4-FFF2-40B4-BE49-F238E27FC236}">
                <a16:creationId xmlns:a16="http://schemas.microsoft.com/office/drawing/2014/main" id="{E466D1D6-785D-C041-8C86-56D33AD11DEF}"/>
              </a:ext>
            </a:extLst>
          </p:cNvPr>
          <p:cNvSpPr>
            <a:spLocks noChangeAspect="1"/>
          </p:cNvSpPr>
          <p:nvPr/>
        </p:nvSpPr>
        <p:spPr>
          <a:xfrm rot="16200000">
            <a:off x="9508645" y="826022"/>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orma a L 13">
            <a:extLst>
              <a:ext uri="{FF2B5EF4-FFF2-40B4-BE49-F238E27FC236}">
                <a16:creationId xmlns:a16="http://schemas.microsoft.com/office/drawing/2014/main" id="{F92FE25F-B416-3543-AD6B-512DB811FE07}"/>
              </a:ext>
            </a:extLst>
          </p:cNvPr>
          <p:cNvSpPr>
            <a:spLocks noChangeAspect="1"/>
          </p:cNvSpPr>
          <p:nvPr/>
        </p:nvSpPr>
        <p:spPr>
          <a:xfrm rot="5400000">
            <a:off x="2147554" y="19660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0C549DD1-F040-E74C-8097-59FA459FCFE3}"/>
              </a:ext>
            </a:extLst>
          </p:cNvPr>
          <p:cNvSpPr txBox="1"/>
          <p:nvPr/>
        </p:nvSpPr>
        <p:spPr>
          <a:xfrm>
            <a:off x="2453554" y="318191"/>
            <a:ext cx="7361091" cy="1015663"/>
          </a:xfrm>
          <a:prstGeom prst="rect">
            <a:avLst/>
          </a:prstGeom>
          <a:noFill/>
        </p:spPr>
        <p:txBody>
          <a:bodyPr wrap="square" rtlCol="0">
            <a:spAutoFit/>
          </a:bodyPr>
          <a:lstStyle/>
          <a:p>
            <a:pPr algn="just"/>
            <a:r>
              <a:rPr lang="it-IT" sz="3000" b="1" dirty="0">
                <a:latin typeface="The Hand" panose="03070502030502020204" pitchFamily="66" charset="0"/>
              </a:rPr>
              <a:t>diari, lettere e scritture soggettive possono fornire molte indicazioni preziose al ricercatore e sono </a:t>
            </a:r>
            <a:r>
              <a:rPr lang="it-IT" sz="3000" b="1" dirty="0" err="1">
                <a:latin typeface="The Hand" panose="03070502030502020204" pitchFamily="66" charset="0"/>
              </a:rPr>
              <a:t>un’ottimo</a:t>
            </a:r>
            <a:r>
              <a:rPr lang="it-IT" sz="3000" b="1" dirty="0">
                <a:latin typeface="The Hand" panose="03070502030502020204" pitchFamily="66" charset="0"/>
              </a:rPr>
              <a:t> strumento di narrazione per il public </a:t>
            </a:r>
            <a:r>
              <a:rPr lang="it-IT" sz="3000" b="1" dirty="0" err="1">
                <a:latin typeface="The Hand" panose="03070502030502020204" pitchFamily="66" charset="0"/>
              </a:rPr>
              <a:t>historian</a:t>
            </a:r>
            <a:endParaRPr lang="it-IT" sz="3000" b="1" dirty="0">
              <a:latin typeface="The Hand" panose="03070502030502020204" pitchFamily="66" charset="0"/>
            </a:endParaRPr>
          </a:p>
        </p:txBody>
      </p:sp>
      <p:pic>
        <p:nvPicPr>
          <p:cNvPr id="7" name="Immagine 6" descr="Immagine che contiene testo&#10;&#10;Descrizione generata automaticamente">
            <a:extLst>
              <a:ext uri="{FF2B5EF4-FFF2-40B4-BE49-F238E27FC236}">
                <a16:creationId xmlns:a16="http://schemas.microsoft.com/office/drawing/2014/main" id="{461B4BFA-1D78-9948-AB29-3A733F883D6E}"/>
              </a:ext>
            </a:extLst>
          </p:cNvPr>
          <p:cNvPicPr>
            <a:picLocks noChangeAspect="1"/>
          </p:cNvPicPr>
          <p:nvPr/>
        </p:nvPicPr>
        <p:blipFill>
          <a:blip r:embed="rId4"/>
          <a:stretch>
            <a:fillRect/>
          </a:stretch>
        </p:blipFill>
        <p:spPr>
          <a:xfrm>
            <a:off x="282563" y="2215816"/>
            <a:ext cx="4679043" cy="3568762"/>
          </a:xfrm>
          <a:prstGeom prst="rect">
            <a:avLst/>
          </a:prstGeom>
          <a:effectLst>
            <a:outerShdw blurRad="50800" dist="38100" dir="2700000" algn="tl" rotWithShape="0">
              <a:prstClr val="black">
                <a:alpha val="40000"/>
              </a:prstClr>
            </a:outerShdw>
          </a:effectLst>
        </p:spPr>
      </p:pic>
      <p:sp>
        <p:nvSpPr>
          <p:cNvPr id="8" name="CasellaDiTesto 7">
            <a:extLst>
              <a:ext uri="{FF2B5EF4-FFF2-40B4-BE49-F238E27FC236}">
                <a16:creationId xmlns:a16="http://schemas.microsoft.com/office/drawing/2014/main" id="{8559AC94-B690-114C-9453-4245B782A348}"/>
              </a:ext>
            </a:extLst>
          </p:cNvPr>
          <p:cNvSpPr txBox="1"/>
          <p:nvPr/>
        </p:nvSpPr>
        <p:spPr>
          <a:xfrm>
            <a:off x="6120304" y="1862717"/>
            <a:ext cx="5660571" cy="4832092"/>
          </a:xfrm>
          <a:prstGeom prst="rect">
            <a:avLst/>
          </a:prstGeom>
          <a:noFill/>
        </p:spPr>
        <p:txBody>
          <a:bodyPr wrap="square" rtlCol="0">
            <a:spAutoFit/>
          </a:bodyPr>
          <a:lstStyle/>
          <a:p>
            <a:r>
              <a:rPr lang="it-IT" sz="2400" b="1" dirty="0">
                <a:latin typeface="The Hand" panose="03070502030502020204" pitchFamily="66" charset="0"/>
              </a:rPr>
              <a:t>Ci avevano fatto sedere tutti intorno alla tavola, in cucina, e la scatola nera era stata posta sopra la credenza, abbastanza in alto perché non potessimo raggiungerla e potesse essere vista da tutti. Per l’occasione si era radunata in cucina una piccola folla di vicini, curiosi e felici di poter assistere a quell’evento straordinario. «Ma guarda che roba... Incredibile!» disse estasiato lo zio Piero. «Roba del diavolo»» aggiunse nonna Agnese per niente entusiasta di quella scoperta. «In che tempi viviamo! Perfino le immagini </a:t>
            </a:r>
            <a:r>
              <a:rPr lang="it-IT" sz="2400" b="1" dirty="0" err="1">
                <a:latin typeface="The Hand" panose="03070502030502020204" pitchFamily="66" charset="0"/>
              </a:rPr>
              <a:t>parària</a:t>
            </a:r>
            <a:r>
              <a:rPr lang="it-IT" sz="2400" b="1" dirty="0">
                <a:latin typeface="The Hand" panose="03070502030502020204" pitchFamily="66" charset="0"/>
              </a:rPr>
              <a:t>, adesso!» aggiunse zia Filomena che per venirci a trovare s’era preparata in pompa magna col vestito della domenica e il rossetto sulla bocca. «Bella </a:t>
            </a:r>
            <a:r>
              <a:rPr lang="it-IT" sz="2400" b="1" dirty="0" err="1">
                <a:latin typeface="The Hand" panose="03070502030502020204" pitchFamily="66" charset="0"/>
              </a:rPr>
              <a:t>invenziòn</a:t>
            </a:r>
            <a:r>
              <a:rPr lang="it-IT" sz="2400" b="1" dirty="0">
                <a:latin typeface="The Hand" panose="03070502030502020204" pitchFamily="66" charset="0"/>
              </a:rPr>
              <a:t> ciò!» sentenziò </a:t>
            </a:r>
            <a:r>
              <a:rPr lang="it-IT" sz="2400" b="1">
                <a:latin typeface="The Hand" panose="03070502030502020204" pitchFamily="66" charset="0"/>
              </a:rPr>
              <a:t>zia Dorina</a:t>
            </a:r>
            <a:r>
              <a:rPr lang="it-IT" sz="2400" b="1" dirty="0">
                <a:latin typeface="The Hand" panose="03070502030502020204" pitchFamily="66" charset="0"/>
              </a:rPr>
              <a:t>, che faceva la maestra e che ci sembrava capisse un po’ più di noi di quello strano fenomeno perché era studiata!</a:t>
            </a:r>
          </a:p>
          <a:p>
            <a:pPr algn="r"/>
            <a:r>
              <a:rPr lang="it-IT" sz="2000" b="1" dirty="0">
                <a:latin typeface="The Hand" panose="03070502030502020204" pitchFamily="66" charset="0"/>
              </a:rPr>
              <a:t>[uso dei diari in D. Garofalo, </a:t>
            </a:r>
            <a:r>
              <a:rPr lang="it-IT" sz="2000" b="1" i="1" dirty="0">
                <a:latin typeface="The Hand" panose="03070502030502020204" pitchFamily="66" charset="0"/>
              </a:rPr>
              <a:t>Storia sociale della televisione in Italia</a:t>
            </a:r>
            <a:r>
              <a:rPr lang="it-IT" sz="2000" b="1" dirty="0">
                <a:latin typeface="The Hand" panose="03070502030502020204" pitchFamily="66" charset="0"/>
              </a:rPr>
              <a:t>, Marsilio 2018]</a:t>
            </a:r>
          </a:p>
        </p:txBody>
      </p:sp>
      <p:grpSp>
        <p:nvGrpSpPr>
          <p:cNvPr id="19" name="Gruppo 18">
            <a:extLst>
              <a:ext uri="{FF2B5EF4-FFF2-40B4-BE49-F238E27FC236}">
                <a16:creationId xmlns:a16="http://schemas.microsoft.com/office/drawing/2014/main" id="{1C2DD147-631D-2F48-B9CA-DED910566C27}"/>
              </a:ext>
            </a:extLst>
          </p:cNvPr>
          <p:cNvGrpSpPr/>
          <p:nvPr/>
        </p:nvGrpSpPr>
        <p:grpSpPr>
          <a:xfrm>
            <a:off x="5440815" y="1421541"/>
            <a:ext cx="914400" cy="914400"/>
            <a:chOff x="5397953" y="1578597"/>
            <a:chExt cx="914400" cy="914400"/>
          </a:xfrm>
        </p:grpSpPr>
        <p:sp>
          <p:nvSpPr>
            <p:cNvPr id="18" name="Ovale 17">
              <a:extLst>
                <a:ext uri="{FF2B5EF4-FFF2-40B4-BE49-F238E27FC236}">
                  <a16:creationId xmlns:a16="http://schemas.microsoft.com/office/drawing/2014/main" id="{979792A7-D3C1-CD4D-98D6-68AAAE1696D3}"/>
                </a:ext>
              </a:extLst>
            </p:cNvPr>
            <p:cNvSpPr>
              <a:spLocks noChangeAspect="1"/>
            </p:cNvSpPr>
            <p:nvPr/>
          </p:nvSpPr>
          <p:spPr>
            <a:xfrm>
              <a:off x="5471703" y="1675797"/>
              <a:ext cx="720000" cy="72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Elemento grafico 16" descr="Virgoletta chiusa con riempimento a tinta unita">
              <a:extLst>
                <a:ext uri="{FF2B5EF4-FFF2-40B4-BE49-F238E27FC236}">
                  <a16:creationId xmlns:a16="http://schemas.microsoft.com/office/drawing/2014/main" id="{6A769163-B5BE-0A4F-8691-F676F04C85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397953" y="1578597"/>
              <a:ext cx="914400" cy="914400"/>
            </a:xfrm>
            <a:prstGeom prst="rect">
              <a:avLst/>
            </a:prstGeom>
          </p:spPr>
        </p:pic>
      </p:grpSp>
      <p:sp>
        <p:nvSpPr>
          <p:cNvPr id="20" name="Rettangolo 19">
            <a:extLst>
              <a:ext uri="{FF2B5EF4-FFF2-40B4-BE49-F238E27FC236}">
                <a16:creationId xmlns:a16="http://schemas.microsoft.com/office/drawing/2014/main" id="{09C2DE85-C77A-104E-A5B7-974897C49E26}"/>
              </a:ext>
            </a:extLst>
          </p:cNvPr>
          <p:cNvSpPr/>
          <p:nvPr/>
        </p:nvSpPr>
        <p:spPr>
          <a:xfrm>
            <a:off x="6134099" y="1832520"/>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88BC24EC-091E-894D-B9E2-E6C3547A9F06}"/>
              </a:ext>
            </a:extLst>
          </p:cNvPr>
          <p:cNvSpPr/>
          <p:nvPr/>
        </p:nvSpPr>
        <p:spPr>
          <a:xfrm rot="5400000">
            <a:off x="4434564" y="3479517"/>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874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33000"/>
              </a:schemeClr>
            </a:gs>
            <a:gs pos="81000">
              <a:schemeClr val="accent1">
                <a:lumMod val="45000"/>
                <a:lumOff val="55000"/>
                <a:alpha val="67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C53085FA-0DD8-E94B-932D-07166BBC14AD}"/>
              </a:ext>
            </a:extLst>
          </p:cNvPr>
          <p:cNvSpPr/>
          <p:nvPr/>
        </p:nvSpPr>
        <p:spPr>
          <a:xfrm>
            <a:off x="7809426" y="548575"/>
            <a:ext cx="4064770" cy="6153679"/>
          </a:xfrm>
          <a:prstGeom prst="rect">
            <a:avLst/>
          </a:prstGeom>
          <a:solidFill>
            <a:srgbClr val="B79012">
              <a:alpha val="4028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descr="Immagine che contiene testo, documento&#10;&#10;Descrizione generata automaticamente">
            <a:extLst>
              <a:ext uri="{FF2B5EF4-FFF2-40B4-BE49-F238E27FC236}">
                <a16:creationId xmlns:a16="http://schemas.microsoft.com/office/drawing/2014/main" id="{E8FD6849-1810-7346-978A-2A3E880B60B0}"/>
              </a:ext>
            </a:extLst>
          </p:cNvPr>
          <p:cNvPicPr>
            <a:picLocks noChangeAspect="1"/>
          </p:cNvPicPr>
          <p:nvPr/>
        </p:nvPicPr>
        <p:blipFill rotWithShape="1">
          <a:blip r:embed="rId2" cstate="screen">
            <a:duotone>
              <a:schemeClr val="accent1">
                <a:shade val="45000"/>
                <a:satMod val="135000"/>
              </a:schemeClr>
              <a:prstClr val="white"/>
            </a:duotone>
            <a:alphaModFix amt="22000"/>
            <a:extLst>
              <a:ext uri="{BEBA8EAE-BF5A-486C-A8C5-ECC9F3942E4B}">
                <a14:imgProps xmlns:a14="http://schemas.microsoft.com/office/drawing/2010/main">
                  <a14:imgLayer r:embed="rId3">
                    <a14:imgEffect>
                      <a14:colorTemperature colorTemp="5702"/>
                    </a14:imgEffect>
                    <a14:imgEffect>
                      <a14:saturation sat="17000"/>
                    </a14:imgEffect>
                  </a14:imgLayer>
                </a14:imgProps>
              </a:ext>
              <a:ext uri="{28A0092B-C50C-407E-A947-70E740481C1C}">
                <a14:useLocalDpi xmlns:a14="http://schemas.microsoft.com/office/drawing/2010/main"/>
              </a:ext>
            </a:extLst>
          </a:blip>
          <a:srcRect/>
          <a:stretch/>
        </p:blipFill>
        <p:spPr>
          <a:xfrm>
            <a:off x="0" y="0"/>
            <a:ext cx="12268200" cy="6858001"/>
          </a:xfrm>
          <a:prstGeom prst="rect">
            <a:avLst/>
          </a:prstGeom>
        </p:spPr>
      </p:pic>
      <p:sp>
        <p:nvSpPr>
          <p:cNvPr id="2" name="Angolo ripiegato 1">
            <a:extLst>
              <a:ext uri="{FF2B5EF4-FFF2-40B4-BE49-F238E27FC236}">
                <a16:creationId xmlns:a16="http://schemas.microsoft.com/office/drawing/2014/main" id="{CCFF719F-342E-2846-BADE-D5BDD5F8CF8C}"/>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diari</a:t>
            </a:r>
          </a:p>
        </p:txBody>
      </p:sp>
      <p:sp>
        <p:nvSpPr>
          <p:cNvPr id="13" name="Forma a L 12">
            <a:extLst>
              <a:ext uri="{FF2B5EF4-FFF2-40B4-BE49-F238E27FC236}">
                <a16:creationId xmlns:a16="http://schemas.microsoft.com/office/drawing/2014/main" id="{E466D1D6-785D-C041-8C86-56D33AD11DEF}"/>
              </a:ext>
            </a:extLst>
          </p:cNvPr>
          <p:cNvSpPr>
            <a:spLocks noChangeAspect="1"/>
          </p:cNvSpPr>
          <p:nvPr/>
        </p:nvSpPr>
        <p:spPr>
          <a:xfrm rot="16200000">
            <a:off x="5892117" y="792944"/>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orma a L 13">
            <a:extLst>
              <a:ext uri="{FF2B5EF4-FFF2-40B4-BE49-F238E27FC236}">
                <a16:creationId xmlns:a16="http://schemas.microsoft.com/office/drawing/2014/main" id="{F92FE25F-B416-3543-AD6B-512DB811FE07}"/>
              </a:ext>
            </a:extLst>
          </p:cNvPr>
          <p:cNvSpPr>
            <a:spLocks noChangeAspect="1"/>
          </p:cNvSpPr>
          <p:nvPr/>
        </p:nvSpPr>
        <p:spPr>
          <a:xfrm rot="5400000">
            <a:off x="1898172" y="19686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0C549DD1-F040-E74C-8097-59FA459FCFE3}"/>
              </a:ext>
            </a:extLst>
          </p:cNvPr>
          <p:cNvSpPr txBox="1"/>
          <p:nvPr/>
        </p:nvSpPr>
        <p:spPr>
          <a:xfrm>
            <a:off x="2361292" y="318191"/>
            <a:ext cx="3900460" cy="1015663"/>
          </a:xfrm>
          <a:prstGeom prst="rect">
            <a:avLst/>
          </a:prstGeom>
          <a:noFill/>
        </p:spPr>
        <p:txBody>
          <a:bodyPr wrap="square" rtlCol="0">
            <a:spAutoFit/>
          </a:bodyPr>
          <a:lstStyle/>
          <a:p>
            <a:pPr algn="ctr"/>
            <a:r>
              <a:rPr lang="it-IT" sz="3000" b="1" dirty="0">
                <a:latin typeface="The Hand" panose="03070502030502020204" pitchFamily="66" charset="0"/>
              </a:rPr>
              <a:t>La morte, le trincee, il gas, le fucilazioni. Cent’anni dopo i diari raccontano</a:t>
            </a:r>
          </a:p>
        </p:txBody>
      </p:sp>
      <p:pic>
        <p:nvPicPr>
          <p:cNvPr id="4" name="Immagine 3" descr="Immagine che contiene testo, screenshot, quotidiano&#10;&#10;Descrizione generata automaticamente">
            <a:extLst>
              <a:ext uri="{FF2B5EF4-FFF2-40B4-BE49-F238E27FC236}">
                <a16:creationId xmlns:a16="http://schemas.microsoft.com/office/drawing/2014/main" id="{779FA8AA-3E27-D94B-BEDE-C7B85204ED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3310" y="1601812"/>
            <a:ext cx="6536423" cy="4738907"/>
          </a:xfrm>
          <a:prstGeom prst="rect">
            <a:avLst/>
          </a:prstGeom>
          <a:effectLst>
            <a:outerShdw blurRad="50800" dist="38100" dir="2700000" algn="tl" rotWithShape="0">
              <a:prstClr val="black">
                <a:alpha val="40000"/>
              </a:prstClr>
            </a:outerShdw>
          </a:effectLst>
        </p:spPr>
      </p:pic>
      <p:sp>
        <p:nvSpPr>
          <p:cNvPr id="6" name="CasellaDiTesto 5">
            <a:extLst>
              <a:ext uri="{FF2B5EF4-FFF2-40B4-BE49-F238E27FC236}">
                <a16:creationId xmlns:a16="http://schemas.microsoft.com/office/drawing/2014/main" id="{A5F36933-2E35-4A45-9CF4-4282A00DD5D6}"/>
              </a:ext>
            </a:extLst>
          </p:cNvPr>
          <p:cNvSpPr txBox="1"/>
          <p:nvPr/>
        </p:nvSpPr>
        <p:spPr>
          <a:xfrm>
            <a:off x="8001048" y="617559"/>
            <a:ext cx="3900460" cy="6186309"/>
          </a:xfrm>
          <a:prstGeom prst="rect">
            <a:avLst/>
          </a:prstGeom>
          <a:noFill/>
        </p:spPr>
        <p:txBody>
          <a:bodyPr wrap="square" rtlCol="0">
            <a:spAutoFit/>
          </a:bodyPr>
          <a:lstStyle/>
          <a:p>
            <a:r>
              <a:rPr lang="it-IT" dirty="0">
                <a:latin typeface="The Hand" panose="03070502030502020204" pitchFamily="66" charset="0"/>
              </a:rPr>
              <a:t>Il progetto “La Grande Guerra, i diari raccontano” è il frutto di una collaborazione tra l’Archivio Diaristico Nazionale di Pieve di Santo Stefano e il Gruppo L’Espresso in occasione di un anniversario eccezionale, quello dei cento anni dallo scoppio della Prima Guerra Mondiale. Due eccellenze italiane che operano nei campi della conservazione della memoria e dell’editoria si sono incontrate con un obiettivo: selezionare con criteri scientifici e giornalistici migliaia di pagine di diari, memorie e lettere inedite, scritte da soldati che hanno combattuto al fronte e archiviate a Pieve Santo Stefano, per offrirle alla lettura e alla riflessione di chiunque. E ovunque. Il risultato è uno straordinario “database” che per la prima volta propone al pubblico testimonianze inedite della Grande Guerra che sono state scelte, catalogate, introdotte, trascritte, </a:t>
            </a:r>
            <a:r>
              <a:rPr lang="it-IT" dirty="0" err="1">
                <a:latin typeface="The Hand" panose="03070502030502020204" pitchFamily="66" charset="0"/>
              </a:rPr>
              <a:t>geolocalizzate</a:t>
            </a:r>
            <a:r>
              <a:rPr lang="it-IT" dirty="0">
                <a:latin typeface="The Hand" panose="03070502030502020204" pitchFamily="66" charset="0"/>
              </a:rPr>
              <a:t>, rese “navigabili” e arricchite di schede sugli autori, schede storiche e fotografie per lo più inedite. </a:t>
            </a:r>
            <a:r>
              <a:rPr lang="it-IT" b="1" dirty="0">
                <a:latin typeface="The Hand" panose="03070502030502020204" pitchFamily="66" charset="0"/>
              </a:rPr>
              <a:t>Accedere al sito rappresenta un’esperienza culturale nuova, una modalità di apprendimento diversa che interseca il livello scientifico e quello divulgativo</a:t>
            </a:r>
            <a:r>
              <a:rPr lang="it-IT" dirty="0">
                <a:latin typeface="The Hand" panose="03070502030502020204" pitchFamily="66" charset="0"/>
              </a:rPr>
              <a:t>. Avvicinare un pubblico più vasto possibile agli insegnamenti delle masse di soldati, non più anonimi, ci è sembrato il modo migliore per proseguire nel solco tracciato da chi ha pensato, e fondato, l’Archivio Diaristico Nazionale di Pieve Santo Stefano.</a:t>
            </a:r>
          </a:p>
          <a:p>
            <a:pPr algn="r"/>
            <a:r>
              <a:rPr lang="it-IT" dirty="0">
                <a:latin typeface="The Hand" panose="03070502030502020204" pitchFamily="66" charset="0"/>
              </a:rPr>
              <a:t>[Camillo Brezzi]</a:t>
            </a:r>
          </a:p>
        </p:txBody>
      </p:sp>
      <p:grpSp>
        <p:nvGrpSpPr>
          <p:cNvPr id="23" name="Gruppo 22">
            <a:extLst>
              <a:ext uri="{FF2B5EF4-FFF2-40B4-BE49-F238E27FC236}">
                <a16:creationId xmlns:a16="http://schemas.microsoft.com/office/drawing/2014/main" id="{3913AE57-6838-F44A-AE35-9B3FE4A8D8D2}"/>
              </a:ext>
            </a:extLst>
          </p:cNvPr>
          <p:cNvGrpSpPr/>
          <p:nvPr/>
        </p:nvGrpSpPr>
        <p:grpSpPr>
          <a:xfrm>
            <a:off x="7329456" y="45155"/>
            <a:ext cx="914400" cy="914400"/>
            <a:chOff x="5397953" y="1578597"/>
            <a:chExt cx="914400" cy="914400"/>
          </a:xfrm>
        </p:grpSpPr>
        <p:sp>
          <p:nvSpPr>
            <p:cNvPr id="24" name="Ovale 23">
              <a:extLst>
                <a:ext uri="{FF2B5EF4-FFF2-40B4-BE49-F238E27FC236}">
                  <a16:creationId xmlns:a16="http://schemas.microsoft.com/office/drawing/2014/main" id="{30863D06-C0A6-B04F-BD4E-9772F8FD2654}"/>
                </a:ext>
              </a:extLst>
            </p:cNvPr>
            <p:cNvSpPr>
              <a:spLocks noChangeAspect="1"/>
            </p:cNvSpPr>
            <p:nvPr/>
          </p:nvSpPr>
          <p:spPr>
            <a:xfrm>
              <a:off x="5471703" y="1675797"/>
              <a:ext cx="720000" cy="72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Elemento grafico 24" descr="Virgoletta chiusa con riempimento a tinta unita">
              <a:extLst>
                <a:ext uri="{FF2B5EF4-FFF2-40B4-BE49-F238E27FC236}">
                  <a16:creationId xmlns:a16="http://schemas.microsoft.com/office/drawing/2014/main" id="{BC7EBC81-8D73-9843-9033-B528D34ED1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397953" y="1578597"/>
              <a:ext cx="914400" cy="914400"/>
            </a:xfrm>
            <a:prstGeom prst="rect">
              <a:avLst/>
            </a:prstGeom>
          </p:spPr>
        </p:pic>
      </p:grpSp>
      <p:sp>
        <p:nvSpPr>
          <p:cNvPr id="26" name="Rettangolo 25">
            <a:extLst>
              <a:ext uri="{FF2B5EF4-FFF2-40B4-BE49-F238E27FC236}">
                <a16:creationId xmlns:a16="http://schemas.microsoft.com/office/drawing/2014/main" id="{1C3FB9A2-8DD0-044A-B32B-9D2E9276A0A6}"/>
              </a:ext>
            </a:extLst>
          </p:cNvPr>
          <p:cNvSpPr/>
          <p:nvPr/>
        </p:nvSpPr>
        <p:spPr>
          <a:xfrm>
            <a:off x="8022740" y="456134"/>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5F75001C-6060-1047-8348-92A77500929E}"/>
              </a:ext>
            </a:extLst>
          </p:cNvPr>
          <p:cNvSpPr/>
          <p:nvPr/>
        </p:nvSpPr>
        <p:spPr>
          <a:xfrm rot="5400000">
            <a:off x="6323205" y="2103131"/>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Elemento grafico 10" descr="Collegamento con riempimento a tinta unita">
            <a:hlinkClick r:id="rId7"/>
            <a:extLst>
              <a:ext uri="{FF2B5EF4-FFF2-40B4-BE49-F238E27FC236}">
                <a16:creationId xmlns:a16="http://schemas.microsoft.com/office/drawing/2014/main" id="{EA7BE70F-C916-F442-B7D6-8407C7B718D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97789" y="921461"/>
            <a:ext cx="517282" cy="517282"/>
          </a:xfrm>
          <a:prstGeom prst="rect">
            <a:avLst/>
          </a:prstGeom>
        </p:spPr>
      </p:pic>
    </p:spTree>
    <p:extLst>
      <p:ext uri="{BB962C8B-B14F-4D97-AF65-F5344CB8AC3E}">
        <p14:creationId xmlns:p14="http://schemas.microsoft.com/office/powerpoint/2010/main" val="316596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C8A2AFB-F3EE-2E48-A809-44DEFC28FCFD}"/>
              </a:ext>
            </a:extLst>
          </p:cNvPr>
          <p:cNvSpPr>
            <a:spLocks noGrp="1"/>
          </p:cNvSpPr>
          <p:nvPr>
            <p:ph type="body" idx="1"/>
          </p:nvPr>
        </p:nvSpPr>
        <p:spPr>
          <a:xfrm>
            <a:off x="4996543" y="5682018"/>
            <a:ext cx="3095453" cy="555495"/>
          </a:xfrm>
        </p:spPr>
        <p:txBody>
          <a:bodyPr/>
          <a:lstStyle/>
          <a:p>
            <a:r>
              <a:rPr lang="it-IT" dirty="0"/>
              <a:t>opportunità e rischi</a:t>
            </a:r>
          </a:p>
        </p:txBody>
      </p:sp>
      <p:pic>
        <p:nvPicPr>
          <p:cNvPr id="5" name="Immagine 4" descr="Immagine che contiene testo&#10;&#10;Descrizione generata automaticamente">
            <a:extLst>
              <a:ext uri="{FF2B5EF4-FFF2-40B4-BE49-F238E27FC236}">
                <a16:creationId xmlns:a16="http://schemas.microsoft.com/office/drawing/2014/main" id="{43CC30B0-6483-B44C-A470-AE3BA02D9C7F}"/>
              </a:ext>
            </a:extLst>
          </p:cNvPr>
          <p:cNvPicPr>
            <a:picLocks noChangeAspect="1"/>
          </p:cNvPicPr>
          <p:nvPr/>
        </p:nvPicPr>
        <p:blipFill>
          <a:blip r:embed="rId2"/>
          <a:stretch>
            <a:fillRect/>
          </a:stretch>
        </p:blipFill>
        <p:spPr>
          <a:xfrm>
            <a:off x="674914" y="400911"/>
            <a:ext cx="9742713" cy="5008964"/>
          </a:xfrm>
          <a:prstGeom prst="rect">
            <a:avLst/>
          </a:prstGeom>
        </p:spPr>
      </p:pic>
      <p:pic>
        <p:nvPicPr>
          <p:cNvPr id="4" name="Immagine 3" descr="Immagine che contiene testo, libro&#10;&#10;Descrizione generata automaticamente">
            <a:extLst>
              <a:ext uri="{FF2B5EF4-FFF2-40B4-BE49-F238E27FC236}">
                <a16:creationId xmlns:a16="http://schemas.microsoft.com/office/drawing/2014/main" id="{66B4E507-8673-8A44-92E8-80714E6DF1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63483">
            <a:off x="401915" y="4598093"/>
            <a:ext cx="1149433" cy="1895707"/>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288381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2000">
              <a:schemeClr val="bg1"/>
            </a:gs>
            <a:gs pos="59000">
              <a:schemeClr val="bg1"/>
            </a:gs>
            <a:gs pos="0">
              <a:schemeClr val="accent1">
                <a:lumMod val="45000"/>
                <a:lumOff val="55000"/>
                <a:alpha val="67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Angolo ripiegato 1">
            <a:extLst>
              <a:ext uri="{FF2B5EF4-FFF2-40B4-BE49-F238E27FC236}">
                <a16:creationId xmlns:a16="http://schemas.microsoft.com/office/drawing/2014/main" id="{4AFF1023-4515-4041-825D-7D6AA8B903C2}"/>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fotografie</a:t>
            </a:r>
          </a:p>
        </p:txBody>
      </p:sp>
      <p:pic>
        <p:nvPicPr>
          <p:cNvPr id="4" name="Immagine 3" descr="Immagine che contiene esterni, motocicletta, posando, vecchio&#10;&#10;Descrizione generata automaticamente">
            <a:extLst>
              <a:ext uri="{FF2B5EF4-FFF2-40B4-BE49-F238E27FC236}">
                <a16:creationId xmlns:a16="http://schemas.microsoft.com/office/drawing/2014/main" id="{650D4878-6C52-EB42-BFFC-69812EFDC953}"/>
              </a:ext>
            </a:extLst>
          </p:cNvPr>
          <p:cNvPicPr>
            <a:picLocks noChangeAspect="1"/>
          </p:cNvPicPr>
          <p:nvPr/>
        </p:nvPicPr>
        <p:blipFill rotWithShape="1">
          <a:blip r:embed="rId2" cstate="screen">
            <a:alphaModFix amt="3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Immagine 5" descr="Immagine che contiene esterni, motocicletta, posando, vecchio&#10;&#10;Descrizione generata automaticamente">
            <a:extLst>
              <a:ext uri="{FF2B5EF4-FFF2-40B4-BE49-F238E27FC236}">
                <a16:creationId xmlns:a16="http://schemas.microsoft.com/office/drawing/2014/main" id="{75F1B93B-F490-9D4F-A1B4-9ACB0749EB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46" y="1478284"/>
            <a:ext cx="5448058" cy="5121385"/>
          </a:xfrm>
          <a:prstGeom prst="rect">
            <a:avLst/>
          </a:prstGeom>
        </p:spPr>
      </p:pic>
      <p:sp>
        <p:nvSpPr>
          <p:cNvPr id="13" name="Rettangolo 12">
            <a:extLst>
              <a:ext uri="{FF2B5EF4-FFF2-40B4-BE49-F238E27FC236}">
                <a16:creationId xmlns:a16="http://schemas.microsoft.com/office/drawing/2014/main" id="{7DBE8845-A9F1-7D4D-9D22-5DD2414D0D7B}"/>
              </a:ext>
            </a:extLst>
          </p:cNvPr>
          <p:cNvSpPr/>
          <p:nvPr/>
        </p:nvSpPr>
        <p:spPr>
          <a:xfrm>
            <a:off x="6584219" y="617055"/>
            <a:ext cx="5036763" cy="3732794"/>
          </a:xfrm>
          <a:prstGeom prst="rect">
            <a:avLst/>
          </a:prstGeom>
          <a:solidFill>
            <a:srgbClr val="B7901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31C9872A-CBF2-DC4A-99A3-5E6FC5675D26}"/>
              </a:ext>
            </a:extLst>
          </p:cNvPr>
          <p:cNvSpPr/>
          <p:nvPr/>
        </p:nvSpPr>
        <p:spPr>
          <a:xfrm>
            <a:off x="6737947" y="456134"/>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96049905-396F-2C4C-B18D-6EB3703BA4A7}"/>
              </a:ext>
            </a:extLst>
          </p:cNvPr>
          <p:cNvSpPr/>
          <p:nvPr/>
        </p:nvSpPr>
        <p:spPr>
          <a:xfrm rot="5400000">
            <a:off x="5038412" y="2103131"/>
            <a:ext cx="2880000" cy="924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12D9C5A0-943E-9049-BD74-1A3AC0D4291A}"/>
              </a:ext>
            </a:extLst>
          </p:cNvPr>
          <p:cNvSpPr txBox="1"/>
          <p:nvPr/>
        </p:nvSpPr>
        <p:spPr>
          <a:xfrm>
            <a:off x="6728824" y="810024"/>
            <a:ext cx="4747552" cy="3477875"/>
          </a:xfrm>
          <a:prstGeom prst="rect">
            <a:avLst/>
          </a:prstGeom>
          <a:noFill/>
        </p:spPr>
        <p:txBody>
          <a:bodyPr wrap="square" rtlCol="0">
            <a:spAutoFit/>
          </a:bodyPr>
          <a:lstStyle/>
          <a:p>
            <a:r>
              <a:rPr lang="it-IT" sz="2000" dirty="0">
                <a:latin typeface="The Hand" panose="03070502030502020204" pitchFamily="66" charset="0"/>
              </a:rPr>
              <a:t>La Kodak </a:t>
            </a:r>
            <a:r>
              <a:rPr lang="it-IT" sz="2000" dirty="0" err="1">
                <a:latin typeface="The Hand" panose="03070502030502020204" pitchFamily="66" charset="0"/>
              </a:rPr>
              <a:t>Instamatic</a:t>
            </a:r>
            <a:r>
              <a:rPr lang="it-IT" sz="2000" dirty="0">
                <a:latin typeface="The Hand" panose="03070502030502020204" pitchFamily="66" charset="0"/>
              </a:rPr>
              <a:t> dal 1963 al 1972 vende nel mondo 60 milioni di esemplari e costa ormai un decimo del salario operaio medio. La pubblicità ne «</a:t>
            </a:r>
            <a:r>
              <a:rPr lang="it-IT" sz="2000" dirty="0" err="1">
                <a:latin typeface="The Hand" panose="03070502030502020204" pitchFamily="66" charset="0"/>
              </a:rPr>
              <a:t>targhettizza</a:t>
            </a:r>
            <a:r>
              <a:rPr lang="it-IT" sz="2000" dirty="0">
                <a:latin typeface="The Hand" panose="03070502030502020204" pitchFamily="66" charset="0"/>
              </a:rPr>
              <a:t>» persino gli utenti: ce n’è una per la mamma che ama la foto di famiglia (e ovviamente «facile come accendere la luce»), una per la nonna a cui nessuno dà mai le foto dei nipotini, una per lui, che è un «professionista» che si è fatto un nome tra parenti e amici, e anche una per il «perfezionista» più accanito. (...) Ora anche la fotografia famigliare, a seconda delle necessità, modifica o conferma le sue funzioni, diventa un modo per sfuggire al vuoto generato da trasformazioni epocali attraverso la foto compulsiva o il rituale più tradizionale...</a:t>
            </a:r>
          </a:p>
          <a:p>
            <a:pPr algn="r"/>
            <a:r>
              <a:rPr lang="it-IT" sz="2000" dirty="0">
                <a:latin typeface="The Hand" panose="03070502030502020204" pitchFamily="66" charset="0"/>
              </a:rPr>
              <a:t>[Gabriele D’</a:t>
            </a:r>
            <a:r>
              <a:rPr lang="it-IT" sz="2000" dirty="0" err="1">
                <a:latin typeface="The Hand" panose="03070502030502020204" pitchFamily="66" charset="0"/>
              </a:rPr>
              <a:t>Autilia</a:t>
            </a:r>
            <a:r>
              <a:rPr lang="it-IT" sz="2000" dirty="0">
                <a:latin typeface="The Hand" panose="03070502030502020204" pitchFamily="66" charset="0"/>
              </a:rPr>
              <a:t>, Storia della fotografia in Italia, Einaudi, 2012]</a:t>
            </a:r>
          </a:p>
        </p:txBody>
      </p:sp>
      <p:grpSp>
        <p:nvGrpSpPr>
          <p:cNvPr id="8" name="Gruppo 7">
            <a:extLst>
              <a:ext uri="{FF2B5EF4-FFF2-40B4-BE49-F238E27FC236}">
                <a16:creationId xmlns:a16="http://schemas.microsoft.com/office/drawing/2014/main" id="{C1E08ACA-2519-3E44-89AA-35CBE6A61FD8}"/>
              </a:ext>
            </a:extLst>
          </p:cNvPr>
          <p:cNvGrpSpPr/>
          <p:nvPr/>
        </p:nvGrpSpPr>
        <p:grpSpPr>
          <a:xfrm>
            <a:off x="6044663" y="45155"/>
            <a:ext cx="914400" cy="914400"/>
            <a:chOff x="5397953" y="1578597"/>
            <a:chExt cx="914400" cy="914400"/>
          </a:xfrm>
        </p:grpSpPr>
        <p:sp>
          <p:nvSpPr>
            <p:cNvPr id="9" name="Ovale 8">
              <a:extLst>
                <a:ext uri="{FF2B5EF4-FFF2-40B4-BE49-F238E27FC236}">
                  <a16:creationId xmlns:a16="http://schemas.microsoft.com/office/drawing/2014/main" id="{44975EB1-B591-1043-88DF-D649A4349A79}"/>
                </a:ext>
              </a:extLst>
            </p:cNvPr>
            <p:cNvSpPr>
              <a:spLocks noChangeAspect="1"/>
            </p:cNvSpPr>
            <p:nvPr/>
          </p:nvSpPr>
          <p:spPr>
            <a:xfrm>
              <a:off x="5471703" y="1675797"/>
              <a:ext cx="720000" cy="72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Virgoletta chiusa con riempimento a tinta unita">
              <a:extLst>
                <a:ext uri="{FF2B5EF4-FFF2-40B4-BE49-F238E27FC236}">
                  <a16:creationId xmlns:a16="http://schemas.microsoft.com/office/drawing/2014/main" id="{B5D90D82-C01E-3446-A4BE-BDB453AB62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5397953" y="1578597"/>
              <a:ext cx="914400" cy="914400"/>
            </a:xfrm>
            <a:prstGeom prst="rect">
              <a:avLst/>
            </a:prstGeom>
          </p:spPr>
        </p:pic>
      </p:grpSp>
      <p:grpSp>
        <p:nvGrpSpPr>
          <p:cNvPr id="17" name="Gruppo 16">
            <a:extLst>
              <a:ext uri="{FF2B5EF4-FFF2-40B4-BE49-F238E27FC236}">
                <a16:creationId xmlns:a16="http://schemas.microsoft.com/office/drawing/2014/main" id="{5263D645-9B32-744E-8749-EFB5317825BE}"/>
              </a:ext>
            </a:extLst>
          </p:cNvPr>
          <p:cNvGrpSpPr/>
          <p:nvPr/>
        </p:nvGrpSpPr>
        <p:grpSpPr>
          <a:xfrm>
            <a:off x="6894205" y="5032978"/>
            <a:ext cx="4416789" cy="1368888"/>
            <a:chOff x="6584219" y="5178057"/>
            <a:chExt cx="4416789" cy="1368888"/>
          </a:xfrm>
        </p:grpSpPr>
        <p:sp>
          <p:nvSpPr>
            <p:cNvPr id="14" name="Forma a L 13">
              <a:extLst>
                <a:ext uri="{FF2B5EF4-FFF2-40B4-BE49-F238E27FC236}">
                  <a16:creationId xmlns:a16="http://schemas.microsoft.com/office/drawing/2014/main" id="{2BF8079D-5483-1E48-86AF-E0416B224353}"/>
                </a:ext>
              </a:extLst>
            </p:cNvPr>
            <p:cNvSpPr>
              <a:spLocks noChangeAspect="1"/>
            </p:cNvSpPr>
            <p:nvPr/>
          </p:nvSpPr>
          <p:spPr>
            <a:xfrm rot="16200000">
              <a:off x="10389008" y="5934945"/>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orma a L 14">
              <a:extLst>
                <a:ext uri="{FF2B5EF4-FFF2-40B4-BE49-F238E27FC236}">
                  <a16:creationId xmlns:a16="http://schemas.microsoft.com/office/drawing/2014/main" id="{8781CC43-4850-8243-AE6C-4CE4A09D3A31}"/>
                </a:ext>
              </a:extLst>
            </p:cNvPr>
            <p:cNvSpPr>
              <a:spLocks noChangeAspect="1"/>
            </p:cNvSpPr>
            <p:nvPr/>
          </p:nvSpPr>
          <p:spPr>
            <a:xfrm rot="5400000">
              <a:off x="6584219" y="5178057"/>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B894E91A-B992-884F-9B94-C2BFE7970A33}"/>
                </a:ext>
              </a:extLst>
            </p:cNvPr>
            <p:cNvSpPr txBox="1"/>
            <p:nvPr/>
          </p:nvSpPr>
          <p:spPr>
            <a:xfrm>
              <a:off x="6959063" y="5425827"/>
              <a:ext cx="3735945" cy="1015663"/>
            </a:xfrm>
            <a:prstGeom prst="rect">
              <a:avLst/>
            </a:prstGeom>
            <a:noFill/>
          </p:spPr>
          <p:txBody>
            <a:bodyPr wrap="square" rtlCol="0">
              <a:spAutoFit/>
            </a:bodyPr>
            <a:lstStyle/>
            <a:p>
              <a:pPr algn="just"/>
              <a:r>
                <a:rPr lang="it-IT" sz="3000" b="1" dirty="0">
                  <a:latin typeface="The Hand" panose="03070502030502020204" pitchFamily="66" charset="0"/>
                </a:rPr>
                <a:t>Rappresentazioni – autorappresentazioni – idealizzazioni - narrazioni</a:t>
              </a:r>
            </a:p>
          </p:txBody>
        </p:sp>
      </p:grpSp>
    </p:spTree>
    <p:extLst>
      <p:ext uri="{BB962C8B-B14F-4D97-AF65-F5344CB8AC3E}">
        <p14:creationId xmlns:p14="http://schemas.microsoft.com/office/powerpoint/2010/main" val="2626618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2000">
              <a:schemeClr val="bg1"/>
            </a:gs>
            <a:gs pos="59000">
              <a:schemeClr val="bg1"/>
            </a:gs>
            <a:gs pos="0">
              <a:schemeClr val="accent1">
                <a:lumMod val="45000"/>
                <a:lumOff val="55000"/>
                <a:alpha val="67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Angolo ripiegato 1">
            <a:extLst>
              <a:ext uri="{FF2B5EF4-FFF2-40B4-BE49-F238E27FC236}">
                <a16:creationId xmlns:a16="http://schemas.microsoft.com/office/drawing/2014/main" id="{4AFF1023-4515-4041-825D-7D6AA8B903C2}"/>
              </a:ext>
            </a:extLst>
          </p:cNvPr>
          <p:cNvSpPr>
            <a:spLocks noChangeAspect="1"/>
          </p:cNvSpPr>
          <p:nvPr/>
        </p:nvSpPr>
        <p:spPr>
          <a:xfrm rot="164494">
            <a:off x="25152" y="286023"/>
            <a:ext cx="1183745" cy="1080000"/>
          </a:xfrm>
          <a:prstGeom prst="foldedCorner">
            <a:avLst/>
          </a:prstGeom>
          <a:solidFill>
            <a:srgbClr val="FFDA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latin typeface="The Hand" panose="03070502030502020204" pitchFamily="66" charset="0"/>
                <a:ea typeface="Nanum Pen Script" panose="03040600000000000000" pitchFamily="66" charset="-127"/>
              </a:rPr>
              <a:t>fotografie</a:t>
            </a:r>
          </a:p>
        </p:txBody>
      </p:sp>
      <p:pic>
        <p:nvPicPr>
          <p:cNvPr id="4" name="Immagine 3" descr="Immagine che contiene esterni, motocicletta, posando, vecchio&#10;&#10;Descrizione generata automaticamente">
            <a:extLst>
              <a:ext uri="{FF2B5EF4-FFF2-40B4-BE49-F238E27FC236}">
                <a16:creationId xmlns:a16="http://schemas.microsoft.com/office/drawing/2014/main" id="{650D4878-6C52-EB42-BFFC-69812EFDC953}"/>
              </a:ext>
            </a:extLst>
          </p:cNvPr>
          <p:cNvPicPr>
            <a:picLocks noChangeAspect="1"/>
          </p:cNvPicPr>
          <p:nvPr/>
        </p:nvPicPr>
        <p:blipFill rotWithShape="1">
          <a:blip r:embed="rId2" cstate="screen">
            <a:alphaModFix amt="3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Forma a L 13">
            <a:extLst>
              <a:ext uri="{FF2B5EF4-FFF2-40B4-BE49-F238E27FC236}">
                <a16:creationId xmlns:a16="http://schemas.microsoft.com/office/drawing/2014/main" id="{2BF8079D-5483-1E48-86AF-E0416B224353}"/>
              </a:ext>
            </a:extLst>
          </p:cNvPr>
          <p:cNvSpPr>
            <a:spLocks noChangeAspect="1"/>
          </p:cNvSpPr>
          <p:nvPr/>
        </p:nvSpPr>
        <p:spPr>
          <a:xfrm rot="16200000">
            <a:off x="6680305" y="295447"/>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orma a L 14">
            <a:extLst>
              <a:ext uri="{FF2B5EF4-FFF2-40B4-BE49-F238E27FC236}">
                <a16:creationId xmlns:a16="http://schemas.microsoft.com/office/drawing/2014/main" id="{8781CC43-4850-8243-AE6C-4CE4A09D3A31}"/>
              </a:ext>
            </a:extLst>
          </p:cNvPr>
          <p:cNvSpPr>
            <a:spLocks noChangeAspect="1"/>
          </p:cNvSpPr>
          <p:nvPr/>
        </p:nvSpPr>
        <p:spPr>
          <a:xfrm rot="5400000">
            <a:off x="4631583" y="100987"/>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B894E91A-B992-884F-9B94-C2BFE7970A33}"/>
              </a:ext>
            </a:extLst>
          </p:cNvPr>
          <p:cNvSpPr txBox="1"/>
          <p:nvPr/>
        </p:nvSpPr>
        <p:spPr>
          <a:xfrm>
            <a:off x="5219201" y="100987"/>
            <a:ext cx="1753598" cy="707886"/>
          </a:xfrm>
          <a:prstGeom prst="rect">
            <a:avLst/>
          </a:prstGeom>
          <a:noFill/>
        </p:spPr>
        <p:txBody>
          <a:bodyPr wrap="square" rtlCol="0">
            <a:spAutoFit/>
          </a:bodyPr>
          <a:lstStyle/>
          <a:p>
            <a:pPr algn="just"/>
            <a:r>
              <a:rPr lang="it-IT" sz="4000" b="1" dirty="0" err="1">
                <a:latin typeface="The Hand" panose="03070502030502020204" pitchFamily="66" charset="0"/>
              </a:rPr>
              <a:t>Fotofamilia.it</a:t>
            </a:r>
            <a:endParaRPr lang="it-IT" sz="3000" b="1" dirty="0">
              <a:latin typeface="The Hand" panose="03070502030502020204" pitchFamily="66" charset="0"/>
            </a:endParaRPr>
          </a:p>
        </p:txBody>
      </p:sp>
      <p:pic>
        <p:nvPicPr>
          <p:cNvPr id="5" name="Immagine 4">
            <a:extLst>
              <a:ext uri="{FF2B5EF4-FFF2-40B4-BE49-F238E27FC236}">
                <a16:creationId xmlns:a16="http://schemas.microsoft.com/office/drawing/2014/main" id="{F8A5F613-51C2-F64A-B246-73EDC2FCB7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6593" y="1040849"/>
            <a:ext cx="8326119" cy="5606365"/>
          </a:xfrm>
          <a:prstGeom prst="rect">
            <a:avLst/>
          </a:prstGeom>
        </p:spPr>
      </p:pic>
      <p:pic>
        <p:nvPicPr>
          <p:cNvPr id="18" name="Elemento grafico 17" descr="Collegamento con riempimento a tinta unita">
            <a:hlinkClick r:id="rId4"/>
            <a:extLst>
              <a:ext uri="{FF2B5EF4-FFF2-40B4-BE49-F238E27FC236}">
                <a16:creationId xmlns:a16="http://schemas.microsoft.com/office/drawing/2014/main" id="{619D1CAD-CC7E-BA43-9726-431C12260CA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54581" y="291591"/>
            <a:ext cx="517282" cy="517282"/>
          </a:xfrm>
          <a:prstGeom prst="rect">
            <a:avLst/>
          </a:prstGeom>
        </p:spPr>
      </p:pic>
    </p:spTree>
    <p:extLst>
      <p:ext uri="{BB962C8B-B14F-4D97-AF65-F5344CB8AC3E}">
        <p14:creationId xmlns:p14="http://schemas.microsoft.com/office/powerpoint/2010/main" val="3721166917"/>
      </p:ext>
    </p:extLst>
  </p:cSld>
  <p:clrMapOvr>
    <a:masterClrMapping/>
  </p:clrMapOvr>
</p:sld>
</file>

<file path=ppt/theme/theme1.xml><?xml version="1.0" encoding="utf-8"?>
<a:theme xmlns:a="http://schemas.openxmlformats.org/drawingml/2006/main" name="Ritaglio">
  <a:themeElements>
    <a:clrScheme name="Ritaglio">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
  <TotalTime>287</TotalTime>
  <Words>1050</Words>
  <Application>Microsoft Macintosh PowerPoint</Application>
  <PresentationFormat>Widescreen</PresentationFormat>
  <Paragraphs>40</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Avenir Next</vt:lpstr>
      <vt:lpstr>Avenir Next Ultra Light</vt:lpstr>
      <vt:lpstr>Franklin Gothic Book</vt:lpstr>
      <vt:lpstr>The Hand</vt:lpstr>
      <vt:lpstr>Ritaglio</vt:lpstr>
      <vt:lpstr>Fare ph con le fonti soggettive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Fare ph con le fonti soggettive</dc:title>
  <dc:creator>Andrea Sangiovanni</dc:creator>
  <cp:lastModifiedBy>Andrea Sangiovanni</cp:lastModifiedBy>
  <cp:revision>12</cp:revision>
  <dcterms:created xsi:type="dcterms:W3CDTF">2022-02-25T16:52:32Z</dcterms:created>
  <dcterms:modified xsi:type="dcterms:W3CDTF">2022-02-28T10:12:50Z</dcterms:modified>
</cp:coreProperties>
</file>