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257" r:id="rId3"/>
    <p:sldId id="258" r:id="rId4"/>
    <p:sldId id="532" r:id="rId5"/>
    <p:sldId id="535" r:id="rId6"/>
    <p:sldId id="533" r:id="rId7"/>
    <p:sldId id="534" r:id="rId8"/>
    <p:sldId id="259" r:id="rId9"/>
    <p:sldId id="260" r:id="rId10"/>
    <p:sldId id="261" r:id="rId11"/>
    <p:sldId id="536"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464" r:id="rId28"/>
    <p:sldId id="466" r:id="rId29"/>
    <p:sldId id="488" r:id="rId30"/>
    <p:sldId id="489" r:id="rId31"/>
    <p:sldId id="490" r:id="rId32"/>
    <p:sldId id="491" r:id="rId33"/>
    <p:sldId id="492" r:id="rId34"/>
    <p:sldId id="493" r:id="rId35"/>
    <p:sldId id="494" r:id="rId36"/>
    <p:sldId id="495" r:id="rId37"/>
    <p:sldId id="496" r:id="rId38"/>
    <p:sldId id="530" r:id="rId39"/>
    <p:sldId id="531" r:id="rId40"/>
    <p:sldId id="499" r:id="rId41"/>
    <p:sldId id="500" r:id="rId42"/>
    <p:sldId id="501" r:id="rId43"/>
    <p:sldId id="502" r:id="rId44"/>
    <p:sldId id="503" r:id="rId45"/>
    <p:sldId id="504" r:id="rId46"/>
    <p:sldId id="505" r:id="rId47"/>
    <p:sldId id="506" r:id="rId48"/>
    <p:sldId id="507" r:id="rId49"/>
    <p:sldId id="526" r:id="rId50"/>
    <p:sldId id="527" r:id="rId51"/>
    <p:sldId id="528" r:id="rId52"/>
    <p:sldId id="529" r:id="rId53"/>
    <p:sldId id="509" r:id="rId54"/>
    <p:sldId id="508"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37" r:id="rId71"/>
    <p:sldId id="538" r:id="rId72"/>
    <p:sldId id="539" r:id="rId73"/>
    <p:sldId id="540" r:id="rId74"/>
    <p:sldId id="541" r:id="rId75"/>
    <p:sldId id="542" r:id="rId76"/>
    <p:sldId id="543" r:id="rId77"/>
    <p:sldId id="544" r:id="rId78"/>
    <p:sldId id="545" r:id="rId79"/>
    <p:sldId id="546" r:id="rId80"/>
    <p:sldId id="547" r:id="rId81"/>
    <p:sldId id="548" r:id="rId82"/>
    <p:sldId id="525" r:id="rId83"/>
  </p:sldIdLst>
  <p:sldSz cx="12192000" cy="6858000"/>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3A70"/>
    <a:srgbClr val="FFC72C"/>
    <a:srgbClr val="772583"/>
    <a:srgbClr val="00B2A9"/>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86897" autoAdjust="0"/>
  </p:normalViewPr>
  <p:slideViewPr>
    <p:cSldViewPr snapToGrid="0" snapToObjects="1" showGuides="1">
      <p:cViewPr>
        <p:scale>
          <a:sx n="92" d="100"/>
          <a:sy n="92" d="100"/>
        </p:scale>
        <p:origin x="136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03E04FC-0E64-1840-9C6A-42B85D5EA1CD}" type="datetimeFigureOut">
              <a:rPr lang="it-IT" smtClean="0"/>
              <a:t>19/09/24</a:t>
            </a:fld>
            <a:endParaRPr lang="it-IT"/>
          </a:p>
        </p:txBody>
      </p:sp>
      <p:sp>
        <p:nvSpPr>
          <p:cNvPr id="4" name="Segnaposto immagin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it-IT"/>
          </a:p>
        </p:txBody>
      </p:sp>
      <p:sp>
        <p:nvSpPr>
          <p:cNvPr id="5" name="Segnaposto note 4"/>
          <p:cNvSpPr>
            <a:spLocks noGrp="1"/>
          </p:cNvSpPr>
          <p:nvPr>
            <p:ph type="body" sz="quarter" idx="3"/>
          </p:nvPr>
        </p:nvSpPr>
        <p:spPr>
          <a:xfrm>
            <a:off x="688817" y="4822269"/>
            <a:ext cx="5510530" cy="3945493"/>
          </a:xfrm>
          <a:prstGeom prst="rect">
            <a:avLst/>
          </a:prstGeom>
        </p:spPr>
        <p:txBody>
          <a:bodyPr vert="horz" lIns="96616" tIns="48308" rIns="96616" bIns="48308"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2896520"/>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3467387"/>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5030879"/>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19 settembre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Immagine 4">
            <a:extLst>
              <a:ext uri="{FF2B5EF4-FFF2-40B4-BE49-F238E27FC236}">
                <a16:creationId xmlns:a16="http://schemas.microsoft.com/office/drawing/2014/main" id="{7448B11C-5CAA-7766-118A-728A6B711338}"/>
              </a:ext>
            </a:extLst>
          </p:cNvPr>
          <p:cNvPicPr>
            <a:picLocks noChangeAspect="1"/>
          </p:cNvPicPr>
          <p:nvPr userDrawn="1"/>
        </p:nvPicPr>
        <p:blipFill>
          <a:blip r:embed="rId2"/>
          <a:stretch>
            <a:fillRect/>
          </a:stretch>
        </p:blipFill>
        <p:spPr>
          <a:xfrm>
            <a:off x="530086" y="473229"/>
            <a:ext cx="2150975" cy="876146"/>
          </a:xfrm>
          <a:prstGeom prst="rect">
            <a:avLst/>
          </a:prstGeom>
        </p:spPr>
      </p:pic>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50"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a:xfrm>
            <a:off x="419100" y="365125"/>
            <a:ext cx="7229929" cy="993775"/>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1475FED-2144-8A45-B971-72FEF3C89EC9}"/>
              </a:ext>
            </a:extLst>
          </p:cNvPr>
          <p:cNvSpPr>
            <a:spLocks noGrp="1"/>
          </p:cNvSpPr>
          <p:nvPr>
            <p:ph type="dt" sz="half" idx="10"/>
          </p:nvPr>
        </p:nvSpPr>
        <p:spPr/>
        <p:txBody>
          <a:bodyPr/>
          <a:lstStyle/>
          <a:p>
            <a:fld id="{616E937F-DAC6-0B4A-AA33-EEC4AE615C47}" type="datetime4">
              <a:rPr lang="it-IT" smtClean="0"/>
              <a:t>19 settembre 2024</a:t>
            </a:fld>
            <a:endParaRPr lang="it-IT"/>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596D8687-7367-CD48-9FF8-EE4A129CDF25}"/>
              </a:ext>
            </a:extLst>
          </p:cNvPr>
          <p:cNvPicPr>
            <a:picLocks noChangeAspect="1"/>
          </p:cNvPicPr>
          <p:nvPr userDrawn="1"/>
        </p:nvPicPr>
        <p:blipFill>
          <a:blip r:embed="rId2"/>
          <a:stretch>
            <a:fillRect/>
          </a:stretch>
        </p:blipFill>
        <p:spPr>
          <a:xfrm>
            <a:off x="515508" y="6250912"/>
            <a:ext cx="1714284" cy="288000"/>
          </a:xfrm>
          <a:prstGeom prst="rect">
            <a:avLst/>
          </a:prstGeom>
        </p:spPr>
      </p:pic>
      <p:pic>
        <p:nvPicPr>
          <p:cNvPr id="9" name="Immagine 8">
            <a:extLst>
              <a:ext uri="{FF2B5EF4-FFF2-40B4-BE49-F238E27FC236}">
                <a16:creationId xmlns:a16="http://schemas.microsoft.com/office/drawing/2014/main" id="{0A8BE3AE-E37A-A754-11F9-9EFF3D4551D8}"/>
              </a:ext>
            </a:extLst>
          </p:cNvPr>
          <p:cNvPicPr>
            <a:picLocks noChangeAspect="1"/>
          </p:cNvPicPr>
          <p:nvPr userDrawn="1"/>
        </p:nvPicPr>
        <p:blipFill>
          <a:blip r:embed="rId3"/>
          <a:stretch>
            <a:fillRect/>
          </a:stretch>
        </p:blipFill>
        <p:spPr>
          <a:xfrm>
            <a:off x="10440890" y="476250"/>
            <a:ext cx="1224060" cy="445113"/>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a:xfrm>
            <a:off x="419100" y="365125"/>
            <a:ext cx="6925129" cy="993775"/>
          </a:xfrm>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lvl1pPr>
              <a:defRPr>
                <a:solidFill>
                  <a:schemeClr val="bg1"/>
                </a:solidFill>
                <a:latin typeface="Luiss Sans" pitchFamily="2" charset="0"/>
              </a:defRPr>
            </a:lvl1pPr>
          </a:lstStyle>
          <a:p>
            <a:fld id="{2721728E-09D1-294C-815A-88BEBB89DB06}" type="datetime4">
              <a:rPr lang="it-IT" smtClean="0"/>
              <a:pPr/>
              <a:t>19 settembre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7999"/>
          </a:xfrm>
          <a:prstGeom prst="rect">
            <a:avLst/>
          </a:prstGeom>
        </p:spPr>
      </p:pic>
      <p:pic>
        <p:nvPicPr>
          <p:cNvPr id="9" name="Immagine 8">
            <a:extLst>
              <a:ext uri="{FF2B5EF4-FFF2-40B4-BE49-F238E27FC236}">
                <a16:creationId xmlns:a16="http://schemas.microsoft.com/office/drawing/2014/main" id="{30CBD835-6364-E7B8-CEF5-B66CAF4CF4E6}"/>
              </a:ext>
            </a:extLst>
          </p:cNvPr>
          <p:cNvPicPr>
            <a:picLocks noChangeAspect="1"/>
          </p:cNvPicPr>
          <p:nvPr userDrawn="1"/>
        </p:nvPicPr>
        <p:blipFill>
          <a:blip r:embed="rId3"/>
          <a:stretch>
            <a:fillRect/>
          </a:stretch>
        </p:blipFill>
        <p:spPr>
          <a:xfrm>
            <a:off x="10427450" y="476250"/>
            <a:ext cx="1237500" cy="450000"/>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r>
              <a:rPr lang="it-IT"/>
              <a:t>Fare clic sull'icona per inserire un'immagine</a:t>
            </a:r>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2466703"/>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a:t>Fare clic per modificare lo stile del titolo dello schema</a:t>
            </a:r>
            <a:endParaRPr lang="it-IT" dirty="0"/>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3592965"/>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5015433"/>
            <a:ext cx="5565913" cy="547200"/>
          </a:xfr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19 settembre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r>
              <a:rPr lang="it-IT"/>
              <a:t>Fare clic sull'icona per inserire un'immagine</a:t>
            </a:r>
            <a:endParaRPr lang="it-IT" dirty="0"/>
          </a:p>
        </p:txBody>
      </p:sp>
      <p:pic>
        <p:nvPicPr>
          <p:cNvPr id="5" name="Immagine 4">
            <a:extLst>
              <a:ext uri="{FF2B5EF4-FFF2-40B4-BE49-F238E27FC236}">
                <a16:creationId xmlns:a16="http://schemas.microsoft.com/office/drawing/2014/main" id="{7ABA2D37-A89F-A3CB-3A62-0B33E7569D07}"/>
              </a:ext>
            </a:extLst>
          </p:cNvPr>
          <p:cNvPicPr>
            <a:picLocks noChangeAspect="1"/>
          </p:cNvPicPr>
          <p:nvPr userDrawn="1"/>
        </p:nvPicPr>
        <p:blipFill>
          <a:blip r:embed="rId2"/>
          <a:stretch>
            <a:fillRect/>
          </a:stretch>
        </p:blipFill>
        <p:spPr>
          <a:xfrm>
            <a:off x="530086" y="473229"/>
            <a:ext cx="2150975" cy="876146"/>
          </a:xfrm>
          <a:prstGeom prst="rect">
            <a:avLst/>
          </a:prstGeom>
        </p:spPr>
      </p:pic>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5036038"/>
            <a:ext cx="5565913" cy="547200"/>
          </a:xfr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19 settembre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2464169"/>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3590431"/>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pic>
        <p:nvPicPr>
          <p:cNvPr id="2" name="Immagine 1">
            <a:extLst>
              <a:ext uri="{FF2B5EF4-FFF2-40B4-BE49-F238E27FC236}">
                <a16:creationId xmlns:a16="http://schemas.microsoft.com/office/drawing/2014/main" id="{54FABBFD-F7EB-79A8-144F-96743AF69B86}"/>
              </a:ext>
            </a:extLst>
          </p:cNvPr>
          <p:cNvPicPr>
            <a:picLocks noChangeAspect="1"/>
          </p:cNvPicPr>
          <p:nvPr userDrawn="1"/>
        </p:nvPicPr>
        <p:blipFill>
          <a:blip r:embed="rId2"/>
          <a:stretch>
            <a:fillRect/>
          </a:stretch>
        </p:blipFill>
        <p:spPr>
          <a:xfrm>
            <a:off x="530086" y="473229"/>
            <a:ext cx="2150975" cy="876146"/>
          </a:xfrm>
          <a:prstGeom prst="rect">
            <a:avLst/>
          </a:prstGeom>
        </p:spPr>
      </p:pic>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5042251"/>
            <a:ext cx="5565913" cy="547200"/>
          </a:xfrm>
        </p:spPr>
        <p:txBody>
          <a:bodyPr lIns="0" tIns="0" rIns="0" bIns="0" anchor="b"/>
          <a:lstStyle>
            <a:lvl1pPr algn="l">
              <a:defRPr sz="2200" b="1" i="0">
                <a:solidFill>
                  <a:srgbClr val="003A70"/>
                </a:solidFill>
                <a:latin typeface="Luiss Sans" pitchFamily="2" charset="0"/>
              </a:defRPr>
            </a:lvl1pPr>
          </a:lstStyle>
          <a:p>
            <a:fld id="{4D5A4C28-790A-AE41-9A40-9C1FC37F4BA5}" type="datetime4">
              <a:rPr lang="it-IT" smtClean="0"/>
              <a:pPr/>
              <a:t>19 settembre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7" name="Segnaposto immagine 5">
            <a:extLst>
              <a:ext uri="{FF2B5EF4-FFF2-40B4-BE49-F238E27FC236}">
                <a16:creationId xmlns:a16="http://schemas.microsoft.com/office/drawing/2014/main" id="{E92A9B0A-F6E3-DB48-9ED3-A79538B1089B}"/>
              </a:ext>
            </a:extLst>
          </p:cNvPr>
          <p:cNvSpPr>
            <a:spLocks noGrp="1"/>
          </p:cNvSpPr>
          <p:nvPr>
            <p:ph type="pic" sz="quarter" idx="13" hasCustomPrompt="1"/>
          </p:nvPr>
        </p:nvSpPr>
        <p:spPr>
          <a:xfrm>
            <a:off x="7950063" y="1731963"/>
            <a:ext cx="3711712" cy="3851276"/>
          </a:xfrm>
          <a:noFill/>
        </p:spPr>
        <p:txBody>
          <a:bodyPr>
            <a:normAutofit/>
          </a:bodyPr>
          <a:lstStyle>
            <a:lvl1pPr marL="0" indent="0">
              <a:buNone/>
              <a:defRPr sz="1500">
                <a:solidFill>
                  <a:schemeClr val="bg1">
                    <a:lumMod val="50000"/>
                  </a:schemeClr>
                </a:solidFill>
              </a:defRPr>
            </a:lvl1pPr>
          </a:lstStyle>
          <a:p>
            <a:r>
              <a:rPr lang="it-IT" dirty="0"/>
              <a:t>Immagine trattata con Pattern</a:t>
            </a:r>
          </a:p>
        </p:txBody>
      </p:sp>
      <p:sp>
        <p:nvSpPr>
          <p:cNvPr id="34" name="Titolo 1">
            <a:extLst>
              <a:ext uri="{FF2B5EF4-FFF2-40B4-BE49-F238E27FC236}">
                <a16:creationId xmlns:a16="http://schemas.microsoft.com/office/drawing/2014/main" id="{363682A5-81A2-1B47-A929-A43EF07B4A61}"/>
              </a:ext>
            </a:extLst>
          </p:cNvPr>
          <p:cNvSpPr>
            <a:spLocks noGrp="1"/>
          </p:cNvSpPr>
          <p:nvPr>
            <p:ph type="ctrTitle"/>
          </p:nvPr>
        </p:nvSpPr>
        <p:spPr>
          <a:xfrm>
            <a:off x="506354" y="2464576"/>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a:t>Fare clic per modificare lo stile del titolo dello schema</a:t>
            </a:r>
            <a:endParaRPr lang="it-IT" dirty="0"/>
          </a:p>
        </p:txBody>
      </p:sp>
      <p:sp>
        <p:nvSpPr>
          <p:cNvPr id="38" name="Sottotitolo 2">
            <a:extLst>
              <a:ext uri="{FF2B5EF4-FFF2-40B4-BE49-F238E27FC236}">
                <a16:creationId xmlns:a16="http://schemas.microsoft.com/office/drawing/2014/main" id="{157F673D-9926-BF4C-8EFF-1FC29A08A189}"/>
              </a:ext>
            </a:extLst>
          </p:cNvPr>
          <p:cNvSpPr>
            <a:spLocks noGrp="1"/>
          </p:cNvSpPr>
          <p:nvPr>
            <p:ph type="subTitle" idx="1"/>
          </p:nvPr>
        </p:nvSpPr>
        <p:spPr>
          <a:xfrm>
            <a:off x="498261" y="3590838"/>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2" name="Immagine 1">
            <a:extLst>
              <a:ext uri="{FF2B5EF4-FFF2-40B4-BE49-F238E27FC236}">
                <a16:creationId xmlns:a16="http://schemas.microsoft.com/office/drawing/2014/main" id="{3DE53ECE-7CFD-DCD0-DBBD-C605A4789C90}"/>
              </a:ext>
            </a:extLst>
          </p:cNvPr>
          <p:cNvPicPr>
            <a:picLocks noChangeAspect="1"/>
          </p:cNvPicPr>
          <p:nvPr userDrawn="1"/>
        </p:nvPicPr>
        <p:blipFill>
          <a:blip r:embed="rId2"/>
          <a:stretch>
            <a:fillRect/>
          </a:stretch>
        </p:blipFill>
        <p:spPr>
          <a:xfrm>
            <a:off x="530086" y="473229"/>
            <a:ext cx="2150975" cy="876146"/>
          </a:xfrm>
          <a:prstGeom prst="rect">
            <a:avLst/>
          </a:prstGeom>
        </p:spPr>
      </p:pic>
    </p:spTree>
    <p:extLst>
      <p:ext uri="{BB962C8B-B14F-4D97-AF65-F5344CB8AC3E}">
        <p14:creationId xmlns:p14="http://schemas.microsoft.com/office/powerpoint/2010/main" val="877378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a:t>Fare clic per modificare lo stile del titolo dello schema</a:t>
            </a:r>
            <a:endParaRPr lang="it-IT" dirty="0"/>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2" name="Immagine 1">
            <a:extLst>
              <a:ext uri="{FF2B5EF4-FFF2-40B4-BE49-F238E27FC236}">
                <a16:creationId xmlns:a16="http://schemas.microsoft.com/office/drawing/2014/main" id="{C80F07DB-2A34-0061-7A61-328D321099C8}"/>
              </a:ext>
            </a:extLst>
          </p:cNvPr>
          <p:cNvPicPr>
            <a:picLocks noChangeAspect="1"/>
          </p:cNvPicPr>
          <p:nvPr userDrawn="1"/>
        </p:nvPicPr>
        <p:blipFill>
          <a:blip r:embed="rId2"/>
          <a:stretch>
            <a:fillRect/>
          </a:stretch>
        </p:blipFill>
        <p:spPr>
          <a:xfrm>
            <a:off x="10440890" y="476250"/>
            <a:ext cx="1224060" cy="445113"/>
          </a:xfrm>
          <a:prstGeom prst="rect">
            <a:avLst/>
          </a:prstGeom>
        </p:spPr>
      </p:pic>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endParaRPr lang="it-IT" dirty="0"/>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2" name="Immagine 1">
            <a:extLst>
              <a:ext uri="{FF2B5EF4-FFF2-40B4-BE49-F238E27FC236}">
                <a16:creationId xmlns:a16="http://schemas.microsoft.com/office/drawing/2014/main" id="{1791CAEA-8B1B-C4AB-CEA3-D0BA4D08896D}"/>
              </a:ext>
            </a:extLst>
          </p:cNvPr>
          <p:cNvPicPr>
            <a:picLocks noChangeAspect="1"/>
          </p:cNvPicPr>
          <p:nvPr userDrawn="1"/>
        </p:nvPicPr>
        <p:blipFill>
          <a:blip r:embed="rId2"/>
          <a:stretch>
            <a:fillRect/>
          </a:stretch>
        </p:blipFill>
        <p:spPr>
          <a:xfrm>
            <a:off x="10427450" y="476250"/>
            <a:ext cx="1237500" cy="4500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estazione sezione">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a:t>Fare clic per modificare lo stile del titolo dello schema</a:t>
            </a:r>
            <a:endParaRPr lang="it-IT" dirty="0"/>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2" name="Immagine 1">
            <a:extLst>
              <a:ext uri="{FF2B5EF4-FFF2-40B4-BE49-F238E27FC236}">
                <a16:creationId xmlns:a16="http://schemas.microsoft.com/office/drawing/2014/main" id="{679C8AD5-BB9E-33B0-AA69-46428A4CDD06}"/>
              </a:ext>
            </a:extLst>
          </p:cNvPr>
          <p:cNvPicPr>
            <a:picLocks noChangeAspect="1"/>
          </p:cNvPicPr>
          <p:nvPr userDrawn="1"/>
        </p:nvPicPr>
        <p:blipFill>
          <a:blip r:embed="rId2"/>
          <a:stretch>
            <a:fillRect/>
          </a:stretch>
        </p:blipFill>
        <p:spPr>
          <a:xfrm>
            <a:off x="10427450" y="476250"/>
            <a:ext cx="1237500" cy="450000"/>
          </a:xfrm>
          <a:prstGeom prst="rect">
            <a:avLst/>
          </a:prstGeom>
        </p:spPr>
      </p:pic>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stazione sezione">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endParaRPr lang="it-IT" dirty="0"/>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2" name="Immagine 1">
            <a:extLst>
              <a:ext uri="{FF2B5EF4-FFF2-40B4-BE49-F238E27FC236}">
                <a16:creationId xmlns:a16="http://schemas.microsoft.com/office/drawing/2014/main" id="{31AFA6BB-B188-4C2E-8D7C-3242D062EABB}"/>
              </a:ext>
            </a:extLst>
          </p:cNvPr>
          <p:cNvPicPr>
            <a:picLocks noChangeAspect="1"/>
          </p:cNvPicPr>
          <p:nvPr userDrawn="1"/>
        </p:nvPicPr>
        <p:blipFill>
          <a:blip r:embed="rId2"/>
          <a:stretch>
            <a:fillRect/>
          </a:stretch>
        </p:blipFill>
        <p:spPr>
          <a:xfrm>
            <a:off x="10427450" y="476250"/>
            <a:ext cx="1237500" cy="450000"/>
          </a:xfrm>
          <a:prstGeom prst="rect">
            <a:avLst/>
          </a:prstGeom>
        </p:spPr>
      </p:pic>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a:xfrm>
            <a:off x="419100" y="365125"/>
            <a:ext cx="6983186" cy="993775"/>
          </a:xfrm>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8000"/>
          </a:xfrm>
          <a:prstGeom prst="rect">
            <a:avLst/>
          </a:prstGeom>
        </p:spPr>
      </p:pic>
      <p:pic>
        <p:nvPicPr>
          <p:cNvPr id="8" name="Immagine 7">
            <a:extLst>
              <a:ext uri="{FF2B5EF4-FFF2-40B4-BE49-F238E27FC236}">
                <a16:creationId xmlns:a16="http://schemas.microsoft.com/office/drawing/2014/main" id="{B419D333-E16E-F49B-C855-E5D89118402B}"/>
              </a:ext>
            </a:extLst>
          </p:cNvPr>
          <p:cNvPicPr>
            <a:picLocks noChangeAspect="1"/>
          </p:cNvPicPr>
          <p:nvPr userDrawn="1"/>
        </p:nvPicPr>
        <p:blipFill>
          <a:blip r:embed="rId3"/>
          <a:stretch>
            <a:fillRect/>
          </a:stretch>
        </p:blipFill>
        <p:spPr>
          <a:xfrm>
            <a:off x="10440890" y="476250"/>
            <a:ext cx="1224060" cy="445113"/>
          </a:xfrm>
          <a:prstGeom prst="rect">
            <a:avLst/>
          </a:prstGeom>
        </p:spPr>
      </p:pic>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7DADEC-74B6-2245-817D-CEA23C0FF55F}"/>
              </a:ext>
            </a:extLst>
          </p:cNvPr>
          <p:cNvSpPr>
            <a:spLocks noGrp="1"/>
          </p:cNvSpPr>
          <p:nvPr>
            <p:ph type="dt" sz="half" idx="2"/>
          </p:nvPr>
        </p:nvSpPr>
        <p:spPr>
          <a:xfrm>
            <a:off x="8445500" y="6224587"/>
            <a:ext cx="2286000"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3A7BE5A2-6539-894E-945C-593AB235A246}" type="datetime4">
              <a:rPr lang="it-IT" smtClean="0"/>
              <a:pPr/>
              <a:t>19 settembre 2024</a:t>
            </a:fld>
            <a:endParaRPr lang="it-IT"/>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572692" y="6224587"/>
            <a:ext cx="5707708" cy="365125"/>
          </a:xfrm>
          <a:prstGeom prst="rect">
            <a:avLst/>
          </a:prstGeom>
        </p:spPr>
        <p:txBody>
          <a:bodyPr vert="horz" lIns="72000" tIns="0" rIns="72000" bIns="0" rtlCol="0" anchor="b"/>
          <a:lstStyle>
            <a:lvl1pPr algn="l">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31">
          <p15:clr>
            <a:srgbClr val="F26B43"/>
          </p15:clr>
        </p15:guide>
        <p15:guide id="7" orient="horz" pos="346">
          <p15:clr>
            <a:srgbClr val="F26B43"/>
          </p15:clr>
        </p15:guide>
        <p15:guide id="8" orient="horz" pos="3981">
          <p15:clr>
            <a:srgbClr val="F26B43"/>
          </p15:clr>
        </p15:guide>
        <p15:guide id="9" orient="horz" pos="300">
          <p15:clr>
            <a:srgbClr val="F26B43"/>
          </p15:clr>
        </p15:guide>
        <p15:guide id="10" orient="horz" pos="958">
          <p15:clr>
            <a:srgbClr val="F26B43"/>
          </p15:clr>
        </p15:guide>
        <p15:guide id="11" orient="horz" pos="3702">
          <p15:clr>
            <a:srgbClr val="F26B43"/>
          </p15:clr>
        </p15:guide>
        <p15:guide id="12" pos="73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commission.europa.eu/business-economy-euro/economic-recovery/recovery-and-resilience-facility_en" TargetMode="External"/><Relationship Id="rId2" Type="http://schemas.openxmlformats.org/officeDocument/2006/relationships/hyperlink" Target="https://commission.europa.eu/strategy-and-policy/recovery-plan-europe_en"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s://anti-fraud.ec.europa.eu/index_en"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s://commission.europa.eu/business-economy-euro/economic-recovery/recovery-and-resilience-facility_en"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climate.ec.europa.eu/eu-action/eu-funding-climate-action/innovation-fund/what-innovation-fund_en" TargetMode="External"/><Relationship Id="rId2" Type="http://schemas.openxmlformats.org/officeDocument/2006/relationships/hyperlink" Target="https://commission.europa.eu/business-economy-euro/economic-recovery/recovery-and-resilience-facility_en" TargetMode="External"/><Relationship Id="rId1" Type="http://schemas.openxmlformats.org/officeDocument/2006/relationships/slideLayout" Target="../slideLayouts/slideLayout9.xml"/><Relationship Id="rId5" Type="http://schemas.openxmlformats.org/officeDocument/2006/relationships/hyperlink" Target="https://ec.europa.eu/regional_policy/funding/brexit-adjustment-reserve_en" TargetMode="External"/><Relationship Id="rId4" Type="http://schemas.openxmlformats.org/officeDocument/2006/relationships/hyperlink" Target="https://climate.ec.europa.eu/eu-action/eu-emissions-trading-system-eu-ets/what-eu-ets_e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hyperlink" Target="mailto:anato@unite.i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C1EDA-2360-D63F-DC48-1E8567677262}"/>
              </a:ext>
            </a:extLst>
          </p:cNvPr>
          <p:cNvSpPr>
            <a:spLocks noGrp="1"/>
          </p:cNvSpPr>
          <p:nvPr>
            <p:ph type="ctrTitle"/>
          </p:nvPr>
        </p:nvSpPr>
        <p:spPr>
          <a:xfrm>
            <a:off x="522271" y="2090872"/>
            <a:ext cx="11189995" cy="997196"/>
          </a:xfrm>
        </p:spPr>
        <p:txBody>
          <a:bodyPr/>
          <a:lstStyle/>
          <a:p>
            <a:r>
              <a:rPr lang="en-GB" sz="3600" dirty="0"/>
              <a:t>Current regulatory framework in the fight against frauds affecting EU financial interests </a:t>
            </a:r>
          </a:p>
        </p:txBody>
      </p:sp>
      <p:sp>
        <p:nvSpPr>
          <p:cNvPr id="3" name="Sottotitolo 2">
            <a:extLst>
              <a:ext uri="{FF2B5EF4-FFF2-40B4-BE49-F238E27FC236}">
                <a16:creationId xmlns:a16="http://schemas.microsoft.com/office/drawing/2014/main" id="{0DD248AF-31FA-D608-8555-14BDC4AEF730}"/>
              </a:ext>
            </a:extLst>
          </p:cNvPr>
          <p:cNvSpPr>
            <a:spLocks noGrp="1"/>
          </p:cNvSpPr>
          <p:nvPr>
            <p:ph type="subTitle" idx="1"/>
          </p:nvPr>
        </p:nvSpPr>
        <p:spPr/>
        <p:txBody>
          <a:bodyPr/>
          <a:lstStyle/>
          <a:p>
            <a:r>
              <a:rPr lang="it-IT" dirty="0"/>
              <a:t>Alessandro Nato</a:t>
            </a:r>
          </a:p>
        </p:txBody>
      </p:sp>
      <p:sp>
        <p:nvSpPr>
          <p:cNvPr id="4" name="Segnaposto data 3">
            <a:extLst>
              <a:ext uri="{FF2B5EF4-FFF2-40B4-BE49-F238E27FC236}">
                <a16:creationId xmlns:a16="http://schemas.microsoft.com/office/drawing/2014/main" id="{FAF916AE-C830-2B91-522E-CB13CF9F0D7E}"/>
              </a:ext>
            </a:extLst>
          </p:cNvPr>
          <p:cNvSpPr>
            <a:spLocks noGrp="1"/>
          </p:cNvSpPr>
          <p:nvPr>
            <p:ph type="dt" sz="half" idx="10"/>
          </p:nvPr>
        </p:nvSpPr>
        <p:spPr/>
        <p:txBody>
          <a:bodyPr/>
          <a:lstStyle/>
          <a:p>
            <a:fld id="{90A97C65-1B54-DB47-A604-7DF0E350DE20}" type="datetime4">
              <a:rPr lang="it-IT" smtClean="0"/>
              <a:pPr/>
              <a:t>19 settembre 2024</a:t>
            </a:fld>
            <a:endParaRPr lang="it-IT" dirty="0"/>
          </a:p>
        </p:txBody>
      </p:sp>
      <p:pic>
        <p:nvPicPr>
          <p:cNvPr id="5" name="Immagine 4" descr="Immagine che contiene testo, Carattere, schermata, logo&#10;&#10;Descrizione generata automaticamente">
            <a:extLst>
              <a:ext uri="{FF2B5EF4-FFF2-40B4-BE49-F238E27FC236}">
                <a16:creationId xmlns:a16="http://schemas.microsoft.com/office/drawing/2014/main" id="{CBB5202B-B858-4712-BA1F-C2C7DC28D4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pic>
        <p:nvPicPr>
          <p:cNvPr id="6" name="Immagine 5" descr="Immagine che contiene simbolo, Carattere, logo, Elementi grafici&#10;&#10;Descrizione generata automaticamente">
            <a:extLst>
              <a:ext uri="{FF2B5EF4-FFF2-40B4-BE49-F238E27FC236}">
                <a16:creationId xmlns:a16="http://schemas.microsoft.com/office/drawing/2014/main" id="{0D4A2398-2A4E-99B0-CB80-D73311BA49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8" name="CasellaDiTesto 7">
            <a:extLst>
              <a:ext uri="{FF2B5EF4-FFF2-40B4-BE49-F238E27FC236}">
                <a16:creationId xmlns:a16="http://schemas.microsoft.com/office/drawing/2014/main" id="{586A648D-10F2-B0E3-F9E2-562FBBA9D818}"/>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6034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1C023-7FB3-C59D-27F7-1038C86BC454}"/>
              </a:ext>
            </a:extLst>
          </p:cNvPr>
          <p:cNvSpPr>
            <a:spLocks noGrp="1"/>
          </p:cNvSpPr>
          <p:nvPr>
            <p:ph type="title"/>
          </p:nvPr>
        </p:nvSpPr>
        <p:spPr/>
        <p:txBody>
          <a:bodyPr/>
          <a:lstStyle/>
          <a:p>
            <a:r>
              <a:rPr lang="en-GB" sz="2800" dirty="0"/>
              <a:t>The fundamental principles of the EU budget</a:t>
            </a:r>
            <a:endParaRPr lang="en-GB" dirty="0"/>
          </a:p>
        </p:txBody>
      </p:sp>
      <p:sp>
        <p:nvSpPr>
          <p:cNvPr id="3" name="Segnaposto contenuto 2">
            <a:extLst>
              <a:ext uri="{FF2B5EF4-FFF2-40B4-BE49-F238E27FC236}">
                <a16:creationId xmlns:a16="http://schemas.microsoft.com/office/drawing/2014/main" id="{A3F07359-0320-04CA-2818-2B1985CA8CE4}"/>
              </a:ext>
            </a:extLst>
          </p:cNvPr>
          <p:cNvSpPr>
            <a:spLocks noGrp="1"/>
          </p:cNvSpPr>
          <p:nvPr>
            <p:ph idx="1"/>
          </p:nvPr>
        </p:nvSpPr>
        <p:spPr/>
        <p:txBody>
          <a:bodyPr>
            <a:normAutofit fontScale="92500" lnSpcReduction="20000"/>
          </a:bodyPr>
          <a:lstStyle/>
          <a:p>
            <a:endParaRPr lang="en-GB" sz="3200" dirty="0">
              <a:solidFill>
                <a:srgbClr val="00B0F0"/>
              </a:solidFill>
              <a:effectLst/>
              <a:latin typeface="Calibri" panose="020F0502020204030204" pitchFamily="34" charset="0"/>
            </a:endParaRPr>
          </a:p>
          <a:p>
            <a:pPr algn="just"/>
            <a:r>
              <a:rPr lang="en-GB" sz="3200" dirty="0">
                <a:solidFill>
                  <a:srgbClr val="00B0F0"/>
                </a:solidFill>
                <a:effectLst/>
                <a:latin typeface="Calibri" panose="020F0502020204030204" pitchFamily="34" charset="0"/>
              </a:rPr>
              <a:t>The principles of unity and budget accuracy </a:t>
            </a:r>
            <a:r>
              <a:rPr lang="en-GB" sz="3200" dirty="0">
                <a:effectLst/>
                <a:latin typeface="Calibri" panose="020F0502020204030204" pitchFamily="34" charset="0"/>
              </a:rPr>
              <a:t>mean that, for every financial year, all revenue and expenditure of the EU must be entered in a single financial document: the EU budget. </a:t>
            </a:r>
          </a:p>
          <a:p>
            <a:pPr algn="just"/>
            <a:r>
              <a:rPr lang="en-GB" sz="3200" dirty="0">
                <a:effectLst/>
                <a:latin typeface="Calibri" panose="020F0502020204030204" pitchFamily="34" charset="0"/>
              </a:rPr>
              <a:t>Furthermore, the principle of budget accuracy enshrined in Art. 8 Regulation EU No 2018/1046 requires that all EU revenue and expenditure must be booked to a budget heading and that no expenditure may be incurred in excess of the authorized appropriations. </a:t>
            </a:r>
          </a:p>
          <a:p>
            <a:endParaRPr lang="it-IT" dirty="0"/>
          </a:p>
        </p:txBody>
      </p:sp>
      <p:sp>
        <p:nvSpPr>
          <p:cNvPr id="4" name="Segnaposto data 3">
            <a:extLst>
              <a:ext uri="{FF2B5EF4-FFF2-40B4-BE49-F238E27FC236}">
                <a16:creationId xmlns:a16="http://schemas.microsoft.com/office/drawing/2014/main" id="{C815EAF2-74BF-681A-1046-4990DFBB054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73106AC7-DDD5-D50E-0CA6-2CD95B34B74C}"/>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6E3EF2B-53DC-B2A9-C102-6D9C6C5AEC6F}"/>
              </a:ext>
            </a:extLst>
          </p:cNvPr>
          <p:cNvSpPr>
            <a:spLocks noGrp="1"/>
          </p:cNvSpPr>
          <p:nvPr>
            <p:ph type="sldNum" sz="quarter" idx="12"/>
          </p:nvPr>
        </p:nvSpPr>
        <p:spPr/>
        <p:txBody>
          <a:bodyPr/>
          <a:lstStyle/>
          <a:p>
            <a:fld id="{DD589A36-170F-7348-BCDB-23CF9D860473}" type="slidenum">
              <a:rPr lang="it-IT" smtClean="0"/>
              <a:t>10</a:t>
            </a:fld>
            <a:endParaRPr lang="it-IT"/>
          </a:p>
        </p:txBody>
      </p:sp>
    </p:spTree>
    <p:extLst>
      <p:ext uri="{BB962C8B-B14F-4D97-AF65-F5344CB8AC3E}">
        <p14:creationId xmlns:p14="http://schemas.microsoft.com/office/powerpoint/2010/main" val="296702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1C023-7FB3-C59D-27F7-1038C86BC454}"/>
              </a:ext>
            </a:extLst>
          </p:cNvPr>
          <p:cNvSpPr>
            <a:spLocks noGrp="1"/>
          </p:cNvSpPr>
          <p:nvPr>
            <p:ph type="title"/>
          </p:nvPr>
        </p:nvSpPr>
        <p:spPr/>
        <p:txBody>
          <a:bodyPr/>
          <a:lstStyle/>
          <a:p>
            <a:r>
              <a:rPr lang="en-GB" sz="2800" dirty="0"/>
              <a:t>The fundamental principles of the EU budget</a:t>
            </a:r>
            <a:endParaRPr lang="en-GB" dirty="0"/>
          </a:p>
        </p:txBody>
      </p:sp>
      <p:sp>
        <p:nvSpPr>
          <p:cNvPr id="3" name="Segnaposto contenuto 2">
            <a:extLst>
              <a:ext uri="{FF2B5EF4-FFF2-40B4-BE49-F238E27FC236}">
                <a16:creationId xmlns:a16="http://schemas.microsoft.com/office/drawing/2014/main" id="{A3F07359-0320-04CA-2818-2B1985CA8CE4}"/>
              </a:ext>
            </a:extLst>
          </p:cNvPr>
          <p:cNvSpPr>
            <a:spLocks noGrp="1"/>
          </p:cNvSpPr>
          <p:nvPr>
            <p:ph idx="1"/>
          </p:nvPr>
        </p:nvSpPr>
        <p:spPr/>
        <p:txBody>
          <a:bodyPr>
            <a:normAutofit/>
          </a:bodyPr>
          <a:lstStyle/>
          <a:p>
            <a:endParaRPr lang="en-GB" sz="3200" dirty="0">
              <a:solidFill>
                <a:srgbClr val="00B0F0"/>
              </a:solidFill>
              <a:effectLst/>
              <a:latin typeface="Calibri" panose="020F0502020204030204" pitchFamily="34" charset="0"/>
            </a:endParaRPr>
          </a:p>
          <a:p>
            <a:pPr algn="just"/>
            <a:r>
              <a:rPr lang="en-GB" sz="3200" dirty="0">
                <a:solidFill>
                  <a:srgbClr val="00B0F0"/>
                </a:solidFill>
                <a:effectLst/>
                <a:latin typeface="Calibri" panose="020F0502020204030204" pitchFamily="34" charset="0"/>
              </a:rPr>
              <a:t>The principles of unity and budget accuracy</a:t>
            </a:r>
          </a:p>
          <a:p>
            <a:pPr algn="just"/>
            <a:r>
              <a:rPr lang="en-GB" sz="3200" dirty="0">
                <a:effectLst/>
                <a:latin typeface="Calibri" panose="020F0502020204030204" pitchFamily="34" charset="0"/>
              </a:rPr>
              <a:t>Indeed, without prejudice to authorized expenditure arising from the contingent liabilities referred to in Art. 310, para. 2, TFEU, no expenditure may be committed or approved beyond the authorized appropriations. </a:t>
            </a:r>
            <a:endParaRPr lang="en-GB" sz="3200" dirty="0">
              <a:latin typeface="Calibri" panose="020F0502020204030204" pitchFamily="34" charset="0"/>
            </a:endParaRPr>
          </a:p>
          <a:p>
            <a:pPr algn="just"/>
            <a:endParaRPr lang="it-IT" dirty="0"/>
          </a:p>
        </p:txBody>
      </p:sp>
      <p:sp>
        <p:nvSpPr>
          <p:cNvPr id="4" name="Segnaposto data 3">
            <a:extLst>
              <a:ext uri="{FF2B5EF4-FFF2-40B4-BE49-F238E27FC236}">
                <a16:creationId xmlns:a16="http://schemas.microsoft.com/office/drawing/2014/main" id="{C815EAF2-74BF-681A-1046-4990DFBB054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73106AC7-DDD5-D50E-0CA6-2CD95B34B74C}"/>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6E3EF2B-53DC-B2A9-C102-6D9C6C5AEC6F}"/>
              </a:ext>
            </a:extLst>
          </p:cNvPr>
          <p:cNvSpPr>
            <a:spLocks noGrp="1"/>
          </p:cNvSpPr>
          <p:nvPr>
            <p:ph type="sldNum" sz="quarter" idx="12"/>
          </p:nvPr>
        </p:nvSpPr>
        <p:spPr/>
        <p:txBody>
          <a:bodyPr/>
          <a:lstStyle/>
          <a:p>
            <a:fld id="{DD589A36-170F-7348-BCDB-23CF9D860473}" type="slidenum">
              <a:rPr lang="it-IT" smtClean="0"/>
              <a:t>11</a:t>
            </a:fld>
            <a:endParaRPr lang="it-IT"/>
          </a:p>
        </p:txBody>
      </p:sp>
    </p:spTree>
    <p:extLst>
      <p:ext uri="{BB962C8B-B14F-4D97-AF65-F5344CB8AC3E}">
        <p14:creationId xmlns:p14="http://schemas.microsoft.com/office/powerpoint/2010/main" val="120028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CCCE2-E8EB-3190-2ECF-F92D7556806D}"/>
              </a:ext>
            </a:extLst>
          </p:cNvPr>
          <p:cNvSpPr>
            <a:spLocks noGrp="1"/>
          </p:cNvSpPr>
          <p:nvPr>
            <p:ph type="title"/>
          </p:nvPr>
        </p:nvSpPr>
        <p:spPr/>
        <p:txBody>
          <a:bodyPr/>
          <a:lstStyle/>
          <a:p>
            <a:r>
              <a:rPr lang="en-GB" sz="2400" b="1" dirty="0"/>
              <a:t>The fundamental principles of the EU budget</a:t>
            </a:r>
            <a:endParaRPr lang="it-IT" b="1" dirty="0"/>
          </a:p>
        </p:txBody>
      </p:sp>
      <p:sp>
        <p:nvSpPr>
          <p:cNvPr id="3" name="Segnaposto contenuto 2">
            <a:extLst>
              <a:ext uri="{FF2B5EF4-FFF2-40B4-BE49-F238E27FC236}">
                <a16:creationId xmlns:a16="http://schemas.microsoft.com/office/drawing/2014/main" id="{DBE36FC8-2CFE-28A2-BDD6-D50E98710DC2}"/>
              </a:ext>
            </a:extLst>
          </p:cNvPr>
          <p:cNvSpPr>
            <a:spLocks noGrp="1"/>
          </p:cNvSpPr>
          <p:nvPr>
            <p:ph idx="1"/>
          </p:nvPr>
        </p:nvSpPr>
        <p:spPr/>
        <p:txBody>
          <a:bodyPr/>
          <a:lstStyle/>
          <a:p>
            <a:r>
              <a:rPr lang="en-GB" sz="3200" dirty="0">
                <a:solidFill>
                  <a:srgbClr val="00B0F0"/>
                </a:solidFill>
                <a:latin typeface="Calibri" panose="020F0502020204030204" pitchFamily="34" charset="0"/>
              </a:rPr>
              <a:t>The principle of universality </a:t>
            </a:r>
            <a:r>
              <a:rPr lang="en-GB" sz="3200" dirty="0">
                <a:solidFill>
                  <a:srgbClr val="00B0F0"/>
                </a:solidFill>
                <a:effectLst/>
                <a:latin typeface="Calibri" panose="020F0502020204030204" pitchFamily="34" charset="0"/>
              </a:rPr>
              <a:t>of the EU budget: </a:t>
            </a:r>
          </a:p>
          <a:p>
            <a:r>
              <a:rPr lang="it-IT" sz="3200" dirty="0">
                <a:effectLst/>
                <a:latin typeface="Calibri" panose="020F0502020204030204" pitchFamily="34" charset="0"/>
              </a:rPr>
              <a:t>the </a:t>
            </a:r>
            <a:r>
              <a:rPr lang="it-IT" sz="3200" dirty="0" err="1">
                <a:effectLst/>
                <a:latin typeface="Calibri" panose="020F0502020204030204" pitchFamily="34" charset="0"/>
              </a:rPr>
              <a:t>principle</a:t>
            </a:r>
            <a:r>
              <a:rPr lang="it-IT" sz="3200" dirty="0">
                <a:effectLst/>
                <a:latin typeface="Calibri" panose="020F0502020204030204" pitchFamily="34" charset="0"/>
              </a:rPr>
              <a:t> of </a:t>
            </a:r>
            <a:r>
              <a:rPr lang="it-IT" sz="3200" dirty="0" err="1">
                <a:effectLst/>
                <a:latin typeface="Calibri" panose="020F0502020204030204" pitchFamily="34" charset="0"/>
              </a:rPr>
              <a:t>universality</a:t>
            </a:r>
            <a:r>
              <a:rPr lang="it-IT" sz="3200" dirty="0">
                <a:effectLst/>
                <a:latin typeface="Calibri" panose="020F0502020204030204" pitchFamily="34" charset="0"/>
              </a:rPr>
              <a:t> </a:t>
            </a:r>
            <a:r>
              <a:rPr lang="it-IT" sz="3200" dirty="0" err="1">
                <a:effectLst/>
                <a:latin typeface="Calibri" panose="020F0502020204030204" pitchFamily="34" charset="0"/>
              </a:rPr>
              <a:t>means</a:t>
            </a:r>
            <a:r>
              <a:rPr lang="it-IT" sz="3200" dirty="0">
                <a:effectLst/>
                <a:latin typeface="Calibri" panose="020F0502020204030204" pitchFamily="34" charset="0"/>
              </a:rPr>
              <a:t> </a:t>
            </a:r>
            <a:r>
              <a:rPr lang="it-IT" sz="3200" dirty="0" err="1">
                <a:effectLst/>
                <a:latin typeface="Calibri" panose="020F0502020204030204" pitchFamily="34" charset="0"/>
              </a:rPr>
              <a:t>that</a:t>
            </a:r>
            <a:r>
              <a:rPr lang="it-IT" sz="3200" dirty="0">
                <a:effectLst/>
                <a:latin typeface="Calibri" panose="020F0502020204030204" pitchFamily="34" charset="0"/>
              </a:rPr>
              <a:t> the </a:t>
            </a:r>
            <a:r>
              <a:rPr lang="it-IT" sz="3200" dirty="0" err="1">
                <a:effectLst/>
                <a:latin typeface="Calibri" panose="020F0502020204030204" pitchFamily="34" charset="0"/>
              </a:rPr>
              <a:t>total</a:t>
            </a:r>
            <a:r>
              <a:rPr lang="it-IT" sz="3200" dirty="0">
                <a:effectLst/>
                <a:latin typeface="Calibri" panose="020F0502020204030204" pitchFamily="34" charset="0"/>
              </a:rPr>
              <a:t> revenue in the budget must cover </a:t>
            </a:r>
            <a:r>
              <a:rPr lang="it-IT" sz="3200" dirty="0" err="1">
                <a:effectLst/>
                <a:latin typeface="Calibri" panose="020F0502020204030204" pitchFamily="34" charset="0"/>
              </a:rPr>
              <a:t>total</a:t>
            </a:r>
            <a:r>
              <a:rPr lang="it-IT" sz="3200" dirty="0">
                <a:effectLst/>
                <a:latin typeface="Calibri" panose="020F0502020204030204" pitchFamily="34" charset="0"/>
              </a:rPr>
              <a:t> </a:t>
            </a:r>
            <a:r>
              <a:rPr lang="it-IT" sz="3200" dirty="0" err="1">
                <a:effectLst/>
                <a:latin typeface="Calibri" panose="020F0502020204030204" pitchFamily="34" charset="0"/>
              </a:rPr>
              <a:t>expenditure</a:t>
            </a:r>
            <a:r>
              <a:rPr lang="it-IT" sz="3200" dirty="0">
                <a:effectLst/>
                <a:latin typeface="Calibri" panose="020F0502020204030204" pitchFamily="34" charset="0"/>
              </a:rPr>
              <a:t>. </a:t>
            </a:r>
            <a:endParaRPr lang="it-IT" sz="3200" dirty="0">
              <a:latin typeface="Calibri" panose="020F0502020204030204" pitchFamily="34" charset="0"/>
            </a:endParaRPr>
          </a:p>
          <a:p>
            <a:r>
              <a:rPr lang="it-IT" sz="3200" dirty="0">
                <a:effectLst/>
                <a:latin typeface="Calibri" panose="020F0502020204030204" pitchFamily="34" charset="0"/>
              </a:rPr>
              <a:t>In </a:t>
            </a:r>
            <a:r>
              <a:rPr lang="it-IT" sz="3200" dirty="0" err="1">
                <a:effectLst/>
                <a:latin typeface="Calibri" panose="020F0502020204030204" pitchFamily="34" charset="0"/>
              </a:rPr>
              <a:t>addition</a:t>
            </a:r>
            <a:r>
              <a:rPr lang="it-IT" sz="3200" dirty="0">
                <a:effectLst/>
                <a:latin typeface="Calibri" panose="020F0502020204030204" pitchFamily="34" charset="0"/>
              </a:rPr>
              <a:t>, Art. 20 of </a:t>
            </a:r>
            <a:r>
              <a:rPr lang="it-IT" sz="3200" dirty="0" err="1">
                <a:effectLst/>
                <a:latin typeface="Calibri" panose="020F0502020204030204" pitchFamily="34" charset="0"/>
              </a:rPr>
              <a:t>Regulation</a:t>
            </a:r>
            <a:r>
              <a:rPr lang="it-IT" sz="3200" dirty="0">
                <a:effectLst/>
                <a:latin typeface="Calibri" panose="020F0502020204030204" pitchFamily="34" charset="0"/>
              </a:rPr>
              <a:t> EU No 2018/1046 </a:t>
            </a:r>
            <a:r>
              <a:rPr lang="it-IT" sz="3200" dirty="0" err="1">
                <a:effectLst/>
                <a:latin typeface="Calibri" panose="020F0502020204030204" pitchFamily="34" charset="0"/>
              </a:rPr>
              <a:t>establishes</a:t>
            </a:r>
            <a:r>
              <a:rPr lang="it-IT" sz="3200" dirty="0">
                <a:effectLst/>
                <a:latin typeface="Calibri" panose="020F0502020204030204" pitchFamily="34" charset="0"/>
              </a:rPr>
              <a:t> </a:t>
            </a:r>
            <a:r>
              <a:rPr lang="it-IT" sz="3200" dirty="0" err="1">
                <a:effectLst/>
                <a:latin typeface="Calibri" panose="020F0502020204030204" pitchFamily="34" charset="0"/>
              </a:rPr>
              <a:t>that</a:t>
            </a:r>
            <a:r>
              <a:rPr lang="it-IT" sz="3200" dirty="0">
                <a:effectLst/>
                <a:latin typeface="Calibri" panose="020F0502020204030204" pitchFamily="34" charset="0"/>
              </a:rPr>
              <a:t> revenue </a:t>
            </a:r>
            <a:r>
              <a:rPr lang="it-IT" sz="3200" dirty="0" err="1">
                <a:effectLst/>
                <a:latin typeface="Calibri" panose="020F0502020204030204" pitchFamily="34" charset="0"/>
              </a:rPr>
              <a:t>constitutes</a:t>
            </a:r>
            <a:r>
              <a:rPr lang="it-IT" sz="3200" dirty="0">
                <a:effectLst/>
                <a:latin typeface="Calibri" panose="020F0502020204030204" pitchFamily="34" charset="0"/>
              </a:rPr>
              <a:t> a common fund in the budget, and </a:t>
            </a:r>
            <a:r>
              <a:rPr lang="it-IT" sz="3200" dirty="0" err="1">
                <a:effectLst/>
                <a:latin typeface="Calibri" panose="020F0502020204030204" pitchFamily="34" charset="0"/>
              </a:rPr>
              <a:t>is</a:t>
            </a:r>
            <a:r>
              <a:rPr lang="it-IT" sz="3200" dirty="0">
                <a:effectLst/>
                <a:latin typeface="Calibri" panose="020F0502020204030204" pitchFamily="34" charset="0"/>
              </a:rPr>
              <a:t> </a:t>
            </a:r>
            <a:r>
              <a:rPr lang="it-IT" sz="3200" dirty="0" err="1">
                <a:effectLst/>
                <a:latin typeface="Calibri" panose="020F0502020204030204" pitchFamily="34" charset="0"/>
              </a:rPr>
              <a:t>used</a:t>
            </a:r>
            <a:r>
              <a:rPr lang="it-IT" sz="3200" dirty="0">
                <a:effectLst/>
                <a:latin typeface="Calibri" panose="020F0502020204030204" pitchFamily="34" charset="0"/>
              </a:rPr>
              <a:t> to </a:t>
            </a:r>
            <a:r>
              <a:rPr lang="it-IT" sz="3200" dirty="0" err="1">
                <a:effectLst/>
                <a:latin typeface="Calibri" panose="020F0502020204030204" pitchFamily="34" charset="0"/>
              </a:rPr>
              <a:t>finance</a:t>
            </a:r>
            <a:r>
              <a:rPr lang="it-IT" sz="3200" dirty="0">
                <a:effectLst/>
                <a:latin typeface="Calibri" panose="020F0502020204030204" pitchFamily="34" charset="0"/>
              </a:rPr>
              <a:t> </a:t>
            </a:r>
            <a:r>
              <a:rPr lang="it-IT" sz="3200" dirty="0" err="1">
                <a:effectLst/>
                <a:latin typeface="Calibri" panose="020F0502020204030204" pitchFamily="34" charset="0"/>
              </a:rPr>
              <a:t>all</a:t>
            </a:r>
            <a:r>
              <a:rPr lang="it-IT" sz="3200" dirty="0">
                <a:effectLst/>
                <a:latin typeface="Calibri" panose="020F0502020204030204" pitchFamily="34" charset="0"/>
              </a:rPr>
              <a:t> </a:t>
            </a:r>
            <a:r>
              <a:rPr lang="it-IT" sz="3200" dirty="0" err="1">
                <a:effectLst/>
                <a:latin typeface="Calibri" panose="020F0502020204030204" pitchFamily="34" charset="0"/>
              </a:rPr>
              <a:t>expenditure</a:t>
            </a:r>
            <a:r>
              <a:rPr lang="it-IT" sz="3200" dirty="0">
                <a:effectLst/>
                <a:latin typeface="Calibri" panose="020F0502020204030204" pitchFamily="34" charset="0"/>
              </a:rPr>
              <a:t> </a:t>
            </a:r>
            <a:r>
              <a:rPr lang="it-IT" sz="3200" dirty="0" err="1">
                <a:effectLst/>
                <a:latin typeface="Calibri" panose="020F0502020204030204" pitchFamily="34" charset="0"/>
              </a:rPr>
              <a:t>without</a:t>
            </a:r>
            <a:r>
              <a:rPr lang="it-IT" sz="3200" dirty="0">
                <a:effectLst/>
                <a:latin typeface="Calibri" panose="020F0502020204030204" pitchFamily="34" charset="0"/>
              </a:rPr>
              <a:t> </a:t>
            </a:r>
            <a:r>
              <a:rPr lang="it-IT" sz="3200" dirty="0" err="1">
                <a:effectLst/>
                <a:latin typeface="Calibri" panose="020F0502020204030204" pitchFamily="34" charset="0"/>
              </a:rPr>
              <a:t>distinction</a:t>
            </a:r>
            <a:r>
              <a:rPr lang="it-IT" sz="3200" dirty="0">
                <a:effectLst/>
                <a:latin typeface="Calibri" panose="020F0502020204030204" pitchFamily="34" charset="0"/>
              </a:rPr>
              <a:t>. </a:t>
            </a:r>
            <a:endParaRPr lang="it-IT" sz="32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D05D5599-B812-E381-1ECC-92DC9A81FC96}"/>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2153183-CD6B-0069-B55E-E11D814173DF}"/>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6461336B-D925-A5CE-6194-03017FF69517}"/>
              </a:ext>
            </a:extLst>
          </p:cNvPr>
          <p:cNvSpPr>
            <a:spLocks noGrp="1"/>
          </p:cNvSpPr>
          <p:nvPr>
            <p:ph type="sldNum" sz="quarter" idx="12"/>
          </p:nvPr>
        </p:nvSpPr>
        <p:spPr/>
        <p:txBody>
          <a:bodyPr/>
          <a:lstStyle/>
          <a:p>
            <a:fld id="{DD589A36-170F-7348-BCDB-23CF9D860473}" type="slidenum">
              <a:rPr lang="it-IT" smtClean="0"/>
              <a:t>12</a:t>
            </a:fld>
            <a:endParaRPr lang="it-IT"/>
          </a:p>
        </p:txBody>
      </p:sp>
    </p:spTree>
    <p:extLst>
      <p:ext uri="{BB962C8B-B14F-4D97-AF65-F5344CB8AC3E}">
        <p14:creationId xmlns:p14="http://schemas.microsoft.com/office/powerpoint/2010/main" val="229566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2CCF0-8F50-0741-5490-9D35D615E20C}"/>
              </a:ext>
            </a:extLst>
          </p:cNvPr>
          <p:cNvSpPr>
            <a:spLocks noGrp="1"/>
          </p:cNvSpPr>
          <p:nvPr>
            <p:ph type="title"/>
          </p:nvPr>
        </p:nvSpPr>
        <p:spPr/>
        <p:txBody>
          <a:bodyPr/>
          <a:lstStyle/>
          <a:p>
            <a:r>
              <a:rPr lang="en-GB" sz="2800" b="1" dirty="0"/>
              <a:t>The fundamental principles of the EU budget</a:t>
            </a:r>
            <a:endParaRPr lang="it-IT" dirty="0"/>
          </a:p>
        </p:txBody>
      </p:sp>
      <p:sp>
        <p:nvSpPr>
          <p:cNvPr id="3" name="Segnaposto contenuto 2">
            <a:extLst>
              <a:ext uri="{FF2B5EF4-FFF2-40B4-BE49-F238E27FC236}">
                <a16:creationId xmlns:a16="http://schemas.microsoft.com/office/drawing/2014/main" id="{865DDB87-905E-6926-52A6-FE355E725ED7}"/>
              </a:ext>
            </a:extLst>
          </p:cNvPr>
          <p:cNvSpPr>
            <a:spLocks noGrp="1"/>
          </p:cNvSpPr>
          <p:nvPr>
            <p:ph idx="1"/>
          </p:nvPr>
        </p:nvSpPr>
        <p:spPr/>
        <p:txBody>
          <a:bodyPr>
            <a:normAutofit fontScale="92500" lnSpcReduction="10000"/>
          </a:bodyPr>
          <a:lstStyle/>
          <a:p>
            <a:endParaRPr lang="en-GB" sz="3000" dirty="0">
              <a:solidFill>
                <a:srgbClr val="00B0F0"/>
              </a:solidFill>
              <a:effectLst/>
              <a:latin typeface="Calibri" panose="020F0502020204030204" pitchFamily="34" charset="0"/>
            </a:endParaRPr>
          </a:p>
          <a:p>
            <a:r>
              <a:rPr lang="en-GB" sz="3000" dirty="0">
                <a:solidFill>
                  <a:srgbClr val="00B0F0"/>
                </a:solidFill>
                <a:effectLst/>
                <a:latin typeface="Calibri" panose="020F0502020204030204" pitchFamily="34" charset="0"/>
              </a:rPr>
              <a:t>The principle of annuity of the EU budget:</a:t>
            </a:r>
          </a:p>
          <a:p>
            <a:r>
              <a:rPr lang="en-GB" sz="3000" dirty="0">
                <a:effectLst/>
                <a:latin typeface="Calibri" panose="020F0502020204030204" pitchFamily="34" charset="0"/>
              </a:rPr>
              <a:t>The principle of annuity, which serves to facilitate the budgetary authority in monitoring the executive body’s activities, requires all budgetary operations to be attached to a single financial year. </a:t>
            </a:r>
          </a:p>
          <a:p>
            <a:r>
              <a:rPr lang="en-GB" sz="3000" dirty="0">
                <a:effectLst/>
                <a:latin typeface="Calibri" panose="020F0502020204030204" pitchFamily="34" charset="0"/>
              </a:rPr>
              <a:t>This means that EU revenues and expenditure are estimated for each financial year, and the implementation of expenditure is authorized for only one of these, which coincides with the calendar year </a:t>
            </a:r>
            <a:endParaRPr lang="en-GB" sz="30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E34663CE-1A3E-8377-0242-70029CCED45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ECBC5F10-9FF4-FBB2-23B1-BECAFAA0910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D5F78E6-FD32-A712-4313-C4F94FA8B40B}"/>
              </a:ext>
            </a:extLst>
          </p:cNvPr>
          <p:cNvSpPr>
            <a:spLocks noGrp="1"/>
          </p:cNvSpPr>
          <p:nvPr>
            <p:ph type="sldNum" sz="quarter" idx="12"/>
          </p:nvPr>
        </p:nvSpPr>
        <p:spPr/>
        <p:txBody>
          <a:bodyPr/>
          <a:lstStyle/>
          <a:p>
            <a:fld id="{DD589A36-170F-7348-BCDB-23CF9D860473}" type="slidenum">
              <a:rPr lang="it-IT" smtClean="0"/>
              <a:t>13</a:t>
            </a:fld>
            <a:endParaRPr lang="it-IT"/>
          </a:p>
        </p:txBody>
      </p:sp>
    </p:spTree>
    <p:extLst>
      <p:ext uri="{BB962C8B-B14F-4D97-AF65-F5344CB8AC3E}">
        <p14:creationId xmlns:p14="http://schemas.microsoft.com/office/powerpoint/2010/main" val="183005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3AD265-61B9-1B0A-3330-0F37D2AFDC2F}"/>
              </a:ext>
            </a:extLst>
          </p:cNvPr>
          <p:cNvSpPr>
            <a:spLocks noGrp="1"/>
          </p:cNvSpPr>
          <p:nvPr>
            <p:ph type="title"/>
          </p:nvPr>
        </p:nvSpPr>
        <p:spPr/>
        <p:txBody>
          <a:bodyPr/>
          <a:lstStyle/>
          <a:p>
            <a:r>
              <a:rPr lang="en-GB" sz="2400" b="1" dirty="0"/>
              <a:t>The fundamental principles of the EU budget</a:t>
            </a:r>
            <a:endParaRPr lang="it-IT" dirty="0"/>
          </a:p>
        </p:txBody>
      </p:sp>
      <p:sp>
        <p:nvSpPr>
          <p:cNvPr id="3" name="Segnaposto contenuto 2">
            <a:extLst>
              <a:ext uri="{FF2B5EF4-FFF2-40B4-BE49-F238E27FC236}">
                <a16:creationId xmlns:a16="http://schemas.microsoft.com/office/drawing/2014/main" id="{ACF53407-0C1C-111D-6FCA-688DFEF66A14}"/>
              </a:ext>
            </a:extLst>
          </p:cNvPr>
          <p:cNvSpPr>
            <a:spLocks noGrp="1"/>
          </p:cNvSpPr>
          <p:nvPr>
            <p:ph idx="1"/>
          </p:nvPr>
        </p:nvSpPr>
        <p:spPr/>
        <p:txBody>
          <a:bodyPr>
            <a:normAutofit fontScale="92500" lnSpcReduction="20000"/>
          </a:bodyPr>
          <a:lstStyle/>
          <a:p>
            <a:pPr algn="just"/>
            <a:endParaRPr lang="en-GB" sz="3200" dirty="0">
              <a:solidFill>
                <a:srgbClr val="00B0F0"/>
              </a:solidFill>
              <a:latin typeface="Calibri" panose="020F0502020204030204" pitchFamily="34" charset="0"/>
            </a:endParaRPr>
          </a:p>
          <a:p>
            <a:pPr algn="just"/>
            <a:r>
              <a:rPr lang="en-GB" sz="3200" dirty="0">
                <a:solidFill>
                  <a:srgbClr val="00B0F0"/>
                </a:solidFill>
                <a:latin typeface="Calibri" panose="020F0502020204030204" pitchFamily="34" charset="0"/>
              </a:rPr>
              <a:t>The balance principle </a:t>
            </a:r>
            <a:r>
              <a:rPr lang="en-GB" sz="3200" dirty="0">
                <a:solidFill>
                  <a:srgbClr val="00B0F0"/>
                </a:solidFill>
                <a:effectLst/>
                <a:latin typeface="Calibri" panose="020F0502020204030204" pitchFamily="34" charset="0"/>
              </a:rPr>
              <a:t>of the EU budget</a:t>
            </a:r>
            <a:endParaRPr lang="en-GB" sz="3200" dirty="0">
              <a:effectLst/>
              <a:latin typeface="Calibri" panose="020F0502020204030204" pitchFamily="34" charset="0"/>
            </a:endParaRPr>
          </a:p>
          <a:p>
            <a:pPr algn="just"/>
            <a:r>
              <a:rPr lang="en-GB" sz="3200" dirty="0">
                <a:effectLst/>
                <a:latin typeface="Calibri" panose="020F0502020204030204" pitchFamily="34" charset="0"/>
              </a:rPr>
              <a:t>According to Art. 310 and Art. 17 of Regulation EU No 2018/1046, revenue and payment appropriations must be in balance, and the total amount of EU expenditure is capped by the limit of its own resources. </a:t>
            </a:r>
          </a:p>
          <a:p>
            <a:pPr algn="just"/>
            <a:r>
              <a:rPr lang="en-GB" sz="3200" dirty="0">
                <a:effectLst/>
                <a:latin typeface="Calibri" panose="020F0502020204030204" pitchFamily="34" charset="0"/>
              </a:rPr>
              <a:t>For this reason, the EU and its institutions do not usually take out loans under the budget </a:t>
            </a:r>
          </a:p>
          <a:p>
            <a:endParaRPr lang="it-IT" dirty="0"/>
          </a:p>
        </p:txBody>
      </p:sp>
      <p:sp>
        <p:nvSpPr>
          <p:cNvPr id="4" name="Segnaposto data 3">
            <a:extLst>
              <a:ext uri="{FF2B5EF4-FFF2-40B4-BE49-F238E27FC236}">
                <a16:creationId xmlns:a16="http://schemas.microsoft.com/office/drawing/2014/main" id="{A2E7178D-04A6-8C68-AAC1-67F722ED067A}"/>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0ACFF12-2791-2321-868B-F5429108BF49}"/>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2A895DF-39E3-69FB-5420-802D3799302B}"/>
              </a:ext>
            </a:extLst>
          </p:cNvPr>
          <p:cNvSpPr>
            <a:spLocks noGrp="1"/>
          </p:cNvSpPr>
          <p:nvPr>
            <p:ph type="sldNum" sz="quarter" idx="12"/>
          </p:nvPr>
        </p:nvSpPr>
        <p:spPr/>
        <p:txBody>
          <a:bodyPr/>
          <a:lstStyle/>
          <a:p>
            <a:fld id="{DD589A36-170F-7348-BCDB-23CF9D860473}" type="slidenum">
              <a:rPr lang="it-IT" smtClean="0"/>
              <a:t>14</a:t>
            </a:fld>
            <a:endParaRPr lang="it-IT"/>
          </a:p>
        </p:txBody>
      </p:sp>
    </p:spTree>
    <p:extLst>
      <p:ext uri="{BB962C8B-B14F-4D97-AF65-F5344CB8AC3E}">
        <p14:creationId xmlns:p14="http://schemas.microsoft.com/office/powerpoint/2010/main" val="358443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3339C-8BC3-944D-23E0-5B6F583241D8}"/>
              </a:ext>
            </a:extLst>
          </p:cNvPr>
          <p:cNvSpPr>
            <a:spLocks noGrp="1"/>
          </p:cNvSpPr>
          <p:nvPr>
            <p:ph type="title"/>
          </p:nvPr>
        </p:nvSpPr>
        <p:spPr/>
        <p:txBody>
          <a:bodyPr/>
          <a:lstStyle/>
          <a:p>
            <a:r>
              <a:rPr lang="en-GB" sz="2800" b="1" dirty="0"/>
              <a:t>The fundamental principles of the EU budget</a:t>
            </a:r>
            <a:endParaRPr lang="it-IT" dirty="0"/>
          </a:p>
        </p:txBody>
      </p:sp>
      <p:sp>
        <p:nvSpPr>
          <p:cNvPr id="3" name="Segnaposto contenuto 2">
            <a:extLst>
              <a:ext uri="{FF2B5EF4-FFF2-40B4-BE49-F238E27FC236}">
                <a16:creationId xmlns:a16="http://schemas.microsoft.com/office/drawing/2014/main" id="{CF8694DE-D879-1D12-5FD9-8C66CF440804}"/>
              </a:ext>
            </a:extLst>
          </p:cNvPr>
          <p:cNvSpPr>
            <a:spLocks noGrp="1"/>
          </p:cNvSpPr>
          <p:nvPr>
            <p:ph idx="1"/>
          </p:nvPr>
        </p:nvSpPr>
        <p:spPr/>
        <p:txBody>
          <a:bodyPr>
            <a:normAutofit fontScale="92500"/>
          </a:bodyPr>
          <a:lstStyle/>
          <a:p>
            <a:endParaRPr lang="en-GB" sz="3200" dirty="0">
              <a:solidFill>
                <a:srgbClr val="00B0F0"/>
              </a:solidFill>
              <a:latin typeface="Calibri" panose="020F0502020204030204" pitchFamily="34" charset="0"/>
            </a:endParaRPr>
          </a:p>
          <a:p>
            <a:pPr algn="just"/>
            <a:r>
              <a:rPr lang="en-GB" sz="3200" dirty="0">
                <a:solidFill>
                  <a:srgbClr val="00B0F0"/>
                </a:solidFill>
                <a:latin typeface="Calibri" panose="020F0502020204030204" pitchFamily="34" charset="0"/>
              </a:rPr>
              <a:t>T</a:t>
            </a:r>
            <a:r>
              <a:rPr lang="en-GB" sz="3200" dirty="0">
                <a:solidFill>
                  <a:srgbClr val="00B0F0"/>
                </a:solidFill>
                <a:effectLst/>
                <a:latin typeface="Calibri" panose="020F0502020204030204" pitchFamily="34" charset="0"/>
              </a:rPr>
              <a:t>he principle of sound financial management of the EU budget: </a:t>
            </a:r>
            <a:r>
              <a:rPr lang="en-GB" sz="3200" dirty="0">
                <a:effectLst/>
                <a:latin typeface="Calibri" panose="020F0502020204030204" pitchFamily="34" charset="0"/>
              </a:rPr>
              <a:t>requiring budget appropriations to be used in accordance with the principles of economy, efficiency, and effectiveness. </a:t>
            </a:r>
          </a:p>
          <a:p>
            <a:pPr algn="just"/>
            <a:r>
              <a:rPr lang="en-GB" sz="3200" dirty="0">
                <a:effectLst/>
                <a:latin typeface="Calibri" panose="020F0502020204030204" pitchFamily="34" charset="0"/>
              </a:rPr>
              <a:t>The first principle requires the resources used by a European institution to carry out its activities to be made available in good time, in suitable quantities, and to an appropriate quality at the best price. </a:t>
            </a:r>
          </a:p>
          <a:p>
            <a:endParaRPr lang="it-IT" dirty="0"/>
          </a:p>
        </p:txBody>
      </p:sp>
      <p:sp>
        <p:nvSpPr>
          <p:cNvPr id="4" name="Segnaposto data 3">
            <a:extLst>
              <a:ext uri="{FF2B5EF4-FFF2-40B4-BE49-F238E27FC236}">
                <a16:creationId xmlns:a16="http://schemas.microsoft.com/office/drawing/2014/main" id="{0BAFD45F-9EBB-B76B-2CED-571DF0903280}"/>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E8D9265-E3DF-5BDE-C58D-61845D696AA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C652E6E-B6DB-257E-7A58-FCECF941251C}"/>
              </a:ext>
            </a:extLst>
          </p:cNvPr>
          <p:cNvSpPr>
            <a:spLocks noGrp="1"/>
          </p:cNvSpPr>
          <p:nvPr>
            <p:ph type="sldNum" sz="quarter" idx="12"/>
          </p:nvPr>
        </p:nvSpPr>
        <p:spPr/>
        <p:txBody>
          <a:bodyPr/>
          <a:lstStyle/>
          <a:p>
            <a:fld id="{DD589A36-170F-7348-BCDB-23CF9D860473}" type="slidenum">
              <a:rPr lang="it-IT" smtClean="0"/>
              <a:t>15</a:t>
            </a:fld>
            <a:endParaRPr lang="it-IT"/>
          </a:p>
        </p:txBody>
      </p:sp>
    </p:spTree>
    <p:extLst>
      <p:ext uri="{BB962C8B-B14F-4D97-AF65-F5344CB8AC3E}">
        <p14:creationId xmlns:p14="http://schemas.microsoft.com/office/powerpoint/2010/main" val="292121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CB7B45-FD78-CCB5-B217-80C473890139}"/>
              </a:ext>
            </a:extLst>
          </p:cNvPr>
          <p:cNvSpPr>
            <a:spLocks noGrp="1"/>
          </p:cNvSpPr>
          <p:nvPr>
            <p:ph type="title"/>
          </p:nvPr>
        </p:nvSpPr>
        <p:spPr/>
        <p:txBody>
          <a:bodyPr/>
          <a:lstStyle/>
          <a:p>
            <a:r>
              <a:rPr lang="en-GB" sz="2800" b="1" dirty="0"/>
              <a:t>The fundamental principles of the EU budget</a:t>
            </a:r>
            <a:endParaRPr lang="it-IT" dirty="0"/>
          </a:p>
        </p:txBody>
      </p:sp>
      <p:sp>
        <p:nvSpPr>
          <p:cNvPr id="3" name="Segnaposto contenuto 2">
            <a:extLst>
              <a:ext uri="{FF2B5EF4-FFF2-40B4-BE49-F238E27FC236}">
                <a16:creationId xmlns:a16="http://schemas.microsoft.com/office/drawing/2014/main" id="{3608F8F5-5613-23E1-A8C2-B249F4B8B0F6}"/>
              </a:ext>
            </a:extLst>
          </p:cNvPr>
          <p:cNvSpPr>
            <a:spLocks noGrp="1"/>
          </p:cNvSpPr>
          <p:nvPr>
            <p:ph idx="1"/>
          </p:nvPr>
        </p:nvSpPr>
        <p:spPr/>
        <p:txBody>
          <a:bodyPr>
            <a:normAutofit fontScale="77500" lnSpcReduction="20000"/>
          </a:bodyPr>
          <a:lstStyle/>
          <a:p>
            <a:endParaRPr lang="it-IT" sz="3200" dirty="0">
              <a:effectLst/>
              <a:latin typeface="Calibri" panose="020F0502020204030204" pitchFamily="34" charset="0"/>
            </a:endParaRPr>
          </a:p>
          <a:p>
            <a:pPr algn="just"/>
            <a:r>
              <a:rPr lang="en-GB" sz="3200" dirty="0">
                <a:effectLst/>
                <a:latin typeface="Calibri" panose="020F0502020204030204" pitchFamily="34" charset="0"/>
              </a:rPr>
              <a:t>The second concerns the optimal ratio between the resources used and the results achieved. </a:t>
            </a:r>
          </a:p>
          <a:p>
            <a:pPr algn="just"/>
            <a:r>
              <a:rPr lang="en-GB" sz="3200" dirty="0">
                <a:effectLst/>
                <a:latin typeface="Calibri" panose="020F0502020204030204" pitchFamily="34" charset="0"/>
              </a:rPr>
              <a:t>The third concerns the achievement of the specific objectives set and the achievement of the expected results. The application of the principle of sound financial management is based on the definition of specific measurable, achievable, relevant and temporal objectives for all sectors of activity </a:t>
            </a:r>
          </a:p>
          <a:p>
            <a:pPr algn="just"/>
            <a:r>
              <a:rPr lang="en-GB" sz="3200" dirty="0">
                <a:effectLst/>
                <a:latin typeface="Calibri" panose="020F0502020204030204" pitchFamily="34" charset="0"/>
              </a:rPr>
              <a:t>Achievement of these objectives is monitored by performance indicators in order to move from resource-based to results-based management. </a:t>
            </a:r>
            <a:endParaRPr lang="en-GB" sz="32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5EA1F5E5-3C2C-9B5E-3D12-C079231616C0}"/>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89161BDB-DE67-7E4D-7F69-58AE3451DA4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8EAEC34-2B21-2D97-A047-2278283E01C0}"/>
              </a:ext>
            </a:extLst>
          </p:cNvPr>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391007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03135-C036-712C-BFF5-05C4076E2901}"/>
              </a:ext>
            </a:extLst>
          </p:cNvPr>
          <p:cNvSpPr>
            <a:spLocks noGrp="1"/>
          </p:cNvSpPr>
          <p:nvPr>
            <p:ph type="title"/>
          </p:nvPr>
        </p:nvSpPr>
        <p:spPr/>
        <p:txBody>
          <a:bodyPr/>
          <a:lstStyle/>
          <a:p>
            <a:r>
              <a:rPr lang="it-IT" sz="2800" b="1" dirty="0">
                <a:effectLst/>
                <a:latin typeface="+mj-lt"/>
              </a:rPr>
              <a:t>How </a:t>
            </a:r>
            <a:r>
              <a:rPr lang="it-IT" sz="2800" b="1" dirty="0" err="1">
                <a:effectLst/>
                <a:latin typeface="+mj-lt"/>
              </a:rPr>
              <a:t>was</a:t>
            </a:r>
            <a:r>
              <a:rPr lang="it-IT" sz="2800" b="1" dirty="0">
                <a:effectLst/>
                <a:latin typeface="+mj-lt"/>
              </a:rPr>
              <a:t> the EU budget </a:t>
            </a:r>
            <a:r>
              <a:rPr lang="it-IT" sz="2800" b="1" dirty="0" err="1">
                <a:effectLst/>
                <a:latin typeface="+mj-lt"/>
              </a:rPr>
              <a:t>funded</a:t>
            </a:r>
            <a:r>
              <a:rPr lang="it-IT" sz="2800" b="1" dirty="0">
                <a:effectLst/>
                <a:latin typeface="+mj-lt"/>
              </a:rPr>
              <a:t>? </a:t>
            </a:r>
            <a:br>
              <a:rPr lang="it-IT" dirty="0"/>
            </a:br>
            <a:endParaRPr lang="it-IT" dirty="0"/>
          </a:p>
        </p:txBody>
      </p:sp>
      <p:sp>
        <p:nvSpPr>
          <p:cNvPr id="3" name="Segnaposto contenuto 2">
            <a:extLst>
              <a:ext uri="{FF2B5EF4-FFF2-40B4-BE49-F238E27FC236}">
                <a16:creationId xmlns:a16="http://schemas.microsoft.com/office/drawing/2014/main" id="{145A5192-48D4-E43C-B856-96BFC0878B26}"/>
              </a:ext>
            </a:extLst>
          </p:cNvPr>
          <p:cNvSpPr>
            <a:spLocks noGrp="1"/>
          </p:cNvSpPr>
          <p:nvPr>
            <p:ph idx="1"/>
          </p:nvPr>
        </p:nvSpPr>
        <p:spPr/>
        <p:txBody>
          <a:bodyPr>
            <a:normAutofit fontScale="92500" lnSpcReduction="20000"/>
          </a:bodyPr>
          <a:lstStyle/>
          <a:p>
            <a:pPr algn="just"/>
            <a:endParaRPr lang="en-GB" sz="3200" dirty="0">
              <a:effectLst/>
              <a:latin typeface="+mn-lt"/>
            </a:endParaRPr>
          </a:p>
          <a:p>
            <a:pPr algn="just"/>
            <a:r>
              <a:rPr lang="en-GB" sz="3200" dirty="0">
                <a:effectLst/>
                <a:latin typeface="+mn-lt"/>
              </a:rPr>
              <a:t>The operating expenses of the institutional machine of the Union, as well as those for the implementation of its activities and policies, are financed through the system of its own resources (Bernard-Reymond, 2012). </a:t>
            </a:r>
          </a:p>
          <a:p>
            <a:pPr algn="just"/>
            <a:r>
              <a:rPr lang="en-GB" sz="3200" dirty="0">
                <a:effectLst/>
                <a:latin typeface="+mn-lt"/>
              </a:rPr>
              <a:t>Art. 311 TFEU establishes the principle of financing the budget from its own resources and sets out the procedure for adopting the Council decision, laying down the provisions relating to the own-resources system.</a:t>
            </a:r>
            <a:endParaRPr lang="en-GB" sz="4800" dirty="0">
              <a:latin typeface="+mn-lt"/>
            </a:endParaRPr>
          </a:p>
          <a:p>
            <a:endParaRPr lang="it-IT" dirty="0"/>
          </a:p>
        </p:txBody>
      </p:sp>
      <p:sp>
        <p:nvSpPr>
          <p:cNvPr id="4" name="Segnaposto data 3">
            <a:extLst>
              <a:ext uri="{FF2B5EF4-FFF2-40B4-BE49-F238E27FC236}">
                <a16:creationId xmlns:a16="http://schemas.microsoft.com/office/drawing/2014/main" id="{64431E10-A4FC-90A1-121E-D764C5035278}"/>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714A470-22CC-7FE6-8446-0AEE9D8082A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B84FFF0C-68D3-1801-9BD1-F989D9C6113E}"/>
              </a:ext>
            </a:extLst>
          </p:cNvPr>
          <p:cNvSpPr>
            <a:spLocks noGrp="1"/>
          </p:cNvSpPr>
          <p:nvPr>
            <p:ph type="sldNum" sz="quarter" idx="12"/>
          </p:nvPr>
        </p:nvSpPr>
        <p:spPr/>
        <p:txBody>
          <a:bodyPr/>
          <a:lstStyle/>
          <a:p>
            <a:fld id="{DD589A36-170F-7348-BCDB-23CF9D860473}" type="slidenum">
              <a:rPr lang="it-IT" smtClean="0"/>
              <a:t>17</a:t>
            </a:fld>
            <a:endParaRPr lang="it-IT"/>
          </a:p>
        </p:txBody>
      </p:sp>
    </p:spTree>
    <p:extLst>
      <p:ext uri="{BB962C8B-B14F-4D97-AF65-F5344CB8AC3E}">
        <p14:creationId xmlns:p14="http://schemas.microsoft.com/office/powerpoint/2010/main" val="319098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E158F-F9EE-EA11-7C6C-98E92D28E484}"/>
              </a:ext>
            </a:extLst>
          </p:cNvPr>
          <p:cNvSpPr>
            <a:spLocks noGrp="1"/>
          </p:cNvSpPr>
          <p:nvPr>
            <p:ph type="title"/>
          </p:nvPr>
        </p:nvSpPr>
        <p:spPr/>
        <p:txBody>
          <a:bodyPr/>
          <a:lstStyle/>
          <a:p>
            <a:r>
              <a:rPr lang="it-IT" sz="2800" b="1" dirty="0">
                <a:effectLst/>
                <a:latin typeface="+mj-lt"/>
              </a:rPr>
              <a:t>How </a:t>
            </a:r>
            <a:r>
              <a:rPr lang="it-IT" sz="2800" b="1" dirty="0" err="1">
                <a:effectLst/>
                <a:latin typeface="+mj-lt"/>
              </a:rPr>
              <a:t>was</a:t>
            </a:r>
            <a:r>
              <a:rPr lang="it-IT" sz="2800" b="1" dirty="0">
                <a:effectLst/>
                <a:latin typeface="+mj-lt"/>
              </a:rPr>
              <a:t> the EU budget </a:t>
            </a:r>
            <a:r>
              <a:rPr lang="it-IT" sz="2800" b="1" dirty="0" err="1">
                <a:effectLst/>
                <a:latin typeface="+mj-lt"/>
              </a:rPr>
              <a:t>funded</a:t>
            </a:r>
            <a:r>
              <a:rPr lang="it-IT" sz="2800" b="1" dirty="0">
                <a:effectLst/>
                <a:latin typeface="+mj-lt"/>
              </a:rPr>
              <a:t>? </a:t>
            </a:r>
            <a:br>
              <a:rPr lang="it-IT" b="1" dirty="0"/>
            </a:br>
            <a:endParaRPr lang="it-IT" b="1" dirty="0"/>
          </a:p>
        </p:txBody>
      </p:sp>
      <p:sp>
        <p:nvSpPr>
          <p:cNvPr id="3" name="Segnaposto contenuto 2">
            <a:extLst>
              <a:ext uri="{FF2B5EF4-FFF2-40B4-BE49-F238E27FC236}">
                <a16:creationId xmlns:a16="http://schemas.microsoft.com/office/drawing/2014/main" id="{A89E1670-FF72-3192-1D73-4E5C3DB09202}"/>
              </a:ext>
            </a:extLst>
          </p:cNvPr>
          <p:cNvSpPr>
            <a:spLocks noGrp="1"/>
          </p:cNvSpPr>
          <p:nvPr>
            <p:ph idx="1"/>
          </p:nvPr>
        </p:nvSpPr>
        <p:spPr/>
        <p:txBody>
          <a:bodyPr/>
          <a:lstStyle/>
          <a:p>
            <a:pPr algn="just"/>
            <a:r>
              <a:rPr lang="en-GB" sz="3200" dirty="0">
                <a:effectLst/>
                <a:latin typeface="+mn-lt"/>
              </a:rPr>
              <a:t>The definition of own resources does not mean that these arise from tax or other levies received directly by the European Union. They are resources collected and levies made by the Member States and then transferred by them to the EU budget. </a:t>
            </a:r>
          </a:p>
          <a:p>
            <a:endParaRPr lang="it-IT" dirty="0"/>
          </a:p>
        </p:txBody>
      </p:sp>
      <p:sp>
        <p:nvSpPr>
          <p:cNvPr id="4" name="Segnaposto data 3">
            <a:extLst>
              <a:ext uri="{FF2B5EF4-FFF2-40B4-BE49-F238E27FC236}">
                <a16:creationId xmlns:a16="http://schemas.microsoft.com/office/drawing/2014/main" id="{AB52BA43-A2EE-308B-98DB-ABAD7B43B0AD}"/>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70B74A96-4754-D52D-47A8-57287521C091}"/>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79A2FBD6-75DB-C5CA-C87C-F2BEB22EEF4E}"/>
              </a:ext>
            </a:extLst>
          </p:cNvPr>
          <p:cNvSpPr>
            <a:spLocks noGrp="1"/>
          </p:cNvSpPr>
          <p:nvPr>
            <p:ph type="sldNum" sz="quarter" idx="12"/>
          </p:nvPr>
        </p:nvSpPr>
        <p:spPr/>
        <p:txBody>
          <a:bodyPr/>
          <a:lstStyle/>
          <a:p>
            <a:fld id="{DD589A36-170F-7348-BCDB-23CF9D860473}" type="slidenum">
              <a:rPr lang="it-IT" smtClean="0"/>
              <a:t>18</a:t>
            </a:fld>
            <a:endParaRPr lang="it-IT"/>
          </a:p>
        </p:txBody>
      </p:sp>
    </p:spTree>
    <p:extLst>
      <p:ext uri="{BB962C8B-B14F-4D97-AF65-F5344CB8AC3E}">
        <p14:creationId xmlns:p14="http://schemas.microsoft.com/office/powerpoint/2010/main" val="398929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2BF29-5E18-FD51-FDF9-2B5E2BD2F5FD}"/>
              </a:ext>
            </a:extLst>
          </p:cNvPr>
          <p:cNvSpPr>
            <a:spLocks noGrp="1"/>
          </p:cNvSpPr>
          <p:nvPr>
            <p:ph type="title"/>
          </p:nvPr>
        </p:nvSpPr>
        <p:spPr/>
        <p:txBody>
          <a:bodyPr/>
          <a:lstStyle/>
          <a:p>
            <a:r>
              <a:rPr lang="it-IT" sz="2800" b="1" dirty="0">
                <a:effectLst/>
                <a:latin typeface="+mj-lt"/>
              </a:rPr>
              <a:t>How </a:t>
            </a:r>
            <a:r>
              <a:rPr lang="it-IT" sz="2800" b="1" dirty="0" err="1">
                <a:effectLst/>
                <a:latin typeface="+mj-lt"/>
              </a:rPr>
              <a:t>was</a:t>
            </a:r>
            <a:r>
              <a:rPr lang="it-IT" sz="2800" b="1" dirty="0">
                <a:effectLst/>
                <a:latin typeface="+mj-lt"/>
              </a:rPr>
              <a:t> the EU budget </a:t>
            </a:r>
            <a:r>
              <a:rPr lang="it-IT" sz="2800" b="1" dirty="0" err="1">
                <a:effectLst/>
                <a:latin typeface="+mj-lt"/>
              </a:rPr>
              <a:t>funded</a:t>
            </a:r>
            <a:r>
              <a:rPr lang="it-IT" sz="2800" b="1" dirty="0">
                <a:effectLst/>
                <a:latin typeface="+mj-lt"/>
              </a:rPr>
              <a:t>?</a:t>
            </a:r>
            <a:endParaRPr lang="it-IT" dirty="0"/>
          </a:p>
        </p:txBody>
      </p:sp>
      <p:sp>
        <p:nvSpPr>
          <p:cNvPr id="3" name="Segnaposto contenuto 2">
            <a:extLst>
              <a:ext uri="{FF2B5EF4-FFF2-40B4-BE49-F238E27FC236}">
                <a16:creationId xmlns:a16="http://schemas.microsoft.com/office/drawing/2014/main" id="{CC34FB16-627A-E96D-E054-BDCF5C56A71F}"/>
              </a:ext>
            </a:extLst>
          </p:cNvPr>
          <p:cNvSpPr>
            <a:spLocks noGrp="1"/>
          </p:cNvSpPr>
          <p:nvPr>
            <p:ph idx="1"/>
          </p:nvPr>
        </p:nvSpPr>
        <p:spPr/>
        <p:txBody>
          <a:bodyPr/>
          <a:lstStyle/>
          <a:p>
            <a:pPr algn="just"/>
            <a:r>
              <a:rPr lang="en-GB" sz="2800" dirty="0">
                <a:effectLst/>
                <a:latin typeface="Calibri" panose="020F0502020204030204" pitchFamily="34" charset="0"/>
              </a:rPr>
              <a:t>However, their precise amount is the result of a tax set directly at the European level and predetermined percentages of a tax harmonized at that same level, or else a universally accepted parameter of the prosperity of the Member States. </a:t>
            </a:r>
          </a:p>
          <a:p>
            <a:pPr algn="just"/>
            <a:r>
              <a:rPr lang="en-GB" sz="2800" dirty="0">
                <a:effectLst/>
                <a:latin typeface="Calibri" panose="020F0502020204030204" pitchFamily="34" charset="0"/>
              </a:rPr>
              <a:t>First, the European Union’s “own resources” consist of traditional resources represented by agricultural levies and subsidies on sugar production and customs duties. </a:t>
            </a:r>
          </a:p>
          <a:p>
            <a:endParaRPr lang="it-IT" dirty="0"/>
          </a:p>
        </p:txBody>
      </p:sp>
      <p:sp>
        <p:nvSpPr>
          <p:cNvPr id="4" name="Segnaposto data 3">
            <a:extLst>
              <a:ext uri="{FF2B5EF4-FFF2-40B4-BE49-F238E27FC236}">
                <a16:creationId xmlns:a16="http://schemas.microsoft.com/office/drawing/2014/main" id="{2613CEB8-4E93-A94B-E1B8-27D54431A8E6}"/>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815DAB57-2E1C-56B5-066F-C3C2C4E7C4CF}"/>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D2A2C809-F924-91A2-ED75-6AE8DB9471CA}"/>
              </a:ext>
            </a:extLst>
          </p:cNvPr>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103191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77B5C42-E39F-B2DC-D31E-9F7769399DA5}"/>
              </a:ext>
            </a:extLst>
          </p:cNvPr>
          <p:cNvSpPr>
            <a:spLocks noGrp="1"/>
          </p:cNvSpPr>
          <p:nvPr>
            <p:ph type="title"/>
          </p:nvPr>
        </p:nvSpPr>
        <p:spPr/>
        <p:txBody>
          <a:bodyPr/>
          <a:lstStyle/>
          <a:p>
            <a:r>
              <a:rPr lang="it-IT" dirty="0" err="1"/>
              <a:t>Section</a:t>
            </a:r>
            <a:r>
              <a:rPr lang="it-IT" dirty="0"/>
              <a:t> I</a:t>
            </a:r>
          </a:p>
        </p:txBody>
      </p:sp>
      <p:sp>
        <p:nvSpPr>
          <p:cNvPr id="11" name="Segnaposto testo 10">
            <a:extLst>
              <a:ext uri="{FF2B5EF4-FFF2-40B4-BE49-F238E27FC236}">
                <a16:creationId xmlns:a16="http://schemas.microsoft.com/office/drawing/2014/main" id="{970DB951-DA5A-1027-309C-C9C5ACD8D3E3}"/>
              </a:ext>
            </a:extLst>
          </p:cNvPr>
          <p:cNvSpPr>
            <a:spLocks noGrp="1"/>
          </p:cNvSpPr>
          <p:nvPr>
            <p:ph type="body" idx="1"/>
          </p:nvPr>
        </p:nvSpPr>
        <p:spPr/>
        <p:txBody>
          <a:bodyPr/>
          <a:lstStyle/>
          <a:p>
            <a:r>
              <a:rPr lang="it-IT" dirty="0"/>
              <a:t>EU Budget and Next Generation EU</a:t>
            </a:r>
          </a:p>
        </p:txBody>
      </p:sp>
      <p:sp>
        <p:nvSpPr>
          <p:cNvPr id="4" name="Segnaposto data 3">
            <a:extLst>
              <a:ext uri="{FF2B5EF4-FFF2-40B4-BE49-F238E27FC236}">
                <a16:creationId xmlns:a16="http://schemas.microsoft.com/office/drawing/2014/main" id="{F2332388-60C4-9A9C-0A92-E01940CA412C}"/>
              </a:ext>
            </a:extLst>
          </p:cNvPr>
          <p:cNvSpPr>
            <a:spLocks noGrp="1"/>
          </p:cNvSpPr>
          <p:nvPr>
            <p:ph type="dt" sz="half" idx="4294967295"/>
          </p:nvPr>
        </p:nvSpPr>
        <p:spPr>
          <a:xfrm>
            <a:off x="9906000" y="6224588"/>
            <a:ext cx="2286000" cy="365125"/>
          </a:xfrm>
        </p:spPr>
        <p:txBody>
          <a:bodyPr/>
          <a:lstStyle/>
          <a:p>
            <a:fld id="{955B9F9E-793E-2948-9AFD-E3373DD2EA63}" type="datetime4">
              <a:rPr lang="it-IT" smtClean="0"/>
              <a:pPr/>
              <a:t>19 settembre 2024</a:t>
            </a:fld>
            <a:endParaRPr lang="it-IT" dirty="0"/>
          </a:p>
        </p:txBody>
      </p:sp>
      <p:pic>
        <p:nvPicPr>
          <p:cNvPr id="7" name="Immagine 6" descr="Immagine che contiene simbolo, Carattere, logo, Elementi grafici&#10;&#10;Descrizione generata automaticamente">
            <a:extLst>
              <a:ext uri="{FF2B5EF4-FFF2-40B4-BE49-F238E27FC236}">
                <a16:creationId xmlns:a16="http://schemas.microsoft.com/office/drawing/2014/main" id="{3AEB7F2C-7CAD-E251-36F7-A36326494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8" name="CasellaDiTesto 7">
            <a:extLst>
              <a:ext uri="{FF2B5EF4-FFF2-40B4-BE49-F238E27FC236}">
                <a16:creationId xmlns:a16="http://schemas.microsoft.com/office/drawing/2014/main" id="{BFE95F0E-3605-D65A-CB77-5D6BD8E548D5}"/>
              </a:ext>
            </a:extLst>
          </p:cNvPr>
          <p:cNvSpPr txBox="1"/>
          <p:nvPr/>
        </p:nvSpPr>
        <p:spPr>
          <a:xfrm>
            <a:off x="5299588" y="5462326"/>
            <a:ext cx="5948516" cy="738664"/>
          </a:xfrm>
          <a:prstGeom prst="rect">
            <a:avLst/>
          </a:prstGeom>
          <a:noFill/>
        </p:spPr>
        <p:txBody>
          <a:bodyPr wrap="square">
            <a:spAutoFit/>
          </a:bodyPr>
          <a:lstStyle/>
          <a:p>
            <a:pPr marR="1561465" algn="r">
              <a:tabLst>
                <a:tab pos="3060065" algn="ctr"/>
                <a:tab pos="6120130" algn="r"/>
              </a:tabLst>
            </a:pPr>
            <a:r>
              <a:rPr lang="en-US" sz="1400" dirty="0">
                <a:solidFill>
                  <a:schemeClr val="bg1"/>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bg1"/>
              </a:solidFill>
              <a:effectLst/>
              <a:latin typeface="Calibri" panose="020F0502020204030204" pitchFamily="34" charset="0"/>
              <a:ea typeface="Calibri" panose="020F0502020204030204" pitchFamily="34" charset="0"/>
            </a:endParaRPr>
          </a:p>
        </p:txBody>
      </p:sp>
      <p:pic>
        <p:nvPicPr>
          <p:cNvPr id="5" name="Immagine 4" descr="Immagine che contiene testo, Carattere, schermata, logo&#10;&#10;Descrizione generata automaticamente">
            <a:extLst>
              <a:ext uri="{FF2B5EF4-FFF2-40B4-BE49-F238E27FC236}">
                <a16:creationId xmlns:a16="http://schemas.microsoft.com/office/drawing/2014/main" id="{4006B41F-C60B-A82C-8A10-5B2DFBED3B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232486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663559-B1E0-48EC-352E-21D81E7041C8}"/>
              </a:ext>
            </a:extLst>
          </p:cNvPr>
          <p:cNvSpPr>
            <a:spLocks noGrp="1"/>
          </p:cNvSpPr>
          <p:nvPr>
            <p:ph type="title"/>
          </p:nvPr>
        </p:nvSpPr>
        <p:spPr/>
        <p:txBody>
          <a:bodyPr/>
          <a:lstStyle/>
          <a:p>
            <a:r>
              <a:rPr lang="it-IT" sz="3200" b="1" dirty="0">
                <a:effectLst/>
                <a:latin typeface="+mj-lt"/>
              </a:rPr>
              <a:t>How </a:t>
            </a:r>
            <a:r>
              <a:rPr lang="it-IT" sz="3200" b="1" dirty="0" err="1">
                <a:effectLst/>
                <a:latin typeface="+mj-lt"/>
              </a:rPr>
              <a:t>was</a:t>
            </a:r>
            <a:r>
              <a:rPr lang="it-IT" sz="3200" b="1" dirty="0">
                <a:effectLst/>
                <a:latin typeface="+mj-lt"/>
              </a:rPr>
              <a:t> the EU budget </a:t>
            </a:r>
            <a:r>
              <a:rPr lang="it-IT" sz="3200" b="1" dirty="0" err="1">
                <a:effectLst/>
                <a:latin typeface="+mj-lt"/>
              </a:rPr>
              <a:t>funded</a:t>
            </a:r>
            <a:r>
              <a:rPr lang="it-IT" sz="3200" b="1" dirty="0">
                <a:effectLst/>
                <a:latin typeface="+mj-lt"/>
              </a:rPr>
              <a:t>?</a:t>
            </a:r>
            <a:endParaRPr lang="it-IT" sz="3200" dirty="0"/>
          </a:p>
        </p:txBody>
      </p:sp>
      <p:sp>
        <p:nvSpPr>
          <p:cNvPr id="3" name="Segnaposto contenuto 2">
            <a:extLst>
              <a:ext uri="{FF2B5EF4-FFF2-40B4-BE49-F238E27FC236}">
                <a16:creationId xmlns:a16="http://schemas.microsoft.com/office/drawing/2014/main" id="{3E137F1C-B86A-8AAB-FF15-00E2D1A65073}"/>
              </a:ext>
            </a:extLst>
          </p:cNvPr>
          <p:cNvSpPr>
            <a:spLocks noGrp="1"/>
          </p:cNvSpPr>
          <p:nvPr>
            <p:ph idx="1"/>
          </p:nvPr>
        </p:nvSpPr>
        <p:spPr/>
        <p:txBody>
          <a:bodyPr/>
          <a:lstStyle/>
          <a:p>
            <a:pPr algn="just"/>
            <a:r>
              <a:rPr lang="en-GB" sz="3200" dirty="0">
                <a:effectLst/>
                <a:latin typeface="Calibri" panose="020F0502020204030204" pitchFamily="34" charset="0"/>
              </a:rPr>
              <a:t>These traditional resources account for 15% percent of the revenue. Added to these resources is the VAT levy consisting of the transfer to the European Union of a rate of VAT collected by each Member State. The resources from the payment of VAT represent 13% of the EU’s “own revenue”.</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58E31953-7CC3-C325-4B84-3874F246A5C0}"/>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45A7DE5A-E301-5D60-2B30-54AD4F17F300}"/>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093D8048-22A5-E1AA-3A68-4D1939C50638}"/>
              </a:ext>
            </a:extLst>
          </p:cNvPr>
          <p:cNvSpPr>
            <a:spLocks noGrp="1"/>
          </p:cNvSpPr>
          <p:nvPr>
            <p:ph type="sldNum" sz="quarter" idx="12"/>
          </p:nvPr>
        </p:nvSpPr>
        <p:spPr/>
        <p:txBody>
          <a:bodyPr/>
          <a:lstStyle/>
          <a:p>
            <a:fld id="{DD589A36-170F-7348-BCDB-23CF9D860473}" type="slidenum">
              <a:rPr lang="it-IT" smtClean="0"/>
              <a:t>20</a:t>
            </a:fld>
            <a:endParaRPr lang="it-IT"/>
          </a:p>
        </p:txBody>
      </p:sp>
    </p:spTree>
    <p:extLst>
      <p:ext uri="{BB962C8B-B14F-4D97-AF65-F5344CB8AC3E}">
        <p14:creationId xmlns:p14="http://schemas.microsoft.com/office/powerpoint/2010/main" val="282012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F042E2-D1FC-A4C4-79E0-E625A0783715}"/>
              </a:ext>
            </a:extLst>
          </p:cNvPr>
          <p:cNvSpPr>
            <a:spLocks noGrp="1"/>
          </p:cNvSpPr>
          <p:nvPr>
            <p:ph type="title"/>
          </p:nvPr>
        </p:nvSpPr>
        <p:spPr/>
        <p:txBody>
          <a:bodyPr/>
          <a:lstStyle/>
          <a:p>
            <a:r>
              <a:rPr lang="it-IT" sz="2800" b="1" dirty="0">
                <a:effectLst/>
                <a:latin typeface="+mj-lt"/>
              </a:rPr>
              <a:t>How </a:t>
            </a:r>
            <a:r>
              <a:rPr lang="it-IT" sz="2800" b="1" dirty="0" err="1">
                <a:effectLst/>
                <a:latin typeface="+mj-lt"/>
              </a:rPr>
              <a:t>was</a:t>
            </a:r>
            <a:r>
              <a:rPr lang="it-IT" sz="2800" b="1" dirty="0">
                <a:effectLst/>
                <a:latin typeface="+mj-lt"/>
              </a:rPr>
              <a:t> the EU budget </a:t>
            </a:r>
            <a:r>
              <a:rPr lang="it-IT" sz="2800" b="1" dirty="0" err="1">
                <a:effectLst/>
                <a:latin typeface="+mj-lt"/>
              </a:rPr>
              <a:t>funded</a:t>
            </a:r>
            <a:r>
              <a:rPr lang="it-IT" sz="2800" b="1" dirty="0">
                <a:effectLst/>
                <a:latin typeface="+mj-lt"/>
              </a:rPr>
              <a:t>?</a:t>
            </a:r>
            <a:endParaRPr lang="it-IT" dirty="0"/>
          </a:p>
        </p:txBody>
      </p:sp>
      <p:sp>
        <p:nvSpPr>
          <p:cNvPr id="3" name="Segnaposto contenuto 2">
            <a:extLst>
              <a:ext uri="{FF2B5EF4-FFF2-40B4-BE49-F238E27FC236}">
                <a16:creationId xmlns:a16="http://schemas.microsoft.com/office/drawing/2014/main" id="{3DDAEA96-E7D9-221C-A2E8-BD9FD2B7E451}"/>
              </a:ext>
            </a:extLst>
          </p:cNvPr>
          <p:cNvSpPr>
            <a:spLocks noGrp="1"/>
          </p:cNvSpPr>
          <p:nvPr>
            <p:ph idx="1"/>
          </p:nvPr>
        </p:nvSpPr>
        <p:spPr/>
        <p:txBody>
          <a:bodyPr>
            <a:normAutofit fontScale="92500" lnSpcReduction="20000"/>
          </a:bodyPr>
          <a:lstStyle/>
          <a:p>
            <a:endParaRPr lang="it-IT" sz="3200" dirty="0">
              <a:effectLst/>
              <a:latin typeface="Calibri" panose="020F0502020204030204" pitchFamily="34" charset="0"/>
            </a:endParaRPr>
          </a:p>
          <a:p>
            <a:pPr algn="just"/>
            <a:r>
              <a:rPr lang="en-GB" sz="3200" dirty="0">
                <a:effectLst/>
                <a:latin typeface="Calibri" panose="020F0502020204030204" pitchFamily="34" charset="0"/>
              </a:rPr>
              <a:t>EU budgeting is a multilevel, multi-institutional, multisectoral, multilayered, and multi- temporal process </a:t>
            </a:r>
            <a:endParaRPr lang="en-GB" sz="4800" dirty="0">
              <a:latin typeface="Calibri" panose="020F0502020204030204" pitchFamily="34" charset="0"/>
            </a:endParaRPr>
          </a:p>
          <a:p>
            <a:pPr algn="just"/>
            <a:r>
              <a:rPr lang="en-GB" sz="3200" dirty="0">
                <a:effectLst/>
                <a:latin typeface="Calibri" panose="020F0502020204030204" pitchFamily="34" charset="0"/>
              </a:rPr>
              <a:t>The EU budget cycle is based on four pillars: raising revenues through the own resources system, multiannual financial planning, annual budgeting, and implementation. </a:t>
            </a:r>
          </a:p>
          <a:p>
            <a:pPr algn="just"/>
            <a:r>
              <a:rPr lang="en-GB" sz="3200" dirty="0">
                <a:effectLst/>
                <a:latin typeface="Calibri" panose="020F0502020204030204" pitchFamily="34" charset="0"/>
              </a:rPr>
              <a:t>All these pillars have specific legal bases, laid down in Art. 310 TFEU to Art. 324 TFEU and inter-institutional agreements. </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4F79FF69-76D2-F036-087F-7E3A9466B6D6}"/>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462334AF-78E1-3A85-0653-AC848BDECFA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31F59E1F-EC79-A5BA-16C4-A362C2E30655}"/>
              </a:ext>
            </a:extLst>
          </p:cNvPr>
          <p:cNvSpPr>
            <a:spLocks noGrp="1"/>
          </p:cNvSpPr>
          <p:nvPr>
            <p:ph type="sldNum" sz="quarter" idx="12"/>
          </p:nvPr>
        </p:nvSpPr>
        <p:spPr/>
        <p:txBody>
          <a:bodyPr/>
          <a:lstStyle/>
          <a:p>
            <a:fld id="{DD589A36-170F-7348-BCDB-23CF9D860473}" type="slidenum">
              <a:rPr lang="it-IT" smtClean="0"/>
              <a:t>21</a:t>
            </a:fld>
            <a:endParaRPr lang="it-IT"/>
          </a:p>
        </p:txBody>
      </p:sp>
    </p:spTree>
    <p:extLst>
      <p:ext uri="{BB962C8B-B14F-4D97-AF65-F5344CB8AC3E}">
        <p14:creationId xmlns:p14="http://schemas.microsoft.com/office/powerpoint/2010/main" val="322730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A7081-F07B-46CF-8F77-A848515C8260}"/>
              </a:ext>
            </a:extLst>
          </p:cNvPr>
          <p:cNvSpPr>
            <a:spLocks noGrp="1"/>
          </p:cNvSpPr>
          <p:nvPr>
            <p:ph type="title"/>
          </p:nvPr>
        </p:nvSpPr>
        <p:spPr/>
        <p:txBody>
          <a:bodyPr/>
          <a:lstStyle/>
          <a:p>
            <a:r>
              <a:rPr lang="it-IT" sz="3200" b="1" dirty="0">
                <a:effectLst/>
                <a:latin typeface="+mj-lt"/>
              </a:rPr>
              <a:t>How </a:t>
            </a:r>
            <a:r>
              <a:rPr lang="it-IT" sz="3200" b="1" dirty="0" err="1">
                <a:effectLst/>
                <a:latin typeface="+mj-lt"/>
              </a:rPr>
              <a:t>was</a:t>
            </a:r>
            <a:r>
              <a:rPr lang="it-IT" sz="3200" b="1" dirty="0">
                <a:effectLst/>
                <a:latin typeface="+mj-lt"/>
              </a:rPr>
              <a:t> the EU budget </a:t>
            </a:r>
            <a:r>
              <a:rPr lang="it-IT" sz="3200" b="1" dirty="0" err="1">
                <a:effectLst/>
                <a:latin typeface="+mj-lt"/>
              </a:rPr>
              <a:t>funded</a:t>
            </a:r>
            <a:r>
              <a:rPr lang="it-IT" sz="3200" b="1" dirty="0">
                <a:effectLst/>
                <a:latin typeface="+mj-lt"/>
              </a:rPr>
              <a:t>?</a:t>
            </a:r>
            <a:endParaRPr lang="it-IT" sz="3200" dirty="0"/>
          </a:p>
        </p:txBody>
      </p:sp>
      <p:sp>
        <p:nvSpPr>
          <p:cNvPr id="3" name="Segnaposto contenuto 2">
            <a:extLst>
              <a:ext uri="{FF2B5EF4-FFF2-40B4-BE49-F238E27FC236}">
                <a16:creationId xmlns:a16="http://schemas.microsoft.com/office/drawing/2014/main" id="{E99F3C88-4173-53BC-203A-FF8BA8C56B04}"/>
              </a:ext>
            </a:extLst>
          </p:cNvPr>
          <p:cNvSpPr>
            <a:spLocks noGrp="1"/>
          </p:cNvSpPr>
          <p:nvPr>
            <p:ph idx="1"/>
          </p:nvPr>
        </p:nvSpPr>
        <p:spPr/>
        <p:txBody>
          <a:bodyPr>
            <a:normAutofit fontScale="85000" lnSpcReduction="10000"/>
          </a:bodyPr>
          <a:lstStyle/>
          <a:p>
            <a:pPr algn="just"/>
            <a:endParaRPr lang="it-IT" sz="3200" b="0" i="0" u="none" strike="noStrike" dirty="0">
              <a:solidFill>
                <a:srgbClr val="333333"/>
              </a:solidFill>
              <a:effectLst/>
              <a:latin typeface="+mn-lt"/>
            </a:endParaRPr>
          </a:p>
          <a:p>
            <a:pPr algn="just"/>
            <a:r>
              <a:rPr lang="en-GB" sz="3200" b="0" i="0" u="none" strike="noStrike" dirty="0">
                <a:solidFill>
                  <a:srgbClr val="333333"/>
                </a:solidFill>
                <a:effectLst/>
                <a:latin typeface="+mn-lt"/>
              </a:rPr>
              <a:t>The EU’s MFF sets out the annual ceilings of expenditure that can be spent on various policy areas. The current framework runs for the period 2021-2027.</a:t>
            </a:r>
          </a:p>
          <a:p>
            <a:pPr algn="just"/>
            <a:r>
              <a:rPr lang="en-GB" sz="3200" b="0" i="0" u="none" strike="noStrike" dirty="0">
                <a:solidFill>
                  <a:srgbClr val="333333"/>
                </a:solidFill>
                <a:effectLst/>
                <a:latin typeface="+mn-lt"/>
              </a:rPr>
              <a:t>EU MFFs are adopted for multiannual periods (usually 7 years, as in the present case). They ensure that EU spending remains both predictable and stays within agreed limits. They allow the EU to plan over the medium term rather than from year to year, resulting in more effective policies and spending. This is as important for the EU as it is for the beneficiaries of its spending.</a:t>
            </a:r>
          </a:p>
          <a:p>
            <a:endParaRPr lang="it-IT" dirty="0"/>
          </a:p>
        </p:txBody>
      </p:sp>
      <p:sp>
        <p:nvSpPr>
          <p:cNvPr id="4" name="Segnaposto data 3">
            <a:extLst>
              <a:ext uri="{FF2B5EF4-FFF2-40B4-BE49-F238E27FC236}">
                <a16:creationId xmlns:a16="http://schemas.microsoft.com/office/drawing/2014/main" id="{A0A4A2BE-F182-FBF6-0858-F6A296EB8A5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06CBFA10-02B1-F643-A8C3-0B346F47D8C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0BC657C-3310-73E4-A401-BB2791C5182B}"/>
              </a:ext>
            </a:extLst>
          </p:cNvPr>
          <p:cNvSpPr>
            <a:spLocks noGrp="1"/>
          </p:cNvSpPr>
          <p:nvPr>
            <p:ph type="sldNum" sz="quarter" idx="12"/>
          </p:nvPr>
        </p:nvSpPr>
        <p:spPr/>
        <p:txBody>
          <a:bodyPr/>
          <a:lstStyle/>
          <a:p>
            <a:fld id="{DD589A36-170F-7348-BCDB-23CF9D860473}" type="slidenum">
              <a:rPr lang="it-IT" smtClean="0"/>
              <a:t>22</a:t>
            </a:fld>
            <a:endParaRPr lang="it-IT"/>
          </a:p>
        </p:txBody>
      </p:sp>
    </p:spTree>
    <p:extLst>
      <p:ext uri="{BB962C8B-B14F-4D97-AF65-F5344CB8AC3E}">
        <p14:creationId xmlns:p14="http://schemas.microsoft.com/office/powerpoint/2010/main" val="2578442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82593-4732-F97E-F84D-336725B40894}"/>
              </a:ext>
            </a:extLst>
          </p:cNvPr>
          <p:cNvSpPr>
            <a:spLocks noGrp="1"/>
          </p:cNvSpPr>
          <p:nvPr>
            <p:ph type="title"/>
          </p:nvPr>
        </p:nvSpPr>
        <p:spPr/>
        <p:txBody>
          <a:bodyPr/>
          <a:lstStyle/>
          <a:p>
            <a:r>
              <a:rPr lang="it-IT" sz="2800" b="1" dirty="0">
                <a:effectLst/>
                <a:latin typeface="+mj-lt"/>
              </a:rPr>
              <a:t>How </a:t>
            </a:r>
            <a:r>
              <a:rPr lang="it-IT" sz="2800" b="1" dirty="0" err="1">
                <a:effectLst/>
                <a:latin typeface="+mj-lt"/>
              </a:rPr>
              <a:t>was</a:t>
            </a:r>
            <a:r>
              <a:rPr lang="it-IT" sz="2800" b="1" dirty="0">
                <a:effectLst/>
                <a:latin typeface="+mj-lt"/>
              </a:rPr>
              <a:t> the EU budget </a:t>
            </a:r>
            <a:r>
              <a:rPr lang="it-IT" sz="2800" b="1" dirty="0" err="1">
                <a:effectLst/>
                <a:latin typeface="+mj-lt"/>
              </a:rPr>
              <a:t>funded</a:t>
            </a:r>
            <a:r>
              <a:rPr lang="it-IT" sz="2800" b="1" dirty="0">
                <a:effectLst/>
                <a:latin typeface="+mj-lt"/>
              </a:rPr>
              <a:t>?</a:t>
            </a:r>
            <a:endParaRPr lang="it-IT" dirty="0"/>
          </a:p>
        </p:txBody>
      </p:sp>
      <p:sp>
        <p:nvSpPr>
          <p:cNvPr id="3" name="Segnaposto contenuto 2">
            <a:extLst>
              <a:ext uri="{FF2B5EF4-FFF2-40B4-BE49-F238E27FC236}">
                <a16:creationId xmlns:a16="http://schemas.microsoft.com/office/drawing/2014/main" id="{1AACE7E5-24AB-4B45-9D9B-09E89EAD9F10}"/>
              </a:ext>
            </a:extLst>
          </p:cNvPr>
          <p:cNvSpPr>
            <a:spLocks noGrp="1"/>
          </p:cNvSpPr>
          <p:nvPr>
            <p:ph idx="1"/>
          </p:nvPr>
        </p:nvSpPr>
        <p:spPr/>
        <p:txBody>
          <a:bodyPr/>
          <a:lstStyle/>
          <a:p>
            <a:pPr marL="0" indent="0" algn="ctr">
              <a:buNone/>
            </a:pPr>
            <a:r>
              <a:rPr lang="en-GB" sz="3200" b="0" i="0" u="none" strike="noStrike" dirty="0">
                <a:solidFill>
                  <a:srgbClr val="333333"/>
                </a:solidFill>
                <a:effectLst/>
                <a:latin typeface="+mn-lt"/>
              </a:rPr>
              <a:t>MFFs also define flexibility mechanisms that allow additional spending in exceptional circumstances, such as natural disasters.</a:t>
            </a:r>
          </a:p>
          <a:p>
            <a:endParaRPr lang="it-IT" dirty="0"/>
          </a:p>
        </p:txBody>
      </p:sp>
      <p:sp>
        <p:nvSpPr>
          <p:cNvPr id="4" name="Segnaposto data 3">
            <a:extLst>
              <a:ext uri="{FF2B5EF4-FFF2-40B4-BE49-F238E27FC236}">
                <a16:creationId xmlns:a16="http://schemas.microsoft.com/office/drawing/2014/main" id="{73B0A2F4-28B2-482F-7F6E-C303D853EE4A}"/>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711B4CB-0761-62AE-CB26-859D6AF226A4}"/>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A94A579-F6EF-21BC-1AD7-5F71962E32AE}"/>
              </a:ext>
            </a:extLst>
          </p:cNvPr>
          <p:cNvSpPr>
            <a:spLocks noGrp="1"/>
          </p:cNvSpPr>
          <p:nvPr>
            <p:ph type="sldNum" sz="quarter" idx="12"/>
          </p:nvPr>
        </p:nvSpPr>
        <p:spPr/>
        <p:txBody>
          <a:bodyPr/>
          <a:lstStyle/>
          <a:p>
            <a:fld id="{DD589A36-170F-7348-BCDB-23CF9D860473}" type="slidenum">
              <a:rPr lang="it-IT" smtClean="0"/>
              <a:t>23</a:t>
            </a:fld>
            <a:endParaRPr lang="it-IT"/>
          </a:p>
        </p:txBody>
      </p:sp>
    </p:spTree>
    <p:extLst>
      <p:ext uri="{BB962C8B-B14F-4D97-AF65-F5344CB8AC3E}">
        <p14:creationId xmlns:p14="http://schemas.microsoft.com/office/powerpoint/2010/main" val="22791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CBA6B8-56BD-52C6-F46B-D3BB62B2EE05}"/>
              </a:ext>
            </a:extLst>
          </p:cNvPr>
          <p:cNvSpPr>
            <a:spLocks noGrp="1"/>
          </p:cNvSpPr>
          <p:nvPr>
            <p:ph type="title"/>
          </p:nvPr>
        </p:nvSpPr>
        <p:spPr/>
        <p:txBody>
          <a:bodyPr/>
          <a:lstStyle/>
          <a:p>
            <a:r>
              <a:rPr lang="it-IT" sz="2400" b="1" dirty="0">
                <a:effectLst/>
                <a:latin typeface="+mj-lt"/>
              </a:rPr>
              <a:t>How </a:t>
            </a:r>
            <a:r>
              <a:rPr lang="it-IT" sz="2400" b="1" dirty="0" err="1">
                <a:effectLst/>
                <a:latin typeface="+mj-lt"/>
              </a:rPr>
              <a:t>was</a:t>
            </a:r>
            <a:r>
              <a:rPr lang="it-IT" sz="2400" b="1" dirty="0">
                <a:effectLst/>
                <a:latin typeface="+mj-lt"/>
              </a:rPr>
              <a:t> the EU budget </a:t>
            </a:r>
            <a:r>
              <a:rPr lang="it-IT" sz="2400" b="1" dirty="0" err="1">
                <a:effectLst/>
                <a:latin typeface="+mj-lt"/>
              </a:rPr>
              <a:t>funded</a:t>
            </a:r>
            <a:r>
              <a:rPr lang="it-IT" sz="2400" b="1" dirty="0">
                <a:effectLst/>
                <a:latin typeface="+mj-lt"/>
              </a:rPr>
              <a:t>?</a:t>
            </a:r>
            <a:endParaRPr lang="it-IT" dirty="0"/>
          </a:p>
        </p:txBody>
      </p:sp>
      <p:sp>
        <p:nvSpPr>
          <p:cNvPr id="3" name="Segnaposto contenuto 2">
            <a:extLst>
              <a:ext uri="{FF2B5EF4-FFF2-40B4-BE49-F238E27FC236}">
                <a16:creationId xmlns:a16="http://schemas.microsoft.com/office/drawing/2014/main" id="{231EB9FE-3980-0F8B-71D7-604918BCAFEE}"/>
              </a:ext>
            </a:extLst>
          </p:cNvPr>
          <p:cNvSpPr>
            <a:spLocks noGrp="1"/>
          </p:cNvSpPr>
          <p:nvPr>
            <p:ph idx="1"/>
          </p:nvPr>
        </p:nvSpPr>
        <p:spPr/>
        <p:txBody>
          <a:bodyPr>
            <a:normAutofit fontScale="85000" lnSpcReduction="20000"/>
          </a:bodyPr>
          <a:lstStyle/>
          <a:p>
            <a:pPr algn="just"/>
            <a:endParaRPr lang="it-IT" sz="3200" b="0" i="0" u="none" strike="noStrike" dirty="0">
              <a:solidFill>
                <a:srgbClr val="333333"/>
              </a:solidFill>
              <a:effectLst/>
              <a:latin typeface="Calibri" panose="020F0502020204030204" pitchFamily="34" charset="0"/>
            </a:endParaRPr>
          </a:p>
          <a:p>
            <a:pPr algn="just"/>
            <a:r>
              <a:rPr lang="it-IT" sz="3200" b="0" i="0" u="none" strike="noStrike" dirty="0">
                <a:solidFill>
                  <a:srgbClr val="333333"/>
                </a:solidFill>
                <a:effectLst/>
                <a:latin typeface="Calibri" panose="020F0502020204030204" pitchFamily="34" charset="0"/>
              </a:rPr>
              <a:t>A</a:t>
            </a:r>
            <a:r>
              <a:rPr lang="en-GB" sz="3200" b="0" i="0" u="none" strike="noStrike" dirty="0">
                <a:solidFill>
                  <a:srgbClr val="333333"/>
                </a:solidFill>
                <a:effectLst/>
                <a:latin typeface="Calibri" panose="020F0502020204030204" pitchFamily="34" charset="0"/>
              </a:rPr>
              <a:t>n MFF is both an expression of the EU’s political priorities and a budgetary planning tool. The EU’s annual budgets must respect the ceilings agreed in the MFF.</a:t>
            </a:r>
          </a:p>
          <a:p>
            <a:pPr algn="just"/>
            <a:r>
              <a:rPr lang="en-GB" sz="3200" b="0" i="0" u="none" strike="noStrike" dirty="0">
                <a:solidFill>
                  <a:srgbClr val="333333"/>
                </a:solidFill>
                <a:effectLst/>
                <a:latin typeface="Calibri" panose="020F0502020204030204" pitchFamily="34" charset="0"/>
              </a:rPr>
              <a:t>MFFs are proposed by the European Commission and then negotiated in the Council as well as in the European Parliament. The Parliament’s consent and unanimity in the Council are required for its adoption.</a:t>
            </a:r>
          </a:p>
          <a:p>
            <a:pPr algn="just"/>
            <a:r>
              <a:rPr lang="en-GB" sz="3200" b="0" i="0" u="none" strike="noStrike" dirty="0">
                <a:solidFill>
                  <a:srgbClr val="333333"/>
                </a:solidFill>
                <a:effectLst/>
                <a:latin typeface="Calibri" panose="020F0502020204030204" pitchFamily="34" charset="0"/>
              </a:rPr>
              <a:t>MFFs are accompanied by an agreement between the EU institutions to implement budgetary discipline and to cooperate on budgetary matters.</a:t>
            </a:r>
          </a:p>
          <a:p>
            <a:endParaRPr lang="it-IT" dirty="0"/>
          </a:p>
        </p:txBody>
      </p:sp>
      <p:sp>
        <p:nvSpPr>
          <p:cNvPr id="4" name="Segnaposto data 3">
            <a:extLst>
              <a:ext uri="{FF2B5EF4-FFF2-40B4-BE49-F238E27FC236}">
                <a16:creationId xmlns:a16="http://schemas.microsoft.com/office/drawing/2014/main" id="{AD374382-DC9E-019A-EC84-63635C5F62A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105DE62-B45D-FD64-42A4-843D6455350B}"/>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469B2934-5AC9-7E8C-9C7B-FA137A54D7E4}"/>
              </a:ext>
            </a:extLst>
          </p:cNvPr>
          <p:cNvSpPr>
            <a:spLocks noGrp="1"/>
          </p:cNvSpPr>
          <p:nvPr>
            <p:ph type="sldNum" sz="quarter" idx="12"/>
          </p:nvPr>
        </p:nvSpPr>
        <p:spPr/>
        <p:txBody>
          <a:bodyPr/>
          <a:lstStyle/>
          <a:p>
            <a:fld id="{DD589A36-170F-7348-BCDB-23CF9D860473}" type="slidenum">
              <a:rPr lang="it-IT" smtClean="0"/>
              <a:t>24</a:t>
            </a:fld>
            <a:endParaRPr lang="it-IT"/>
          </a:p>
        </p:txBody>
      </p:sp>
    </p:spTree>
    <p:extLst>
      <p:ext uri="{BB962C8B-B14F-4D97-AF65-F5344CB8AC3E}">
        <p14:creationId xmlns:p14="http://schemas.microsoft.com/office/powerpoint/2010/main" val="277445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0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AE3384-E18B-A7C7-5A71-3CBE6C007FBE}"/>
              </a:ext>
            </a:extLst>
          </p:cNvPr>
          <p:cNvSpPr>
            <a:spLocks noGrp="1"/>
          </p:cNvSpPr>
          <p:nvPr>
            <p:ph type="title" idx="4294967295"/>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Multiannual Finanacial Framework 2021-2027 and NGEU</a:t>
            </a:r>
          </a:p>
        </p:txBody>
      </p:sp>
      <p:pic>
        <p:nvPicPr>
          <p:cNvPr id="7" name="Segnaposto contenuto 5">
            <a:extLst>
              <a:ext uri="{FF2B5EF4-FFF2-40B4-BE49-F238E27FC236}">
                <a16:creationId xmlns:a16="http://schemas.microsoft.com/office/drawing/2014/main" id="{906586E6-925C-3F5D-6C51-3FF919452C70}"/>
              </a:ext>
            </a:extLst>
          </p:cNvPr>
          <p:cNvPicPr>
            <a:picLocks noChangeAspect="1"/>
          </p:cNvPicPr>
          <p:nvPr/>
        </p:nvPicPr>
        <p:blipFill>
          <a:blip r:embed="rId2"/>
          <a:stretch>
            <a:fillRect/>
          </a:stretch>
        </p:blipFill>
        <p:spPr>
          <a:xfrm>
            <a:off x="4207933" y="912958"/>
            <a:ext cx="7347537" cy="5033060"/>
          </a:xfrm>
          <a:prstGeom prst="rect">
            <a:avLst/>
          </a:prstGeom>
        </p:spPr>
      </p:pic>
      <p:sp>
        <p:nvSpPr>
          <p:cNvPr id="5" name="Segnaposto piè di pagina 4">
            <a:extLst>
              <a:ext uri="{FF2B5EF4-FFF2-40B4-BE49-F238E27FC236}">
                <a16:creationId xmlns:a16="http://schemas.microsoft.com/office/drawing/2014/main" id="{1F3A243E-8342-AF73-0537-5A88EDB054A5}"/>
              </a:ext>
            </a:extLst>
          </p:cNvPr>
          <p:cNvSpPr>
            <a:spLocks noGrp="1"/>
          </p:cNvSpPr>
          <p:nvPr>
            <p:ph type="ftr" sz="quarter" idx="4294967295"/>
          </p:nvPr>
        </p:nvSpPr>
        <p:spPr>
          <a:xfrm>
            <a:off x="838200" y="6356350"/>
            <a:ext cx="5960951" cy="365125"/>
          </a:xfrm>
          <a:noFill/>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Titolo della Presentazione/Sezione</a:t>
            </a:r>
          </a:p>
        </p:txBody>
      </p:sp>
      <p:sp>
        <p:nvSpPr>
          <p:cNvPr id="4" name="Segnaposto data 3">
            <a:extLst>
              <a:ext uri="{FF2B5EF4-FFF2-40B4-BE49-F238E27FC236}">
                <a16:creationId xmlns:a16="http://schemas.microsoft.com/office/drawing/2014/main" id="{9BED1286-22FE-3083-892F-E3AEB2F6E121}"/>
              </a:ext>
            </a:extLst>
          </p:cNvPr>
          <p:cNvSpPr>
            <a:spLocks noGrp="1"/>
          </p:cNvSpPr>
          <p:nvPr>
            <p:ph type="dt" sz="half" idx="4294967295"/>
          </p:nvPr>
        </p:nvSpPr>
        <p:spPr>
          <a:xfrm>
            <a:off x="8047083" y="6356350"/>
            <a:ext cx="2556791" cy="365125"/>
          </a:xfrm>
          <a:noFill/>
        </p:spPr>
        <p:txBody>
          <a:bodyPr vert="horz" lIns="91440" tIns="45720" rIns="91440" bIns="45720" rtlCol="0" anchor="ctr">
            <a:normAutofit/>
          </a:bodyPr>
          <a:lstStyle/>
          <a:p>
            <a:pPr>
              <a:spcAft>
                <a:spcPts val="600"/>
              </a:spcAft>
            </a:pPr>
            <a:fld id="{2721728E-09D1-294C-815A-88BEBB89DB06}" type="datetime4">
              <a:rPr lang="en-US" sz="1200" smtClean="0">
                <a:solidFill>
                  <a:schemeClr val="tx1">
                    <a:tint val="75000"/>
                  </a:schemeClr>
                </a:solidFill>
                <a:latin typeface="+mn-lt"/>
                <a:ea typeface="+mn-ea"/>
                <a:cs typeface="+mn-cs"/>
              </a:rPr>
              <a:pPr>
                <a:spcAft>
                  <a:spcPts val="600"/>
                </a:spcAft>
              </a:pPr>
              <a:t>September 19, 2024</a:t>
            </a:fld>
            <a:endParaRPr lang="en-US" sz="1200">
              <a:solidFill>
                <a:schemeClr val="tx1">
                  <a:tint val="75000"/>
                </a:schemeClr>
              </a:solidFill>
              <a:latin typeface="+mn-lt"/>
              <a:ea typeface="+mn-ea"/>
              <a:cs typeface="+mn-cs"/>
            </a:endParaRPr>
          </a:p>
        </p:txBody>
      </p:sp>
      <p:sp>
        <p:nvSpPr>
          <p:cNvPr id="6" name="Segnaposto numero diapositiva 5">
            <a:extLst>
              <a:ext uri="{FF2B5EF4-FFF2-40B4-BE49-F238E27FC236}">
                <a16:creationId xmlns:a16="http://schemas.microsoft.com/office/drawing/2014/main" id="{181DFA3F-E17F-3B75-F7E3-14AC1940C5C6}"/>
              </a:ext>
            </a:extLst>
          </p:cNvPr>
          <p:cNvSpPr>
            <a:spLocks noGrp="1"/>
          </p:cNvSpPr>
          <p:nvPr>
            <p:ph type="sldNum" sz="quarter" idx="4294967295"/>
          </p:nvPr>
        </p:nvSpPr>
        <p:spPr>
          <a:xfrm>
            <a:off x="10926476" y="6356350"/>
            <a:ext cx="625443" cy="365125"/>
          </a:xfrm>
          <a:noFill/>
        </p:spPr>
        <p:txBody>
          <a:bodyPr vert="horz" lIns="91440" tIns="45720" rIns="91440" bIns="45720" rtlCol="0" anchor="ctr">
            <a:normAutofit/>
          </a:bodyPr>
          <a:lstStyle/>
          <a:p>
            <a:pPr algn="l">
              <a:spcAft>
                <a:spcPts val="600"/>
              </a:spcAft>
            </a:pPr>
            <a:fld id="{DD589A36-170F-7348-BCDB-23CF9D860473}" type="slidenum">
              <a:rPr lang="en-US" sz="1200" smtClean="0">
                <a:solidFill>
                  <a:schemeClr val="tx1">
                    <a:tint val="75000"/>
                  </a:schemeClr>
                </a:solidFill>
                <a:latin typeface="+mn-lt"/>
                <a:ea typeface="+mn-ea"/>
                <a:cs typeface="+mn-cs"/>
              </a:rPr>
              <a:pPr algn="l">
                <a:spcAft>
                  <a:spcPts val="600"/>
                </a:spcAft>
              </a:pPr>
              <a:t>25</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9333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6" descr="Immagine che contiene testo, schermata, cerchio, Carattere&#10;&#10;Descrizione generata automaticamente">
            <a:extLst>
              <a:ext uri="{FF2B5EF4-FFF2-40B4-BE49-F238E27FC236}">
                <a16:creationId xmlns:a16="http://schemas.microsoft.com/office/drawing/2014/main" id="{4E3C7DD5-A4C1-D104-3E2E-689E6C6D6CAF}"/>
              </a:ext>
            </a:extLst>
          </p:cNvPr>
          <p:cNvPicPr>
            <a:picLocks noChangeAspect="1"/>
          </p:cNvPicPr>
          <p:nvPr/>
        </p:nvPicPr>
        <p:blipFill>
          <a:blip r:embed="rId2"/>
          <a:stretch>
            <a:fillRect/>
          </a:stretch>
        </p:blipFill>
        <p:spPr>
          <a:xfrm>
            <a:off x="2903300" y="68263"/>
            <a:ext cx="6385400" cy="6721475"/>
          </a:xfrm>
          <a:prstGeom prst="rect">
            <a:avLst/>
          </a:prstGeom>
          <a:noFill/>
        </p:spPr>
      </p:pic>
      <p:sp>
        <p:nvSpPr>
          <p:cNvPr id="4" name="Segnaposto data 3" hidden="1">
            <a:extLst>
              <a:ext uri="{FF2B5EF4-FFF2-40B4-BE49-F238E27FC236}">
                <a16:creationId xmlns:a16="http://schemas.microsoft.com/office/drawing/2014/main" id="{AAE4D9B0-96B1-9B89-FF95-7F4230528A30}"/>
              </a:ext>
            </a:extLst>
          </p:cNvPr>
          <p:cNvSpPr>
            <a:spLocks noGrp="1"/>
          </p:cNvSpPr>
          <p:nvPr>
            <p:ph type="dt" sz="half" idx="4294967295"/>
          </p:nvPr>
        </p:nvSpPr>
        <p:spPr>
          <a:xfrm>
            <a:off x="8445500" y="6224587"/>
            <a:ext cx="2286000" cy="365125"/>
          </a:xfrm>
        </p:spPr>
        <p:txBody>
          <a:bodyPr/>
          <a:lstStyle/>
          <a:p>
            <a:pPr>
              <a:spcAft>
                <a:spcPts val="600"/>
              </a:spcAft>
            </a:pPr>
            <a:fld id="{2721728E-09D1-294C-815A-88BEBB89DB06}" type="datetime4">
              <a:rPr lang="it-IT" smtClean="0"/>
              <a:pPr>
                <a:spcAft>
                  <a:spcPts val="600"/>
                </a:spcAft>
              </a:pPr>
              <a:t>19 settembre 2024</a:t>
            </a:fld>
            <a:endParaRPr lang="it-IT"/>
          </a:p>
        </p:txBody>
      </p:sp>
      <p:sp>
        <p:nvSpPr>
          <p:cNvPr id="6" name="Segnaposto numero diapositiva 5" hidden="1">
            <a:extLst>
              <a:ext uri="{FF2B5EF4-FFF2-40B4-BE49-F238E27FC236}">
                <a16:creationId xmlns:a16="http://schemas.microsoft.com/office/drawing/2014/main" id="{82254B2A-05B4-1B55-412B-652377E719E7}"/>
              </a:ext>
            </a:extLst>
          </p:cNvPr>
          <p:cNvSpPr>
            <a:spLocks noGrp="1"/>
          </p:cNvSpPr>
          <p:nvPr>
            <p:ph type="sldNum" sz="quarter" idx="4294967295"/>
          </p:nvPr>
        </p:nvSpPr>
        <p:spPr>
          <a:xfrm>
            <a:off x="10896600" y="6224587"/>
            <a:ext cx="858838" cy="365125"/>
          </a:xfrm>
        </p:spPr>
        <p:txBody>
          <a:bodyPr/>
          <a:lstStyle/>
          <a:p>
            <a:pPr>
              <a:spcAft>
                <a:spcPts val="600"/>
              </a:spcAft>
            </a:pPr>
            <a:fld id="{DD589A36-170F-7348-BCDB-23CF9D860473}" type="slidenum">
              <a:rPr lang="it-IT" smtClean="0"/>
              <a:pPr>
                <a:spcAft>
                  <a:spcPts val="600"/>
                </a:spcAft>
              </a:pPr>
              <a:t>26</a:t>
            </a:fld>
            <a:endParaRPr lang="it-IT"/>
          </a:p>
        </p:txBody>
      </p:sp>
    </p:spTree>
    <p:extLst>
      <p:ext uri="{BB962C8B-B14F-4D97-AF65-F5344CB8AC3E}">
        <p14:creationId xmlns:p14="http://schemas.microsoft.com/office/powerpoint/2010/main" val="122653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51EC757A-2EB0-499C-5D29-3B1B5F95896D}"/>
              </a:ext>
            </a:extLst>
          </p:cNvPr>
          <p:cNvPicPr>
            <a:picLocks noGrp="1" noChangeAspect="1"/>
          </p:cNvPicPr>
          <p:nvPr>
            <p:ph idx="1"/>
          </p:nvPr>
        </p:nvPicPr>
        <p:blipFill>
          <a:blip r:embed="rId2"/>
          <a:stretch>
            <a:fillRect/>
          </a:stretch>
        </p:blipFill>
        <p:spPr>
          <a:xfrm>
            <a:off x="3484563" y="493154"/>
            <a:ext cx="5246078" cy="5571067"/>
          </a:xfrm>
          <a:prstGeom prst="rect">
            <a:avLst/>
          </a:prstGeom>
        </p:spPr>
      </p:pic>
      <p:sp>
        <p:nvSpPr>
          <p:cNvPr id="4" name="Segnaposto data 3">
            <a:extLst>
              <a:ext uri="{FF2B5EF4-FFF2-40B4-BE49-F238E27FC236}">
                <a16:creationId xmlns:a16="http://schemas.microsoft.com/office/drawing/2014/main" id="{6EED6946-2C09-DBAC-CEB9-6E2360896CD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pPr>
            <a:r>
              <a:rPr lang="en-US" sz="1200">
                <a:solidFill>
                  <a:schemeClr val="tx1">
                    <a:tint val="75000"/>
                  </a:schemeClr>
                </a:solidFill>
                <a:latin typeface="+mn-lt"/>
                <a:ea typeface="+mn-ea"/>
                <a:cs typeface="+mn-cs"/>
              </a:rPr>
              <a:t>04/09/23</a:t>
            </a:r>
          </a:p>
        </p:txBody>
      </p:sp>
      <p:sp>
        <p:nvSpPr>
          <p:cNvPr id="5" name="Segnaposto piè di pagina 4">
            <a:extLst>
              <a:ext uri="{FF2B5EF4-FFF2-40B4-BE49-F238E27FC236}">
                <a16:creationId xmlns:a16="http://schemas.microsoft.com/office/drawing/2014/main" id="{333B9EC9-E0DA-5E08-0765-DB7D382B0D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1000" kern="1200">
                <a:solidFill>
                  <a:schemeClr val="tx1">
                    <a:tint val="75000"/>
                  </a:schemeClr>
                </a:solidFill>
                <a:latin typeface="+mn-lt"/>
                <a:ea typeface="+mn-ea"/>
                <a:cs typeface="+mn-cs"/>
              </a:rPr>
              <a:t>Countering Corruption in Public Administration through Trasparency</a:t>
            </a:r>
          </a:p>
        </p:txBody>
      </p:sp>
      <p:sp>
        <p:nvSpPr>
          <p:cNvPr id="6" name="Segnaposto numero diapositiva 5">
            <a:extLst>
              <a:ext uri="{FF2B5EF4-FFF2-40B4-BE49-F238E27FC236}">
                <a16:creationId xmlns:a16="http://schemas.microsoft.com/office/drawing/2014/main" id="{156E7E66-5CAA-AD6E-40EE-1F3E2E4C4E1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589A36-170F-7348-BCDB-23CF9D860473}" type="slidenum">
              <a:rPr lang="en-US" sz="1200" smtClean="0">
                <a:solidFill>
                  <a:schemeClr val="tx1">
                    <a:tint val="75000"/>
                  </a:schemeClr>
                </a:solidFill>
                <a:latin typeface="+mn-lt"/>
                <a:ea typeface="+mn-ea"/>
                <a:cs typeface="+mn-cs"/>
              </a:rPr>
              <a:pPr>
                <a:spcAft>
                  <a:spcPts val="600"/>
                </a:spcAft>
              </a:pPr>
              <a:t>27</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89648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9F0611BC-90B7-4CD2-E263-8A44C765DE17}"/>
              </a:ext>
            </a:extLst>
          </p:cNvPr>
          <p:cNvPicPr>
            <a:picLocks noGrp="1" noChangeAspect="1"/>
          </p:cNvPicPr>
          <p:nvPr>
            <p:ph idx="1"/>
          </p:nvPr>
        </p:nvPicPr>
        <p:blipFill>
          <a:blip r:embed="rId2"/>
          <a:stretch>
            <a:fillRect/>
          </a:stretch>
        </p:blipFill>
        <p:spPr>
          <a:xfrm>
            <a:off x="2014631" y="643466"/>
            <a:ext cx="8162737" cy="5571067"/>
          </a:xfrm>
          <a:prstGeom prst="rect">
            <a:avLst/>
          </a:prstGeom>
        </p:spPr>
      </p:pic>
      <p:sp>
        <p:nvSpPr>
          <p:cNvPr id="4" name="Segnaposto data 3">
            <a:extLst>
              <a:ext uri="{FF2B5EF4-FFF2-40B4-BE49-F238E27FC236}">
                <a16:creationId xmlns:a16="http://schemas.microsoft.com/office/drawing/2014/main" id="{296B0CB7-E3FB-A882-5837-61BB0766906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pPr>
            <a:r>
              <a:rPr lang="en-US" sz="1200">
                <a:solidFill>
                  <a:schemeClr val="tx1">
                    <a:tint val="75000"/>
                  </a:schemeClr>
                </a:solidFill>
                <a:latin typeface="+mn-lt"/>
                <a:ea typeface="+mn-ea"/>
                <a:cs typeface="+mn-cs"/>
              </a:rPr>
              <a:t>04/09/23</a:t>
            </a:r>
          </a:p>
        </p:txBody>
      </p:sp>
      <p:sp>
        <p:nvSpPr>
          <p:cNvPr id="5" name="Segnaposto piè di pagina 4">
            <a:extLst>
              <a:ext uri="{FF2B5EF4-FFF2-40B4-BE49-F238E27FC236}">
                <a16:creationId xmlns:a16="http://schemas.microsoft.com/office/drawing/2014/main" id="{52E1E543-DB14-18FE-01A4-32A364059DD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1000" kern="1200">
                <a:solidFill>
                  <a:schemeClr val="tx1">
                    <a:tint val="75000"/>
                  </a:schemeClr>
                </a:solidFill>
                <a:latin typeface="+mn-lt"/>
                <a:ea typeface="+mn-ea"/>
                <a:cs typeface="+mn-cs"/>
              </a:rPr>
              <a:t>Countering Corruption in Public Administration through Trasparency</a:t>
            </a:r>
          </a:p>
        </p:txBody>
      </p:sp>
      <p:sp>
        <p:nvSpPr>
          <p:cNvPr id="6" name="Segnaposto numero diapositiva 5">
            <a:extLst>
              <a:ext uri="{FF2B5EF4-FFF2-40B4-BE49-F238E27FC236}">
                <a16:creationId xmlns:a16="http://schemas.microsoft.com/office/drawing/2014/main" id="{968F4FBE-6893-04D3-B882-2AD86254CF8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589A36-170F-7348-BCDB-23CF9D860473}" type="slidenum">
              <a:rPr lang="en-US" sz="1200" smtClean="0">
                <a:solidFill>
                  <a:schemeClr val="tx1">
                    <a:tint val="75000"/>
                  </a:schemeClr>
                </a:solidFill>
                <a:latin typeface="+mn-lt"/>
                <a:ea typeface="+mn-ea"/>
                <a:cs typeface="+mn-cs"/>
              </a:rPr>
              <a:pPr>
                <a:spcAft>
                  <a:spcPts val="600"/>
                </a:spcAft>
              </a:pPr>
              <a:t>28</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9856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9D8F2FB-978F-F7CF-6E60-AF678FB27124}"/>
              </a:ext>
            </a:extLst>
          </p:cNvPr>
          <p:cNvSpPr>
            <a:spLocks noGrp="1"/>
          </p:cNvSpPr>
          <p:nvPr>
            <p:ph type="dt" sz="half" idx="10"/>
          </p:nvPr>
        </p:nvSpPr>
        <p:spPr>
          <a:xfrm>
            <a:off x="643467" y="6356350"/>
            <a:ext cx="2743200" cy="365125"/>
          </a:xfrm>
        </p:spPr>
        <p:txBody>
          <a:bodyPr vert="horz" lIns="91440" tIns="45720" rIns="91440" bIns="45720" rtlCol="0" anchor="ctr">
            <a:normAutofit/>
          </a:bodyPr>
          <a:lstStyle/>
          <a:p>
            <a:pPr algn="l">
              <a:spcAft>
                <a:spcPts val="600"/>
              </a:spcAft>
            </a:pPr>
            <a:r>
              <a:rPr lang="en-US" sz="1200">
                <a:solidFill>
                  <a:schemeClr val="tx1">
                    <a:tint val="75000"/>
                  </a:schemeClr>
                </a:solidFill>
                <a:latin typeface="+mn-lt"/>
                <a:ea typeface="+mn-ea"/>
                <a:cs typeface="+mn-cs"/>
              </a:rPr>
              <a:t>04/09/23</a:t>
            </a:r>
          </a:p>
        </p:txBody>
      </p:sp>
      <p:sp>
        <p:nvSpPr>
          <p:cNvPr id="5" name="Segnaposto piè di pagina 4">
            <a:extLst>
              <a:ext uri="{FF2B5EF4-FFF2-40B4-BE49-F238E27FC236}">
                <a16:creationId xmlns:a16="http://schemas.microsoft.com/office/drawing/2014/main" id="{AD463611-F539-496F-6A5A-18A41818D5A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1000" kern="1200">
                <a:solidFill>
                  <a:schemeClr val="tx1">
                    <a:tint val="75000"/>
                  </a:schemeClr>
                </a:solidFill>
                <a:latin typeface="+mn-lt"/>
                <a:ea typeface="+mn-ea"/>
                <a:cs typeface="+mn-cs"/>
              </a:rPr>
              <a:t>Countering Corruption in Public Administration through Trasparency</a:t>
            </a:r>
          </a:p>
        </p:txBody>
      </p:sp>
      <p:sp>
        <p:nvSpPr>
          <p:cNvPr id="6" name="Segnaposto numero diapositiva 5">
            <a:extLst>
              <a:ext uri="{FF2B5EF4-FFF2-40B4-BE49-F238E27FC236}">
                <a16:creationId xmlns:a16="http://schemas.microsoft.com/office/drawing/2014/main" id="{6DB4129C-8245-63E8-C573-EDF2AD642C91}"/>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D589A36-170F-7348-BCDB-23CF9D860473}" type="slidenum">
              <a:rPr lang="en-US" sz="1200" smtClean="0">
                <a:solidFill>
                  <a:schemeClr val="tx1">
                    <a:tint val="75000"/>
                  </a:schemeClr>
                </a:solidFill>
                <a:latin typeface="+mn-lt"/>
                <a:ea typeface="+mn-ea"/>
                <a:cs typeface="+mn-cs"/>
              </a:rPr>
              <a:pPr>
                <a:spcAft>
                  <a:spcPts val="600"/>
                </a:spcAft>
              </a:pPr>
              <a:t>29</a:t>
            </a:fld>
            <a:endParaRPr lang="en-US" sz="1200">
              <a:solidFill>
                <a:schemeClr val="tx1">
                  <a:tint val="75000"/>
                </a:schemeClr>
              </a:solidFill>
              <a:latin typeface="+mn-lt"/>
              <a:ea typeface="+mn-ea"/>
              <a:cs typeface="+mn-cs"/>
            </a:endParaRPr>
          </a:p>
        </p:txBody>
      </p:sp>
      <p:pic>
        <p:nvPicPr>
          <p:cNvPr id="7" name="Segnaposto contenuto 6">
            <a:extLst>
              <a:ext uri="{FF2B5EF4-FFF2-40B4-BE49-F238E27FC236}">
                <a16:creationId xmlns:a16="http://schemas.microsoft.com/office/drawing/2014/main" id="{7E67D381-C7F9-9F6C-1E03-387CC8A13F7F}"/>
              </a:ext>
            </a:extLst>
          </p:cNvPr>
          <p:cNvPicPr>
            <a:picLocks noGrp="1" noChangeAspect="1"/>
          </p:cNvPicPr>
          <p:nvPr>
            <p:ph idx="1"/>
          </p:nvPr>
        </p:nvPicPr>
        <p:blipFill>
          <a:blip r:embed="rId2"/>
          <a:stretch>
            <a:fillRect/>
          </a:stretch>
        </p:blipFill>
        <p:spPr>
          <a:xfrm>
            <a:off x="643467" y="1970447"/>
            <a:ext cx="10905066" cy="2917104"/>
          </a:xfrm>
          <a:prstGeom prst="rect">
            <a:avLst/>
          </a:prstGeom>
          <a:ln>
            <a:noFill/>
          </a:ln>
        </p:spPr>
      </p:pic>
    </p:spTree>
    <p:extLst>
      <p:ext uri="{BB962C8B-B14F-4D97-AF65-F5344CB8AC3E}">
        <p14:creationId xmlns:p14="http://schemas.microsoft.com/office/powerpoint/2010/main" val="362715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AF47BD9-266A-EE7D-B839-8DEA899F8F14}"/>
              </a:ext>
            </a:extLst>
          </p:cNvPr>
          <p:cNvSpPr>
            <a:spLocks noGrp="1"/>
          </p:cNvSpPr>
          <p:nvPr>
            <p:ph type="title"/>
          </p:nvPr>
        </p:nvSpPr>
        <p:spPr/>
        <p:txBody>
          <a:bodyPr/>
          <a:lstStyle/>
          <a:p>
            <a:r>
              <a:rPr lang="it-IT" sz="2800" b="1" dirty="0"/>
              <a:t>Definition of EU Budget</a:t>
            </a:r>
            <a:endParaRPr lang="it-IT" b="1" dirty="0"/>
          </a:p>
        </p:txBody>
      </p:sp>
      <p:sp>
        <p:nvSpPr>
          <p:cNvPr id="5" name="Segnaposto contenuto 4">
            <a:extLst>
              <a:ext uri="{FF2B5EF4-FFF2-40B4-BE49-F238E27FC236}">
                <a16:creationId xmlns:a16="http://schemas.microsoft.com/office/drawing/2014/main" id="{F8B90B8D-D89B-0FC3-3AD2-59A062EFF8FF}"/>
              </a:ext>
            </a:extLst>
          </p:cNvPr>
          <p:cNvSpPr>
            <a:spLocks noGrp="1"/>
          </p:cNvSpPr>
          <p:nvPr>
            <p:ph idx="1"/>
          </p:nvPr>
        </p:nvSpPr>
        <p:spPr/>
        <p:txBody>
          <a:bodyPr/>
          <a:lstStyle/>
          <a:p>
            <a:pPr marL="0" indent="0" algn="ctr">
              <a:buNone/>
            </a:pPr>
            <a:r>
              <a:rPr lang="it-IT" dirty="0">
                <a:effectLst/>
                <a:latin typeface="+mn-lt"/>
              </a:rPr>
              <a:t>«The EU budget </a:t>
            </a:r>
            <a:r>
              <a:rPr lang="it-IT" dirty="0" err="1">
                <a:effectLst/>
                <a:latin typeface="+mn-lt"/>
              </a:rPr>
              <a:t>is</a:t>
            </a:r>
            <a:r>
              <a:rPr lang="it-IT" dirty="0">
                <a:effectLst/>
                <a:latin typeface="+mn-lt"/>
              </a:rPr>
              <a:t> the </a:t>
            </a:r>
            <a:r>
              <a:rPr lang="it-IT" dirty="0" err="1">
                <a:effectLst/>
                <a:latin typeface="+mn-lt"/>
              </a:rPr>
              <a:t>financial</a:t>
            </a:r>
            <a:r>
              <a:rPr lang="it-IT" dirty="0">
                <a:effectLst/>
                <a:latin typeface="+mn-lt"/>
              </a:rPr>
              <a:t> </a:t>
            </a:r>
            <a:r>
              <a:rPr lang="it-IT" dirty="0" err="1">
                <a:effectLst/>
                <a:latin typeface="+mn-lt"/>
              </a:rPr>
              <a:t>instrument</a:t>
            </a:r>
            <a:r>
              <a:rPr lang="it-IT" dirty="0">
                <a:effectLst/>
                <a:latin typeface="+mn-lt"/>
              </a:rPr>
              <a:t> </a:t>
            </a:r>
            <a:r>
              <a:rPr lang="it-IT" dirty="0" err="1">
                <a:effectLst/>
                <a:latin typeface="+mn-lt"/>
              </a:rPr>
              <a:t>through</a:t>
            </a:r>
            <a:r>
              <a:rPr lang="it-IT" dirty="0">
                <a:effectLst/>
                <a:latin typeface="+mn-lt"/>
              </a:rPr>
              <a:t> </a:t>
            </a:r>
            <a:r>
              <a:rPr lang="it-IT" dirty="0" err="1">
                <a:effectLst/>
                <a:latin typeface="+mn-lt"/>
              </a:rPr>
              <a:t>which</a:t>
            </a:r>
            <a:r>
              <a:rPr lang="it-IT" dirty="0">
                <a:effectLst/>
                <a:latin typeface="+mn-lt"/>
              </a:rPr>
              <a:t> the </a:t>
            </a:r>
            <a:r>
              <a:rPr lang="it-IT" dirty="0" err="1">
                <a:effectLst/>
                <a:latin typeface="+mn-lt"/>
              </a:rPr>
              <a:t>European</a:t>
            </a:r>
            <a:r>
              <a:rPr lang="it-IT" dirty="0">
                <a:effectLst/>
                <a:latin typeface="+mn-lt"/>
              </a:rPr>
              <a:t> institutions </a:t>
            </a:r>
            <a:r>
              <a:rPr lang="it-IT" dirty="0" err="1">
                <a:effectLst/>
                <a:latin typeface="+mn-lt"/>
              </a:rPr>
              <a:t>translate</a:t>
            </a:r>
            <a:r>
              <a:rPr lang="it-IT" dirty="0">
                <a:effectLst/>
                <a:latin typeface="+mn-lt"/>
              </a:rPr>
              <a:t> </a:t>
            </a:r>
            <a:r>
              <a:rPr lang="it-IT" dirty="0" err="1">
                <a:effectLst/>
                <a:latin typeface="+mn-lt"/>
              </a:rPr>
              <a:t>their</a:t>
            </a:r>
            <a:r>
              <a:rPr lang="it-IT" dirty="0">
                <a:effectLst/>
                <a:latin typeface="+mn-lt"/>
              </a:rPr>
              <a:t> policies </a:t>
            </a:r>
            <a:r>
              <a:rPr lang="it-IT" dirty="0" err="1">
                <a:effectLst/>
                <a:latin typeface="+mn-lt"/>
              </a:rPr>
              <a:t>into</a:t>
            </a:r>
            <a:r>
              <a:rPr lang="it-IT" dirty="0">
                <a:effectLst/>
                <a:latin typeface="+mn-lt"/>
              </a:rPr>
              <a:t> concrete reality» (</a:t>
            </a:r>
            <a:r>
              <a:rPr lang="it-IT" dirty="0" err="1">
                <a:effectLst/>
                <a:latin typeface="+mn-lt"/>
              </a:rPr>
              <a:t>Kengyel</a:t>
            </a:r>
            <a:r>
              <a:rPr lang="it-IT" dirty="0">
                <a:effectLst/>
                <a:latin typeface="+mn-lt"/>
              </a:rPr>
              <a:t>, 2016; Citi, 2015; </a:t>
            </a:r>
            <a:r>
              <a:rPr lang="it-IT" dirty="0" err="1">
                <a:effectLst/>
                <a:latin typeface="+mn-lt"/>
              </a:rPr>
              <a:t>Laffan</a:t>
            </a:r>
            <a:r>
              <a:rPr lang="it-IT" dirty="0">
                <a:effectLst/>
                <a:latin typeface="+mn-lt"/>
              </a:rPr>
              <a:t>, 1997). </a:t>
            </a:r>
            <a:endParaRPr lang="it-IT" sz="4800" dirty="0">
              <a:latin typeface="+mn-lt"/>
            </a:endParaRPr>
          </a:p>
          <a:p>
            <a:pPr algn="ctr"/>
            <a:endParaRPr lang="it-IT" dirty="0"/>
          </a:p>
        </p:txBody>
      </p:sp>
      <p:sp>
        <p:nvSpPr>
          <p:cNvPr id="2" name="Segnaposto data 1">
            <a:extLst>
              <a:ext uri="{FF2B5EF4-FFF2-40B4-BE49-F238E27FC236}">
                <a16:creationId xmlns:a16="http://schemas.microsoft.com/office/drawing/2014/main" id="{ECA5B0A2-E078-1C34-D6FA-C11BB087F159}"/>
              </a:ext>
            </a:extLst>
          </p:cNvPr>
          <p:cNvSpPr>
            <a:spLocks noGrp="1"/>
          </p:cNvSpPr>
          <p:nvPr>
            <p:ph type="dt" sz="half" idx="10"/>
          </p:nvPr>
        </p:nvSpPr>
        <p:spPr/>
        <p:txBody>
          <a:bodyPr/>
          <a:lstStyle/>
          <a:p>
            <a:fld id="{EE33963A-5F1C-9E44-A101-09D5145AB554}" type="datetime4">
              <a:rPr lang="it-IT" smtClean="0"/>
              <a:pPr/>
              <a:t>19 settembre 2024</a:t>
            </a:fld>
            <a:endParaRPr lang="it-IT" dirty="0"/>
          </a:p>
        </p:txBody>
      </p:sp>
      <p:pic>
        <p:nvPicPr>
          <p:cNvPr id="9" name="Immagine 8" descr="Immagine che contiene simbolo, Carattere, logo, Elementi grafici&#10;&#10;Descrizione generata automaticamente">
            <a:extLst>
              <a:ext uri="{FF2B5EF4-FFF2-40B4-BE49-F238E27FC236}">
                <a16:creationId xmlns:a16="http://schemas.microsoft.com/office/drawing/2014/main" id="{5DEDD2B8-1313-030B-D4E2-68028CAA6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10" name="CasellaDiTesto 9">
            <a:extLst>
              <a:ext uri="{FF2B5EF4-FFF2-40B4-BE49-F238E27FC236}">
                <a16:creationId xmlns:a16="http://schemas.microsoft.com/office/drawing/2014/main" id="{8BAB4B78-8137-6F9B-2C7B-ADA73E479E4F}"/>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pic>
        <p:nvPicPr>
          <p:cNvPr id="3" name="Immagine 2" descr="Immagine che contiene testo, Carattere, schermata, logo&#10;&#10;Descrizione generata automaticamente">
            <a:extLst>
              <a:ext uri="{FF2B5EF4-FFF2-40B4-BE49-F238E27FC236}">
                <a16:creationId xmlns:a16="http://schemas.microsoft.com/office/drawing/2014/main" id="{7B692276-00E2-835F-B18E-E4A9A217D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415101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D263F505-985C-3040-F619-3537ADFD2979}"/>
              </a:ext>
            </a:extLst>
          </p:cNvPr>
          <p:cNvSpPr>
            <a:spLocks noGrp="1"/>
          </p:cNvSpPr>
          <p:nvPr>
            <p:ph type="dt" sz="half" idx="10"/>
          </p:nvPr>
        </p:nvSpPr>
        <p:spPr>
          <a:xfrm>
            <a:off x="643467" y="6356350"/>
            <a:ext cx="2743200" cy="365125"/>
          </a:xfrm>
        </p:spPr>
        <p:txBody>
          <a:bodyPr vert="horz" lIns="91440" tIns="45720" rIns="91440" bIns="45720" rtlCol="0" anchor="ctr">
            <a:normAutofit/>
          </a:bodyPr>
          <a:lstStyle/>
          <a:p>
            <a:pPr algn="l">
              <a:spcAft>
                <a:spcPts val="600"/>
              </a:spcAft>
            </a:pPr>
            <a:r>
              <a:rPr lang="en-US" sz="1200">
                <a:solidFill>
                  <a:schemeClr val="tx1">
                    <a:tint val="75000"/>
                  </a:schemeClr>
                </a:solidFill>
                <a:latin typeface="+mn-lt"/>
                <a:ea typeface="+mn-ea"/>
                <a:cs typeface="+mn-cs"/>
              </a:rPr>
              <a:t>04/09/23</a:t>
            </a:r>
          </a:p>
        </p:txBody>
      </p:sp>
      <p:sp>
        <p:nvSpPr>
          <p:cNvPr id="5" name="Segnaposto piè di pagina 4">
            <a:extLst>
              <a:ext uri="{FF2B5EF4-FFF2-40B4-BE49-F238E27FC236}">
                <a16:creationId xmlns:a16="http://schemas.microsoft.com/office/drawing/2014/main" id="{3AA92DC4-C30E-B896-589F-70CDF5C0812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1000" kern="1200">
                <a:solidFill>
                  <a:schemeClr val="tx1">
                    <a:tint val="75000"/>
                  </a:schemeClr>
                </a:solidFill>
                <a:latin typeface="+mn-lt"/>
                <a:ea typeface="+mn-ea"/>
                <a:cs typeface="+mn-cs"/>
              </a:rPr>
              <a:t>Countering Corruption in Public Administration through Trasparency</a:t>
            </a:r>
          </a:p>
        </p:txBody>
      </p:sp>
      <p:sp>
        <p:nvSpPr>
          <p:cNvPr id="6" name="Segnaposto numero diapositiva 5">
            <a:extLst>
              <a:ext uri="{FF2B5EF4-FFF2-40B4-BE49-F238E27FC236}">
                <a16:creationId xmlns:a16="http://schemas.microsoft.com/office/drawing/2014/main" id="{7EEC4B7C-5050-30C5-577A-28542FCAE2C8}"/>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D589A36-170F-7348-BCDB-23CF9D860473}" type="slidenum">
              <a:rPr lang="en-US" sz="1200" smtClean="0">
                <a:solidFill>
                  <a:schemeClr val="tx1">
                    <a:tint val="75000"/>
                  </a:schemeClr>
                </a:solidFill>
                <a:latin typeface="+mn-lt"/>
                <a:ea typeface="+mn-ea"/>
                <a:cs typeface="+mn-cs"/>
              </a:rPr>
              <a:pPr>
                <a:spcAft>
                  <a:spcPts val="600"/>
                </a:spcAft>
              </a:pPr>
              <a:t>30</a:t>
            </a:fld>
            <a:endParaRPr lang="en-US" sz="1200">
              <a:solidFill>
                <a:schemeClr val="tx1">
                  <a:tint val="75000"/>
                </a:schemeClr>
              </a:solidFill>
              <a:latin typeface="+mn-lt"/>
              <a:ea typeface="+mn-ea"/>
              <a:cs typeface="+mn-cs"/>
            </a:endParaRPr>
          </a:p>
        </p:txBody>
      </p:sp>
      <p:pic>
        <p:nvPicPr>
          <p:cNvPr id="7" name="Segnaposto contenuto 6">
            <a:extLst>
              <a:ext uri="{FF2B5EF4-FFF2-40B4-BE49-F238E27FC236}">
                <a16:creationId xmlns:a16="http://schemas.microsoft.com/office/drawing/2014/main" id="{34D43AB1-D64B-259E-22EC-4983609A4A54}"/>
              </a:ext>
            </a:extLst>
          </p:cNvPr>
          <p:cNvPicPr>
            <a:picLocks noGrp="1" noChangeAspect="1"/>
          </p:cNvPicPr>
          <p:nvPr>
            <p:ph idx="1"/>
          </p:nvPr>
        </p:nvPicPr>
        <p:blipFill>
          <a:blip r:embed="rId2"/>
          <a:stretch>
            <a:fillRect/>
          </a:stretch>
        </p:blipFill>
        <p:spPr>
          <a:xfrm>
            <a:off x="2524804" y="643467"/>
            <a:ext cx="7142391" cy="5571065"/>
          </a:xfrm>
          <a:prstGeom prst="rect">
            <a:avLst/>
          </a:prstGeom>
          <a:ln>
            <a:noFill/>
          </a:ln>
        </p:spPr>
      </p:pic>
    </p:spTree>
    <p:extLst>
      <p:ext uri="{BB962C8B-B14F-4D97-AF65-F5344CB8AC3E}">
        <p14:creationId xmlns:p14="http://schemas.microsoft.com/office/powerpoint/2010/main" val="60499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BD2B5-1293-D7AB-019B-641F8F23AEED}"/>
              </a:ext>
            </a:extLst>
          </p:cNvPr>
          <p:cNvSpPr>
            <a:spLocks noGrp="1"/>
          </p:cNvSpPr>
          <p:nvPr>
            <p:ph type="title"/>
          </p:nvPr>
        </p:nvSpPr>
        <p:spPr/>
        <p:txBody>
          <a:bodyPr/>
          <a:lstStyle/>
          <a:p>
            <a:r>
              <a:rPr lang="it-IT" sz="2800" dirty="0">
                <a:effectLst/>
                <a:latin typeface="Calibri" panose="020F0502020204030204" pitchFamily="34" charset="0"/>
                <a:cs typeface="Calibri" panose="020F0502020204030204" pitchFamily="34" charset="0"/>
              </a:rPr>
              <a:t>How </a:t>
            </a:r>
            <a:r>
              <a:rPr lang="it-IT" sz="2800" dirty="0" err="1">
                <a:effectLst/>
                <a:latin typeface="Calibri" panose="020F0502020204030204" pitchFamily="34" charset="0"/>
                <a:cs typeface="Calibri" panose="020F0502020204030204" pitchFamily="34" charset="0"/>
              </a:rPr>
              <a:t>is</a:t>
            </a:r>
            <a:r>
              <a:rPr lang="it-IT" sz="2800" dirty="0">
                <a:effectLst/>
                <a:latin typeface="Calibri" panose="020F0502020204030204" pitchFamily="34" charset="0"/>
                <a:cs typeface="Calibri" panose="020F0502020204030204" pitchFamily="34" charset="0"/>
              </a:rPr>
              <a:t> the EU </a:t>
            </a:r>
            <a:r>
              <a:rPr lang="it-IT" sz="2800" dirty="0" err="1">
                <a:effectLst/>
                <a:latin typeface="Calibri" panose="020F0502020204030204" pitchFamily="34" charset="0"/>
                <a:cs typeface="Calibri" panose="020F0502020204030204" pitchFamily="34" charset="0"/>
              </a:rPr>
              <a:t>annual</a:t>
            </a:r>
            <a:r>
              <a:rPr lang="it-IT" sz="2800" dirty="0">
                <a:effectLst/>
                <a:latin typeface="Calibri" panose="020F0502020204030204" pitchFamily="34" charset="0"/>
                <a:cs typeface="Calibri" panose="020F0502020204030204" pitchFamily="34" charset="0"/>
              </a:rPr>
              <a:t> budget </a:t>
            </a:r>
            <a:r>
              <a:rPr lang="it-IT" sz="2800" dirty="0" err="1">
                <a:effectLst/>
                <a:latin typeface="Calibri" panose="020F0502020204030204" pitchFamily="34" charset="0"/>
                <a:cs typeface="Calibri" panose="020F0502020204030204" pitchFamily="34" charset="0"/>
              </a:rPr>
              <a:t>approved</a:t>
            </a:r>
            <a:r>
              <a:rPr lang="it-IT" sz="2800" dirty="0">
                <a:effectLst/>
                <a:latin typeface="Calibri" panose="020F0502020204030204" pitchFamily="34" charset="0"/>
                <a:cs typeface="Calibri" panose="020F0502020204030204" pitchFamily="34" charset="0"/>
              </a:rPr>
              <a:t>?</a:t>
            </a:r>
            <a:endParaRPr lang="it-IT" dirty="0"/>
          </a:p>
        </p:txBody>
      </p:sp>
      <p:sp>
        <p:nvSpPr>
          <p:cNvPr id="3" name="Segnaposto contenuto 2">
            <a:extLst>
              <a:ext uri="{FF2B5EF4-FFF2-40B4-BE49-F238E27FC236}">
                <a16:creationId xmlns:a16="http://schemas.microsoft.com/office/drawing/2014/main" id="{DDDAE105-D136-C966-584A-8745DB18D6F8}"/>
              </a:ext>
            </a:extLst>
          </p:cNvPr>
          <p:cNvSpPr>
            <a:spLocks noGrp="1"/>
          </p:cNvSpPr>
          <p:nvPr>
            <p:ph idx="1"/>
          </p:nvPr>
        </p:nvSpPr>
        <p:spPr/>
        <p:txBody>
          <a:bodyPr>
            <a:normAutofit/>
          </a:bodyPr>
          <a:lstStyle/>
          <a:p>
            <a:pPr algn="just"/>
            <a:r>
              <a:rPr lang="en-GB" sz="3200" dirty="0">
                <a:effectLst/>
                <a:latin typeface="Calibri" panose="020F0502020204030204" pitchFamily="34" charset="0"/>
              </a:rPr>
              <a:t>The annual EU budget is drafted, examined, and approved within the general context of the MFF. Through this procedure, the key institutions are again the Commission, the Council, and the European Parliament. </a:t>
            </a:r>
          </a:p>
          <a:p>
            <a:endParaRPr lang="it-IT" dirty="0"/>
          </a:p>
        </p:txBody>
      </p:sp>
      <p:sp>
        <p:nvSpPr>
          <p:cNvPr id="4" name="Segnaposto data 3">
            <a:extLst>
              <a:ext uri="{FF2B5EF4-FFF2-40B4-BE49-F238E27FC236}">
                <a16:creationId xmlns:a16="http://schemas.microsoft.com/office/drawing/2014/main" id="{D13AE535-D813-A9FE-C791-294D26643E47}"/>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C6A0CDD-8122-FD8D-1895-E0CA2EC5ABEE}"/>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7663343-60F5-82EE-7DC6-A40134C75FEE}"/>
              </a:ext>
            </a:extLst>
          </p:cNvPr>
          <p:cNvSpPr>
            <a:spLocks noGrp="1"/>
          </p:cNvSpPr>
          <p:nvPr>
            <p:ph type="sldNum" sz="quarter" idx="12"/>
          </p:nvPr>
        </p:nvSpPr>
        <p:spPr/>
        <p:txBody>
          <a:bodyPr/>
          <a:lstStyle/>
          <a:p>
            <a:fld id="{DD589A36-170F-7348-BCDB-23CF9D860473}" type="slidenum">
              <a:rPr lang="it-IT" smtClean="0"/>
              <a:t>31</a:t>
            </a:fld>
            <a:endParaRPr lang="it-IT"/>
          </a:p>
        </p:txBody>
      </p:sp>
    </p:spTree>
    <p:extLst>
      <p:ext uri="{BB962C8B-B14F-4D97-AF65-F5344CB8AC3E}">
        <p14:creationId xmlns:p14="http://schemas.microsoft.com/office/powerpoint/2010/main" val="140197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59FE7-C226-8C22-4A1F-BC3F942AEC0C}"/>
              </a:ext>
            </a:extLst>
          </p:cNvPr>
          <p:cNvSpPr>
            <a:spLocks noGrp="1"/>
          </p:cNvSpPr>
          <p:nvPr>
            <p:ph type="title"/>
          </p:nvPr>
        </p:nvSpPr>
        <p:spPr/>
        <p:txBody>
          <a:bodyPr/>
          <a:lstStyle/>
          <a:p>
            <a:r>
              <a:rPr lang="it-IT" sz="2400" dirty="0">
                <a:effectLst/>
                <a:latin typeface="Calibri" panose="020F0502020204030204" pitchFamily="34" charset="0"/>
                <a:cs typeface="Calibri" panose="020F0502020204030204" pitchFamily="34" charset="0"/>
              </a:rPr>
              <a:t>How </a:t>
            </a:r>
            <a:r>
              <a:rPr lang="it-IT" sz="2400" dirty="0" err="1">
                <a:effectLst/>
                <a:latin typeface="Calibri" panose="020F0502020204030204" pitchFamily="34" charset="0"/>
                <a:cs typeface="Calibri" panose="020F0502020204030204" pitchFamily="34" charset="0"/>
              </a:rPr>
              <a:t>is</a:t>
            </a:r>
            <a:r>
              <a:rPr lang="it-IT" sz="2400" dirty="0">
                <a:effectLst/>
                <a:latin typeface="Calibri" panose="020F0502020204030204" pitchFamily="34" charset="0"/>
                <a:cs typeface="Calibri" panose="020F0502020204030204" pitchFamily="34" charset="0"/>
              </a:rPr>
              <a:t> the EU </a:t>
            </a:r>
            <a:r>
              <a:rPr lang="it-IT" sz="2400" dirty="0" err="1">
                <a:effectLst/>
                <a:latin typeface="Calibri" panose="020F0502020204030204" pitchFamily="34" charset="0"/>
                <a:cs typeface="Calibri" panose="020F0502020204030204" pitchFamily="34" charset="0"/>
              </a:rPr>
              <a:t>annual</a:t>
            </a:r>
            <a:r>
              <a:rPr lang="it-IT" sz="2400" dirty="0">
                <a:effectLst/>
                <a:latin typeface="Calibri" panose="020F0502020204030204" pitchFamily="34" charset="0"/>
                <a:cs typeface="Calibri" panose="020F0502020204030204" pitchFamily="34" charset="0"/>
              </a:rPr>
              <a:t> budget </a:t>
            </a:r>
            <a:r>
              <a:rPr lang="it-IT" sz="2400" dirty="0" err="1">
                <a:effectLst/>
                <a:latin typeface="Calibri" panose="020F0502020204030204" pitchFamily="34" charset="0"/>
                <a:cs typeface="Calibri" panose="020F0502020204030204" pitchFamily="34" charset="0"/>
              </a:rPr>
              <a:t>approved</a:t>
            </a:r>
            <a:r>
              <a:rPr lang="it-IT" sz="2400" dirty="0">
                <a:effectLst/>
                <a:latin typeface="Calibri" panose="020F0502020204030204" pitchFamily="34" charset="0"/>
                <a:cs typeface="Calibri" panose="020F0502020204030204" pitchFamily="34" charset="0"/>
              </a:rPr>
              <a:t>?</a:t>
            </a:r>
            <a:endParaRPr lang="it-IT" dirty="0"/>
          </a:p>
        </p:txBody>
      </p:sp>
      <p:sp>
        <p:nvSpPr>
          <p:cNvPr id="3" name="Segnaposto contenuto 2">
            <a:extLst>
              <a:ext uri="{FF2B5EF4-FFF2-40B4-BE49-F238E27FC236}">
                <a16:creationId xmlns:a16="http://schemas.microsoft.com/office/drawing/2014/main" id="{5C0C5E06-7418-0C18-5E44-C8E30959BF80}"/>
              </a:ext>
            </a:extLst>
          </p:cNvPr>
          <p:cNvSpPr>
            <a:spLocks noGrp="1"/>
          </p:cNvSpPr>
          <p:nvPr>
            <p:ph idx="1"/>
          </p:nvPr>
        </p:nvSpPr>
        <p:spPr/>
        <p:txBody>
          <a:bodyPr/>
          <a:lstStyle/>
          <a:p>
            <a:pPr algn="just"/>
            <a:r>
              <a:rPr lang="en-GB" sz="3200" dirty="0">
                <a:effectLst/>
                <a:latin typeface="Calibri" panose="020F0502020204030204" pitchFamily="34" charset="0"/>
              </a:rPr>
              <a:t>In particular, EU treaties assign the Commission the responsibility of drafting the annual budget, while they give the European Parliament and the Council the same rank in carrying out the budget procedure.</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668A220C-8642-06FB-3AA9-089B22271AA1}"/>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4DC508C-B6AE-19E5-5473-284930C979E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4991692-D3F6-59F7-90F7-F2F0CBE3A658}"/>
              </a:ext>
            </a:extLst>
          </p:cNvPr>
          <p:cNvSpPr>
            <a:spLocks noGrp="1"/>
          </p:cNvSpPr>
          <p:nvPr>
            <p:ph type="sldNum" sz="quarter" idx="12"/>
          </p:nvPr>
        </p:nvSpPr>
        <p:spPr/>
        <p:txBody>
          <a:bodyPr/>
          <a:lstStyle/>
          <a:p>
            <a:fld id="{DD589A36-170F-7348-BCDB-23CF9D860473}" type="slidenum">
              <a:rPr lang="it-IT" smtClean="0"/>
              <a:t>32</a:t>
            </a:fld>
            <a:endParaRPr lang="it-IT"/>
          </a:p>
        </p:txBody>
      </p:sp>
    </p:spTree>
    <p:extLst>
      <p:ext uri="{BB962C8B-B14F-4D97-AF65-F5344CB8AC3E}">
        <p14:creationId xmlns:p14="http://schemas.microsoft.com/office/powerpoint/2010/main" val="188448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ED8B4-9413-E68F-E6F8-DC46332403B5}"/>
              </a:ext>
            </a:extLst>
          </p:cNvPr>
          <p:cNvSpPr>
            <a:spLocks noGrp="1"/>
          </p:cNvSpPr>
          <p:nvPr>
            <p:ph type="title"/>
          </p:nvPr>
        </p:nvSpPr>
        <p:spPr/>
        <p:txBody>
          <a:bodyPr/>
          <a:lstStyle/>
          <a:p>
            <a:r>
              <a:rPr lang="it-IT" sz="2800" dirty="0">
                <a:effectLst/>
                <a:latin typeface="Calibri" panose="020F0502020204030204" pitchFamily="34" charset="0"/>
                <a:cs typeface="Calibri" panose="020F0502020204030204" pitchFamily="34" charset="0"/>
              </a:rPr>
              <a:t>How </a:t>
            </a:r>
            <a:r>
              <a:rPr lang="it-IT" sz="2800" dirty="0" err="1">
                <a:effectLst/>
                <a:latin typeface="Calibri" panose="020F0502020204030204" pitchFamily="34" charset="0"/>
                <a:cs typeface="Calibri" panose="020F0502020204030204" pitchFamily="34" charset="0"/>
              </a:rPr>
              <a:t>is</a:t>
            </a:r>
            <a:r>
              <a:rPr lang="it-IT" sz="2800" dirty="0">
                <a:effectLst/>
                <a:latin typeface="Calibri" panose="020F0502020204030204" pitchFamily="34" charset="0"/>
                <a:cs typeface="Calibri" panose="020F0502020204030204" pitchFamily="34" charset="0"/>
              </a:rPr>
              <a:t> the EU </a:t>
            </a:r>
            <a:r>
              <a:rPr lang="it-IT" sz="2800" dirty="0" err="1">
                <a:effectLst/>
                <a:latin typeface="Calibri" panose="020F0502020204030204" pitchFamily="34" charset="0"/>
                <a:cs typeface="Calibri" panose="020F0502020204030204" pitchFamily="34" charset="0"/>
              </a:rPr>
              <a:t>annual</a:t>
            </a:r>
            <a:r>
              <a:rPr lang="it-IT" sz="2800" dirty="0">
                <a:effectLst/>
                <a:latin typeface="Calibri" panose="020F0502020204030204" pitchFamily="34" charset="0"/>
                <a:cs typeface="Calibri" panose="020F0502020204030204" pitchFamily="34" charset="0"/>
              </a:rPr>
              <a:t> budget </a:t>
            </a:r>
            <a:r>
              <a:rPr lang="it-IT" sz="2800" dirty="0" err="1">
                <a:effectLst/>
                <a:latin typeface="Calibri" panose="020F0502020204030204" pitchFamily="34" charset="0"/>
                <a:cs typeface="Calibri" panose="020F0502020204030204" pitchFamily="34" charset="0"/>
              </a:rPr>
              <a:t>approved</a:t>
            </a:r>
            <a:r>
              <a:rPr lang="it-IT" sz="2800" dirty="0">
                <a:effectLst/>
                <a:latin typeface="Calibri" panose="020F0502020204030204" pitchFamily="34" charset="0"/>
                <a:cs typeface="Calibri" panose="020F0502020204030204" pitchFamily="34" charset="0"/>
              </a:rPr>
              <a:t>?</a:t>
            </a:r>
            <a:endParaRPr lang="it-IT" dirty="0"/>
          </a:p>
        </p:txBody>
      </p:sp>
      <p:sp>
        <p:nvSpPr>
          <p:cNvPr id="3" name="Segnaposto contenuto 2">
            <a:extLst>
              <a:ext uri="{FF2B5EF4-FFF2-40B4-BE49-F238E27FC236}">
                <a16:creationId xmlns:a16="http://schemas.microsoft.com/office/drawing/2014/main" id="{B43B732F-AACF-F0C0-01AC-120A40A5AD0F}"/>
              </a:ext>
            </a:extLst>
          </p:cNvPr>
          <p:cNvSpPr>
            <a:spLocks noGrp="1"/>
          </p:cNvSpPr>
          <p:nvPr>
            <p:ph idx="1"/>
          </p:nvPr>
        </p:nvSpPr>
        <p:spPr/>
        <p:txBody>
          <a:bodyPr/>
          <a:lstStyle/>
          <a:p>
            <a:pPr algn="just"/>
            <a:r>
              <a:rPr lang="en-GB" sz="3200" dirty="0">
                <a:effectLst/>
                <a:latin typeface="Calibri" panose="020F0502020204030204" pitchFamily="34" charset="0"/>
              </a:rPr>
              <a:t>In the annual EU budget, all the revenues deriving from their resources are included together with the estimated expenditure for each financial year. The budget is adopted within the framework of a special legislative procedure governed in great detail by Art. 314 TFEU. </a:t>
            </a:r>
          </a:p>
          <a:p>
            <a:endParaRPr lang="it-IT" dirty="0"/>
          </a:p>
        </p:txBody>
      </p:sp>
      <p:sp>
        <p:nvSpPr>
          <p:cNvPr id="4" name="Segnaposto data 3">
            <a:extLst>
              <a:ext uri="{FF2B5EF4-FFF2-40B4-BE49-F238E27FC236}">
                <a16:creationId xmlns:a16="http://schemas.microsoft.com/office/drawing/2014/main" id="{B46AA88B-A8FC-2487-DD10-B5669063F7C0}"/>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2C48E94C-5751-04CE-510C-8857B34D9454}"/>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DE691A7-3382-39EC-C028-7BBA7FFD4958}"/>
              </a:ext>
            </a:extLst>
          </p:cNvPr>
          <p:cNvSpPr>
            <a:spLocks noGrp="1"/>
          </p:cNvSpPr>
          <p:nvPr>
            <p:ph type="sldNum" sz="quarter" idx="12"/>
          </p:nvPr>
        </p:nvSpPr>
        <p:spPr/>
        <p:txBody>
          <a:bodyPr/>
          <a:lstStyle/>
          <a:p>
            <a:fld id="{DD589A36-170F-7348-BCDB-23CF9D860473}" type="slidenum">
              <a:rPr lang="it-IT" smtClean="0"/>
              <a:t>33</a:t>
            </a:fld>
            <a:endParaRPr lang="it-IT"/>
          </a:p>
        </p:txBody>
      </p:sp>
    </p:spTree>
    <p:extLst>
      <p:ext uri="{BB962C8B-B14F-4D97-AF65-F5344CB8AC3E}">
        <p14:creationId xmlns:p14="http://schemas.microsoft.com/office/powerpoint/2010/main" val="45970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43BCBB-20EA-1330-0040-FFF207C9C60D}"/>
              </a:ext>
            </a:extLst>
          </p:cNvPr>
          <p:cNvSpPr>
            <a:spLocks noGrp="1"/>
          </p:cNvSpPr>
          <p:nvPr>
            <p:ph type="title"/>
          </p:nvPr>
        </p:nvSpPr>
        <p:spPr/>
        <p:txBody>
          <a:bodyPr/>
          <a:lstStyle/>
          <a:p>
            <a:r>
              <a:rPr lang="it-IT" sz="2400" dirty="0">
                <a:effectLst/>
                <a:latin typeface="Calibri" panose="020F0502020204030204" pitchFamily="34" charset="0"/>
                <a:cs typeface="Calibri" panose="020F0502020204030204" pitchFamily="34" charset="0"/>
              </a:rPr>
              <a:t>How </a:t>
            </a:r>
            <a:r>
              <a:rPr lang="it-IT" sz="2400" dirty="0" err="1">
                <a:effectLst/>
                <a:latin typeface="Calibri" panose="020F0502020204030204" pitchFamily="34" charset="0"/>
                <a:cs typeface="Calibri" panose="020F0502020204030204" pitchFamily="34" charset="0"/>
              </a:rPr>
              <a:t>is</a:t>
            </a:r>
            <a:r>
              <a:rPr lang="it-IT" sz="2400" dirty="0">
                <a:effectLst/>
                <a:latin typeface="Calibri" panose="020F0502020204030204" pitchFamily="34" charset="0"/>
                <a:cs typeface="Calibri" panose="020F0502020204030204" pitchFamily="34" charset="0"/>
              </a:rPr>
              <a:t> the EU </a:t>
            </a:r>
            <a:r>
              <a:rPr lang="it-IT" sz="2400" dirty="0" err="1">
                <a:effectLst/>
                <a:latin typeface="Calibri" panose="020F0502020204030204" pitchFamily="34" charset="0"/>
                <a:cs typeface="Calibri" panose="020F0502020204030204" pitchFamily="34" charset="0"/>
              </a:rPr>
              <a:t>annual</a:t>
            </a:r>
            <a:r>
              <a:rPr lang="it-IT" sz="2400" dirty="0">
                <a:effectLst/>
                <a:latin typeface="Calibri" panose="020F0502020204030204" pitchFamily="34" charset="0"/>
                <a:cs typeface="Calibri" panose="020F0502020204030204" pitchFamily="34" charset="0"/>
              </a:rPr>
              <a:t> budget </a:t>
            </a:r>
            <a:r>
              <a:rPr lang="it-IT" sz="2400" dirty="0" err="1">
                <a:effectLst/>
                <a:latin typeface="Calibri" panose="020F0502020204030204" pitchFamily="34" charset="0"/>
                <a:cs typeface="Calibri" panose="020F0502020204030204" pitchFamily="34" charset="0"/>
              </a:rPr>
              <a:t>approved</a:t>
            </a:r>
            <a:r>
              <a:rPr lang="it-IT" sz="2400" dirty="0">
                <a:effectLst/>
                <a:latin typeface="Calibri" panose="020F0502020204030204" pitchFamily="34" charset="0"/>
                <a:cs typeface="Calibri" panose="020F0502020204030204" pitchFamily="34" charset="0"/>
              </a:rPr>
              <a:t>?</a:t>
            </a:r>
            <a:endParaRPr lang="it-IT" dirty="0"/>
          </a:p>
        </p:txBody>
      </p:sp>
      <p:sp>
        <p:nvSpPr>
          <p:cNvPr id="3" name="Segnaposto contenuto 2">
            <a:extLst>
              <a:ext uri="{FF2B5EF4-FFF2-40B4-BE49-F238E27FC236}">
                <a16:creationId xmlns:a16="http://schemas.microsoft.com/office/drawing/2014/main" id="{75495BB4-C678-DCE4-E9FC-8DF294D109E6}"/>
              </a:ext>
            </a:extLst>
          </p:cNvPr>
          <p:cNvSpPr>
            <a:spLocks noGrp="1"/>
          </p:cNvSpPr>
          <p:nvPr>
            <p:ph idx="1"/>
          </p:nvPr>
        </p:nvSpPr>
        <p:spPr/>
        <p:txBody>
          <a:bodyPr/>
          <a:lstStyle/>
          <a:p>
            <a:pPr algn="just"/>
            <a:r>
              <a:rPr lang="en-GB" sz="3200" dirty="0">
                <a:effectLst/>
                <a:latin typeface="Calibri" panose="020F0502020204030204" pitchFamily="34" charset="0"/>
              </a:rPr>
              <a:t>The timing of the procedure is very tight and contains deadlines which, if not met, involve tacit approval by the institution that has remained silent. The goal is to avoid starting a new annual financial year without a duly adopted budget.</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66D0536F-0667-3486-E630-FAACEE58021F}"/>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374244A-92C6-60ED-3BD9-2402FE5C7CD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D7AC35A3-826C-D667-FC1D-FF70C30AA5C2}"/>
              </a:ext>
            </a:extLst>
          </p:cNvPr>
          <p:cNvSpPr>
            <a:spLocks noGrp="1"/>
          </p:cNvSpPr>
          <p:nvPr>
            <p:ph type="sldNum" sz="quarter" idx="12"/>
          </p:nvPr>
        </p:nvSpPr>
        <p:spPr/>
        <p:txBody>
          <a:bodyPr/>
          <a:lstStyle/>
          <a:p>
            <a:fld id="{DD589A36-170F-7348-BCDB-23CF9D860473}" type="slidenum">
              <a:rPr lang="it-IT" smtClean="0"/>
              <a:t>34</a:t>
            </a:fld>
            <a:endParaRPr lang="it-IT"/>
          </a:p>
        </p:txBody>
      </p:sp>
    </p:spTree>
    <p:extLst>
      <p:ext uri="{BB962C8B-B14F-4D97-AF65-F5344CB8AC3E}">
        <p14:creationId xmlns:p14="http://schemas.microsoft.com/office/powerpoint/2010/main" val="3360211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U budget timing (pragmatic calendar)">
            <a:extLst>
              <a:ext uri="{FF2B5EF4-FFF2-40B4-BE49-F238E27FC236}">
                <a16:creationId xmlns:a16="http://schemas.microsoft.com/office/drawing/2014/main" id="{70BE0ABF-8D60-08BD-4C9B-71E284BE0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8" r="1" b="27749"/>
          <a:stretch/>
        </p:blipFill>
        <p:spPr bwMode="auto">
          <a:xfrm>
            <a:off x="3103418" y="62352"/>
            <a:ext cx="5979909" cy="6727386"/>
          </a:xfrm>
          <a:prstGeom prst="rect">
            <a:avLst/>
          </a:prstGeom>
          <a:solidFill>
            <a:srgbClr val="FFFFFF"/>
          </a:solidFill>
          <a:ln>
            <a:noFill/>
          </a:ln>
        </p:spPr>
      </p:pic>
      <p:sp>
        <p:nvSpPr>
          <p:cNvPr id="4" name="Segnaposto data 3" hidden="1">
            <a:extLst>
              <a:ext uri="{FF2B5EF4-FFF2-40B4-BE49-F238E27FC236}">
                <a16:creationId xmlns:a16="http://schemas.microsoft.com/office/drawing/2014/main" id="{8575251E-028D-8ED9-A69E-E270B669A78F}"/>
              </a:ext>
            </a:extLst>
          </p:cNvPr>
          <p:cNvSpPr>
            <a:spLocks noGrp="1"/>
          </p:cNvSpPr>
          <p:nvPr>
            <p:ph type="dt" sz="half" idx="4294967295"/>
          </p:nvPr>
        </p:nvSpPr>
        <p:spPr>
          <a:xfrm>
            <a:off x="8445500" y="6224587"/>
            <a:ext cx="2286000" cy="365125"/>
          </a:xfrm>
        </p:spPr>
        <p:txBody>
          <a:bodyPr/>
          <a:lstStyle/>
          <a:p>
            <a:pPr>
              <a:spcAft>
                <a:spcPts val="600"/>
              </a:spcAft>
            </a:pPr>
            <a:fld id="{2721728E-09D1-294C-815A-88BEBB89DB06}" type="datetime4">
              <a:rPr lang="it-IT" smtClean="0"/>
              <a:pPr>
                <a:spcAft>
                  <a:spcPts val="600"/>
                </a:spcAft>
              </a:pPr>
              <a:t>19 settembre 2024</a:t>
            </a:fld>
            <a:endParaRPr lang="it-IT"/>
          </a:p>
        </p:txBody>
      </p:sp>
      <p:sp>
        <p:nvSpPr>
          <p:cNvPr id="6" name="Segnaposto numero diapositiva 5" hidden="1">
            <a:extLst>
              <a:ext uri="{FF2B5EF4-FFF2-40B4-BE49-F238E27FC236}">
                <a16:creationId xmlns:a16="http://schemas.microsoft.com/office/drawing/2014/main" id="{71163740-B081-9C45-9F79-383C23CA75C1}"/>
              </a:ext>
            </a:extLst>
          </p:cNvPr>
          <p:cNvSpPr>
            <a:spLocks noGrp="1"/>
          </p:cNvSpPr>
          <p:nvPr>
            <p:ph type="sldNum" sz="quarter" idx="4294967295"/>
          </p:nvPr>
        </p:nvSpPr>
        <p:spPr>
          <a:xfrm>
            <a:off x="10896600" y="6224587"/>
            <a:ext cx="858838" cy="365125"/>
          </a:xfrm>
        </p:spPr>
        <p:txBody>
          <a:bodyPr/>
          <a:lstStyle/>
          <a:p>
            <a:pPr>
              <a:spcAft>
                <a:spcPts val="600"/>
              </a:spcAft>
            </a:pPr>
            <a:fld id="{DD589A36-170F-7348-BCDB-23CF9D860473}" type="slidenum">
              <a:rPr lang="it-IT" smtClean="0"/>
              <a:pPr>
                <a:spcAft>
                  <a:spcPts val="600"/>
                </a:spcAft>
              </a:pPr>
              <a:t>35</a:t>
            </a:fld>
            <a:endParaRPr lang="it-IT"/>
          </a:p>
        </p:txBody>
      </p:sp>
    </p:spTree>
    <p:extLst>
      <p:ext uri="{BB962C8B-B14F-4D97-AF65-F5344CB8AC3E}">
        <p14:creationId xmlns:p14="http://schemas.microsoft.com/office/powerpoint/2010/main" val="330072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9F4A7-8DD3-2B80-B202-2C7249E94EC2}"/>
              </a:ext>
            </a:extLst>
          </p:cNvPr>
          <p:cNvSpPr>
            <a:spLocks noGrp="1"/>
          </p:cNvSpPr>
          <p:nvPr>
            <p:ph type="title"/>
          </p:nvPr>
        </p:nvSpPr>
        <p:spPr/>
        <p:txBody>
          <a:bodyPr/>
          <a:lstStyle/>
          <a:p>
            <a:r>
              <a:rPr lang="it-IT" sz="2800" dirty="0">
                <a:solidFill>
                  <a:srgbClr val="2D72B5"/>
                </a:solidFill>
                <a:effectLst/>
                <a:latin typeface="+mn-lt"/>
              </a:rPr>
              <a:t>How </a:t>
            </a:r>
            <a:r>
              <a:rPr lang="it-IT" sz="2800" dirty="0" err="1">
                <a:solidFill>
                  <a:srgbClr val="2D72B5"/>
                </a:solidFill>
                <a:effectLst/>
                <a:latin typeface="+mn-lt"/>
              </a:rPr>
              <a:t>is</a:t>
            </a:r>
            <a:r>
              <a:rPr lang="it-IT" sz="2800" dirty="0">
                <a:solidFill>
                  <a:srgbClr val="2D72B5"/>
                </a:solidFill>
                <a:effectLst/>
                <a:latin typeface="+mn-lt"/>
              </a:rPr>
              <a:t> the EU </a:t>
            </a:r>
            <a:r>
              <a:rPr lang="it-IT" sz="2800" dirty="0" err="1">
                <a:solidFill>
                  <a:srgbClr val="2D72B5"/>
                </a:solidFill>
                <a:effectLst/>
                <a:latin typeface="+mn-lt"/>
              </a:rPr>
              <a:t>annual</a:t>
            </a:r>
            <a:r>
              <a:rPr lang="it-IT" sz="2800" dirty="0">
                <a:solidFill>
                  <a:srgbClr val="2D72B5"/>
                </a:solidFill>
                <a:effectLst/>
                <a:latin typeface="+mn-lt"/>
              </a:rPr>
              <a:t> budget </a:t>
            </a:r>
            <a:r>
              <a:rPr lang="it-IT" sz="2800" dirty="0" err="1">
                <a:solidFill>
                  <a:srgbClr val="2D72B5"/>
                </a:solidFill>
                <a:effectLst/>
                <a:latin typeface="+mn-lt"/>
              </a:rPr>
              <a:t>executed</a:t>
            </a:r>
            <a:r>
              <a:rPr lang="it-IT" sz="2800" dirty="0">
                <a:solidFill>
                  <a:srgbClr val="2D72B5"/>
                </a:solidFill>
                <a:effectLst/>
                <a:latin typeface="+mn-lt"/>
              </a:rPr>
              <a:t> and </a:t>
            </a:r>
            <a:r>
              <a:rPr lang="it-IT" sz="2800" dirty="0" err="1">
                <a:solidFill>
                  <a:srgbClr val="2D72B5"/>
                </a:solidFill>
                <a:effectLst/>
                <a:latin typeface="+mn-lt"/>
              </a:rPr>
              <a:t>implemented</a:t>
            </a:r>
            <a:r>
              <a:rPr lang="it-IT" sz="2800" dirty="0">
                <a:solidFill>
                  <a:srgbClr val="2D72B5"/>
                </a:solidFill>
                <a:effectLst/>
                <a:latin typeface="+mn-lt"/>
              </a:rPr>
              <a:t>?</a:t>
            </a:r>
            <a:endParaRPr lang="it-IT" dirty="0"/>
          </a:p>
        </p:txBody>
      </p:sp>
      <p:sp>
        <p:nvSpPr>
          <p:cNvPr id="3" name="Segnaposto contenuto 2">
            <a:extLst>
              <a:ext uri="{FF2B5EF4-FFF2-40B4-BE49-F238E27FC236}">
                <a16:creationId xmlns:a16="http://schemas.microsoft.com/office/drawing/2014/main" id="{CE75365B-23CC-27D0-ACE8-5BC356BB8FAE}"/>
              </a:ext>
            </a:extLst>
          </p:cNvPr>
          <p:cNvSpPr>
            <a:spLocks noGrp="1"/>
          </p:cNvSpPr>
          <p:nvPr>
            <p:ph idx="1"/>
          </p:nvPr>
        </p:nvSpPr>
        <p:spPr/>
        <p:txBody>
          <a:bodyPr/>
          <a:lstStyle/>
          <a:p>
            <a:pPr algn="just"/>
            <a:r>
              <a:rPr lang="en-GB" sz="3200" dirty="0">
                <a:effectLst/>
                <a:latin typeface="Calibri" panose="020F0502020204030204" pitchFamily="34" charset="0"/>
              </a:rPr>
              <a:t>The Commission and the Parliament are the two main institutions involved in implementing the budget. The Commission monitors budget implementation in co-operation with national administrations. On the other hand, the Parliament leads the discharge procedure. </a:t>
            </a:r>
          </a:p>
          <a:p>
            <a:endParaRPr lang="it-IT" dirty="0"/>
          </a:p>
        </p:txBody>
      </p:sp>
      <p:sp>
        <p:nvSpPr>
          <p:cNvPr id="4" name="Segnaposto data 3">
            <a:extLst>
              <a:ext uri="{FF2B5EF4-FFF2-40B4-BE49-F238E27FC236}">
                <a16:creationId xmlns:a16="http://schemas.microsoft.com/office/drawing/2014/main" id="{A9B2EF68-2EBF-D1BB-64C5-5F90CD89FECB}"/>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34CCD32-DBAB-5414-7B68-04A3C5B9583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04052636-933E-8B80-C55F-036B69A2E8B6}"/>
              </a:ext>
            </a:extLst>
          </p:cNvPr>
          <p:cNvSpPr>
            <a:spLocks noGrp="1"/>
          </p:cNvSpPr>
          <p:nvPr>
            <p:ph type="sldNum" sz="quarter" idx="12"/>
          </p:nvPr>
        </p:nvSpPr>
        <p:spPr/>
        <p:txBody>
          <a:bodyPr/>
          <a:lstStyle/>
          <a:p>
            <a:fld id="{DD589A36-170F-7348-BCDB-23CF9D860473}" type="slidenum">
              <a:rPr lang="it-IT" smtClean="0"/>
              <a:t>36</a:t>
            </a:fld>
            <a:endParaRPr lang="it-IT"/>
          </a:p>
        </p:txBody>
      </p:sp>
    </p:spTree>
    <p:extLst>
      <p:ext uri="{BB962C8B-B14F-4D97-AF65-F5344CB8AC3E}">
        <p14:creationId xmlns:p14="http://schemas.microsoft.com/office/powerpoint/2010/main" val="253637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64251A-16CD-5685-ACCC-5ABD1B5B28AA}"/>
              </a:ext>
            </a:extLst>
          </p:cNvPr>
          <p:cNvSpPr>
            <a:spLocks noGrp="1"/>
          </p:cNvSpPr>
          <p:nvPr>
            <p:ph type="title"/>
          </p:nvPr>
        </p:nvSpPr>
        <p:spPr/>
        <p:txBody>
          <a:bodyPr/>
          <a:lstStyle/>
          <a:p>
            <a:r>
              <a:rPr lang="it-IT" sz="2800" dirty="0">
                <a:solidFill>
                  <a:srgbClr val="2D72B5"/>
                </a:solidFill>
                <a:effectLst/>
                <a:latin typeface="+mn-lt"/>
              </a:rPr>
              <a:t>How </a:t>
            </a:r>
            <a:r>
              <a:rPr lang="it-IT" sz="2800" dirty="0" err="1">
                <a:solidFill>
                  <a:srgbClr val="2D72B5"/>
                </a:solidFill>
                <a:effectLst/>
                <a:latin typeface="+mn-lt"/>
              </a:rPr>
              <a:t>is</a:t>
            </a:r>
            <a:r>
              <a:rPr lang="it-IT" sz="2800" dirty="0">
                <a:solidFill>
                  <a:srgbClr val="2D72B5"/>
                </a:solidFill>
                <a:effectLst/>
                <a:latin typeface="+mn-lt"/>
              </a:rPr>
              <a:t> the EU </a:t>
            </a:r>
            <a:r>
              <a:rPr lang="it-IT" sz="2800" dirty="0" err="1">
                <a:solidFill>
                  <a:srgbClr val="2D72B5"/>
                </a:solidFill>
                <a:effectLst/>
                <a:latin typeface="+mn-lt"/>
              </a:rPr>
              <a:t>annual</a:t>
            </a:r>
            <a:r>
              <a:rPr lang="it-IT" sz="2800" dirty="0">
                <a:solidFill>
                  <a:srgbClr val="2D72B5"/>
                </a:solidFill>
                <a:effectLst/>
                <a:latin typeface="+mn-lt"/>
              </a:rPr>
              <a:t> budget </a:t>
            </a:r>
            <a:r>
              <a:rPr lang="it-IT" sz="2800" dirty="0" err="1">
                <a:solidFill>
                  <a:srgbClr val="2D72B5"/>
                </a:solidFill>
                <a:effectLst/>
                <a:latin typeface="+mn-lt"/>
              </a:rPr>
              <a:t>executed</a:t>
            </a:r>
            <a:r>
              <a:rPr lang="it-IT" sz="2800" dirty="0">
                <a:solidFill>
                  <a:srgbClr val="2D72B5"/>
                </a:solidFill>
                <a:effectLst/>
                <a:latin typeface="+mn-lt"/>
              </a:rPr>
              <a:t> and </a:t>
            </a:r>
            <a:r>
              <a:rPr lang="it-IT" sz="2800" dirty="0" err="1">
                <a:solidFill>
                  <a:srgbClr val="2D72B5"/>
                </a:solidFill>
                <a:effectLst/>
                <a:latin typeface="+mn-lt"/>
              </a:rPr>
              <a:t>implemented</a:t>
            </a:r>
            <a:r>
              <a:rPr lang="it-IT" sz="2800" dirty="0">
                <a:solidFill>
                  <a:srgbClr val="2D72B5"/>
                </a:solidFill>
                <a:effectLst/>
                <a:latin typeface="+mn-lt"/>
              </a:rPr>
              <a:t>?</a:t>
            </a:r>
            <a:endParaRPr lang="it-IT" dirty="0"/>
          </a:p>
        </p:txBody>
      </p:sp>
      <p:sp>
        <p:nvSpPr>
          <p:cNvPr id="3" name="Segnaposto contenuto 2">
            <a:extLst>
              <a:ext uri="{FF2B5EF4-FFF2-40B4-BE49-F238E27FC236}">
                <a16:creationId xmlns:a16="http://schemas.microsoft.com/office/drawing/2014/main" id="{28E0E6C7-B1E5-0EA1-2BF2-469E95AA69E1}"/>
              </a:ext>
            </a:extLst>
          </p:cNvPr>
          <p:cNvSpPr>
            <a:spLocks noGrp="1"/>
          </p:cNvSpPr>
          <p:nvPr>
            <p:ph idx="1"/>
          </p:nvPr>
        </p:nvSpPr>
        <p:spPr/>
        <p:txBody>
          <a:bodyPr/>
          <a:lstStyle/>
          <a:p>
            <a:pPr algn="just"/>
            <a:r>
              <a:rPr lang="en-GB" sz="3200" dirty="0">
                <a:effectLst/>
                <a:latin typeface="Calibri" panose="020F0502020204030204" pitchFamily="34" charset="0"/>
              </a:rPr>
              <a:t>Furthermore, the Parliament and the Council indirectly oversee the implementation of the budget as legislators, as the payment of any expenditure has two legal bases, one in the EU budget and the other in EU legislation that explicitly authorizes such an outlay. </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AD5A02C6-7A07-0648-3513-B8220752EA5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BD8F746-BADE-B8A0-515E-9E5DB1E1CDA6}"/>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68D03774-A5D4-A481-E2A5-8E7E2A74B7AC}"/>
              </a:ext>
            </a:extLst>
          </p:cNvPr>
          <p:cNvSpPr>
            <a:spLocks noGrp="1"/>
          </p:cNvSpPr>
          <p:nvPr>
            <p:ph type="sldNum" sz="quarter" idx="12"/>
          </p:nvPr>
        </p:nvSpPr>
        <p:spPr/>
        <p:txBody>
          <a:bodyPr/>
          <a:lstStyle/>
          <a:p>
            <a:fld id="{DD589A36-170F-7348-BCDB-23CF9D860473}" type="slidenum">
              <a:rPr lang="it-IT" smtClean="0"/>
              <a:t>37</a:t>
            </a:fld>
            <a:endParaRPr lang="it-IT"/>
          </a:p>
        </p:txBody>
      </p:sp>
    </p:spTree>
    <p:extLst>
      <p:ext uri="{BB962C8B-B14F-4D97-AF65-F5344CB8AC3E}">
        <p14:creationId xmlns:p14="http://schemas.microsoft.com/office/powerpoint/2010/main" val="3760619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9F4A7-8DD3-2B80-B202-2C7249E94EC2}"/>
              </a:ext>
            </a:extLst>
          </p:cNvPr>
          <p:cNvSpPr>
            <a:spLocks noGrp="1"/>
          </p:cNvSpPr>
          <p:nvPr>
            <p:ph type="title"/>
          </p:nvPr>
        </p:nvSpPr>
        <p:spPr/>
        <p:txBody>
          <a:bodyPr/>
          <a:lstStyle/>
          <a:p>
            <a:r>
              <a:rPr lang="it-IT" sz="2800" dirty="0">
                <a:solidFill>
                  <a:srgbClr val="2D72B5"/>
                </a:solidFill>
                <a:effectLst/>
                <a:latin typeface="+mn-lt"/>
              </a:rPr>
              <a:t>How </a:t>
            </a:r>
            <a:r>
              <a:rPr lang="it-IT" sz="2800" dirty="0" err="1">
                <a:solidFill>
                  <a:srgbClr val="2D72B5"/>
                </a:solidFill>
                <a:effectLst/>
                <a:latin typeface="+mn-lt"/>
              </a:rPr>
              <a:t>is</a:t>
            </a:r>
            <a:r>
              <a:rPr lang="it-IT" sz="2800" dirty="0">
                <a:solidFill>
                  <a:srgbClr val="2D72B5"/>
                </a:solidFill>
                <a:effectLst/>
                <a:latin typeface="+mn-lt"/>
              </a:rPr>
              <a:t> the EU </a:t>
            </a:r>
            <a:r>
              <a:rPr lang="it-IT" sz="2800" dirty="0" err="1">
                <a:solidFill>
                  <a:srgbClr val="2D72B5"/>
                </a:solidFill>
                <a:effectLst/>
                <a:latin typeface="+mn-lt"/>
              </a:rPr>
              <a:t>annual</a:t>
            </a:r>
            <a:r>
              <a:rPr lang="it-IT" sz="2800" dirty="0">
                <a:solidFill>
                  <a:srgbClr val="2D72B5"/>
                </a:solidFill>
                <a:effectLst/>
                <a:latin typeface="+mn-lt"/>
              </a:rPr>
              <a:t> budget </a:t>
            </a:r>
            <a:r>
              <a:rPr lang="it-IT" sz="2800" dirty="0" err="1">
                <a:solidFill>
                  <a:srgbClr val="2D72B5"/>
                </a:solidFill>
                <a:effectLst/>
                <a:latin typeface="+mn-lt"/>
              </a:rPr>
              <a:t>executed</a:t>
            </a:r>
            <a:r>
              <a:rPr lang="it-IT" sz="2800" dirty="0">
                <a:solidFill>
                  <a:srgbClr val="2D72B5"/>
                </a:solidFill>
                <a:effectLst/>
                <a:latin typeface="+mn-lt"/>
              </a:rPr>
              <a:t> and </a:t>
            </a:r>
            <a:r>
              <a:rPr lang="it-IT" sz="2800" dirty="0" err="1">
                <a:solidFill>
                  <a:srgbClr val="2D72B5"/>
                </a:solidFill>
                <a:effectLst/>
                <a:latin typeface="+mn-lt"/>
              </a:rPr>
              <a:t>implemented</a:t>
            </a:r>
            <a:r>
              <a:rPr lang="it-IT" sz="2800" dirty="0">
                <a:solidFill>
                  <a:srgbClr val="2D72B5"/>
                </a:solidFill>
                <a:effectLst/>
                <a:latin typeface="+mn-lt"/>
              </a:rPr>
              <a:t>?</a:t>
            </a:r>
            <a:endParaRPr lang="it-IT" dirty="0"/>
          </a:p>
        </p:txBody>
      </p:sp>
      <p:sp>
        <p:nvSpPr>
          <p:cNvPr id="3" name="Segnaposto contenuto 2">
            <a:extLst>
              <a:ext uri="{FF2B5EF4-FFF2-40B4-BE49-F238E27FC236}">
                <a16:creationId xmlns:a16="http://schemas.microsoft.com/office/drawing/2014/main" id="{CE75365B-23CC-27D0-ACE8-5BC356BB8FAE}"/>
              </a:ext>
            </a:extLst>
          </p:cNvPr>
          <p:cNvSpPr>
            <a:spLocks noGrp="1"/>
          </p:cNvSpPr>
          <p:nvPr>
            <p:ph idx="1"/>
          </p:nvPr>
        </p:nvSpPr>
        <p:spPr>
          <a:xfrm>
            <a:off x="419100" y="1536970"/>
            <a:ext cx="11222038" cy="4687617"/>
          </a:xfrm>
        </p:spPr>
        <p:txBody>
          <a:bodyPr>
            <a:normAutofit fontScale="85000" lnSpcReduction="10000"/>
          </a:bodyPr>
          <a:lstStyle/>
          <a:p>
            <a:endParaRPr lang="it-IT" sz="2800" b="0" i="0" u="none" strike="noStrike" dirty="0">
              <a:effectLst/>
              <a:latin typeface="arial" panose="020B0604020202020204" pitchFamily="34" charset="0"/>
            </a:endParaRPr>
          </a:p>
          <a:p>
            <a:r>
              <a:rPr lang="en-GB" sz="2400" b="1" i="0" u="none" strike="noStrike" dirty="0">
                <a:effectLst/>
                <a:latin typeface="arial" panose="020B0604020202020204" pitchFamily="34" charset="0"/>
              </a:rPr>
              <a:t>Managing EU funds:</a:t>
            </a:r>
          </a:p>
          <a:p>
            <a:pPr algn="l"/>
            <a:r>
              <a:rPr lang="en-GB" sz="2400" b="0" i="0" u="none" strike="noStrike" dirty="0">
                <a:effectLst/>
                <a:latin typeface="arial" panose="020B0604020202020204" pitchFamily="34" charset="0"/>
              </a:rPr>
              <a:t>Over the 2021-27 period, the long-term budget is managed as follows:</a:t>
            </a:r>
          </a:p>
          <a:p>
            <a:pPr algn="l">
              <a:buFont typeface="Arial" panose="020B0604020202020204" pitchFamily="34" charset="0"/>
              <a:buChar char="•"/>
            </a:pPr>
            <a:r>
              <a:rPr lang="en-GB" sz="2400" b="1" i="0" u="none" strike="noStrike" dirty="0">
                <a:effectLst/>
                <a:latin typeface="arial" panose="020B0604020202020204" pitchFamily="34" charset="0"/>
              </a:rPr>
              <a:t>56%</a:t>
            </a:r>
            <a:r>
              <a:rPr lang="en-GB" sz="2400" b="0" i="0" u="none" strike="noStrike" dirty="0">
                <a:effectLst/>
                <a:latin typeface="arial" panose="020B0604020202020204" pitchFamily="34" charset="0"/>
              </a:rPr>
              <a:t> is jointly managed by national authorities and the Commission (‘</a:t>
            </a:r>
            <a:r>
              <a:rPr lang="en-GB" sz="2400" b="1" i="0" u="none" strike="noStrike" dirty="0">
                <a:effectLst/>
                <a:latin typeface="arial" panose="020B0604020202020204" pitchFamily="34" charset="0"/>
              </a:rPr>
              <a:t>shared management</a:t>
            </a:r>
            <a:r>
              <a:rPr lang="en-GB" sz="2400" b="0" i="0" u="none" strike="noStrike" dirty="0">
                <a:effectLst/>
                <a:latin typeface="arial" panose="020B0604020202020204" pitchFamily="34" charset="0"/>
              </a:rPr>
              <a:t>’) </a:t>
            </a:r>
          </a:p>
          <a:p>
            <a:pPr algn="l">
              <a:buFont typeface="Arial" panose="020B0604020202020204" pitchFamily="34" charset="0"/>
              <a:buChar char="•"/>
            </a:pPr>
            <a:r>
              <a:rPr lang="en-GB" sz="2400" b="1" i="0" u="none" strike="noStrike" dirty="0">
                <a:effectLst/>
                <a:latin typeface="arial" panose="020B0604020202020204" pitchFamily="34" charset="0"/>
              </a:rPr>
              <a:t>37%</a:t>
            </a:r>
            <a:r>
              <a:rPr lang="en-GB" sz="2400" b="0" i="0" u="none" strike="noStrike" dirty="0">
                <a:effectLst/>
                <a:latin typeface="arial" panose="020B0604020202020204" pitchFamily="34" charset="0"/>
              </a:rPr>
              <a:t> is managed by the Commission, its agencies and offices outside the EU (‘</a:t>
            </a:r>
            <a:r>
              <a:rPr lang="en-GB" sz="2400" b="1" i="0" u="none" strike="noStrike" dirty="0">
                <a:effectLst/>
                <a:latin typeface="arial" panose="020B0604020202020204" pitchFamily="34" charset="0"/>
              </a:rPr>
              <a:t>direct management</a:t>
            </a:r>
            <a:r>
              <a:rPr lang="en-GB" sz="2400" b="0" i="0" u="none" strike="noStrike" dirty="0">
                <a:effectLst/>
                <a:latin typeface="arial" panose="020B0604020202020204" pitchFamily="34" charset="0"/>
              </a:rPr>
              <a:t>’) </a:t>
            </a:r>
          </a:p>
          <a:p>
            <a:pPr algn="l">
              <a:buFont typeface="Arial" panose="020B0604020202020204" pitchFamily="34" charset="0"/>
              <a:buChar char="•"/>
            </a:pPr>
            <a:r>
              <a:rPr lang="en-GB" sz="2400" b="1" i="0" u="none" strike="noStrike" dirty="0">
                <a:effectLst/>
                <a:latin typeface="arial" panose="020B0604020202020204" pitchFamily="34" charset="0"/>
              </a:rPr>
              <a:t>7%</a:t>
            </a:r>
            <a:r>
              <a:rPr lang="en-GB" sz="2400" b="0" i="0" u="none" strike="noStrike" dirty="0">
                <a:effectLst/>
                <a:latin typeface="arial" panose="020B0604020202020204" pitchFamily="34" charset="0"/>
              </a:rPr>
              <a:t> is managed by other international organisations, national agencies and non-EU countries (‘</a:t>
            </a:r>
            <a:r>
              <a:rPr lang="en-GB" sz="2400" b="1" i="0" u="none" strike="noStrike" dirty="0">
                <a:effectLst/>
                <a:latin typeface="arial" panose="020B0604020202020204" pitchFamily="34" charset="0"/>
              </a:rPr>
              <a:t>indirect management</a:t>
            </a:r>
            <a:r>
              <a:rPr lang="en-GB" sz="2400" b="0" i="0" u="none" strike="noStrike" dirty="0">
                <a:effectLst/>
                <a:latin typeface="arial" panose="020B0604020202020204" pitchFamily="34" charset="0"/>
              </a:rPr>
              <a:t>’) </a:t>
            </a:r>
          </a:p>
          <a:p>
            <a:pPr algn="l">
              <a:buFont typeface="Arial" panose="020B0604020202020204" pitchFamily="34" charset="0"/>
              <a:buChar char="•"/>
            </a:pPr>
            <a:r>
              <a:rPr lang="en-GB" sz="2400" b="0" i="0" u="none" strike="noStrike" dirty="0">
                <a:effectLst/>
                <a:latin typeface="arial" panose="020B0604020202020204" pitchFamily="34" charset="0"/>
              </a:rPr>
              <a:t>for </a:t>
            </a:r>
            <a:r>
              <a:rPr lang="en-GB" sz="2400" b="1" i="0" u="sng"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NextGenerationEU</a:t>
            </a:r>
            <a:r>
              <a:rPr lang="en-GB" sz="2400" b="0" i="0" u="none" strike="noStrike" dirty="0">
                <a:effectLst/>
                <a:latin typeface="arial" panose="020B0604020202020204" pitchFamily="34" charset="0"/>
              </a:rPr>
              <a:t>, 90% of the funds are channelled via the </a:t>
            </a:r>
            <a:r>
              <a:rPr lang="en-GB" sz="2400" b="1" i="0" u="sng" strike="noStrike" dirty="0">
                <a:solidFill>
                  <a:srgbClr val="00B0F0"/>
                </a:solidFill>
                <a:effectLst/>
                <a:latin typeface="arial" panose="020B0604020202020204" pitchFamily="34" charset="0"/>
                <a:hlinkClick r:id="rId3">
                  <a:extLst>
                    <a:ext uri="{A12FA001-AC4F-418D-AE19-62706E023703}">
                      <ahyp:hlinkClr xmlns:ahyp="http://schemas.microsoft.com/office/drawing/2018/hyperlinkcolor" val="tx"/>
                    </a:ext>
                  </a:extLst>
                </a:hlinkClick>
              </a:rPr>
              <a:t>Recovery and Resilience Facility</a:t>
            </a:r>
            <a:r>
              <a:rPr lang="en-GB" sz="2400" b="0" i="0" u="none" strike="noStrike" dirty="0">
                <a:effectLst/>
                <a:latin typeface="arial" panose="020B0604020202020204" pitchFamily="34" charset="0"/>
              </a:rPr>
              <a:t>, implemented by direct management and worth a total of </a:t>
            </a:r>
            <a:r>
              <a:rPr lang="en-GB" sz="2400" b="1" i="0" u="none" strike="noStrike" dirty="0">
                <a:effectLst/>
                <a:latin typeface="arial" panose="020B0604020202020204" pitchFamily="34" charset="0"/>
              </a:rPr>
              <a:t>€648 billion.</a:t>
            </a:r>
            <a:endParaRPr lang="en-GB" sz="2400" b="0" i="0" u="none" strike="noStrike" dirty="0">
              <a:effectLst/>
              <a:latin typeface="arial" panose="020B0604020202020204" pitchFamily="34" charset="0"/>
            </a:endParaRPr>
          </a:p>
          <a:p>
            <a:endParaRPr lang="it-IT" sz="2800" b="0" i="0" u="none" strike="noStrike" dirty="0">
              <a:effectLst/>
              <a:latin typeface="arial" panose="020B0604020202020204" pitchFamily="34" charset="0"/>
            </a:endParaRPr>
          </a:p>
          <a:p>
            <a:endParaRPr lang="it-IT" dirty="0"/>
          </a:p>
        </p:txBody>
      </p:sp>
      <p:sp>
        <p:nvSpPr>
          <p:cNvPr id="4" name="Segnaposto data 3">
            <a:extLst>
              <a:ext uri="{FF2B5EF4-FFF2-40B4-BE49-F238E27FC236}">
                <a16:creationId xmlns:a16="http://schemas.microsoft.com/office/drawing/2014/main" id="{A9B2EF68-2EBF-D1BB-64C5-5F90CD89FECB}"/>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34CCD32-DBAB-5414-7B68-04A3C5B9583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04052636-933E-8B80-C55F-036B69A2E8B6}"/>
              </a:ext>
            </a:extLst>
          </p:cNvPr>
          <p:cNvSpPr>
            <a:spLocks noGrp="1"/>
          </p:cNvSpPr>
          <p:nvPr>
            <p:ph type="sldNum" sz="quarter" idx="12"/>
          </p:nvPr>
        </p:nvSpPr>
        <p:spPr/>
        <p:txBody>
          <a:bodyPr/>
          <a:lstStyle/>
          <a:p>
            <a:fld id="{DD589A36-170F-7348-BCDB-23CF9D860473}" type="slidenum">
              <a:rPr lang="it-IT" smtClean="0"/>
              <a:t>38</a:t>
            </a:fld>
            <a:endParaRPr lang="it-IT"/>
          </a:p>
        </p:txBody>
      </p:sp>
    </p:spTree>
    <p:extLst>
      <p:ext uri="{BB962C8B-B14F-4D97-AF65-F5344CB8AC3E}">
        <p14:creationId xmlns:p14="http://schemas.microsoft.com/office/powerpoint/2010/main" val="162126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9F4A7-8DD3-2B80-B202-2C7249E94EC2}"/>
              </a:ext>
            </a:extLst>
          </p:cNvPr>
          <p:cNvSpPr>
            <a:spLocks noGrp="1"/>
          </p:cNvSpPr>
          <p:nvPr>
            <p:ph type="title"/>
          </p:nvPr>
        </p:nvSpPr>
        <p:spPr/>
        <p:txBody>
          <a:bodyPr/>
          <a:lstStyle/>
          <a:p>
            <a:r>
              <a:rPr lang="it-IT" sz="2800" dirty="0">
                <a:solidFill>
                  <a:srgbClr val="2D72B5"/>
                </a:solidFill>
                <a:effectLst/>
                <a:latin typeface="+mn-lt"/>
              </a:rPr>
              <a:t>How </a:t>
            </a:r>
            <a:r>
              <a:rPr lang="it-IT" sz="2800" dirty="0" err="1">
                <a:solidFill>
                  <a:srgbClr val="2D72B5"/>
                </a:solidFill>
                <a:effectLst/>
                <a:latin typeface="+mn-lt"/>
              </a:rPr>
              <a:t>is</a:t>
            </a:r>
            <a:r>
              <a:rPr lang="it-IT" sz="2800" dirty="0">
                <a:solidFill>
                  <a:srgbClr val="2D72B5"/>
                </a:solidFill>
                <a:effectLst/>
                <a:latin typeface="+mn-lt"/>
              </a:rPr>
              <a:t> the EU </a:t>
            </a:r>
            <a:r>
              <a:rPr lang="it-IT" sz="2800" dirty="0" err="1">
                <a:solidFill>
                  <a:srgbClr val="2D72B5"/>
                </a:solidFill>
                <a:effectLst/>
                <a:latin typeface="+mn-lt"/>
              </a:rPr>
              <a:t>annual</a:t>
            </a:r>
            <a:r>
              <a:rPr lang="it-IT" sz="2800" dirty="0">
                <a:solidFill>
                  <a:srgbClr val="2D72B5"/>
                </a:solidFill>
                <a:effectLst/>
                <a:latin typeface="+mn-lt"/>
              </a:rPr>
              <a:t> budget </a:t>
            </a:r>
            <a:r>
              <a:rPr lang="it-IT" sz="2800" dirty="0" err="1">
                <a:solidFill>
                  <a:srgbClr val="2D72B5"/>
                </a:solidFill>
                <a:effectLst/>
                <a:latin typeface="+mn-lt"/>
              </a:rPr>
              <a:t>executed</a:t>
            </a:r>
            <a:r>
              <a:rPr lang="it-IT" sz="2800" dirty="0">
                <a:solidFill>
                  <a:srgbClr val="2D72B5"/>
                </a:solidFill>
                <a:effectLst/>
                <a:latin typeface="+mn-lt"/>
              </a:rPr>
              <a:t> and </a:t>
            </a:r>
            <a:r>
              <a:rPr lang="it-IT" sz="2800" dirty="0" err="1">
                <a:solidFill>
                  <a:srgbClr val="2D72B5"/>
                </a:solidFill>
                <a:effectLst/>
                <a:latin typeface="+mn-lt"/>
              </a:rPr>
              <a:t>implemented</a:t>
            </a:r>
            <a:r>
              <a:rPr lang="it-IT" sz="2800" dirty="0">
                <a:solidFill>
                  <a:srgbClr val="2D72B5"/>
                </a:solidFill>
                <a:effectLst/>
                <a:latin typeface="+mn-lt"/>
              </a:rPr>
              <a:t>?</a:t>
            </a:r>
            <a:endParaRPr lang="it-IT" dirty="0"/>
          </a:p>
        </p:txBody>
      </p:sp>
      <p:sp>
        <p:nvSpPr>
          <p:cNvPr id="3" name="Segnaposto contenuto 2">
            <a:extLst>
              <a:ext uri="{FF2B5EF4-FFF2-40B4-BE49-F238E27FC236}">
                <a16:creationId xmlns:a16="http://schemas.microsoft.com/office/drawing/2014/main" id="{CE75365B-23CC-27D0-ACE8-5BC356BB8FAE}"/>
              </a:ext>
            </a:extLst>
          </p:cNvPr>
          <p:cNvSpPr>
            <a:spLocks noGrp="1"/>
          </p:cNvSpPr>
          <p:nvPr>
            <p:ph idx="1"/>
          </p:nvPr>
        </p:nvSpPr>
        <p:spPr>
          <a:xfrm>
            <a:off x="419100" y="1536970"/>
            <a:ext cx="11222038" cy="4687617"/>
          </a:xfrm>
        </p:spPr>
        <p:txBody>
          <a:bodyPr>
            <a:normAutofit lnSpcReduction="10000"/>
          </a:bodyPr>
          <a:lstStyle/>
          <a:p>
            <a:pPr marL="0" indent="0">
              <a:buNone/>
            </a:pPr>
            <a:endParaRPr lang="it-IT" sz="2800" b="0" i="0" u="none" strike="noStrike" dirty="0">
              <a:effectLst/>
              <a:latin typeface="arial" panose="020B0604020202020204" pitchFamily="34" charset="0"/>
            </a:endParaRPr>
          </a:p>
          <a:p>
            <a:r>
              <a:rPr lang="en-GB" sz="2400" b="1" i="0" u="none" strike="noStrike" dirty="0">
                <a:effectLst/>
                <a:latin typeface="arial" panose="020B0604020202020204" pitchFamily="34" charset="0"/>
              </a:rPr>
              <a:t>Managing EU funds:</a:t>
            </a:r>
          </a:p>
          <a:p>
            <a:pPr algn="just"/>
            <a:r>
              <a:rPr lang="en-GB" sz="2400" b="0" i="0" u="none" strike="noStrike" dirty="0">
                <a:effectLst/>
                <a:latin typeface="arial" panose="020B0604020202020204" pitchFamily="34" charset="0"/>
              </a:rPr>
              <a:t>The ultimate responsibility for implementing the budget lies with the Commission, which must ensure that every euro spent is recorded and accounted for. If incorrect payments have been made, the Commission works with the countries concerned to recover the money. </a:t>
            </a:r>
          </a:p>
          <a:p>
            <a:pPr algn="just"/>
            <a:r>
              <a:rPr lang="en-GB" sz="2400" b="0" i="0" u="none" strike="noStrike" dirty="0">
                <a:effectLst/>
                <a:latin typeface="arial" panose="020B0604020202020204" pitchFamily="34" charset="0"/>
              </a:rPr>
              <a:t>The annual EU budget is subject to internal and external checks both during and after its implementation – by the Commission, the European Court of Auditors and the European Parliament. In addition, the </a:t>
            </a:r>
            <a:r>
              <a:rPr lang="en-GB" sz="2400" b="0" i="0" u="sng"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European Anti-Fraud Office</a:t>
            </a:r>
            <a:r>
              <a:rPr lang="en-GB" sz="2400" b="0" i="0" u="none" strike="noStrike" dirty="0">
                <a:solidFill>
                  <a:srgbClr val="00B0F0"/>
                </a:solidFill>
                <a:effectLst/>
                <a:latin typeface="arial" panose="020B0604020202020204" pitchFamily="34" charset="0"/>
              </a:rPr>
              <a:t> </a:t>
            </a:r>
            <a:r>
              <a:rPr lang="en-GB" sz="2400" b="0" i="0" u="none" strike="noStrike" dirty="0">
                <a:effectLst/>
                <a:latin typeface="arial" panose="020B0604020202020204" pitchFamily="34" charset="0"/>
              </a:rPr>
              <a:t>can investigate fraudulent use of the EU budget. </a:t>
            </a:r>
          </a:p>
          <a:p>
            <a:endParaRPr lang="it-IT" dirty="0"/>
          </a:p>
        </p:txBody>
      </p:sp>
      <p:sp>
        <p:nvSpPr>
          <p:cNvPr id="4" name="Segnaposto data 3">
            <a:extLst>
              <a:ext uri="{FF2B5EF4-FFF2-40B4-BE49-F238E27FC236}">
                <a16:creationId xmlns:a16="http://schemas.microsoft.com/office/drawing/2014/main" id="{A9B2EF68-2EBF-D1BB-64C5-5F90CD89FECB}"/>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34CCD32-DBAB-5414-7B68-04A3C5B9583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04052636-933E-8B80-C55F-036B69A2E8B6}"/>
              </a:ext>
            </a:extLst>
          </p:cNvPr>
          <p:cNvSpPr>
            <a:spLocks noGrp="1"/>
          </p:cNvSpPr>
          <p:nvPr>
            <p:ph type="sldNum" sz="quarter" idx="12"/>
          </p:nvPr>
        </p:nvSpPr>
        <p:spPr/>
        <p:txBody>
          <a:bodyPr/>
          <a:lstStyle/>
          <a:p>
            <a:fld id="{DD589A36-170F-7348-BCDB-23CF9D860473}" type="slidenum">
              <a:rPr lang="it-IT" smtClean="0"/>
              <a:t>39</a:t>
            </a:fld>
            <a:endParaRPr lang="it-IT"/>
          </a:p>
        </p:txBody>
      </p:sp>
    </p:spTree>
    <p:extLst>
      <p:ext uri="{BB962C8B-B14F-4D97-AF65-F5344CB8AC3E}">
        <p14:creationId xmlns:p14="http://schemas.microsoft.com/office/powerpoint/2010/main" val="294672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AF47BD9-266A-EE7D-B839-8DEA899F8F14}"/>
              </a:ext>
            </a:extLst>
          </p:cNvPr>
          <p:cNvSpPr>
            <a:spLocks noGrp="1"/>
          </p:cNvSpPr>
          <p:nvPr>
            <p:ph type="title"/>
          </p:nvPr>
        </p:nvSpPr>
        <p:spPr/>
        <p:txBody>
          <a:bodyPr/>
          <a:lstStyle/>
          <a:p>
            <a:r>
              <a:rPr lang="it-IT" sz="2800" b="1" dirty="0"/>
              <a:t>Definition of EU Budget</a:t>
            </a:r>
            <a:endParaRPr lang="it-IT" b="1" dirty="0"/>
          </a:p>
        </p:txBody>
      </p:sp>
      <p:sp>
        <p:nvSpPr>
          <p:cNvPr id="5" name="Segnaposto contenuto 4">
            <a:extLst>
              <a:ext uri="{FF2B5EF4-FFF2-40B4-BE49-F238E27FC236}">
                <a16:creationId xmlns:a16="http://schemas.microsoft.com/office/drawing/2014/main" id="{F8B90B8D-D89B-0FC3-3AD2-59A062EFF8FF}"/>
              </a:ext>
            </a:extLst>
          </p:cNvPr>
          <p:cNvSpPr>
            <a:spLocks noGrp="1"/>
          </p:cNvSpPr>
          <p:nvPr>
            <p:ph idx="1"/>
          </p:nvPr>
        </p:nvSpPr>
        <p:spPr/>
        <p:txBody>
          <a:bodyPr>
            <a:normAutofit fontScale="92500" lnSpcReduction="20000"/>
          </a:bodyPr>
          <a:lstStyle/>
          <a:p>
            <a:pPr algn="l"/>
            <a:endParaRPr lang="it-IT" b="1" i="0" u="none" strike="noStrike" dirty="0">
              <a:solidFill>
                <a:srgbClr val="00B0F0"/>
              </a:solidFill>
              <a:effectLst/>
              <a:latin typeface="arial" panose="020B0604020202020204" pitchFamily="34" charset="0"/>
            </a:endParaRPr>
          </a:p>
          <a:p>
            <a:pPr algn="l"/>
            <a:r>
              <a:rPr lang="it-IT" b="1" i="0" u="none" strike="noStrike" dirty="0">
                <a:solidFill>
                  <a:srgbClr val="00B0F0"/>
                </a:solidFill>
                <a:effectLst/>
                <a:latin typeface="arial" panose="020B0604020202020204" pitchFamily="34" charset="0"/>
              </a:rPr>
              <a:t>The EU budget:</a:t>
            </a:r>
          </a:p>
          <a:p>
            <a:pPr algn="just"/>
            <a:r>
              <a:rPr lang="en-GB" b="0" i="0" u="none" strike="noStrike" dirty="0">
                <a:effectLst/>
                <a:latin typeface="arial" panose="020B0604020202020204" pitchFamily="34" charset="0"/>
              </a:rPr>
              <a:t>The EU budget combines resources at European level. </a:t>
            </a:r>
          </a:p>
          <a:p>
            <a:pPr algn="just"/>
            <a:r>
              <a:rPr lang="en-GB" b="0" i="0" u="none" strike="noStrike" dirty="0">
                <a:effectLst/>
                <a:latin typeface="arial" panose="020B0604020202020204" pitchFamily="34" charset="0"/>
              </a:rPr>
              <a:t>As well as funding the EU’s priorities, it also finances big infrastructure and research projects. </a:t>
            </a:r>
          </a:p>
          <a:p>
            <a:pPr algn="just"/>
            <a:r>
              <a:rPr lang="en-GB" b="0" i="0" u="none" strike="noStrike" dirty="0">
                <a:effectLst/>
                <a:latin typeface="arial" panose="020B0604020202020204" pitchFamily="34" charset="0"/>
              </a:rPr>
              <a:t>It also helps fund responses to challenges that go beyond its borders, such as the coronavirus pandemic, climate change and the threat of terrorism.</a:t>
            </a:r>
          </a:p>
          <a:p>
            <a:pPr marL="0" indent="0" algn="l">
              <a:buNone/>
            </a:pPr>
            <a:endParaRPr lang="it-IT" b="0" i="0" u="none" strike="noStrike" dirty="0">
              <a:effectLst/>
              <a:latin typeface="arial" panose="020B0604020202020204" pitchFamily="34" charset="0"/>
            </a:endParaRPr>
          </a:p>
          <a:p>
            <a:pPr algn="ctr"/>
            <a:endParaRPr lang="it-IT" dirty="0"/>
          </a:p>
        </p:txBody>
      </p:sp>
      <p:sp>
        <p:nvSpPr>
          <p:cNvPr id="2" name="Segnaposto data 1">
            <a:extLst>
              <a:ext uri="{FF2B5EF4-FFF2-40B4-BE49-F238E27FC236}">
                <a16:creationId xmlns:a16="http://schemas.microsoft.com/office/drawing/2014/main" id="{ECA5B0A2-E078-1C34-D6FA-C11BB087F159}"/>
              </a:ext>
            </a:extLst>
          </p:cNvPr>
          <p:cNvSpPr>
            <a:spLocks noGrp="1"/>
          </p:cNvSpPr>
          <p:nvPr>
            <p:ph type="dt" sz="half" idx="10"/>
          </p:nvPr>
        </p:nvSpPr>
        <p:spPr/>
        <p:txBody>
          <a:bodyPr/>
          <a:lstStyle/>
          <a:p>
            <a:fld id="{EE33963A-5F1C-9E44-A101-09D5145AB554}" type="datetime4">
              <a:rPr lang="it-IT" smtClean="0"/>
              <a:pPr/>
              <a:t>19 settembre 2024</a:t>
            </a:fld>
            <a:endParaRPr lang="it-IT" dirty="0"/>
          </a:p>
        </p:txBody>
      </p:sp>
      <p:pic>
        <p:nvPicPr>
          <p:cNvPr id="9" name="Immagine 8" descr="Immagine che contiene simbolo, Carattere, logo, Elementi grafici&#10;&#10;Descrizione generata automaticamente">
            <a:extLst>
              <a:ext uri="{FF2B5EF4-FFF2-40B4-BE49-F238E27FC236}">
                <a16:creationId xmlns:a16="http://schemas.microsoft.com/office/drawing/2014/main" id="{5DEDD2B8-1313-030B-D4E2-68028CAA6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10" name="CasellaDiTesto 9">
            <a:extLst>
              <a:ext uri="{FF2B5EF4-FFF2-40B4-BE49-F238E27FC236}">
                <a16:creationId xmlns:a16="http://schemas.microsoft.com/office/drawing/2014/main" id="{8BAB4B78-8137-6F9B-2C7B-ADA73E479E4F}"/>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pic>
        <p:nvPicPr>
          <p:cNvPr id="3" name="Immagine 2" descr="Immagine che contiene testo, Carattere, schermata, logo&#10;&#10;Descrizione generata automaticamente">
            <a:extLst>
              <a:ext uri="{FF2B5EF4-FFF2-40B4-BE49-F238E27FC236}">
                <a16:creationId xmlns:a16="http://schemas.microsoft.com/office/drawing/2014/main" id="{7B692276-00E2-835F-B18E-E4A9A217D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2656643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 budget for 2023: Council and Parliament reach agreement | CDE Almería -  Centro de Documentación Europea - Universidad de Almería">
            <a:extLst>
              <a:ext uri="{FF2B5EF4-FFF2-40B4-BE49-F238E27FC236}">
                <a16:creationId xmlns:a16="http://schemas.microsoft.com/office/drawing/2014/main" id="{D83CDBBD-ED2D-A8D6-98DC-115FAF015D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09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a:extLst>
              <a:ext uri="{FF2B5EF4-FFF2-40B4-BE49-F238E27FC236}">
                <a16:creationId xmlns:a16="http://schemas.microsoft.com/office/drawing/2014/main" id="{D7C722AB-1C7C-070B-3096-5F613874586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pPr>
            <a:r>
              <a:rPr lang="en-US" sz="1200">
                <a:solidFill>
                  <a:srgbClr val="FFFFFF"/>
                </a:solidFill>
                <a:latin typeface="+mn-lt"/>
                <a:ea typeface="+mn-ea"/>
                <a:cs typeface="+mn-cs"/>
              </a:rPr>
              <a:t>04/09/23</a:t>
            </a:r>
          </a:p>
        </p:txBody>
      </p:sp>
      <p:sp>
        <p:nvSpPr>
          <p:cNvPr id="5" name="Segnaposto piè di pagina 4">
            <a:extLst>
              <a:ext uri="{FF2B5EF4-FFF2-40B4-BE49-F238E27FC236}">
                <a16:creationId xmlns:a16="http://schemas.microsoft.com/office/drawing/2014/main" id="{8F838A14-859A-DDFD-F980-6D22C382AF7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1000" kern="1200" dirty="0">
                <a:solidFill>
                  <a:srgbClr val="FFFFFF"/>
                </a:solidFill>
                <a:latin typeface="+mn-lt"/>
                <a:ea typeface="+mn-ea"/>
                <a:cs typeface="+mn-cs"/>
              </a:rPr>
              <a:t>Countering Corruption in Public through </a:t>
            </a:r>
            <a:r>
              <a:rPr lang="en-US" sz="1000" kern="1200" dirty="0" err="1">
                <a:solidFill>
                  <a:srgbClr val="FFFFFF"/>
                </a:solidFill>
                <a:latin typeface="+mn-lt"/>
                <a:ea typeface="+mn-ea"/>
                <a:cs typeface="+mn-cs"/>
              </a:rPr>
              <a:t>Trasparency</a:t>
            </a:r>
            <a:endParaRPr lang="en-US" sz="1000" kern="1200" dirty="0">
              <a:solidFill>
                <a:srgbClr val="FFFFFF"/>
              </a:solidFill>
              <a:latin typeface="+mn-lt"/>
              <a:ea typeface="+mn-ea"/>
              <a:cs typeface="+mn-cs"/>
            </a:endParaRPr>
          </a:p>
        </p:txBody>
      </p:sp>
      <p:sp>
        <p:nvSpPr>
          <p:cNvPr id="6" name="Segnaposto numero diapositiva 5">
            <a:extLst>
              <a:ext uri="{FF2B5EF4-FFF2-40B4-BE49-F238E27FC236}">
                <a16:creationId xmlns:a16="http://schemas.microsoft.com/office/drawing/2014/main" id="{FE754195-BE2A-08C3-7345-E5A49293FD8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589A36-170F-7348-BCDB-23CF9D860473}" type="slidenum">
              <a:rPr lang="en-US" sz="1200">
                <a:solidFill>
                  <a:srgbClr val="FFFFFF"/>
                </a:solidFill>
                <a:latin typeface="+mn-lt"/>
                <a:ea typeface="+mn-ea"/>
                <a:cs typeface="+mn-cs"/>
              </a:rPr>
              <a:pPr>
                <a:spcAft>
                  <a:spcPts val="600"/>
                </a:spcAft>
              </a:pPr>
              <a:t>40</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4053553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22E17-E20B-E44E-54C7-2B68146018F6}"/>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B31C69CC-0756-8E7C-4BE9-FA526D8A0FF3}"/>
              </a:ext>
            </a:extLst>
          </p:cNvPr>
          <p:cNvSpPr>
            <a:spLocks noGrp="1"/>
          </p:cNvSpPr>
          <p:nvPr>
            <p:ph idx="1"/>
          </p:nvPr>
        </p:nvSpPr>
        <p:spPr/>
        <p:txBody>
          <a:bodyPr/>
          <a:lstStyle/>
          <a:p>
            <a:pPr algn="just"/>
            <a:r>
              <a:rPr lang="en-GB" sz="3200" b="0" i="0" u="none" strike="noStrike" dirty="0">
                <a:effectLst/>
                <a:latin typeface="Calibri" panose="020F0502020204030204" pitchFamily="34" charset="0"/>
              </a:rPr>
              <a:t>NGEU is a more than €800 billion temporary recovery instrument to help repair the immediate economic and social damage brought about by the coronavirus pandemic. Post-COVID-19 Europe will be greener, more digital, more resilient and better fit for the current and forthcoming challenges.</a:t>
            </a:r>
            <a:endParaRPr lang="en-GB" sz="32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F27BB146-E185-AD90-8498-920D93F673D7}"/>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CF80DA40-CF4D-152A-8CE5-F41DF78506E4}"/>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681570D-DE36-9A04-C2FE-083A5CE5C4A7}"/>
              </a:ext>
            </a:extLst>
          </p:cNvPr>
          <p:cNvSpPr>
            <a:spLocks noGrp="1"/>
          </p:cNvSpPr>
          <p:nvPr>
            <p:ph type="sldNum" sz="quarter" idx="12"/>
          </p:nvPr>
        </p:nvSpPr>
        <p:spPr/>
        <p:txBody>
          <a:bodyPr/>
          <a:lstStyle/>
          <a:p>
            <a:fld id="{DD589A36-170F-7348-BCDB-23CF9D860473}" type="slidenum">
              <a:rPr lang="it-IT" smtClean="0"/>
              <a:t>41</a:t>
            </a:fld>
            <a:endParaRPr lang="it-IT"/>
          </a:p>
        </p:txBody>
      </p:sp>
    </p:spTree>
    <p:extLst>
      <p:ext uri="{BB962C8B-B14F-4D97-AF65-F5344CB8AC3E}">
        <p14:creationId xmlns:p14="http://schemas.microsoft.com/office/powerpoint/2010/main" val="2541549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36DE2-9384-C094-2768-B41886377D7C}"/>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F283AB34-DC5E-BC35-B960-34EDD352E8CD}"/>
              </a:ext>
            </a:extLst>
          </p:cNvPr>
          <p:cNvSpPr>
            <a:spLocks noGrp="1"/>
          </p:cNvSpPr>
          <p:nvPr>
            <p:ph idx="1"/>
          </p:nvPr>
        </p:nvSpPr>
        <p:spPr/>
        <p:txBody>
          <a:bodyPr/>
          <a:lstStyle/>
          <a:p>
            <a:pPr marL="342900" indent="-342900">
              <a:buFont typeface="Arial" panose="020B0604020202020204" pitchFamily="34" charset="0"/>
              <a:buChar char="•"/>
            </a:pPr>
            <a:r>
              <a:rPr lang="it-IT" sz="3200" dirty="0"/>
              <a:t>The NGEU </a:t>
            </a:r>
            <a:r>
              <a:rPr lang="it-IT" sz="3200" dirty="0" err="1"/>
              <a:t>is</a:t>
            </a:r>
            <a:r>
              <a:rPr lang="it-IT" sz="3200" dirty="0"/>
              <a:t> a </a:t>
            </a:r>
            <a:r>
              <a:rPr lang="it-IT" sz="3200" dirty="0" err="1"/>
              <a:t>complex</a:t>
            </a:r>
            <a:r>
              <a:rPr lang="it-IT" sz="3200" dirty="0"/>
              <a:t> system of </a:t>
            </a:r>
            <a:r>
              <a:rPr lang="it-IT" sz="3200" dirty="0" err="1"/>
              <a:t>regulations</a:t>
            </a:r>
            <a:r>
              <a:rPr lang="it-IT" sz="3200" dirty="0"/>
              <a:t> and </a:t>
            </a:r>
            <a:r>
              <a:rPr lang="it-IT" sz="3200" dirty="0" err="1"/>
              <a:t>decisions</a:t>
            </a:r>
            <a:endParaRPr lang="it-IT" sz="3200" dirty="0"/>
          </a:p>
          <a:p>
            <a:pPr marL="342900" indent="-342900">
              <a:buFont typeface="Arial" panose="020B0604020202020204" pitchFamily="34" charset="0"/>
              <a:buChar char="•"/>
            </a:pPr>
            <a:r>
              <a:rPr lang="it-IT" sz="3200" dirty="0"/>
              <a:t>At the core of the NGEU </a:t>
            </a:r>
            <a:r>
              <a:rPr lang="it-IT" sz="3200" dirty="0" err="1"/>
              <a:t>is</a:t>
            </a:r>
            <a:r>
              <a:rPr lang="it-IT" sz="3200" dirty="0"/>
              <a:t> the Recovery and </a:t>
            </a:r>
            <a:r>
              <a:rPr lang="it-IT" sz="3200" dirty="0" err="1"/>
              <a:t>Resilience</a:t>
            </a:r>
            <a:r>
              <a:rPr lang="it-IT" sz="3200" dirty="0"/>
              <a:t> Facility:</a:t>
            </a:r>
            <a:endParaRPr lang="it-IT" sz="3200" b="1" dirty="0"/>
          </a:p>
          <a:p>
            <a:endParaRPr lang="it-IT" dirty="0"/>
          </a:p>
        </p:txBody>
      </p:sp>
      <p:sp>
        <p:nvSpPr>
          <p:cNvPr id="4" name="Segnaposto data 3">
            <a:extLst>
              <a:ext uri="{FF2B5EF4-FFF2-40B4-BE49-F238E27FC236}">
                <a16:creationId xmlns:a16="http://schemas.microsoft.com/office/drawing/2014/main" id="{A5681941-C23F-3675-2F9B-847F7F5D4E1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E4908DF4-5461-F08D-A7AB-D764C4DEEA9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B108D0F-9A7F-9D2C-DD6A-1D5D64DDF028}"/>
              </a:ext>
            </a:extLst>
          </p:cNvPr>
          <p:cNvSpPr>
            <a:spLocks noGrp="1"/>
          </p:cNvSpPr>
          <p:nvPr>
            <p:ph type="sldNum" sz="quarter" idx="12"/>
          </p:nvPr>
        </p:nvSpPr>
        <p:spPr/>
        <p:txBody>
          <a:bodyPr/>
          <a:lstStyle/>
          <a:p>
            <a:fld id="{DD589A36-170F-7348-BCDB-23CF9D860473}" type="slidenum">
              <a:rPr lang="it-IT" smtClean="0"/>
              <a:t>42</a:t>
            </a:fld>
            <a:endParaRPr lang="it-IT"/>
          </a:p>
        </p:txBody>
      </p:sp>
    </p:spTree>
    <p:extLst>
      <p:ext uri="{BB962C8B-B14F-4D97-AF65-F5344CB8AC3E}">
        <p14:creationId xmlns:p14="http://schemas.microsoft.com/office/powerpoint/2010/main" val="2337325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CF232C94-280F-BE92-AEE7-6468177655F7}"/>
              </a:ext>
            </a:extLst>
          </p:cNvPr>
          <p:cNvSpPr>
            <a:spLocks noGrp="1"/>
          </p:cNvSpPr>
          <p:nvPr>
            <p:ph type="pic" sz="quarter" idx="10"/>
          </p:nvPr>
        </p:nvSpPr>
        <p:spPr/>
        <p:txBody>
          <a:bodyPr/>
          <a:lstStyle/>
          <a:p>
            <a:endParaRPr lang="it-IT"/>
          </a:p>
        </p:txBody>
      </p:sp>
      <p:pic>
        <p:nvPicPr>
          <p:cNvPr id="3" name="Segnaposto contenuto 1">
            <a:extLst>
              <a:ext uri="{FF2B5EF4-FFF2-40B4-BE49-F238E27FC236}">
                <a16:creationId xmlns:a16="http://schemas.microsoft.com/office/drawing/2014/main" id="{59C8E932-2520-9B31-B57D-533AD9298DCF}"/>
              </a:ext>
            </a:extLst>
          </p:cNvPr>
          <p:cNvPicPr>
            <a:picLocks noChangeAspect="1"/>
          </p:cNvPicPr>
          <p:nvPr/>
        </p:nvPicPr>
        <p:blipFill>
          <a:blip r:embed="rId2"/>
          <a:stretch>
            <a:fillRect/>
          </a:stretch>
        </p:blipFill>
        <p:spPr>
          <a:xfrm>
            <a:off x="550862" y="1743807"/>
            <a:ext cx="10905066" cy="3571409"/>
          </a:xfrm>
          <a:prstGeom prst="rect">
            <a:avLst/>
          </a:prstGeom>
          <a:ln>
            <a:noFill/>
          </a:ln>
        </p:spPr>
      </p:pic>
    </p:spTree>
    <p:extLst>
      <p:ext uri="{BB962C8B-B14F-4D97-AF65-F5344CB8AC3E}">
        <p14:creationId xmlns:p14="http://schemas.microsoft.com/office/powerpoint/2010/main" val="2356923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C9A05-8921-0078-B38E-B165C6000067}"/>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2544FB0D-EC63-3583-73FD-B8B9B3FAA58D}"/>
              </a:ext>
            </a:extLst>
          </p:cNvPr>
          <p:cNvSpPr>
            <a:spLocks noGrp="1"/>
          </p:cNvSpPr>
          <p:nvPr>
            <p:ph idx="1"/>
          </p:nvPr>
        </p:nvSpPr>
        <p:spPr/>
        <p:txBody>
          <a:bodyPr/>
          <a:lstStyle/>
          <a:p>
            <a:pPr algn="just"/>
            <a:r>
              <a:rPr lang="en-GB" b="0" i="0" u="none" strike="noStrike" dirty="0">
                <a:solidFill>
                  <a:srgbClr val="404040"/>
                </a:solidFill>
                <a:effectLst/>
                <a:latin typeface="+mn-lt"/>
              </a:rPr>
              <a:t>The centrepiece of </a:t>
            </a:r>
            <a:r>
              <a:rPr lang="en-GB" b="0" i="0" u="none" strike="noStrike" dirty="0" err="1">
                <a:solidFill>
                  <a:srgbClr val="404040"/>
                </a:solidFill>
                <a:effectLst/>
                <a:latin typeface="+mn-lt"/>
              </a:rPr>
              <a:t>NextGenerationEU</a:t>
            </a:r>
            <a:r>
              <a:rPr lang="en-GB" b="0" i="0" u="none" strike="noStrike" dirty="0">
                <a:solidFill>
                  <a:srgbClr val="404040"/>
                </a:solidFill>
                <a:effectLst/>
                <a:latin typeface="+mn-lt"/>
              </a:rPr>
              <a:t> is the </a:t>
            </a:r>
            <a:r>
              <a:rPr lang="en-GB" b="0" i="0" u="sng" dirty="0">
                <a:solidFill>
                  <a:srgbClr val="4B0076"/>
                </a:solidFill>
                <a:effectLst/>
                <a:latin typeface="+mn-lt"/>
                <a:hlinkClick r:id="rId2"/>
              </a:rPr>
              <a:t>Recovery and Resilience Facility</a:t>
            </a:r>
            <a:r>
              <a:rPr lang="en-GB" b="0" i="0" u="none" strike="noStrike" dirty="0">
                <a:solidFill>
                  <a:srgbClr val="404040"/>
                </a:solidFill>
                <a:effectLst/>
                <a:latin typeface="+mn-lt"/>
              </a:rPr>
              <a:t> (RRF) – an instrument for providing grants and loans to support reforms and investments in the EU Member States at a total value of €723.8 billion. </a:t>
            </a:r>
          </a:p>
          <a:p>
            <a:pPr marL="0" indent="0">
              <a:buNone/>
            </a:pPr>
            <a:endParaRPr lang="it-IT" dirty="0"/>
          </a:p>
        </p:txBody>
      </p:sp>
      <p:sp>
        <p:nvSpPr>
          <p:cNvPr id="4" name="Segnaposto data 3">
            <a:extLst>
              <a:ext uri="{FF2B5EF4-FFF2-40B4-BE49-F238E27FC236}">
                <a16:creationId xmlns:a16="http://schemas.microsoft.com/office/drawing/2014/main" id="{809FD42A-DFEA-45A5-188B-DAC4053CE771}"/>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E3D8906C-6193-5C69-5118-A9755524E7E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61731FE-AEC3-C529-9C4D-7A6DD1E81CF6}"/>
              </a:ext>
            </a:extLst>
          </p:cNvPr>
          <p:cNvSpPr>
            <a:spLocks noGrp="1"/>
          </p:cNvSpPr>
          <p:nvPr>
            <p:ph type="sldNum" sz="quarter" idx="12"/>
          </p:nvPr>
        </p:nvSpPr>
        <p:spPr/>
        <p:txBody>
          <a:bodyPr/>
          <a:lstStyle/>
          <a:p>
            <a:fld id="{DD589A36-170F-7348-BCDB-23CF9D860473}" type="slidenum">
              <a:rPr lang="it-IT" smtClean="0"/>
              <a:t>44</a:t>
            </a:fld>
            <a:endParaRPr lang="it-IT"/>
          </a:p>
        </p:txBody>
      </p:sp>
    </p:spTree>
    <p:extLst>
      <p:ext uri="{BB962C8B-B14F-4D97-AF65-F5344CB8AC3E}">
        <p14:creationId xmlns:p14="http://schemas.microsoft.com/office/powerpoint/2010/main" val="2104069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EFCE9-EA60-4AD8-F954-FD264C6C9240}"/>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306A2F1F-7FD8-5754-DC39-82DCB51F2E0B}"/>
              </a:ext>
            </a:extLst>
          </p:cNvPr>
          <p:cNvSpPr>
            <a:spLocks noGrp="1"/>
          </p:cNvSpPr>
          <p:nvPr>
            <p:ph idx="1"/>
          </p:nvPr>
        </p:nvSpPr>
        <p:spPr/>
        <p:txBody>
          <a:bodyPr/>
          <a:lstStyle/>
          <a:p>
            <a:pPr algn="just"/>
            <a:r>
              <a:rPr lang="en-GB" b="0" i="0" u="none" strike="noStrike" dirty="0">
                <a:solidFill>
                  <a:srgbClr val="404040"/>
                </a:solidFill>
                <a:effectLst/>
                <a:latin typeface="+mn-lt"/>
              </a:rPr>
              <a:t>To receive funds under the Recovery and Resilience Facility, Member States need to prepare Recovery and Resilience Plans outlining how they are going to invest the funds.</a:t>
            </a:r>
          </a:p>
          <a:p>
            <a:endParaRPr lang="it-IT" dirty="0"/>
          </a:p>
        </p:txBody>
      </p:sp>
      <p:sp>
        <p:nvSpPr>
          <p:cNvPr id="4" name="Segnaposto data 3">
            <a:extLst>
              <a:ext uri="{FF2B5EF4-FFF2-40B4-BE49-F238E27FC236}">
                <a16:creationId xmlns:a16="http://schemas.microsoft.com/office/drawing/2014/main" id="{46D5B581-11CB-5F67-796D-332D4A1C5619}"/>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5D295AC-A95C-A58B-871F-36E573735B85}"/>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7899559B-2073-76C1-3BFD-6BB57CE795C3}"/>
              </a:ext>
            </a:extLst>
          </p:cNvPr>
          <p:cNvSpPr>
            <a:spLocks noGrp="1"/>
          </p:cNvSpPr>
          <p:nvPr>
            <p:ph type="sldNum" sz="quarter" idx="12"/>
          </p:nvPr>
        </p:nvSpPr>
        <p:spPr/>
        <p:txBody>
          <a:bodyPr/>
          <a:lstStyle/>
          <a:p>
            <a:fld id="{DD589A36-170F-7348-BCDB-23CF9D860473}" type="slidenum">
              <a:rPr lang="it-IT" smtClean="0"/>
              <a:t>45</a:t>
            </a:fld>
            <a:endParaRPr lang="it-IT"/>
          </a:p>
        </p:txBody>
      </p:sp>
    </p:spTree>
    <p:extLst>
      <p:ext uri="{BB962C8B-B14F-4D97-AF65-F5344CB8AC3E}">
        <p14:creationId xmlns:p14="http://schemas.microsoft.com/office/powerpoint/2010/main" val="4121745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21E43-E955-BB98-D34C-EE9E75CA893E}"/>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C5C81AD8-1FBD-251C-187F-4EE7CC6CD279}"/>
              </a:ext>
            </a:extLst>
          </p:cNvPr>
          <p:cNvSpPr>
            <a:spLocks noGrp="1"/>
          </p:cNvSpPr>
          <p:nvPr>
            <p:ph idx="1"/>
          </p:nvPr>
        </p:nvSpPr>
        <p:spPr/>
        <p:txBody>
          <a:bodyPr/>
          <a:lstStyle/>
          <a:p>
            <a:pPr algn="just"/>
            <a:r>
              <a:rPr lang="it-IT" b="0" i="0" u="none" strike="noStrike" dirty="0">
                <a:solidFill>
                  <a:srgbClr val="404040"/>
                </a:solidFill>
                <a:effectLst/>
                <a:latin typeface="+mn-lt"/>
              </a:rPr>
              <a:t> </a:t>
            </a:r>
            <a:r>
              <a:rPr lang="en-GB" b="0" i="0" u="none" strike="noStrike" dirty="0">
                <a:solidFill>
                  <a:srgbClr val="404040"/>
                </a:solidFill>
                <a:effectLst/>
                <a:latin typeface="+mn-lt"/>
              </a:rPr>
              <a:t>Moreover, they need to fulfil the relevant milestones and targets, and before any disbursements under the RRF can flow, the Commission assesses the satisfactory fulfilment of each milestone and target.</a:t>
            </a:r>
            <a:endParaRPr lang="en-GB" dirty="0">
              <a:latin typeface="+mn-lt"/>
            </a:endParaRPr>
          </a:p>
          <a:p>
            <a:endParaRPr lang="it-IT" dirty="0"/>
          </a:p>
        </p:txBody>
      </p:sp>
      <p:sp>
        <p:nvSpPr>
          <p:cNvPr id="4" name="Segnaposto data 3">
            <a:extLst>
              <a:ext uri="{FF2B5EF4-FFF2-40B4-BE49-F238E27FC236}">
                <a16:creationId xmlns:a16="http://schemas.microsoft.com/office/drawing/2014/main" id="{F6545C7C-2E62-0709-A118-196C928C8701}"/>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B1842E13-646A-564B-F895-125D04477AB1}"/>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34EC689-673F-958D-7FB3-3498BB663860}"/>
              </a:ext>
            </a:extLst>
          </p:cNvPr>
          <p:cNvSpPr>
            <a:spLocks noGrp="1"/>
          </p:cNvSpPr>
          <p:nvPr>
            <p:ph type="sldNum" sz="quarter" idx="12"/>
          </p:nvPr>
        </p:nvSpPr>
        <p:spPr/>
        <p:txBody>
          <a:bodyPr/>
          <a:lstStyle/>
          <a:p>
            <a:fld id="{DD589A36-170F-7348-BCDB-23CF9D860473}" type="slidenum">
              <a:rPr lang="it-IT" smtClean="0"/>
              <a:t>46</a:t>
            </a:fld>
            <a:endParaRPr lang="it-IT"/>
          </a:p>
        </p:txBody>
      </p:sp>
    </p:spTree>
    <p:extLst>
      <p:ext uri="{BB962C8B-B14F-4D97-AF65-F5344CB8AC3E}">
        <p14:creationId xmlns:p14="http://schemas.microsoft.com/office/powerpoint/2010/main" val="1642687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27FE9-AD57-D228-5BF3-63689CE47045}"/>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DBC35328-B5CE-0A8D-1A41-10B3C392A4AF}"/>
              </a:ext>
            </a:extLst>
          </p:cNvPr>
          <p:cNvSpPr>
            <a:spLocks noGrp="1"/>
          </p:cNvSpPr>
          <p:nvPr>
            <p:ph idx="1"/>
          </p:nvPr>
        </p:nvSpPr>
        <p:spPr/>
        <p:txBody>
          <a:bodyPr/>
          <a:lstStyle/>
          <a:p>
            <a:pPr algn="just"/>
            <a:r>
              <a:rPr lang="en-GB" sz="3200" dirty="0"/>
              <a:t>The main role is played by the Commission and the Council</a:t>
            </a:r>
          </a:p>
          <a:p>
            <a:pPr algn="just"/>
            <a:r>
              <a:rPr lang="en-GB" sz="3200" dirty="0"/>
              <a:t>The European Commission evaluates national recovery and resilience plans and their compliance with the objectives of the RFF </a:t>
            </a:r>
          </a:p>
          <a:p>
            <a:pPr marL="0" indent="0">
              <a:buNone/>
            </a:pPr>
            <a:endParaRPr lang="it-IT" dirty="0"/>
          </a:p>
        </p:txBody>
      </p:sp>
      <p:sp>
        <p:nvSpPr>
          <p:cNvPr id="4" name="Segnaposto data 3">
            <a:extLst>
              <a:ext uri="{FF2B5EF4-FFF2-40B4-BE49-F238E27FC236}">
                <a16:creationId xmlns:a16="http://schemas.microsoft.com/office/drawing/2014/main" id="{E874B2FF-B296-2137-1D30-739C97E6692E}"/>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11E80517-9D5D-3170-710F-75C2D053FF0C}"/>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7F14CDBD-F592-9D46-E33A-8B43C7D41109}"/>
              </a:ext>
            </a:extLst>
          </p:cNvPr>
          <p:cNvSpPr>
            <a:spLocks noGrp="1"/>
          </p:cNvSpPr>
          <p:nvPr>
            <p:ph type="sldNum" sz="quarter" idx="12"/>
          </p:nvPr>
        </p:nvSpPr>
        <p:spPr/>
        <p:txBody>
          <a:bodyPr/>
          <a:lstStyle/>
          <a:p>
            <a:fld id="{DD589A36-170F-7348-BCDB-23CF9D860473}" type="slidenum">
              <a:rPr lang="it-IT" smtClean="0"/>
              <a:t>47</a:t>
            </a:fld>
            <a:endParaRPr lang="it-IT"/>
          </a:p>
        </p:txBody>
      </p:sp>
    </p:spTree>
    <p:extLst>
      <p:ext uri="{BB962C8B-B14F-4D97-AF65-F5344CB8AC3E}">
        <p14:creationId xmlns:p14="http://schemas.microsoft.com/office/powerpoint/2010/main" val="2369921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8ED1F-6FBE-6D5E-6A2E-929D8B655ADE}"/>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24CBD579-12CF-7DD9-C79B-DE78201770AA}"/>
              </a:ext>
            </a:extLst>
          </p:cNvPr>
          <p:cNvSpPr>
            <a:spLocks noGrp="1"/>
          </p:cNvSpPr>
          <p:nvPr>
            <p:ph idx="1"/>
          </p:nvPr>
        </p:nvSpPr>
        <p:spPr/>
        <p:txBody>
          <a:bodyPr/>
          <a:lstStyle/>
          <a:p>
            <a:r>
              <a:rPr lang="en-GB" sz="3200" dirty="0"/>
              <a:t>The Commission's assessment must be approved by the Council. In fact, the final decision to allocate funds to member states is made by the Council.</a:t>
            </a:r>
          </a:p>
          <a:p>
            <a:r>
              <a:rPr lang="en-GB" sz="3200" dirty="0"/>
              <a:t>The Role of the European Parliament is reduced.</a:t>
            </a:r>
            <a:endParaRPr lang="en-GB" dirty="0"/>
          </a:p>
          <a:p>
            <a:endParaRPr lang="it-IT" dirty="0"/>
          </a:p>
        </p:txBody>
      </p:sp>
      <p:sp>
        <p:nvSpPr>
          <p:cNvPr id="4" name="Segnaposto data 3">
            <a:extLst>
              <a:ext uri="{FF2B5EF4-FFF2-40B4-BE49-F238E27FC236}">
                <a16:creationId xmlns:a16="http://schemas.microsoft.com/office/drawing/2014/main" id="{09837334-DF82-7588-BEB6-D763F6CC9747}"/>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299F40C-80E5-5BB7-40C2-9AA1D1C3602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4BF974C4-D81B-E660-B97C-60FEDA741CF8}"/>
              </a:ext>
            </a:extLst>
          </p:cNvPr>
          <p:cNvSpPr>
            <a:spLocks noGrp="1"/>
          </p:cNvSpPr>
          <p:nvPr>
            <p:ph type="sldNum" sz="quarter" idx="12"/>
          </p:nvPr>
        </p:nvSpPr>
        <p:spPr/>
        <p:txBody>
          <a:bodyPr/>
          <a:lstStyle/>
          <a:p>
            <a:fld id="{DD589A36-170F-7348-BCDB-23CF9D860473}" type="slidenum">
              <a:rPr lang="it-IT" smtClean="0"/>
              <a:t>48</a:t>
            </a:fld>
            <a:endParaRPr lang="it-IT"/>
          </a:p>
        </p:txBody>
      </p:sp>
    </p:spTree>
    <p:extLst>
      <p:ext uri="{BB962C8B-B14F-4D97-AF65-F5344CB8AC3E}">
        <p14:creationId xmlns:p14="http://schemas.microsoft.com/office/powerpoint/2010/main" val="4285388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57620-6923-3E58-C0FB-B708A203EE50}"/>
              </a:ext>
            </a:extLst>
          </p:cNvPr>
          <p:cNvSpPr>
            <a:spLocks noGrp="1"/>
          </p:cNvSpPr>
          <p:nvPr>
            <p:ph type="title"/>
          </p:nvPr>
        </p:nvSpPr>
        <p:spPr/>
        <p:txBody>
          <a:bodyPr/>
          <a:lstStyle/>
          <a:p>
            <a:r>
              <a:rPr lang="it-IT" b="0" i="0" u="none" strike="noStrike" dirty="0" err="1">
                <a:effectLst/>
                <a:latin typeface="arial" panose="020B0604020202020204" pitchFamily="34" charset="0"/>
              </a:rPr>
              <a:t>REPowerEU</a:t>
            </a:r>
            <a:r>
              <a:rPr lang="it-IT" b="0" i="0" u="none" strike="noStrike" dirty="0">
                <a:effectLst/>
                <a:latin typeface="arial" panose="020B0604020202020204" pitchFamily="34" charset="0"/>
              </a:rPr>
              <a:t> </a:t>
            </a:r>
            <a:br>
              <a:rPr lang="it-IT" b="0" i="0" u="none" strike="noStrike" dirty="0">
                <a:effectLst/>
                <a:latin typeface="arial" panose="020B0604020202020204" pitchFamily="34" charset="0"/>
              </a:rPr>
            </a:br>
            <a:endParaRPr lang="it-IT" dirty="0"/>
          </a:p>
        </p:txBody>
      </p:sp>
      <p:sp>
        <p:nvSpPr>
          <p:cNvPr id="3" name="Segnaposto contenuto 2">
            <a:extLst>
              <a:ext uri="{FF2B5EF4-FFF2-40B4-BE49-F238E27FC236}">
                <a16:creationId xmlns:a16="http://schemas.microsoft.com/office/drawing/2014/main" id="{89C3B5B1-26E1-49D1-C84F-B5A156DF8DA1}"/>
              </a:ext>
            </a:extLst>
          </p:cNvPr>
          <p:cNvSpPr>
            <a:spLocks noGrp="1"/>
          </p:cNvSpPr>
          <p:nvPr>
            <p:ph idx="1"/>
          </p:nvPr>
        </p:nvSpPr>
        <p:spPr>
          <a:xfrm>
            <a:off x="419100" y="1260764"/>
            <a:ext cx="11222038" cy="4616161"/>
          </a:xfrm>
        </p:spPr>
        <p:txBody>
          <a:bodyPr>
            <a:normAutofit/>
          </a:bodyPr>
          <a:lstStyle/>
          <a:p>
            <a:pPr algn="just"/>
            <a:r>
              <a:rPr lang="en-GB" sz="2400" b="0" i="0" u="none" strike="noStrike" dirty="0">
                <a:effectLst/>
                <a:latin typeface="arial" panose="020B0604020202020204" pitchFamily="34" charset="0"/>
              </a:rPr>
              <a:t>In response to the hardships and global energy market disruption caused by Russia's invasion of Ukraine, the European Commission is implementing its </a:t>
            </a:r>
            <a:r>
              <a:rPr lang="en-GB" sz="2400" b="0" i="0" u="none" strike="noStrike" dirty="0" err="1">
                <a:effectLst/>
                <a:latin typeface="arial" panose="020B0604020202020204" pitchFamily="34" charset="0"/>
              </a:rPr>
              <a:t>REPowerEU</a:t>
            </a:r>
            <a:r>
              <a:rPr lang="en-GB" sz="2400" b="0" i="0" u="none" strike="noStrike" dirty="0">
                <a:effectLst/>
                <a:latin typeface="arial" panose="020B0604020202020204" pitchFamily="34" charset="0"/>
              </a:rPr>
              <a:t> Plan to phase out Russian fossil fuel imports. </a:t>
            </a:r>
          </a:p>
          <a:p>
            <a:pPr algn="just"/>
            <a:r>
              <a:rPr lang="en-GB" sz="2400" b="0" i="0" u="none" strike="noStrike" dirty="0">
                <a:effectLst/>
                <a:latin typeface="arial" panose="020B0604020202020204" pitchFamily="34" charset="0"/>
              </a:rPr>
              <a:t>Launched in May 2022, </a:t>
            </a:r>
            <a:r>
              <a:rPr lang="en-GB" sz="2400" b="0" i="0" u="none" strike="noStrike" dirty="0" err="1">
                <a:effectLst/>
                <a:latin typeface="arial" panose="020B0604020202020204" pitchFamily="34" charset="0"/>
              </a:rPr>
              <a:t>REPowerEU</a:t>
            </a:r>
            <a:r>
              <a:rPr lang="en-GB" sz="2400" b="0" i="0" u="none" strike="noStrike" dirty="0">
                <a:effectLst/>
                <a:latin typeface="arial" panose="020B0604020202020204" pitchFamily="34" charset="0"/>
              </a:rPr>
              <a:t> is helping the EU to:</a:t>
            </a:r>
          </a:p>
          <a:p>
            <a:pPr algn="just">
              <a:buFont typeface="Arial" panose="020B0604020202020204" pitchFamily="34" charset="0"/>
              <a:buChar char="•"/>
            </a:pPr>
            <a:r>
              <a:rPr lang="en-GB" sz="2400" b="0" i="0" u="none" strike="noStrike" dirty="0">
                <a:effectLst/>
                <a:latin typeface="arial" panose="020B0604020202020204" pitchFamily="34" charset="0"/>
              </a:rPr>
              <a:t>save energy</a:t>
            </a:r>
          </a:p>
          <a:p>
            <a:pPr algn="just">
              <a:buFont typeface="Arial" panose="020B0604020202020204" pitchFamily="34" charset="0"/>
              <a:buChar char="•"/>
            </a:pPr>
            <a:r>
              <a:rPr lang="en-GB" sz="2400" b="0" i="0" u="none" strike="noStrike" dirty="0">
                <a:effectLst/>
                <a:latin typeface="arial" panose="020B0604020202020204" pitchFamily="34" charset="0"/>
              </a:rPr>
              <a:t>diversify energy supplies </a:t>
            </a:r>
          </a:p>
          <a:p>
            <a:pPr algn="just">
              <a:buFont typeface="Arial" panose="020B0604020202020204" pitchFamily="34" charset="0"/>
              <a:buChar char="•"/>
            </a:pPr>
            <a:r>
              <a:rPr lang="en-GB" sz="2400" b="0" i="0" u="none" strike="noStrike" dirty="0">
                <a:effectLst/>
                <a:latin typeface="arial" panose="020B0604020202020204" pitchFamily="34" charset="0"/>
              </a:rPr>
              <a:t>produce clean energy</a:t>
            </a:r>
            <a:r>
              <a:rPr lang="en-GB" b="0" i="0" u="none" strike="noStrike" dirty="0">
                <a:effectLst/>
                <a:latin typeface="arial" panose="020B0604020202020204" pitchFamily="34" charset="0"/>
              </a:rPr>
              <a:t> </a:t>
            </a:r>
          </a:p>
          <a:p>
            <a:endParaRPr lang="it-IT" dirty="0"/>
          </a:p>
        </p:txBody>
      </p:sp>
      <p:sp>
        <p:nvSpPr>
          <p:cNvPr id="4" name="Segnaposto data 3">
            <a:extLst>
              <a:ext uri="{FF2B5EF4-FFF2-40B4-BE49-F238E27FC236}">
                <a16:creationId xmlns:a16="http://schemas.microsoft.com/office/drawing/2014/main" id="{254C1BD6-55F4-AC28-A2E1-70B53D16434B}"/>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81738C22-A61C-7A66-24F6-6CF710FD98E4}"/>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39DA03E2-2673-05CA-DE64-6189DE82C44C}"/>
              </a:ext>
            </a:extLst>
          </p:cNvPr>
          <p:cNvSpPr>
            <a:spLocks noGrp="1"/>
          </p:cNvSpPr>
          <p:nvPr>
            <p:ph type="sldNum" sz="quarter" idx="12"/>
          </p:nvPr>
        </p:nvSpPr>
        <p:spPr/>
        <p:txBody>
          <a:bodyPr/>
          <a:lstStyle/>
          <a:p>
            <a:fld id="{DD589A36-170F-7348-BCDB-23CF9D860473}" type="slidenum">
              <a:rPr lang="it-IT" smtClean="0"/>
              <a:t>49</a:t>
            </a:fld>
            <a:endParaRPr lang="it-IT"/>
          </a:p>
        </p:txBody>
      </p:sp>
    </p:spTree>
    <p:extLst>
      <p:ext uri="{BB962C8B-B14F-4D97-AF65-F5344CB8AC3E}">
        <p14:creationId xmlns:p14="http://schemas.microsoft.com/office/powerpoint/2010/main" val="159717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AF47BD9-266A-EE7D-B839-8DEA899F8F14}"/>
              </a:ext>
            </a:extLst>
          </p:cNvPr>
          <p:cNvSpPr>
            <a:spLocks noGrp="1"/>
          </p:cNvSpPr>
          <p:nvPr>
            <p:ph type="title"/>
          </p:nvPr>
        </p:nvSpPr>
        <p:spPr/>
        <p:txBody>
          <a:bodyPr/>
          <a:lstStyle/>
          <a:p>
            <a:r>
              <a:rPr lang="it-IT" sz="2800" b="1" dirty="0"/>
              <a:t>Definition of EU Budget</a:t>
            </a:r>
            <a:endParaRPr lang="it-IT" b="1" dirty="0"/>
          </a:p>
        </p:txBody>
      </p:sp>
      <p:sp>
        <p:nvSpPr>
          <p:cNvPr id="5" name="Segnaposto contenuto 4">
            <a:extLst>
              <a:ext uri="{FF2B5EF4-FFF2-40B4-BE49-F238E27FC236}">
                <a16:creationId xmlns:a16="http://schemas.microsoft.com/office/drawing/2014/main" id="{F8B90B8D-D89B-0FC3-3AD2-59A062EFF8FF}"/>
              </a:ext>
            </a:extLst>
          </p:cNvPr>
          <p:cNvSpPr>
            <a:spLocks noGrp="1"/>
          </p:cNvSpPr>
          <p:nvPr>
            <p:ph idx="1"/>
          </p:nvPr>
        </p:nvSpPr>
        <p:spPr/>
        <p:txBody>
          <a:bodyPr>
            <a:normAutofit/>
          </a:bodyPr>
          <a:lstStyle/>
          <a:p>
            <a:pPr algn="l"/>
            <a:endParaRPr lang="it-IT" b="1" i="0" u="none" strike="noStrike" dirty="0">
              <a:solidFill>
                <a:srgbClr val="00B0F0"/>
              </a:solidFill>
              <a:effectLst/>
              <a:latin typeface="arial" panose="020B0604020202020204" pitchFamily="34" charset="0"/>
            </a:endParaRPr>
          </a:p>
          <a:p>
            <a:pPr algn="l"/>
            <a:r>
              <a:rPr lang="it-IT" b="1" i="0" u="none" strike="noStrike" dirty="0">
                <a:solidFill>
                  <a:srgbClr val="00B0F0"/>
                </a:solidFill>
                <a:effectLst/>
                <a:latin typeface="arial" panose="020B0604020202020204" pitchFamily="34" charset="0"/>
              </a:rPr>
              <a:t>The EU budget:</a:t>
            </a:r>
          </a:p>
          <a:p>
            <a:pPr marL="0" indent="0">
              <a:buNone/>
            </a:pPr>
            <a:r>
              <a:rPr lang="en-GB" b="0" i="0" u="none" strike="noStrike" dirty="0">
                <a:effectLst/>
                <a:latin typeface="arial" panose="020B0604020202020204" pitchFamily="34" charset="0"/>
              </a:rPr>
              <a:t>The EU budget is complementary to EU countries’ national budgets: it prevents the duplication of efforts and comes into play when it is more effective to spend money at EU level than at local, regional or national level.</a:t>
            </a:r>
          </a:p>
          <a:p>
            <a:pPr marL="0" indent="0" algn="l">
              <a:buNone/>
            </a:pPr>
            <a:endParaRPr lang="it-IT" b="0" i="0" u="none" strike="noStrike" dirty="0">
              <a:effectLst/>
              <a:latin typeface="arial" panose="020B0604020202020204" pitchFamily="34" charset="0"/>
            </a:endParaRPr>
          </a:p>
          <a:p>
            <a:pPr algn="ctr"/>
            <a:endParaRPr lang="it-IT" dirty="0"/>
          </a:p>
        </p:txBody>
      </p:sp>
      <p:sp>
        <p:nvSpPr>
          <p:cNvPr id="2" name="Segnaposto data 1">
            <a:extLst>
              <a:ext uri="{FF2B5EF4-FFF2-40B4-BE49-F238E27FC236}">
                <a16:creationId xmlns:a16="http://schemas.microsoft.com/office/drawing/2014/main" id="{ECA5B0A2-E078-1C34-D6FA-C11BB087F159}"/>
              </a:ext>
            </a:extLst>
          </p:cNvPr>
          <p:cNvSpPr>
            <a:spLocks noGrp="1"/>
          </p:cNvSpPr>
          <p:nvPr>
            <p:ph type="dt" sz="half" idx="10"/>
          </p:nvPr>
        </p:nvSpPr>
        <p:spPr/>
        <p:txBody>
          <a:bodyPr/>
          <a:lstStyle/>
          <a:p>
            <a:fld id="{EE33963A-5F1C-9E44-A101-09D5145AB554}" type="datetime4">
              <a:rPr lang="it-IT" smtClean="0"/>
              <a:pPr/>
              <a:t>19 settembre 2024</a:t>
            </a:fld>
            <a:endParaRPr lang="it-IT" dirty="0"/>
          </a:p>
        </p:txBody>
      </p:sp>
      <p:pic>
        <p:nvPicPr>
          <p:cNvPr id="9" name="Immagine 8" descr="Immagine che contiene simbolo, Carattere, logo, Elementi grafici&#10;&#10;Descrizione generata automaticamente">
            <a:extLst>
              <a:ext uri="{FF2B5EF4-FFF2-40B4-BE49-F238E27FC236}">
                <a16:creationId xmlns:a16="http://schemas.microsoft.com/office/drawing/2014/main" id="{5DEDD2B8-1313-030B-D4E2-68028CAA6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10" name="CasellaDiTesto 9">
            <a:extLst>
              <a:ext uri="{FF2B5EF4-FFF2-40B4-BE49-F238E27FC236}">
                <a16:creationId xmlns:a16="http://schemas.microsoft.com/office/drawing/2014/main" id="{8BAB4B78-8137-6F9B-2C7B-ADA73E479E4F}"/>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pic>
        <p:nvPicPr>
          <p:cNvPr id="3" name="Immagine 2" descr="Immagine che contiene testo, Carattere, schermata, logo&#10;&#10;Descrizione generata automaticamente">
            <a:extLst>
              <a:ext uri="{FF2B5EF4-FFF2-40B4-BE49-F238E27FC236}">
                <a16:creationId xmlns:a16="http://schemas.microsoft.com/office/drawing/2014/main" id="{7B692276-00E2-835F-B18E-E4A9A217D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2698662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08894-2E80-D451-1334-AC2B2F22D0AD}"/>
              </a:ext>
            </a:extLst>
          </p:cNvPr>
          <p:cNvSpPr>
            <a:spLocks noGrp="1"/>
          </p:cNvSpPr>
          <p:nvPr>
            <p:ph type="title"/>
          </p:nvPr>
        </p:nvSpPr>
        <p:spPr/>
        <p:txBody>
          <a:bodyPr/>
          <a:lstStyle/>
          <a:p>
            <a:r>
              <a:rPr lang="it-IT" b="1" dirty="0">
                <a:effectLst/>
                <a:latin typeface="Arial" panose="020B0604020202020204" pitchFamily="34" charset="0"/>
                <a:cs typeface="Arial" panose="020B0604020202020204" pitchFamily="34" charset="0"/>
              </a:rPr>
              <a:t>How </a:t>
            </a:r>
            <a:r>
              <a:rPr lang="it-IT" b="1" dirty="0" err="1">
                <a:effectLst/>
                <a:latin typeface="Arial" panose="020B0604020202020204" pitchFamily="34" charset="0"/>
                <a:cs typeface="Arial" panose="020B0604020202020204" pitchFamily="34" charset="0"/>
              </a:rPr>
              <a:t>REPowerEU</a:t>
            </a:r>
            <a:r>
              <a:rPr lang="it-IT" b="1" dirty="0">
                <a:effectLst/>
                <a:latin typeface="Arial" panose="020B0604020202020204" pitchFamily="34" charset="0"/>
                <a:cs typeface="Arial" panose="020B0604020202020204" pitchFamily="34" charset="0"/>
              </a:rPr>
              <a:t> </a:t>
            </a:r>
            <a:r>
              <a:rPr lang="it-IT" b="1" dirty="0" err="1">
                <a:effectLst/>
                <a:latin typeface="Arial" panose="020B0604020202020204" pitchFamily="34" charset="0"/>
                <a:cs typeface="Arial" panose="020B0604020202020204" pitchFamily="34" charset="0"/>
              </a:rPr>
              <a:t>is</a:t>
            </a:r>
            <a:r>
              <a:rPr lang="it-IT" b="1" dirty="0">
                <a:effectLst/>
                <a:latin typeface="Arial" panose="020B0604020202020204" pitchFamily="34" charset="0"/>
                <a:cs typeface="Arial" panose="020B0604020202020204" pitchFamily="34" charset="0"/>
              </a:rPr>
              <a:t> </a:t>
            </a:r>
            <a:r>
              <a:rPr lang="it-IT" b="1" dirty="0" err="1">
                <a:effectLst/>
                <a:latin typeface="Arial" panose="020B0604020202020204" pitchFamily="34" charset="0"/>
                <a:cs typeface="Arial" panose="020B0604020202020204" pitchFamily="34" charset="0"/>
              </a:rPr>
              <a:t>funded</a:t>
            </a:r>
            <a:r>
              <a:rPr lang="it-IT" b="1" dirty="0">
                <a:effectLst/>
                <a:latin typeface="Arial" panose="020B0604020202020204" pitchFamily="34" charset="0"/>
                <a:cs typeface="Arial" panose="020B0604020202020204" pitchFamily="34" charset="0"/>
              </a:rPr>
              <a:t>?</a:t>
            </a:r>
            <a:br>
              <a:rPr lang="it-IT" b="1" dirty="0">
                <a:effectLst/>
                <a:latin typeface="Arial" panose="020B0604020202020204" pitchFamily="34" charset="0"/>
                <a:cs typeface="Arial" panose="020B0604020202020204" pitchFamily="34" charset="0"/>
              </a:rPr>
            </a:br>
            <a:endParaRPr lang="it-IT" dirty="0"/>
          </a:p>
        </p:txBody>
      </p:sp>
      <p:sp>
        <p:nvSpPr>
          <p:cNvPr id="3" name="Segnaposto contenuto 2">
            <a:extLst>
              <a:ext uri="{FF2B5EF4-FFF2-40B4-BE49-F238E27FC236}">
                <a16:creationId xmlns:a16="http://schemas.microsoft.com/office/drawing/2014/main" id="{CD77D0D3-AC6F-6EA0-6B4B-179D137D861D}"/>
              </a:ext>
            </a:extLst>
          </p:cNvPr>
          <p:cNvSpPr>
            <a:spLocks noGrp="1"/>
          </p:cNvSpPr>
          <p:nvPr>
            <p:ph idx="1"/>
          </p:nvPr>
        </p:nvSpPr>
        <p:spPr>
          <a:xfrm>
            <a:off x="419100" y="1358900"/>
            <a:ext cx="11222038" cy="4865687"/>
          </a:xfrm>
        </p:spPr>
        <p:txBody>
          <a:bodyPr>
            <a:normAutofit fontScale="62500" lnSpcReduction="20000"/>
          </a:bodyPr>
          <a:lstStyle/>
          <a:p>
            <a:endParaRPr lang="it-IT" dirty="0">
              <a:effectLst/>
              <a:latin typeface="Arial" panose="020B0604020202020204" pitchFamily="34" charset="0"/>
              <a:cs typeface="Arial" panose="020B0604020202020204" pitchFamily="34" charset="0"/>
            </a:endParaRPr>
          </a:p>
          <a:p>
            <a:r>
              <a:rPr lang="en-GB" sz="3800" dirty="0">
                <a:effectLst/>
                <a:latin typeface="Arial" panose="020B0604020202020204" pitchFamily="34" charset="0"/>
                <a:cs typeface="Arial" panose="020B0604020202020204" pitchFamily="34" charset="0"/>
              </a:rPr>
              <a:t>The Commission has mobilised close to </a:t>
            </a:r>
            <a:r>
              <a:rPr lang="en-GB" sz="3800" b="1" dirty="0">
                <a:effectLst/>
                <a:latin typeface="Arial" panose="020B0604020202020204" pitchFamily="34" charset="0"/>
                <a:cs typeface="Arial" panose="020B0604020202020204" pitchFamily="34" charset="0"/>
              </a:rPr>
              <a:t>€300 billion</a:t>
            </a:r>
            <a:r>
              <a:rPr lang="en-GB" sz="3800" dirty="0">
                <a:effectLst/>
                <a:latin typeface="Arial" panose="020B0604020202020204" pitchFamily="34" charset="0"/>
                <a:cs typeface="Arial" panose="020B0604020202020204" pitchFamily="34" charset="0"/>
              </a:rPr>
              <a:t> to fund the </a:t>
            </a:r>
            <a:r>
              <a:rPr lang="en-GB" sz="3800" dirty="0" err="1">
                <a:effectLst/>
                <a:latin typeface="Arial" panose="020B0604020202020204" pitchFamily="34" charset="0"/>
                <a:cs typeface="Arial" panose="020B0604020202020204" pitchFamily="34" charset="0"/>
              </a:rPr>
              <a:t>REPowerEU</a:t>
            </a:r>
            <a:r>
              <a:rPr lang="en-GB" sz="3800" dirty="0">
                <a:effectLst/>
                <a:latin typeface="Arial" panose="020B0604020202020204" pitchFamily="34" charset="0"/>
                <a:cs typeface="Arial" panose="020B0604020202020204" pitchFamily="34" charset="0"/>
              </a:rPr>
              <a:t> Plan. The </a:t>
            </a:r>
            <a:r>
              <a:rPr lang="en-GB" sz="3800" u="sng" dirty="0">
                <a:solidFill>
                  <a:srgbClr val="00B0F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Recovery and Resilience Facility</a:t>
            </a:r>
            <a:r>
              <a:rPr lang="en-GB" sz="3800" dirty="0">
                <a:solidFill>
                  <a:srgbClr val="00B0F0"/>
                </a:solidFill>
                <a:effectLst/>
                <a:latin typeface="Arial" panose="020B0604020202020204" pitchFamily="34" charset="0"/>
                <a:cs typeface="Arial" panose="020B0604020202020204" pitchFamily="34" charset="0"/>
              </a:rPr>
              <a:t> </a:t>
            </a:r>
            <a:r>
              <a:rPr lang="en-GB" sz="3800" dirty="0">
                <a:effectLst/>
                <a:latin typeface="Arial" panose="020B0604020202020204" pitchFamily="34" charset="0"/>
                <a:cs typeface="Arial" panose="020B0604020202020204" pitchFamily="34" charset="0"/>
              </a:rPr>
              <a:t>(RRF) is at the heart of this funding.</a:t>
            </a:r>
          </a:p>
          <a:p>
            <a:pPr marL="0" indent="0">
              <a:buNone/>
            </a:pPr>
            <a:r>
              <a:rPr lang="en-GB" sz="3800" dirty="0">
                <a:effectLst/>
                <a:latin typeface="Arial" panose="020B0604020202020204" pitchFamily="34" charset="0"/>
                <a:cs typeface="Arial" panose="020B0604020202020204" pitchFamily="34" charset="0"/>
              </a:rPr>
              <a:t> </a:t>
            </a:r>
          </a:p>
          <a:p>
            <a:r>
              <a:rPr lang="en-GB" sz="3800" dirty="0">
                <a:effectLst/>
                <a:latin typeface="Arial" panose="020B0604020202020204" pitchFamily="34" charset="0"/>
                <a:cs typeface="Arial" panose="020B0604020202020204" pitchFamily="34" charset="0"/>
              </a:rPr>
              <a:t>Thanks to the amended RRF Regulation, additional </a:t>
            </a:r>
            <a:r>
              <a:rPr lang="en-GB" sz="3800" dirty="0" err="1">
                <a:effectLst/>
                <a:latin typeface="Arial" panose="020B0604020202020204" pitchFamily="34" charset="0"/>
                <a:cs typeface="Arial" panose="020B0604020202020204" pitchFamily="34" charset="0"/>
              </a:rPr>
              <a:t>REPowerEU</a:t>
            </a:r>
            <a:r>
              <a:rPr lang="en-GB" sz="3800" dirty="0">
                <a:effectLst/>
                <a:latin typeface="Arial" panose="020B0604020202020204" pitchFamily="34" charset="0"/>
                <a:cs typeface="Arial" panose="020B0604020202020204" pitchFamily="34" charset="0"/>
              </a:rPr>
              <a:t> grants worth €20 billion were allocated to the Member States through the </a:t>
            </a:r>
            <a:r>
              <a:rPr lang="en-GB" sz="3800" u="sng" dirty="0">
                <a:solidFill>
                  <a:srgbClr val="00B0F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Innovation Fund</a:t>
            </a:r>
            <a:r>
              <a:rPr lang="en-GB" sz="3800" dirty="0">
                <a:solidFill>
                  <a:srgbClr val="00B0F0"/>
                </a:solidFill>
                <a:effectLst/>
                <a:latin typeface="Arial" panose="020B0604020202020204" pitchFamily="34" charset="0"/>
                <a:cs typeface="Arial" panose="020B0604020202020204" pitchFamily="34" charset="0"/>
              </a:rPr>
              <a:t> </a:t>
            </a:r>
            <a:r>
              <a:rPr lang="en-GB" sz="3800" dirty="0">
                <a:effectLst/>
                <a:latin typeface="Arial" panose="020B0604020202020204" pitchFamily="34" charset="0"/>
                <a:cs typeface="Arial" panose="020B0604020202020204" pitchFamily="34" charset="0"/>
              </a:rPr>
              <a:t>and the sale of </a:t>
            </a:r>
            <a:r>
              <a:rPr lang="en-GB" sz="3800" u="sng" dirty="0">
                <a:solidFill>
                  <a:srgbClr val="00B0F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Emissions Trading System</a:t>
            </a:r>
            <a:r>
              <a:rPr lang="en-GB" sz="3800" dirty="0">
                <a:solidFill>
                  <a:srgbClr val="00B0F0"/>
                </a:solidFill>
                <a:effectLst/>
                <a:latin typeface="Arial" panose="020B0604020202020204" pitchFamily="34" charset="0"/>
                <a:cs typeface="Arial" panose="020B0604020202020204" pitchFamily="34" charset="0"/>
              </a:rPr>
              <a:t> </a:t>
            </a:r>
            <a:r>
              <a:rPr lang="en-GB" sz="3800" dirty="0">
                <a:effectLst/>
                <a:latin typeface="Arial" panose="020B0604020202020204" pitchFamily="34" charset="0"/>
                <a:cs typeface="Arial" panose="020B0604020202020204" pitchFamily="34" charset="0"/>
              </a:rPr>
              <a:t>(ETS) allowances.  </a:t>
            </a:r>
          </a:p>
          <a:p>
            <a:pPr marL="0" indent="0">
              <a:buNone/>
            </a:pPr>
            <a:endParaRPr lang="en-GB" sz="3800" dirty="0">
              <a:effectLst/>
              <a:latin typeface="Arial" panose="020B0604020202020204" pitchFamily="34" charset="0"/>
              <a:cs typeface="Arial" panose="020B0604020202020204" pitchFamily="34" charset="0"/>
            </a:endParaRPr>
          </a:p>
          <a:p>
            <a:r>
              <a:rPr lang="en-GB" sz="3800" dirty="0">
                <a:effectLst/>
                <a:latin typeface="Arial" panose="020B0604020202020204" pitchFamily="34" charset="0"/>
                <a:cs typeface="Arial" panose="020B0604020202020204" pitchFamily="34" charset="0"/>
              </a:rPr>
              <a:t>To finance their </a:t>
            </a:r>
            <a:r>
              <a:rPr lang="en-GB" sz="3800" dirty="0" err="1">
                <a:effectLst/>
                <a:latin typeface="Arial" panose="020B0604020202020204" pitchFamily="34" charset="0"/>
                <a:cs typeface="Arial" panose="020B0604020202020204" pitchFamily="34" charset="0"/>
              </a:rPr>
              <a:t>REPowerEU</a:t>
            </a:r>
            <a:r>
              <a:rPr lang="en-GB" sz="3800" dirty="0">
                <a:effectLst/>
                <a:latin typeface="Arial" panose="020B0604020202020204" pitchFamily="34" charset="0"/>
                <a:cs typeface="Arial" panose="020B0604020202020204" pitchFamily="34" charset="0"/>
              </a:rPr>
              <a:t> plans, Member States can also request transfers from the </a:t>
            </a:r>
            <a:r>
              <a:rPr lang="en-GB" sz="3800" u="sng" dirty="0">
                <a:solidFill>
                  <a:srgbClr val="00B0F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Brexit Adjustment Reserve</a:t>
            </a:r>
            <a:r>
              <a:rPr lang="en-GB" sz="3800" dirty="0">
                <a:solidFill>
                  <a:srgbClr val="00B0F0"/>
                </a:solidFill>
                <a:effectLst/>
                <a:latin typeface="Arial" panose="020B0604020202020204" pitchFamily="34" charset="0"/>
                <a:cs typeface="Arial" panose="020B0604020202020204" pitchFamily="34" charset="0"/>
              </a:rPr>
              <a:t> (</a:t>
            </a:r>
            <a:r>
              <a:rPr lang="en-GB" sz="3800" dirty="0">
                <a:effectLst/>
                <a:latin typeface="Arial" panose="020B0604020202020204" pitchFamily="34" charset="0"/>
                <a:cs typeface="Arial" panose="020B0604020202020204" pitchFamily="34" charset="0"/>
              </a:rPr>
              <a:t>BAR). The total amount available from the reserve is €5.4 billion.</a:t>
            </a:r>
          </a:p>
          <a:p>
            <a:pPr marL="0" indent="0">
              <a:buNone/>
            </a:pPr>
            <a:endParaRPr lang="it-IT" dirty="0">
              <a:effectLst/>
              <a:latin typeface="Arial" panose="020B0604020202020204" pitchFamily="34" charset="0"/>
              <a:cs typeface="Arial" panose="020B0604020202020204" pitchFamily="34" charset="0"/>
            </a:endParaRPr>
          </a:p>
          <a:p>
            <a:endParaRPr lang="it-IT" dirty="0"/>
          </a:p>
        </p:txBody>
      </p:sp>
      <p:sp>
        <p:nvSpPr>
          <p:cNvPr id="4" name="Segnaposto data 3">
            <a:extLst>
              <a:ext uri="{FF2B5EF4-FFF2-40B4-BE49-F238E27FC236}">
                <a16:creationId xmlns:a16="http://schemas.microsoft.com/office/drawing/2014/main" id="{E1E1112A-9ACE-9692-420B-2ACD29CA4408}"/>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BDB50DC-113D-DE7A-538D-50685911E12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6B73DD1-6049-E977-16B5-69184F94F1B6}"/>
              </a:ext>
            </a:extLst>
          </p:cNvPr>
          <p:cNvSpPr>
            <a:spLocks noGrp="1"/>
          </p:cNvSpPr>
          <p:nvPr>
            <p:ph type="sldNum" sz="quarter" idx="12"/>
          </p:nvPr>
        </p:nvSpPr>
        <p:spPr/>
        <p:txBody>
          <a:bodyPr/>
          <a:lstStyle/>
          <a:p>
            <a:fld id="{DD589A36-170F-7348-BCDB-23CF9D860473}" type="slidenum">
              <a:rPr lang="it-IT" smtClean="0"/>
              <a:t>50</a:t>
            </a:fld>
            <a:endParaRPr lang="it-IT"/>
          </a:p>
        </p:txBody>
      </p:sp>
    </p:spTree>
    <p:extLst>
      <p:ext uri="{BB962C8B-B14F-4D97-AF65-F5344CB8AC3E}">
        <p14:creationId xmlns:p14="http://schemas.microsoft.com/office/powerpoint/2010/main" val="2817118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5F213-70A0-98B6-A1B6-7C8836534F17}"/>
              </a:ext>
            </a:extLst>
          </p:cNvPr>
          <p:cNvSpPr>
            <a:spLocks noGrp="1"/>
          </p:cNvSpPr>
          <p:nvPr>
            <p:ph type="title"/>
          </p:nvPr>
        </p:nvSpPr>
        <p:spPr/>
        <p:txBody>
          <a:bodyPr/>
          <a:lstStyle/>
          <a:p>
            <a:r>
              <a:rPr lang="it-IT" b="0" i="0" u="none" strike="noStrike" dirty="0" err="1">
                <a:effectLst/>
                <a:latin typeface="arial" panose="020B0604020202020204" pitchFamily="34" charset="0"/>
              </a:rPr>
              <a:t>REPowerEU</a:t>
            </a:r>
            <a:r>
              <a:rPr lang="it-IT" b="0" i="0" u="none" strike="noStrike" dirty="0">
                <a:effectLst/>
                <a:latin typeface="arial" panose="020B0604020202020204" pitchFamily="34" charset="0"/>
              </a:rPr>
              <a:t> </a:t>
            </a:r>
            <a:endParaRPr lang="it-IT" dirty="0"/>
          </a:p>
        </p:txBody>
      </p:sp>
      <p:sp>
        <p:nvSpPr>
          <p:cNvPr id="3" name="Segnaposto contenuto 2">
            <a:extLst>
              <a:ext uri="{FF2B5EF4-FFF2-40B4-BE49-F238E27FC236}">
                <a16:creationId xmlns:a16="http://schemas.microsoft.com/office/drawing/2014/main" id="{5DF49A8E-8DE1-F428-14EE-89550EC71EDD}"/>
              </a:ext>
            </a:extLst>
          </p:cNvPr>
          <p:cNvSpPr>
            <a:spLocks noGrp="1"/>
          </p:cNvSpPr>
          <p:nvPr>
            <p:ph idx="1"/>
          </p:nvPr>
        </p:nvSpPr>
        <p:spPr/>
        <p:txBody>
          <a:bodyPr/>
          <a:lstStyle/>
          <a:p>
            <a:pPr algn="l"/>
            <a:r>
              <a:rPr lang="en-GB" b="0" i="0" u="none" strike="noStrike" dirty="0">
                <a:effectLst/>
                <a:latin typeface="arial" panose="020B0604020202020204" pitchFamily="34" charset="0"/>
              </a:rPr>
              <a:t>Next steps</a:t>
            </a:r>
          </a:p>
          <a:p>
            <a:pPr algn="l"/>
            <a:r>
              <a:rPr lang="en-GB" b="0" i="0" u="none" strike="noStrike" dirty="0">
                <a:solidFill>
                  <a:srgbClr val="000000"/>
                </a:solidFill>
                <a:effectLst/>
                <a:latin typeface="arial" panose="020B0604020202020204" pitchFamily="34" charset="0"/>
              </a:rPr>
              <a:t>Two years on, the EU has successfully met most of the ambitious targets set out in the </a:t>
            </a:r>
            <a:r>
              <a:rPr lang="en-GB" b="0" i="0" u="none" strike="noStrike" dirty="0" err="1">
                <a:solidFill>
                  <a:srgbClr val="000000"/>
                </a:solidFill>
                <a:effectLst/>
                <a:latin typeface="arial" panose="020B0604020202020204" pitchFamily="34" charset="0"/>
              </a:rPr>
              <a:t>REPowerEU</a:t>
            </a:r>
            <a:r>
              <a:rPr lang="en-GB" b="0" i="0" u="none" strike="noStrike" dirty="0">
                <a:solidFill>
                  <a:srgbClr val="000000"/>
                </a:solidFill>
                <a:effectLst/>
                <a:latin typeface="arial" panose="020B0604020202020204" pitchFamily="34" charset="0"/>
              </a:rPr>
              <a:t> Plan and is now on good track to completely get rid of Russian fossil fuels while continuing to pursue the green transition and supporting Ukraine. </a:t>
            </a:r>
          </a:p>
          <a:p>
            <a:endParaRPr lang="it-IT" dirty="0"/>
          </a:p>
        </p:txBody>
      </p:sp>
      <p:sp>
        <p:nvSpPr>
          <p:cNvPr id="4" name="Segnaposto data 3">
            <a:extLst>
              <a:ext uri="{FF2B5EF4-FFF2-40B4-BE49-F238E27FC236}">
                <a16:creationId xmlns:a16="http://schemas.microsoft.com/office/drawing/2014/main" id="{469BCD48-A5C3-4A82-8D53-3C03295F98C0}"/>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58C60335-5956-F51E-2FA3-800D026FA3A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B16F8B48-4B8D-E29C-EBF9-EB424DEE9230}"/>
              </a:ext>
            </a:extLst>
          </p:cNvPr>
          <p:cNvSpPr>
            <a:spLocks noGrp="1"/>
          </p:cNvSpPr>
          <p:nvPr>
            <p:ph type="sldNum" sz="quarter" idx="12"/>
          </p:nvPr>
        </p:nvSpPr>
        <p:spPr/>
        <p:txBody>
          <a:bodyPr/>
          <a:lstStyle/>
          <a:p>
            <a:fld id="{DD589A36-170F-7348-BCDB-23CF9D860473}" type="slidenum">
              <a:rPr lang="it-IT" smtClean="0"/>
              <a:t>51</a:t>
            </a:fld>
            <a:endParaRPr lang="it-IT"/>
          </a:p>
        </p:txBody>
      </p:sp>
    </p:spTree>
    <p:extLst>
      <p:ext uri="{BB962C8B-B14F-4D97-AF65-F5344CB8AC3E}">
        <p14:creationId xmlns:p14="http://schemas.microsoft.com/office/powerpoint/2010/main" val="2544332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E419-46E3-36BA-A035-180CB32A921E}"/>
              </a:ext>
            </a:extLst>
          </p:cNvPr>
          <p:cNvSpPr>
            <a:spLocks noGrp="1"/>
          </p:cNvSpPr>
          <p:nvPr>
            <p:ph type="title"/>
          </p:nvPr>
        </p:nvSpPr>
        <p:spPr/>
        <p:txBody>
          <a:bodyPr/>
          <a:lstStyle/>
          <a:p>
            <a:r>
              <a:rPr lang="it-IT" b="0" i="0" u="none" strike="noStrike" dirty="0" err="1">
                <a:effectLst/>
                <a:latin typeface="arial" panose="020B0604020202020204" pitchFamily="34" charset="0"/>
              </a:rPr>
              <a:t>REPowerEU</a:t>
            </a:r>
            <a:r>
              <a:rPr lang="it-IT" b="0" i="0" u="none" strike="noStrike" dirty="0">
                <a:effectLst/>
                <a:latin typeface="arial" panose="020B0604020202020204" pitchFamily="34" charset="0"/>
              </a:rPr>
              <a:t> </a:t>
            </a:r>
            <a:endParaRPr lang="it-IT" dirty="0"/>
          </a:p>
        </p:txBody>
      </p:sp>
      <p:sp>
        <p:nvSpPr>
          <p:cNvPr id="3" name="Segnaposto contenuto 2">
            <a:extLst>
              <a:ext uri="{FF2B5EF4-FFF2-40B4-BE49-F238E27FC236}">
                <a16:creationId xmlns:a16="http://schemas.microsoft.com/office/drawing/2014/main" id="{CEFD165B-20E0-36B8-B680-71B132CE1BFB}"/>
              </a:ext>
            </a:extLst>
          </p:cNvPr>
          <p:cNvSpPr>
            <a:spLocks noGrp="1"/>
          </p:cNvSpPr>
          <p:nvPr>
            <p:ph idx="1"/>
          </p:nvPr>
        </p:nvSpPr>
        <p:spPr/>
        <p:txBody>
          <a:bodyPr>
            <a:normAutofit fontScale="85000" lnSpcReduction="20000"/>
          </a:bodyPr>
          <a:lstStyle/>
          <a:p>
            <a:pPr algn="l"/>
            <a:endParaRPr lang="en-GB" sz="3000" b="0" i="0" u="none" strike="noStrike" dirty="0">
              <a:solidFill>
                <a:srgbClr val="000000"/>
              </a:solidFill>
              <a:effectLst/>
              <a:latin typeface="arial" panose="020B0604020202020204" pitchFamily="34" charset="0"/>
            </a:endParaRPr>
          </a:p>
          <a:p>
            <a:pPr algn="l"/>
            <a:r>
              <a:rPr lang="en-GB" sz="3000" b="0" i="0" u="none" strike="noStrike" dirty="0">
                <a:solidFill>
                  <a:srgbClr val="000000"/>
                </a:solidFill>
                <a:effectLst/>
                <a:latin typeface="arial" panose="020B0604020202020204" pitchFamily="34" charset="0"/>
              </a:rPr>
              <a:t>We remain focused on the continued delivery of the </a:t>
            </a:r>
            <a:r>
              <a:rPr lang="en-GB" sz="3000" b="0" i="0" u="none" strike="noStrike" dirty="0" err="1">
                <a:solidFill>
                  <a:srgbClr val="000000"/>
                </a:solidFill>
                <a:effectLst/>
                <a:latin typeface="arial" panose="020B0604020202020204" pitchFamily="34" charset="0"/>
              </a:rPr>
              <a:t>REPowerEU</a:t>
            </a:r>
            <a:r>
              <a:rPr lang="en-GB" sz="3000" b="0" i="0" u="none" strike="noStrike" dirty="0">
                <a:solidFill>
                  <a:srgbClr val="000000"/>
                </a:solidFill>
                <a:effectLst/>
                <a:latin typeface="arial" panose="020B0604020202020204" pitchFamily="34" charset="0"/>
              </a:rPr>
              <a:t> Plan, namely:</a:t>
            </a:r>
          </a:p>
          <a:p>
            <a:pPr algn="l">
              <a:buFont typeface="Arial" panose="020B0604020202020204" pitchFamily="34" charset="0"/>
              <a:buChar char="•"/>
            </a:pPr>
            <a:r>
              <a:rPr lang="en-GB" sz="3000" b="0" i="0" u="none" strike="noStrike" dirty="0">
                <a:solidFill>
                  <a:srgbClr val="000000"/>
                </a:solidFill>
                <a:effectLst/>
                <a:latin typeface="arial" panose="020B0604020202020204" pitchFamily="34" charset="0"/>
              </a:rPr>
              <a:t>Further reducing imports of Russian gas</a:t>
            </a:r>
          </a:p>
          <a:p>
            <a:pPr algn="l">
              <a:buFont typeface="Arial" panose="020B0604020202020204" pitchFamily="34" charset="0"/>
              <a:buChar char="•"/>
            </a:pPr>
            <a:r>
              <a:rPr lang="en-GB" sz="3000" b="0" i="0" u="none" strike="noStrike" dirty="0">
                <a:solidFill>
                  <a:srgbClr val="000000"/>
                </a:solidFill>
                <a:effectLst/>
                <a:latin typeface="arial" panose="020B0604020202020204" pitchFamily="34" charset="0"/>
              </a:rPr>
              <a:t>Boosting industrial decarbonisation</a:t>
            </a:r>
          </a:p>
          <a:p>
            <a:pPr algn="l">
              <a:buFont typeface="Arial" panose="020B0604020202020204" pitchFamily="34" charset="0"/>
              <a:buChar char="•"/>
            </a:pPr>
            <a:r>
              <a:rPr lang="en-GB" sz="3000" b="0" i="0" u="none" strike="noStrike" dirty="0">
                <a:solidFill>
                  <a:srgbClr val="000000"/>
                </a:solidFill>
                <a:effectLst/>
                <a:latin typeface="arial" panose="020B0604020202020204" pitchFamily="34" charset="0"/>
              </a:rPr>
              <a:t>Rolling out renewables faster</a:t>
            </a:r>
          </a:p>
          <a:p>
            <a:pPr algn="l">
              <a:buFont typeface="Arial" panose="020B0604020202020204" pitchFamily="34" charset="0"/>
              <a:buChar char="•"/>
            </a:pPr>
            <a:r>
              <a:rPr lang="en-GB" sz="3000" b="0" i="0" u="none" strike="noStrike" dirty="0">
                <a:solidFill>
                  <a:srgbClr val="000000"/>
                </a:solidFill>
                <a:effectLst/>
                <a:latin typeface="arial" panose="020B0604020202020204" pitchFamily="34" charset="0"/>
              </a:rPr>
              <a:t>Investing in energy infrastructure and interconnections</a:t>
            </a:r>
          </a:p>
          <a:p>
            <a:pPr algn="l">
              <a:buFont typeface="Arial" panose="020B0604020202020204" pitchFamily="34" charset="0"/>
              <a:buChar char="•"/>
            </a:pPr>
            <a:r>
              <a:rPr lang="en-GB" sz="3000" b="0" i="0" u="none" strike="noStrike" dirty="0">
                <a:solidFill>
                  <a:srgbClr val="000000"/>
                </a:solidFill>
                <a:effectLst/>
                <a:latin typeface="arial" panose="020B0604020202020204" pitchFamily="34" charset="0"/>
              </a:rPr>
              <a:t>Improving energy efficiency</a:t>
            </a:r>
          </a:p>
          <a:p>
            <a:endParaRPr lang="it-IT" dirty="0"/>
          </a:p>
        </p:txBody>
      </p:sp>
      <p:sp>
        <p:nvSpPr>
          <p:cNvPr id="4" name="Segnaposto data 3">
            <a:extLst>
              <a:ext uri="{FF2B5EF4-FFF2-40B4-BE49-F238E27FC236}">
                <a16:creationId xmlns:a16="http://schemas.microsoft.com/office/drawing/2014/main" id="{C9A1ED7B-FD95-887D-A3D6-3E378B17BCCA}"/>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74473FB4-8550-8308-912A-1EABE8B38B84}"/>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8343FD8-7FB0-10BF-7645-46E894B84E79}"/>
              </a:ext>
            </a:extLst>
          </p:cNvPr>
          <p:cNvSpPr>
            <a:spLocks noGrp="1"/>
          </p:cNvSpPr>
          <p:nvPr>
            <p:ph type="sldNum" sz="quarter" idx="12"/>
          </p:nvPr>
        </p:nvSpPr>
        <p:spPr/>
        <p:txBody>
          <a:bodyPr/>
          <a:lstStyle/>
          <a:p>
            <a:fld id="{DD589A36-170F-7348-BCDB-23CF9D860473}" type="slidenum">
              <a:rPr lang="it-IT" smtClean="0"/>
              <a:t>52</a:t>
            </a:fld>
            <a:endParaRPr lang="it-IT"/>
          </a:p>
        </p:txBody>
      </p:sp>
    </p:spTree>
    <p:extLst>
      <p:ext uri="{BB962C8B-B14F-4D97-AF65-F5344CB8AC3E}">
        <p14:creationId xmlns:p14="http://schemas.microsoft.com/office/powerpoint/2010/main" val="1999146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3D1557-1A92-4B60-7015-926758B44181}"/>
              </a:ext>
            </a:extLst>
          </p:cNvPr>
          <p:cNvSpPr>
            <a:spLocks noGrp="1"/>
          </p:cNvSpPr>
          <p:nvPr>
            <p:ph type="title"/>
          </p:nvPr>
        </p:nvSpPr>
        <p:spPr/>
        <p:txBody>
          <a:bodyPr/>
          <a:lstStyle/>
          <a:p>
            <a:r>
              <a:rPr lang="en-GB" dirty="0"/>
              <a:t>Section II</a:t>
            </a:r>
          </a:p>
        </p:txBody>
      </p:sp>
      <p:sp>
        <p:nvSpPr>
          <p:cNvPr id="3" name="Segnaposto testo 2">
            <a:extLst>
              <a:ext uri="{FF2B5EF4-FFF2-40B4-BE49-F238E27FC236}">
                <a16:creationId xmlns:a16="http://schemas.microsoft.com/office/drawing/2014/main" id="{5186B299-4EFD-EDBA-E59F-FFD3342B9078}"/>
              </a:ext>
            </a:extLst>
          </p:cNvPr>
          <p:cNvSpPr>
            <a:spLocks noGrp="1"/>
          </p:cNvSpPr>
          <p:nvPr>
            <p:ph type="body" idx="1"/>
          </p:nvPr>
        </p:nvSpPr>
        <p:spPr/>
        <p:txBody>
          <a:bodyPr/>
          <a:lstStyle/>
          <a:p>
            <a:r>
              <a:rPr lang="it-IT" dirty="0"/>
              <a:t>EU Funds, NGEU and </a:t>
            </a:r>
            <a:r>
              <a:rPr lang="it-IT" dirty="0" err="1"/>
              <a:t>Conditionality</a:t>
            </a:r>
            <a:endParaRPr lang="it-IT" dirty="0"/>
          </a:p>
        </p:txBody>
      </p:sp>
    </p:spTree>
    <p:extLst>
      <p:ext uri="{BB962C8B-B14F-4D97-AF65-F5344CB8AC3E}">
        <p14:creationId xmlns:p14="http://schemas.microsoft.com/office/powerpoint/2010/main" val="827082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BFDDC-CFBF-FD76-C184-9BADE2E03D88}"/>
              </a:ext>
            </a:extLst>
          </p:cNvPr>
          <p:cNvSpPr>
            <a:spLocks noGrp="1"/>
          </p:cNvSpPr>
          <p:nvPr>
            <p:ph type="title"/>
          </p:nvPr>
        </p:nvSpPr>
        <p:spPr/>
        <p:txBody>
          <a:bodyPr/>
          <a:lstStyle/>
          <a:p>
            <a:r>
              <a:rPr lang="it-IT" b="1" dirty="0"/>
              <a:t>The pattern of </a:t>
            </a:r>
            <a:r>
              <a:rPr lang="it-IT" b="1" dirty="0" err="1"/>
              <a:t>conditionality</a:t>
            </a:r>
            <a:r>
              <a:rPr lang="it-IT" b="1" dirty="0"/>
              <a:t> in the NGEU</a:t>
            </a:r>
            <a:br>
              <a:rPr lang="it-IT" dirty="0"/>
            </a:br>
            <a:endParaRPr lang="it-IT" dirty="0"/>
          </a:p>
        </p:txBody>
      </p:sp>
      <p:sp>
        <p:nvSpPr>
          <p:cNvPr id="3" name="Segnaposto contenuto 2">
            <a:extLst>
              <a:ext uri="{FF2B5EF4-FFF2-40B4-BE49-F238E27FC236}">
                <a16:creationId xmlns:a16="http://schemas.microsoft.com/office/drawing/2014/main" id="{7484F9CD-B104-F885-8F8D-2DCC522D3E40}"/>
              </a:ext>
            </a:extLst>
          </p:cNvPr>
          <p:cNvSpPr>
            <a:spLocks noGrp="1"/>
          </p:cNvSpPr>
          <p:nvPr>
            <p:ph idx="1"/>
          </p:nvPr>
        </p:nvSpPr>
        <p:spPr/>
        <p:txBody>
          <a:bodyPr/>
          <a:lstStyle/>
          <a:p>
            <a:pPr algn="just"/>
            <a:r>
              <a:rPr lang="en-GB" sz="3200" dirty="0"/>
              <a:t>Access to the funds is subject to a regime of cross-cutting conditionalities designed to anchor investments in a European development model:</a:t>
            </a:r>
          </a:p>
          <a:p>
            <a:pPr algn="just"/>
            <a:r>
              <a:rPr lang="en-GB" sz="3200" dirty="0"/>
              <a:t>The so-called RRF requires NRRP to include minimum thresholds for investments in green, digital, and gender-balanced projects</a:t>
            </a:r>
          </a:p>
          <a:p>
            <a:endParaRPr lang="it-IT" dirty="0"/>
          </a:p>
        </p:txBody>
      </p:sp>
      <p:sp>
        <p:nvSpPr>
          <p:cNvPr id="4" name="Segnaposto data 3">
            <a:extLst>
              <a:ext uri="{FF2B5EF4-FFF2-40B4-BE49-F238E27FC236}">
                <a16:creationId xmlns:a16="http://schemas.microsoft.com/office/drawing/2014/main" id="{60078C73-2F14-EC6D-F301-30BE0CB9B4B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DD390C2-7D42-12BF-EA7B-186F838ADA75}"/>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2E1C16B-B532-3123-B854-7076F39D8AE0}"/>
              </a:ext>
            </a:extLst>
          </p:cNvPr>
          <p:cNvSpPr>
            <a:spLocks noGrp="1"/>
          </p:cNvSpPr>
          <p:nvPr>
            <p:ph type="sldNum" sz="quarter" idx="12"/>
          </p:nvPr>
        </p:nvSpPr>
        <p:spPr/>
        <p:txBody>
          <a:bodyPr/>
          <a:lstStyle/>
          <a:p>
            <a:fld id="{DD589A36-170F-7348-BCDB-23CF9D860473}" type="slidenum">
              <a:rPr lang="it-IT" smtClean="0"/>
              <a:t>54</a:t>
            </a:fld>
            <a:endParaRPr lang="it-IT"/>
          </a:p>
        </p:txBody>
      </p:sp>
    </p:spTree>
    <p:extLst>
      <p:ext uri="{BB962C8B-B14F-4D97-AF65-F5344CB8AC3E}">
        <p14:creationId xmlns:p14="http://schemas.microsoft.com/office/powerpoint/2010/main" val="1236533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D0351-C4B3-FD68-F342-912AB9D50240}"/>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EAB4BA42-EEB8-7AC4-80DE-418838B11408}"/>
              </a:ext>
            </a:extLst>
          </p:cNvPr>
          <p:cNvSpPr>
            <a:spLocks noGrp="1"/>
          </p:cNvSpPr>
          <p:nvPr>
            <p:ph idx="1"/>
          </p:nvPr>
        </p:nvSpPr>
        <p:spPr/>
        <p:txBody>
          <a:bodyPr/>
          <a:lstStyle/>
          <a:p>
            <a:pPr algn="just"/>
            <a:r>
              <a:rPr lang="en-GB" sz="3200" dirty="0"/>
              <a:t>Country-specific recommendations (European Semester)</a:t>
            </a:r>
          </a:p>
          <a:p>
            <a:pPr algn="just"/>
            <a:r>
              <a:rPr lang="en-GB" sz="3200" dirty="0"/>
              <a:t>EU budget spending is done according to the rule of law principle</a:t>
            </a:r>
            <a:endParaRPr lang="en-GB" dirty="0"/>
          </a:p>
          <a:p>
            <a:endParaRPr lang="it-IT" dirty="0"/>
          </a:p>
        </p:txBody>
      </p:sp>
      <p:sp>
        <p:nvSpPr>
          <p:cNvPr id="4" name="Segnaposto data 3">
            <a:extLst>
              <a:ext uri="{FF2B5EF4-FFF2-40B4-BE49-F238E27FC236}">
                <a16:creationId xmlns:a16="http://schemas.microsoft.com/office/drawing/2014/main" id="{00B3310E-53E9-7327-A46B-732F665AC511}"/>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207AEE6-62AF-FA76-541D-39D53A49FC95}"/>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7CF265BF-0990-7C07-2147-0E7BA6FA574C}"/>
              </a:ext>
            </a:extLst>
          </p:cNvPr>
          <p:cNvSpPr>
            <a:spLocks noGrp="1"/>
          </p:cNvSpPr>
          <p:nvPr>
            <p:ph type="sldNum" sz="quarter" idx="12"/>
          </p:nvPr>
        </p:nvSpPr>
        <p:spPr/>
        <p:txBody>
          <a:bodyPr/>
          <a:lstStyle/>
          <a:p>
            <a:fld id="{DD589A36-170F-7348-BCDB-23CF9D860473}" type="slidenum">
              <a:rPr lang="it-IT" smtClean="0"/>
              <a:t>55</a:t>
            </a:fld>
            <a:endParaRPr lang="it-IT"/>
          </a:p>
        </p:txBody>
      </p:sp>
    </p:spTree>
    <p:extLst>
      <p:ext uri="{BB962C8B-B14F-4D97-AF65-F5344CB8AC3E}">
        <p14:creationId xmlns:p14="http://schemas.microsoft.com/office/powerpoint/2010/main" val="3090302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97504-479E-4750-B7CB-B9BA444BF112}"/>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FA30A1B5-6E3A-9B6F-8792-6DA9B5A353A0}"/>
              </a:ext>
            </a:extLst>
          </p:cNvPr>
          <p:cNvSpPr>
            <a:spLocks noGrp="1"/>
          </p:cNvSpPr>
          <p:nvPr>
            <p:ph idx="1"/>
          </p:nvPr>
        </p:nvSpPr>
        <p:spPr/>
        <p:txBody>
          <a:bodyPr>
            <a:normAutofit fontScale="92500" lnSpcReduction="10000"/>
          </a:bodyPr>
          <a:lstStyle/>
          <a:p>
            <a:endParaRPr lang="it-IT" sz="3200" dirty="0">
              <a:effectLst/>
              <a:latin typeface="Calibri" panose="020F0502020204030204" pitchFamily="34" charset="0"/>
            </a:endParaRPr>
          </a:p>
          <a:p>
            <a:pPr algn="just"/>
            <a:r>
              <a:rPr lang="en-GB" sz="3200" dirty="0">
                <a:effectLst/>
                <a:latin typeface="Calibri" panose="020F0502020204030204" pitchFamily="34" charset="0"/>
              </a:rPr>
              <a:t>Regulation 2020/2092 on the general regime of conditionality for the protection of the EU budget establishes a new legal instrument to protect the financial interests of the EU from violations of the rule of law. </a:t>
            </a:r>
          </a:p>
          <a:p>
            <a:pPr algn="just"/>
            <a:r>
              <a:rPr lang="en-GB" sz="3200" dirty="0">
                <a:effectLst/>
                <a:latin typeface="Calibri" panose="020F0502020204030204" pitchFamily="34" charset="0"/>
              </a:rPr>
              <a:t>This regulation, relating to the general conditionality regime for the protection of the EU budget, is closely linked to the package of measures included within MFF 2021-2027 and Next Generation EU. </a:t>
            </a:r>
          </a:p>
          <a:p>
            <a:endParaRPr lang="it-IT" dirty="0"/>
          </a:p>
        </p:txBody>
      </p:sp>
      <p:sp>
        <p:nvSpPr>
          <p:cNvPr id="4" name="Segnaposto data 3">
            <a:extLst>
              <a:ext uri="{FF2B5EF4-FFF2-40B4-BE49-F238E27FC236}">
                <a16:creationId xmlns:a16="http://schemas.microsoft.com/office/drawing/2014/main" id="{E2BD728E-9636-EC8D-885B-712ACA058A51}"/>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2D339ACC-F471-EB1D-F1FF-984D47F0940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D12E2F17-7188-1E0E-D9C7-D2C78C83FF56}"/>
              </a:ext>
            </a:extLst>
          </p:cNvPr>
          <p:cNvSpPr>
            <a:spLocks noGrp="1"/>
          </p:cNvSpPr>
          <p:nvPr>
            <p:ph type="sldNum" sz="quarter" idx="12"/>
          </p:nvPr>
        </p:nvSpPr>
        <p:spPr/>
        <p:txBody>
          <a:bodyPr/>
          <a:lstStyle/>
          <a:p>
            <a:fld id="{DD589A36-170F-7348-BCDB-23CF9D860473}" type="slidenum">
              <a:rPr lang="it-IT" smtClean="0"/>
              <a:t>56</a:t>
            </a:fld>
            <a:endParaRPr lang="it-IT"/>
          </a:p>
        </p:txBody>
      </p:sp>
    </p:spTree>
    <p:extLst>
      <p:ext uri="{BB962C8B-B14F-4D97-AF65-F5344CB8AC3E}">
        <p14:creationId xmlns:p14="http://schemas.microsoft.com/office/powerpoint/2010/main" val="246225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C402D-9ED0-DA2A-FAD7-8893D24DE9B8}"/>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751DB286-F140-6729-FB18-29F7F627FEDC}"/>
              </a:ext>
            </a:extLst>
          </p:cNvPr>
          <p:cNvSpPr>
            <a:spLocks noGrp="1"/>
          </p:cNvSpPr>
          <p:nvPr>
            <p:ph idx="1"/>
          </p:nvPr>
        </p:nvSpPr>
        <p:spPr/>
        <p:txBody>
          <a:bodyPr>
            <a:normAutofit fontScale="92500" lnSpcReduction="10000"/>
          </a:bodyPr>
          <a:lstStyle/>
          <a:p>
            <a:endParaRPr lang="it-IT" sz="3200" dirty="0">
              <a:effectLst/>
              <a:latin typeface="Calibri" panose="020F0502020204030204" pitchFamily="34" charset="0"/>
            </a:endParaRPr>
          </a:p>
          <a:p>
            <a:pPr algn="just"/>
            <a:r>
              <a:rPr lang="en-GB" sz="3200" dirty="0">
                <a:effectLst/>
                <a:latin typeface="Calibri" panose="020F0502020204030204" pitchFamily="34" charset="0"/>
              </a:rPr>
              <a:t>The legal basis of the regulation is Art. 322 (1)(a) TFEU and provides for the adoption of appropriate measures where breaches of the rule of law seriously affect or threaten to affect the principles of sound financial management or the protection of the financial interests of the EU. </a:t>
            </a:r>
          </a:p>
          <a:p>
            <a:pPr algn="just"/>
            <a:r>
              <a:rPr lang="en-GB" sz="3200" dirty="0">
                <a:effectLst/>
                <a:latin typeface="Calibri" panose="020F0502020204030204" pitchFamily="34" charset="0"/>
              </a:rPr>
              <a:t>Indeed, the rule of law is a fundamental element for compliance with the principle of sound financial management (Art. 317 TFEU). </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DB50297D-9F66-D445-9330-DB4C4F449FF6}"/>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4C55E4DD-57DB-A0F5-7763-E3AB24BC4DDB}"/>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E952BCE1-5FD8-129C-CE48-7D0E24BF797A}"/>
              </a:ext>
            </a:extLst>
          </p:cNvPr>
          <p:cNvSpPr>
            <a:spLocks noGrp="1"/>
          </p:cNvSpPr>
          <p:nvPr>
            <p:ph type="sldNum" sz="quarter" idx="12"/>
          </p:nvPr>
        </p:nvSpPr>
        <p:spPr/>
        <p:txBody>
          <a:bodyPr/>
          <a:lstStyle/>
          <a:p>
            <a:fld id="{DD589A36-170F-7348-BCDB-23CF9D860473}" type="slidenum">
              <a:rPr lang="it-IT" smtClean="0"/>
              <a:t>57</a:t>
            </a:fld>
            <a:endParaRPr lang="it-IT"/>
          </a:p>
        </p:txBody>
      </p:sp>
    </p:spTree>
    <p:extLst>
      <p:ext uri="{BB962C8B-B14F-4D97-AF65-F5344CB8AC3E}">
        <p14:creationId xmlns:p14="http://schemas.microsoft.com/office/powerpoint/2010/main" val="198040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58109-5B3C-3DC8-4356-7D09DE536FAE}"/>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4212693F-A581-62B6-CE9C-0647CDCD7211}"/>
              </a:ext>
            </a:extLst>
          </p:cNvPr>
          <p:cNvSpPr>
            <a:spLocks noGrp="1"/>
          </p:cNvSpPr>
          <p:nvPr>
            <p:ph idx="1"/>
          </p:nvPr>
        </p:nvSpPr>
        <p:spPr/>
        <p:txBody>
          <a:bodyPr/>
          <a:lstStyle/>
          <a:p>
            <a:pPr algn="just"/>
            <a:r>
              <a:rPr lang="en-GB" sz="3200" dirty="0"/>
              <a:t>Mechanism: at the request of the European Commission, the Council can take measures to suspend payments from the EU budget or suspend the approval of programs financed from that budget.</a:t>
            </a:r>
            <a:endParaRPr lang="en-GB" dirty="0"/>
          </a:p>
          <a:p>
            <a:endParaRPr lang="it-IT" dirty="0"/>
          </a:p>
        </p:txBody>
      </p:sp>
      <p:sp>
        <p:nvSpPr>
          <p:cNvPr id="4" name="Segnaposto data 3">
            <a:extLst>
              <a:ext uri="{FF2B5EF4-FFF2-40B4-BE49-F238E27FC236}">
                <a16:creationId xmlns:a16="http://schemas.microsoft.com/office/drawing/2014/main" id="{467F6D9E-6B67-D4AB-2E57-1AC23F95E1C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EE4A818-EE1A-828C-ED2F-A9C92921CAB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07AA04E9-2D86-B9E2-E49C-A9F7B059D6ED}"/>
              </a:ext>
            </a:extLst>
          </p:cNvPr>
          <p:cNvSpPr>
            <a:spLocks noGrp="1"/>
          </p:cNvSpPr>
          <p:nvPr>
            <p:ph type="sldNum" sz="quarter" idx="12"/>
          </p:nvPr>
        </p:nvSpPr>
        <p:spPr/>
        <p:txBody>
          <a:bodyPr/>
          <a:lstStyle/>
          <a:p>
            <a:fld id="{DD589A36-170F-7348-BCDB-23CF9D860473}" type="slidenum">
              <a:rPr lang="it-IT" smtClean="0"/>
              <a:t>58</a:t>
            </a:fld>
            <a:endParaRPr lang="it-IT"/>
          </a:p>
        </p:txBody>
      </p:sp>
    </p:spTree>
    <p:extLst>
      <p:ext uri="{BB962C8B-B14F-4D97-AF65-F5344CB8AC3E}">
        <p14:creationId xmlns:p14="http://schemas.microsoft.com/office/powerpoint/2010/main" val="581127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529F8-6AB3-0913-DBA0-7ECF286CCCD5}"/>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621E8596-D355-B6DD-6EFA-D6D305CC6ED6}"/>
              </a:ext>
            </a:extLst>
          </p:cNvPr>
          <p:cNvSpPr>
            <a:spLocks noGrp="1"/>
          </p:cNvSpPr>
          <p:nvPr>
            <p:ph idx="1"/>
          </p:nvPr>
        </p:nvSpPr>
        <p:spPr/>
        <p:txBody>
          <a:bodyPr/>
          <a:lstStyle/>
          <a:p>
            <a:pPr algn="just"/>
            <a:r>
              <a:rPr lang="en-GB" sz="3200" dirty="0"/>
              <a:t>Regulation (EU) 2020/2092 applies on a subsidiary basis, i.e. in cases where other procedures under EU law do not allow for more effective protection of the EU budget [Article 6(1), Regulation 2020/2092].</a:t>
            </a:r>
          </a:p>
          <a:p>
            <a:pPr algn="just"/>
            <a:endParaRPr lang="it-IT" sz="3200" dirty="0"/>
          </a:p>
          <a:p>
            <a:endParaRPr lang="it-IT" dirty="0"/>
          </a:p>
        </p:txBody>
      </p:sp>
      <p:sp>
        <p:nvSpPr>
          <p:cNvPr id="4" name="Segnaposto data 3">
            <a:extLst>
              <a:ext uri="{FF2B5EF4-FFF2-40B4-BE49-F238E27FC236}">
                <a16:creationId xmlns:a16="http://schemas.microsoft.com/office/drawing/2014/main" id="{8827F415-DD9D-532E-9C2E-DAC30C195C7F}"/>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18276809-56E3-CB5F-D71A-4A27D178F285}"/>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35B011D-69D1-3FF5-4467-4D4DB2FD6DAA}"/>
              </a:ext>
            </a:extLst>
          </p:cNvPr>
          <p:cNvSpPr>
            <a:spLocks noGrp="1"/>
          </p:cNvSpPr>
          <p:nvPr>
            <p:ph type="sldNum" sz="quarter" idx="12"/>
          </p:nvPr>
        </p:nvSpPr>
        <p:spPr/>
        <p:txBody>
          <a:bodyPr/>
          <a:lstStyle/>
          <a:p>
            <a:fld id="{DD589A36-170F-7348-BCDB-23CF9D860473}" type="slidenum">
              <a:rPr lang="it-IT" smtClean="0"/>
              <a:t>59</a:t>
            </a:fld>
            <a:endParaRPr lang="it-IT"/>
          </a:p>
        </p:txBody>
      </p:sp>
    </p:spTree>
    <p:extLst>
      <p:ext uri="{BB962C8B-B14F-4D97-AF65-F5344CB8AC3E}">
        <p14:creationId xmlns:p14="http://schemas.microsoft.com/office/powerpoint/2010/main" val="129719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AF47BD9-266A-EE7D-B839-8DEA899F8F14}"/>
              </a:ext>
            </a:extLst>
          </p:cNvPr>
          <p:cNvSpPr>
            <a:spLocks noGrp="1"/>
          </p:cNvSpPr>
          <p:nvPr>
            <p:ph type="title"/>
          </p:nvPr>
        </p:nvSpPr>
        <p:spPr/>
        <p:txBody>
          <a:bodyPr/>
          <a:lstStyle/>
          <a:p>
            <a:r>
              <a:rPr lang="it-IT" sz="2800" b="1" dirty="0"/>
              <a:t>Definition of EU Budget</a:t>
            </a:r>
            <a:endParaRPr lang="it-IT" b="1" dirty="0"/>
          </a:p>
        </p:txBody>
      </p:sp>
      <p:sp>
        <p:nvSpPr>
          <p:cNvPr id="5" name="Segnaposto contenuto 4">
            <a:extLst>
              <a:ext uri="{FF2B5EF4-FFF2-40B4-BE49-F238E27FC236}">
                <a16:creationId xmlns:a16="http://schemas.microsoft.com/office/drawing/2014/main" id="{F8B90B8D-D89B-0FC3-3AD2-59A062EFF8FF}"/>
              </a:ext>
            </a:extLst>
          </p:cNvPr>
          <p:cNvSpPr>
            <a:spLocks noGrp="1"/>
          </p:cNvSpPr>
          <p:nvPr>
            <p:ph idx="1"/>
          </p:nvPr>
        </p:nvSpPr>
        <p:spPr>
          <a:xfrm>
            <a:off x="419100" y="1358901"/>
            <a:ext cx="11222038" cy="4103426"/>
          </a:xfrm>
        </p:spPr>
        <p:txBody>
          <a:bodyPr>
            <a:normAutofit/>
          </a:bodyPr>
          <a:lstStyle/>
          <a:p>
            <a:pPr algn="l"/>
            <a:r>
              <a:rPr lang="it-IT" b="1" i="0" u="none" strike="noStrike" dirty="0">
                <a:solidFill>
                  <a:srgbClr val="00B0F0"/>
                </a:solidFill>
                <a:effectLst/>
                <a:latin typeface="arial" panose="020B0604020202020204" pitchFamily="34" charset="0"/>
              </a:rPr>
              <a:t>The EU budget:</a:t>
            </a:r>
          </a:p>
          <a:p>
            <a:pPr algn="l"/>
            <a:r>
              <a:rPr lang="en-GB" b="0" i="0" u="none" strike="noStrike" dirty="0">
                <a:effectLst/>
                <a:latin typeface="arial" panose="020B0604020202020204" pitchFamily="34" charset="0"/>
              </a:rPr>
              <a:t>The EU budget is also about solidarity – it enables the EU to support less wealthy Member States in their economic development. Thanks to it, the EU can give a helping hand to EU countries when they are hit by natural disasters.</a:t>
            </a:r>
          </a:p>
        </p:txBody>
      </p:sp>
      <p:sp>
        <p:nvSpPr>
          <p:cNvPr id="2" name="Segnaposto data 1">
            <a:extLst>
              <a:ext uri="{FF2B5EF4-FFF2-40B4-BE49-F238E27FC236}">
                <a16:creationId xmlns:a16="http://schemas.microsoft.com/office/drawing/2014/main" id="{ECA5B0A2-E078-1C34-D6FA-C11BB087F159}"/>
              </a:ext>
            </a:extLst>
          </p:cNvPr>
          <p:cNvSpPr>
            <a:spLocks noGrp="1"/>
          </p:cNvSpPr>
          <p:nvPr>
            <p:ph type="dt" sz="half" idx="10"/>
          </p:nvPr>
        </p:nvSpPr>
        <p:spPr/>
        <p:txBody>
          <a:bodyPr/>
          <a:lstStyle/>
          <a:p>
            <a:fld id="{EE33963A-5F1C-9E44-A101-09D5145AB554}" type="datetime4">
              <a:rPr lang="it-IT" smtClean="0"/>
              <a:pPr/>
              <a:t>19 settembre 2024</a:t>
            </a:fld>
            <a:endParaRPr lang="it-IT" dirty="0"/>
          </a:p>
        </p:txBody>
      </p:sp>
      <p:pic>
        <p:nvPicPr>
          <p:cNvPr id="9" name="Immagine 8" descr="Immagine che contiene simbolo, Carattere, logo, Elementi grafici&#10;&#10;Descrizione generata automaticamente">
            <a:extLst>
              <a:ext uri="{FF2B5EF4-FFF2-40B4-BE49-F238E27FC236}">
                <a16:creationId xmlns:a16="http://schemas.microsoft.com/office/drawing/2014/main" id="{5DEDD2B8-1313-030B-D4E2-68028CAA6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10" name="CasellaDiTesto 9">
            <a:extLst>
              <a:ext uri="{FF2B5EF4-FFF2-40B4-BE49-F238E27FC236}">
                <a16:creationId xmlns:a16="http://schemas.microsoft.com/office/drawing/2014/main" id="{8BAB4B78-8137-6F9B-2C7B-ADA73E479E4F}"/>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pic>
        <p:nvPicPr>
          <p:cNvPr id="3" name="Immagine 2" descr="Immagine che contiene testo, Carattere, schermata, logo&#10;&#10;Descrizione generata automaticamente">
            <a:extLst>
              <a:ext uri="{FF2B5EF4-FFF2-40B4-BE49-F238E27FC236}">
                <a16:creationId xmlns:a16="http://schemas.microsoft.com/office/drawing/2014/main" id="{7B692276-00E2-835F-B18E-E4A9A217D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3088633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9354D-89B4-7227-3913-0FF15DFEA272}"/>
              </a:ext>
            </a:extLst>
          </p:cNvPr>
          <p:cNvSpPr>
            <a:spLocks noGrp="1"/>
          </p:cNvSpPr>
          <p:nvPr>
            <p:ph type="title"/>
          </p:nvPr>
        </p:nvSpPr>
        <p:spPr/>
        <p:txBody>
          <a:bodyPr/>
          <a:lstStyle/>
          <a:p>
            <a:r>
              <a:rPr lang="it-IT" b="1" dirty="0"/>
              <a:t>The pattern of </a:t>
            </a:r>
            <a:r>
              <a:rPr lang="it-IT" b="1" dirty="0" err="1"/>
              <a:t>conditionality</a:t>
            </a:r>
            <a:r>
              <a:rPr lang="it-IT" b="1" dirty="0"/>
              <a:t> in the NGEU</a:t>
            </a:r>
            <a:endParaRPr lang="it-IT" dirty="0"/>
          </a:p>
        </p:txBody>
      </p:sp>
      <p:sp>
        <p:nvSpPr>
          <p:cNvPr id="3" name="Segnaposto contenuto 2">
            <a:extLst>
              <a:ext uri="{FF2B5EF4-FFF2-40B4-BE49-F238E27FC236}">
                <a16:creationId xmlns:a16="http://schemas.microsoft.com/office/drawing/2014/main" id="{87F5A55E-F7E0-9ADE-8D56-6828C5B92513}"/>
              </a:ext>
            </a:extLst>
          </p:cNvPr>
          <p:cNvSpPr>
            <a:spLocks noGrp="1"/>
          </p:cNvSpPr>
          <p:nvPr>
            <p:ph idx="1"/>
          </p:nvPr>
        </p:nvSpPr>
        <p:spPr/>
        <p:txBody>
          <a:bodyPr/>
          <a:lstStyle/>
          <a:p>
            <a:pPr algn="just"/>
            <a:r>
              <a:rPr lang="en-GB" sz="3200" dirty="0"/>
              <a:t>Suspension of funding requires that violations of the rule of law by a member state compromise or seriously threaten to compromise in a sufficiently direct manner the financial management of the EU budget or the protection of the EU's financial interests [Art. 4(1), Regulation 2020/2092].</a:t>
            </a:r>
            <a:endParaRPr lang="en-GB" dirty="0"/>
          </a:p>
          <a:p>
            <a:endParaRPr lang="it-IT" dirty="0"/>
          </a:p>
        </p:txBody>
      </p:sp>
      <p:sp>
        <p:nvSpPr>
          <p:cNvPr id="4" name="Segnaposto data 3">
            <a:extLst>
              <a:ext uri="{FF2B5EF4-FFF2-40B4-BE49-F238E27FC236}">
                <a16:creationId xmlns:a16="http://schemas.microsoft.com/office/drawing/2014/main" id="{E5573A0C-396A-0BF6-6C69-5ED9B93CCD49}"/>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447F8A8-8CFA-0B37-5C01-66F0C390A63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18FA8B3-6533-E0BE-4C46-B60ED2409B82}"/>
              </a:ext>
            </a:extLst>
          </p:cNvPr>
          <p:cNvSpPr>
            <a:spLocks noGrp="1"/>
          </p:cNvSpPr>
          <p:nvPr>
            <p:ph type="sldNum" sz="quarter" idx="12"/>
          </p:nvPr>
        </p:nvSpPr>
        <p:spPr/>
        <p:txBody>
          <a:bodyPr/>
          <a:lstStyle/>
          <a:p>
            <a:fld id="{DD589A36-170F-7348-BCDB-23CF9D860473}" type="slidenum">
              <a:rPr lang="it-IT" smtClean="0"/>
              <a:t>60</a:t>
            </a:fld>
            <a:endParaRPr lang="it-IT"/>
          </a:p>
        </p:txBody>
      </p:sp>
    </p:spTree>
    <p:extLst>
      <p:ext uri="{BB962C8B-B14F-4D97-AF65-F5344CB8AC3E}">
        <p14:creationId xmlns:p14="http://schemas.microsoft.com/office/powerpoint/2010/main" val="4059199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556652-A876-04A6-C015-411F441D073B}"/>
              </a:ext>
            </a:extLst>
          </p:cNvPr>
          <p:cNvSpPr>
            <a:spLocks noGrp="1"/>
          </p:cNvSpPr>
          <p:nvPr>
            <p:ph type="title"/>
          </p:nvPr>
        </p:nvSpPr>
        <p:spPr/>
        <p:txBody>
          <a:bodyPr/>
          <a:lstStyle/>
          <a:p>
            <a:r>
              <a:rPr lang="it-IT" sz="2800" b="1" dirty="0"/>
              <a:t>The </a:t>
            </a:r>
            <a:r>
              <a:rPr lang="it-IT" sz="2800" b="1" dirty="0" err="1"/>
              <a:t>mechanism</a:t>
            </a:r>
            <a:r>
              <a:rPr lang="it-IT" sz="2800" b="1" dirty="0"/>
              <a:t> of </a:t>
            </a:r>
            <a:r>
              <a:rPr lang="it-IT" sz="2800" b="1" dirty="0" err="1"/>
              <a:t>Regulation</a:t>
            </a:r>
            <a:r>
              <a:rPr lang="it-IT" sz="2800" b="1" dirty="0"/>
              <a:t> 2020/2092</a:t>
            </a:r>
          </a:p>
        </p:txBody>
      </p:sp>
      <p:sp>
        <p:nvSpPr>
          <p:cNvPr id="3" name="Segnaposto contenuto 2">
            <a:extLst>
              <a:ext uri="{FF2B5EF4-FFF2-40B4-BE49-F238E27FC236}">
                <a16:creationId xmlns:a16="http://schemas.microsoft.com/office/drawing/2014/main" id="{4A2D45D9-F83A-60E4-1A52-E624E4C28A14}"/>
              </a:ext>
            </a:extLst>
          </p:cNvPr>
          <p:cNvSpPr>
            <a:spLocks noGrp="1"/>
          </p:cNvSpPr>
          <p:nvPr>
            <p:ph idx="1"/>
          </p:nvPr>
        </p:nvSpPr>
        <p:spPr/>
        <p:txBody>
          <a:bodyPr>
            <a:normAutofit fontScale="92500" lnSpcReduction="10000"/>
          </a:bodyPr>
          <a:lstStyle/>
          <a:p>
            <a:endParaRPr lang="en-GB" sz="3200" dirty="0">
              <a:effectLst/>
              <a:latin typeface="Calibri" panose="020F0502020204030204" pitchFamily="34" charset="0"/>
            </a:endParaRPr>
          </a:p>
          <a:p>
            <a:pPr algn="just"/>
            <a:r>
              <a:rPr lang="en-GB" sz="3200" dirty="0">
                <a:effectLst/>
                <a:latin typeface="Calibri" panose="020F0502020204030204" pitchFamily="34" charset="0"/>
              </a:rPr>
              <a:t>In the light of this reasoning, it is possible to affirm that the regulation does not solve the problem of rule-of-law backsliding but serves to protect the financial interest of the EU. </a:t>
            </a:r>
          </a:p>
          <a:p>
            <a:pPr algn="just"/>
            <a:r>
              <a:rPr lang="en-GB" sz="3200" dirty="0">
                <a:effectLst/>
                <a:latin typeface="Calibri" panose="020F0502020204030204" pitchFamily="34" charset="0"/>
              </a:rPr>
              <a:t>Indeed, in the framework of the regulation, the presence of a direct link between the specific violation of one of the principles that make up the rule of law and the consequent injury to European financial interests is a major concern. </a:t>
            </a:r>
          </a:p>
          <a:p>
            <a:endParaRPr lang="it-IT" dirty="0"/>
          </a:p>
        </p:txBody>
      </p:sp>
      <p:sp>
        <p:nvSpPr>
          <p:cNvPr id="4" name="Segnaposto data 3">
            <a:extLst>
              <a:ext uri="{FF2B5EF4-FFF2-40B4-BE49-F238E27FC236}">
                <a16:creationId xmlns:a16="http://schemas.microsoft.com/office/drawing/2014/main" id="{ED6FAE75-E7B0-0613-D330-65FE58CC9138}"/>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02CC5DEB-0851-4DE7-065C-F816CC35CED7}"/>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332E7847-24D4-AD2D-5EA0-E607EB320581}"/>
              </a:ext>
            </a:extLst>
          </p:cNvPr>
          <p:cNvSpPr>
            <a:spLocks noGrp="1"/>
          </p:cNvSpPr>
          <p:nvPr>
            <p:ph type="sldNum" sz="quarter" idx="12"/>
          </p:nvPr>
        </p:nvSpPr>
        <p:spPr/>
        <p:txBody>
          <a:bodyPr/>
          <a:lstStyle/>
          <a:p>
            <a:fld id="{DD589A36-170F-7348-BCDB-23CF9D860473}" type="slidenum">
              <a:rPr lang="it-IT" smtClean="0"/>
              <a:t>61</a:t>
            </a:fld>
            <a:endParaRPr lang="it-IT"/>
          </a:p>
        </p:txBody>
      </p:sp>
    </p:spTree>
    <p:extLst>
      <p:ext uri="{BB962C8B-B14F-4D97-AF65-F5344CB8AC3E}">
        <p14:creationId xmlns:p14="http://schemas.microsoft.com/office/powerpoint/2010/main" val="794328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A1968-57EA-9208-5CB7-18660F4E80FF}"/>
              </a:ext>
            </a:extLst>
          </p:cNvPr>
          <p:cNvSpPr>
            <a:spLocks noGrp="1"/>
          </p:cNvSpPr>
          <p:nvPr>
            <p:ph type="title"/>
          </p:nvPr>
        </p:nvSpPr>
        <p:spPr/>
        <p:txBody>
          <a:bodyPr/>
          <a:lstStyle/>
          <a:p>
            <a:r>
              <a:rPr lang="it-IT" sz="2800" b="1" dirty="0"/>
              <a:t>The </a:t>
            </a:r>
            <a:r>
              <a:rPr lang="it-IT" sz="2800" b="1" dirty="0" err="1"/>
              <a:t>mechanism</a:t>
            </a:r>
            <a:r>
              <a:rPr lang="it-IT" sz="2800" b="1" dirty="0"/>
              <a:t> of </a:t>
            </a:r>
            <a:r>
              <a:rPr lang="it-IT" sz="2800" b="1" dirty="0" err="1"/>
              <a:t>Regulation</a:t>
            </a:r>
            <a:r>
              <a:rPr lang="it-IT" sz="2800" b="1" dirty="0"/>
              <a:t> 2020/2092</a:t>
            </a:r>
          </a:p>
        </p:txBody>
      </p:sp>
      <p:sp>
        <p:nvSpPr>
          <p:cNvPr id="3" name="Segnaposto contenuto 2">
            <a:extLst>
              <a:ext uri="{FF2B5EF4-FFF2-40B4-BE49-F238E27FC236}">
                <a16:creationId xmlns:a16="http://schemas.microsoft.com/office/drawing/2014/main" id="{1B5D7293-4FFD-6E54-1137-D7069FD0FF96}"/>
              </a:ext>
            </a:extLst>
          </p:cNvPr>
          <p:cNvSpPr>
            <a:spLocks noGrp="1"/>
          </p:cNvSpPr>
          <p:nvPr>
            <p:ph idx="1"/>
          </p:nvPr>
        </p:nvSpPr>
        <p:spPr/>
        <p:txBody>
          <a:bodyPr/>
          <a:lstStyle/>
          <a:p>
            <a:pPr algn="just"/>
            <a:r>
              <a:rPr lang="en-GB" sz="3200" dirty="0">
                <a:effectLst/>
                <a:latin typeface="Calibri" panose="020F0502020204030204" pitchFamily="34" charset="0"/>
              </a:rPr>
              <a:t>However, it is possible to recognize that the regulation is part of a more general model of EU response to the crisis of the rule of law. </a:t>
            </a:r>
          </a:p>
          <a:p>
            <a:endParaRPr lang="it-IT" dirty="0"/>
          </a:p>
        </p:txBody>
      </p:sp>
      <p:sp>
        <p:nvSpPr>
          <p:cNvPr id="4" name="Segnaposto data 3">
            <a:extLst>
              <a:ext uri="{FF2B5EF4-FFF2-40B4-BE49-F238E27FC236}">
                <a16:creationId xmlns:a16="http://schemas.microsoft.com/office/drawing/2014/main" id="{A864057F-4A87-73D6-432A-9F16256A0828}"/>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0EC16E4-5D75-505A-56BC-695A6A820A9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6EEAF2C-0E28-0CD3-31EA-E2E443CFE949}"/>
              </a:ext>
            </a:extLst>
          </p:cNvPr>
          <p:cNvSpPr>
            <a:spLocks noGrp="1"/>
          </p:cNvSpPr>
          <p:nvPr>
            <p:ph type="sldNum" sz="quarter" idx="12"/>
          </p:nvPr>
        </p:nvSpPr>
        <p:spPr/>
        <p:txBody>
          <a:bodyPr/>
          <a:lstStyle/>
          <a:p>
            <a:fld id="{DD589A36-170F-7348-BCDB-23CF9D860473}" type="slidenum">
              <a:rPr lang="it-IT" smtClean="0"/>
              <a:t>62</a:t>
            </a:fld>
            <a:endParaRPr lang="it-IT"/>
          </a:p>
        </p:txBody>
      </p:sp>
    </p:spTree>
    <p:extLst>
      <p:ext uri="{BB962C8B-B14F-4D97-AF65-F5344CB8AC3E}">
        <p14:creationId xmlns:p14="http://schemas.microsoft.com/office/powerpoint/2010/main" val="2705911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4E172B-345E-B173-6F00-2BE1934691E8}"/>
              </a:ext>
            </a:extLst>
          </p:cNvPr>
          <p:cNvSpPr>
            <a:spLocks noGrp="1"/>
          </p:cNvSpPr>
          <p:nvPr>
            <p:ph type="title"/>
          </p:nvPr>
        </p:nvSpPr>
        <p:spPr/>
        <p:txBody>
          <a:bodyPr/>
          <a:lstStyle/>
          <a:p>
            <a:r>
              <a:rPr lang="it-IT" sz="2800" b="1" dirty="0"/>
              <a:t>The </a:t>
            </a:r>
            <a:r>
              <a:rPr lang="it-IT" sz="2800" b="1" dirty="0" err="1"/>
              <a:t>mechanism</a:t>
            </a:r>
            <a:r>
              <a:rPr lang="it-IT" sz="2800" b="1" dirty="0"/>
              <a:t> of </a:t>
            </a:r>
            <a:r>
              <a:rPr lang="it-IT" sz="2800" b="1" dirty="0" err="1"/>
              <a:t>Regulation</a:t>
            </a:r>
            <a:r>
              <a:rPr lang="it-IT" sz="2800" b="1" dirty="0"/>
              <a:t> 2020/2092</a:t>
            </a:r>
          </a:p>
        </p:txBody>
      </p:sp>
      <p:sp>
        <p:nvSpPr>
          <p:cNvPr id="3" name="Segnaposto contenuto 2">
            <a:extLst>
              <a:ext uri="{FF2B5EF4-FFF2-40B4-BE49-F238E27FC236}">
                <a16:creationId xmlns:a16="http://schemas.microsoft.com/office/drawing/2014/main" id="{AAD54E05-51C0-C9E0-E389-8E462829BB85}"/>
              </a:ext>
            </a:extLst>
          </p:cNvPr>
          <p:cNvSpPr>
            <a:spLocks noGrp="1"/>
          </p:cNvSpPr>
          <p:nvPr>
            <p:ph idx="1"/>
          </p:nvPr>
        </p:nvSpPr>
        <p:spPr/>
        <p:txBody>
          <a:bodyPr/>
          <a:lstStyle/>
          <a:p>
            <a:pPr algn="just"/>
            <a:r>
              <a:rPr lang="en-GB" sz="3200" dirty="0">
                <a:effectLst/>
                <a:latin typeface="Calibri" panose="020F0502020204030204" pitchFamily="34" charset="0"/>
              </a:rPr>
              <a:t>This model seeks to strengthen the institutional and regulatory framework to limit breaches by imposing procedural guarantees, recognizing new roles for institutions, shaping institutional structure, and providing for substantial measures to counter violations </a:t>
            </a:r>
            <a:endParaRPr lang="en-GB" sz="48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2894F393-9291-6AE2-B1DA-D4FC6D9F6186}"/>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581E194-6629-3706-101C-4931DA9D7BA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F15F9E1F-2BAA-52BB-8CB4-AE06E8781177}"/>
              </a:ext>
            </a:extLst>
          </p:cNvPr>
          <p:cNvSpPr>
            <a:spLocks noGrp="1"/>
          </p:cNvSpPr>
          <p:nvPr>
            <p:ph type="sldNum" sz="quarter" idx="12"/>
          </p:nvPr>
        </p:nvSpPr>
        <p:spPr/>
        <p:txBody>
          <a:bodyPr/>
          <a:lstStyle/>
          <a:p>
            <a:fld id="{DD589A36-170F-7348-BCDB-23CF9D860473}" type="slidenum">
              <a:rPr lang="it-IT" smtClean="0"/>
              <a:t>63</a:t>
            </a:fld>
            <a:endParaRPr lang="it-IT"/>
          </a:p>
        </p:txBody>
      </p:sp>
    </p:spTree>
    <p:extLst>
      <p:ext uri="{BB962C8B-B14F-4D97-AF65-F5344CB8AC3E}">
        <p14:creationId xmlns:p14="http://schemas.microsoft.com/office/powerpoint/2010/main" val="3099869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D5FDE9-F1B2-FFD3-9B14-72AC20E3EC79}"/>
              </a:ext>
            </a:extLst>
          </p:cNvPr>
          <p:cNvSpPr>
            <a:spLocks noGrp="1"/>
          </p:cNvSpPr>
          <p:nvPr>
            <p:ph type="title"/>
          </p:nvPr>
        </p:nvSpPr>
        <p:spPr/>
        <p:txBody>
          <a:bodyPr/>
          <a:lstStyle/>
          <a:p>
            <a:r>
              <a:rPr lang="it-IT" sz="2800" b="1" dirty="0"/>
              <a:t>The </a:t>
            </a:r>
            <a:r>
              <a:rPr lang="it-IT" sz="2800" b="1" dirty="0" err="1"/>
              <a:t>mechanism</a:t>
            </a:r>
            <a:r>
              <a:rPr lang="it-IT" sz="2800" b="1" dirty="0"/>
              <a:t> of </a:t>
            </a:r>
            <a:r>
              <a:rPr lang="it-IT" sz="2800" b="1" dirty="0" err="1"/>
              <a:t>Regulation</a:t>
            </a:r>
            <a:r>
              <a:rPr lang="it-IT" sz="2800" b="1" dirty="0"/>
              <a:t> 2020/2092</a:t>
            </a:r>
          </a:p>
        </p:txBody>
      </p:sp>
      <p:sp>
        <p:nvSpPr>
          <p:cNvPr id="3" name="Segnaposto contenuto 2">
            <a:extLst>
              <a:ext uri="{FF2B5EF4-FFF2-40B4-BE49-F238E27FC236}">
                <a16:creationId xmlns:a16="http://schemas.microsoft.com/office/drawing/2014/main" id="{8B3057B3-0C1F-0E90-18E1-B6BA16632C30}"/>
              </a:ext>
            </a:extLst>
          </p:cNvPr>
          <p:cNvSpPr>
            <a:spLocks noGrp="1"/>
          </p:cNvSpPr>
          <p:nvPr>
            <p:ph idx="1"/>
          </p:nvPr>
        </p:nvSpPr>
        <p:spPr/>
        <p:txBody>
          <a:bodyPr/>
          <a:lstStyle/>
          <a:p>
            <a:pPr algn="just"/>
            <a:r>
              <a:rPr lang="en-GB" sz="3200" dirty="0">
                <a:effectLst/>
                <a:latin typeface="+mn-lt"/>
              </a:rPr>
              <a:t>Furthermore, it is important to underline that the 2020/2092 regulation breaks with the accession logic of reinforcement for reward and tries to introduce negative conditionality (</a:t>
            </a:r>
            <a:r>
              <a:rPr lang="en-GB" sz="3200" dirty="0" err="1">
                <a:effectLst/>
                <a:latin typeface="+mn-lt"/>
              </a:rPr>
              <a:t>Blauberger</a:t>
            </a:r>
            <a:r>
              <a:rPr lang="en-GB" sz="3200" dirty="0">
                <a:effectLst/>
                <a:latin typeface="+mn-lt"/>
              </a:rPr>
              <a:t>, Van </a:t>
            </a:r>
            <a:r>
              <a:rPr lang="en-GB" sz="3200" dirty="0" err="1">
                <a:effectLst/>
                <a:latin typeface="+mn-lt"/>
              </a:rPr>
              <a:t>Hullen</a:t>
            </a:r>
            <a:r>
              <a:rPr lang="en-GB" sz="3200" dirty="0">
                <a:effectLst/>
                <a:latin typeface="+mn-lt"/>
              </a:rPr>
              <a:t>, 2021, 4). </a:t>
            </a:r>
          </a:p>
          <a:p>
            <a:pPr algn="just"/>
            <a:r>
              <a:rPr lang="en-GB" sz="3200" dirty="0">
                <a:effectLst/>
                <a:latin typeface="+mn-lt"/>
              </a:rPr>
              <a:t>This type of conditionality could generate social pressure and persuade Member States to continue violating the rule of law. </a:t>
            </a:r>
          </a:p>
          <a:p>
            <a:endParaRPr lang="it-IT" dirty="0"/>
          </a:p>
        </p:txBody>
      </p:sp>
      <p:sp>
        <p:nvSpPr>
          <p:cNvPr id="4" name="Segnaposto data 3">
            <a:extLst>
              <a:ext uri="{FF2B5EF4-FFF2-40B4-BE49-F238E27FC236}">
                <a16:creationId xmlns:a16="http://schemas.microsoft.com/office/drawing/2014/main" id="{96DDF8A5-6088-F7A5-CD7C-61E64363242C}"/>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81CD205-5DCC-07C3-0511-69C807E5BD46}"/>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D7C1AA92-1FC3-D5F3-1BBD-7706939DAC4B}"/>
              </a:ext>
            </a:extLst>
          </p:cNvPr>
          <p:cNvSpPr>
            <a:spLocks noGrp="1"/>
          </p:cNvSpPr>
          <p:nvPr>
            <p:ph type="sldNum" sz="quarter" idx="12"/>
          </p:nvPr>
        </p:nvSpPr>
        <p:spPr/>
        <p:txBody>
          <a:bodyPr/>
          <a:lstStyle/>
          <a:p>
            <a:fld id="{DD589A36-170F-7348-BCDB-23CF9D860473}" type="slidenum">
              <a:rPr lang="it-IT" smtClean="0"/>
              <a:t>64</a:t>
            </a:fld>
            <a:endParaRPr lang="it-IT"/>
          </a:p>
        </p:txBody>
      </p:sp>
    </p:spTree>
    <p:extLst>
      <p:ext uri="{BB962C8B-B14F-4D97-AF65-F5344CB8AC3E}">
        <p14:creationId xmlns:p14="http://schemas.microsoft.com/office/powerpoint/2010/main" val="1337084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69950-4581-D24B-6F88-E3AA4D259182}"/>
              </a:ext>
            </a:extLst>
          </p:cNvPr>
          <p:cNvSpPr>
            <a:spLocks noGrp="1"/>
          </p:cNvSpPr>
          <p:nvPr>
            <p:ph type="title"/>
          </p:nvPr>
        </p:nvSpPr>
        <p:spPr/>
        <p:txBody>
          <a:bodyPr/>
          <a:lstStyle/>
          <a:p>
            <a:r>
              <a:rPr lang="it-IT" b="1" dirty="0"/>
              <a:t>The </a:t>
            </a:r>
            <a:r>
              <a:rPr lang="it-IT" b="1" dirty="0" err="1"/>
              <a:t>mechanism</a:t>
            </a:r>
            <a:r>
              <a:rPr lang="it-IT" b="1" dirty="0"/>
              <a:t> of </a:t>
            </a:r>
            <a:r>
              <a:rPr lang="it-IT" b="1" dirty="0" err="1"/>
              <a:t>Regulation</a:t>
            </a:r>
            <a:r>
              <a:rPr lang="it-IT" b="1" dirty="0"/>
              <a:t> 2020/2092</a:t>
            </a:r>
          </a:p>
        </p:txBody>
      </p:sp>
      <p:sp>
        <p:nvSpPr>
          <p:cNvPr id="3" name="Segnaposto contenuto 2">
            <a:extLst>
              <a:ext uri="{FF2B5EF4-FFF2-40B4-BE49-F238E27FC236}">
                <a16:creationId xmlns:a16="http://schemas.microsoft.com/office/drawing/2014/main" id="{B87F9025-3E63-A457-6B2E-D81D63AD482D}"/>
              </a:ext>
            </a:extLst>
          </p:cNvPr>
          <p:cNvSpPr>
            <a:spLocks noGrp="1"/>
          </p:cNvSpPr>
          <p:nvPr>
            <p:ph idx="1"/>
          </p:nvPr>
        </p:nvSpPr>
        <p:spPr/>
        <p:txBody>
          <a:bodyPr>
            <a:normAutofit fontScale="85000" lnSpcReduction="10000"/>
          </a:bodyPr>
          <a:lstStyle/>
          <a:p>
            <a:pPr algn="just"/>
            <a:endParaRPr lang="it-IT" sz="3000" dirty="0">
              <a:effectLst/>
              <a:latin typeface="+mn-lt"/>
            </a:endParaRPr>
          </a:p>
          <a:p>
            <a:pPr algn="just"/>
            <a:r>
              <a:rPr lang="en-GB" sz="3000" dirty="0">
                <a:effectLst/>
                <a:latin typeface="+mn-lt"/>
              </a:rPr>
              <a:t>Moreover, even if the simultaneous threat of sanctions may not be persuasive, the EU could still seek to maintain or create a form of contact that would create a depoliticized context and a highly deliberative quality of interaction with the target government (</a:t>
            </a:r>
            <a:r>
              <a:rPr lang="en-GB" sz="3000" dirty="0" err="1">
                <a:effectLst/>
                <a:latin typeface="+mn-lt"/>
              </a:rPr>
              <a:t>Blauberger</a:t>
            </a:r>
            <a:r>
              <a:rPr lang="en-GB" sz="3000" dirty="0">
                <a:effectLst/>
                <a:latin typeface="+mn-lt"/>
              </a:rPr>
              <a:t>, Van </a:t>
            </a:r>
            <a:r>
              <a:rPr lang="en-GB" sz="3000" dirty="0" err="1">
                <a:effectLst/>
                <a:latin typeface="+mn-lt"/>
              </a:rPr>
              <a:t>Hullen</a:t>
            </a:r>
            <a:r>
              <a:rPr lang="en-GB" sz="3000" dirty="0">
                <a:effectLst/>
                <a:latin typeface="+mn-lt"/>
              </a:rPr>
              <a:t>, 2021, 14; </a:t>
            </a:r>
            <a:r>
              <a:rPr lang="en-GB" sz="3000" dirty="0" err="1">
                <a:effectLst/>
                <a:latin typeface="+mn-lt"/>
              </a:rPr>
              <a:t>Sedelmeier</a:t>
            </a:r>
            <a:r>
              <a:rPr lang="en-GB" sz="3000" dirty="0">
                <a:effectLst/>
                <a:latin typeface="+mn-lt"/>
              </a:rPr>
              <a:t> 2017, 345). </a:t>
            </a:r>
          </a:p>
          <a:p>
            <a:pPr algn="just"/>
            <a:r>
              <a:rPr lang="en-GB" sz="3000" dirty="0">
                <a:effectLst/>
                <a:latin typeface="+mn-lt"/>
              </a:rPr>
              <a:t>The success of regulatory procedures will depend on the determination of other Member States. And the pursuit of violations of the rule of law will depend on the willingness of Member States to deliver on their commitments.</a:t>
            </a:r>
            <a:endParaRPr lang="en-GB" sz="3000" dirty="0">
              <a:latin typeface="+mn-lt"/>
            </a:endParaRPr>
          </a:p>
          <a:p>
            <a:endParaRPr lang="it-IT" dirty="0"/>
          </a:p>
        </p:txBody>
      </p:sp>
      <p:sp>
        <p:nvSpPr>
          <p:cNvPr id="4" name="Segnaposto data 3">
            <a:extLst>
              <a:ext uri="{FF2B5EF4-FFF2-40B4-BE49-F238E27FC236}">
                <a16:creationId xmlns:a16="http://schemas.microsoft.com/office/drawing/2014/main" id="{58D0825D-9229-5DE7-16A5-FD17B083ECB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86B14EB-56A7-9B14-583C-29532B5FE693}"/>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90A495FC-F03C-E711-41F5-FC2768EB0719}"/>
              </a:ext>
            </a:extLst>
          </p:cNvPr>
          <p:cNvSpPr>
            <a:spLocks noGrp="1"/>
          </p:cNvSpPr>
          <p:nvPr>
            <p:ph type="sldNum" sz="quarter" idx="12"/>
          </p:nvPr>
        </p:nvSpPr>
        <p:spPr/>
        <p:txBody>
          <a:bodyPr/>
          <a:lstStyle/>
          <a:p>
            <a:fld id="{DD589A36-170F-7348-BCDB-23CF9D860473}" type="slidenum">
              <a:rPr lang="it-IT" smtClean="0"/>
              <a:t>65</a:t>
            </a:fld>
            <a:endParaRPr lang="it-IT"/>
          </a:p>
        </p:txBody>
      </p:sp>
    </p:spTree>
    <p:extLst>
      <p:ext uri="{BB962C8B-B14F-4D97-AF65-F5344CB8AC3E}">
        <p14:creationId xmlns:p14="http://schemas.microsoft.com/office/powerpoint/2010/main" val="2434846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B9DD7D-0195-1781-2103-E7800D918D76}"/>
              </a:ext>
            </a:extLst>
          </p:cNvPr>
          <p:cNvSpPr>
            <a:spLocks noGrp="1"/>
          </p:cNvSpPr>
          <p:nvPr>
            <p:ph type="title"/>
          </p:nvPr>
        </p:nvSpPr>
        <p:spPr/>
        <p:txBody>
          <a:bodyPr/>
          <a:lstStyle/>
          <a:p>
            <a:r>
              <a:rPr lang="it-IT" sz="2800" b="1" dirty="0"/>
              <a:t>The </a:t>
            </a:r>
            <a:r>
              <a:rPr lang="it-IT" sz="2800" b="1" dirty="0" err="1"/>
              <a:t>mechanism</a:t>
            </a:r>
            <a:r>
              <a:rPr lang="it-IT" sz="2800" b="1" dirty="0"/>
              <a:t> of </a:t>
            </a:r>
            <a:r>
              <a:rPr lang="it-IT" sz="2800" b="1" dirty="0" err="1"/>
              <a:t>Regulation</a:t>
            </a:r>
            <a:r>
              <a:rPr lang="it-IT" sz="2800" b="1" dirty="0"/>
              <a:t> 2020/2092</a:t>
            </a:r>
          </a:p>
        </p:txBody>
      </p:sp>
      <p:sp>
        <p:nvSpPr>
          <p:cNvPr id="3" name="Segnaposto contenuto 2">
            <a:extLst>
              <a:ext uri="{FF2B5EF4-FFF2-40B4-BE49-F238E27FC236}">
                <a16:creationId xmlns:a16="http://schemas.microsoft.com/office/drawing/2014/main" id="{4F42855C-2CD7-6725-02AF-00FB10FE4619}"/>
              </a:ext>
            </a:extLst>
          </p:cNvPr>
          <p:cNvSpPr>
            <a:spLocks noGrp="1"/>
          </p:cNvSpPr>
          <p:nvPr>
            <p:ph idx="1"/>
          </p:nvPr>
        </p:nvSpPr>
        <p:spPr/>
        <p:txBody>
          <a:bodyPr/>
          <a:lstStyle/>
          <a:p>
            <a:r>
              <a:rPr lang="en-GB" sz="3200" dirty="0"/>
              <a:t>Regulation 2020/2092: The action for annulment, C-156/21 and C-157/21</a:t>
            </a:r>
          </a:p>
          <a:p>
            <a:r>
              <a:rPr lang="en-GB" sz="3200" dirty="0"/>
              <a:t>Poland and Hungary affirmed that Regulation 2020/2092 is inadequate to protect the EU budget </a:t>
            </a:r>
          </a:p>
          <a:p>
            <a:endParaRPr lang="it-IT" dirty="0"/>
          </a:p>
        </p:txBody>
      </p:sp>
      <p:sp>
        <p:nvSpPr>
          <p:cNvPr id="4" name="Segnaposto data 3">
            <a:extLst>
              <a:ext uri="{FF2B5EF4-FFF2-40B4-BE49-F238E27FC236}">
                <a16:creationId xmlns:a16="http://schemas.microsoft.com/office/drawing/2014/main" id="{28753CB0-21F6-2C58-6DA1-01B35FF0E827}"/>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96F06034-4D0D-3FEE-A1A4-F11038ABA7A1}"/>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8144B66-8FB6-7C5A-E53F-52351FB80778}"/>
              </a:ext>
            </a:extLst>
          </p:cNvPr>
          <p:cNvSpPr>
            <a:spLocks noGrp="1"/>
          </p:cNvSpPr>
          <p:nvPr>
            <p:ph type="sldNum" sz="quarter" idx="12"/>
          </p:nvPr>
        </p:nvSpPr>
        <p:spPr/>
        <p:txBody>
          <a:bodyPr/>
          <a:lstStyle/>
          <a:p>
            <a:fld id="{DD589A36-170F-7348-BCDB-23CF9D860473}" type="slidenum">
              <a:rPr lang="it-IT" smtClean="0"/>
              <a:t>66</a:t>
            </a:fld>
            <a:endParaRPr lang="it-IT"/>
          </a:p>
        </p:txBody>
      </p:sp>
    </p:spTree>
    <p:extLst>
      <p:ext uri="{BB962C8B-B14F-4D97-AF65-F5344CB8AC3E}">
        <p14:creationId xmlns:p14="http://schemas.microsoft.com/office/powerpoint/2010/main" val="1983370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435C62-8B89-6C14-3A6F-DE77B9306B1A}"/>
              </a:ext>
            </a:extLst>
          </p:cNvPr>
          <p:cNvSpPr>
            <a:spLocks noGrp="1"/>
          </p:cNvSpPr>
          <p:nvPr>
            <p:ph type="title"/>
          </p:nvPr>
        </p:nvSpPr>
        <p:spPr/>
        <p:txBody>
          <a:bodyPr/>
          <a:lstStyle/>
          <a:p>
            <a:r>
              <a:rPr lang="en-GB" sz="2800" b="1" dirty="0"/>
              <a:t>The mechanism of Regulation 2020/2092</a:t>
            </a:r>
          </a:p>
        </p:txBody>
      </p:sp>
      <p:sp>
        <p:nvSpPr>
          <p:cNvPr id="3" name="Segnaposto contenuto 2">
            <a:extLst>
              <a:ext uri="{FF2B5EF4-FFF2-40B4-BE49-F238E27FC236}">
                <a16:creationId xmlns:a16="http://schemas.microsoft.com/office/drawing/2014/main" id="{880E72A5-B8E4-54EC-0097-83FC6087C996}"/>
              </a:ext>
            </a:extLst>
          </p:cNvPr>
          <p:cNvSpPr>
            <a:spLocks noGrp="1"/>
          </p:cNvSpPr>
          <p:nvPr>
            <p:ph idx="1"/>
          </p:nvPr>
        </p:nvSpPr>
        <p:spPr/>
        <p:txBody>
          <a:bodyPr/>
          <a:lstStyle/>
          <a:p>
            <a:pPr algn="just"/>
            <a:r>
              <a:rPr lang="en-GB" sz="3200" dirty="0"/>
              <a:t>The Court of Justice confirms that Regulation 2020/2092 is an essential element not only (and not so much) for the purpose of its implementation, but also for the establishment of a new model of solidarity among EU states [C-156/21].</a:t>
            </a:r>
          </a:p>
          <a:p>
            <a:endParaRPr lang="it-IT" dirty="0"/>
          </a:p>
        </p:txBody>
      </p:sp>
      <p:sp>
        <p:nvSpPr>
          <p:cNvPr id="4" name="Segnaposto data 3">
            <a:extLst>
              <a:ext uri="{FF2B5EF4-FFF2-40B4-BE49-F238E27FC236}">
                <a16:creationId xmlns:a16="http://schemas.microsoft.com/office/drawing/2014/main" id="{1558B646-5699-338E-89CC-F5DCE1F9EC43}"/>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BF467779-7BF0-AE26-B76D-734C02E48943}"/>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BAB6CA4-8A86-F501-BAD3-8D04DE99B74D}"/>
              </a:ext>
            </a:extLst>
          </p:cNvPr>
          <p:cNvSpPr>
            <a:spLocks noGrp="1"/>
          </p:cNvSpPr>
          <p:nvPr>
            <p:ph type="sldNum" sz="quarter" idx="12"/>
          </p:nvPr>
        </p:nvSpPr>
        <p:spPr/>
        <p:txBody>
          <a:bodyPr/>
          <a:lstStyle/>
          <a:p>
            <a:fld id="{DD589A36-170F-7348-BCDB-23CF9D860473}" type="slidenum">
              <a:rPr lang="it-IT" smtClean="0"/>
              <a:t>67</a:t>
            </a:fld>
            <a:endParaRPr lang="it-IT"/>
          </a:p>
        </p:txBody>
      </p:sp>
    </p:spTree>
    <p:extLst>
      <p:ext uri="{BB962C8B-B14F-4D97-AF65-F5344CB8AC3E}">
        <p14:creationId xmlns:p14="http://schemas.microsoft.com/office/powerpoint/2010/main" val="2181343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883C1-93A3-32D5-FF86-758755472F31}"/>
              </a:ext>
            </a:extLst>
          </p:cNvPr>
          <p:cNvSpPr>
            <a:spLocks noGrp="1"/>
          </p:cNvSpPr>
          <p:nvPr>
            <p:ph type="title"/>
          </p:nvPr>
        </p:nvSpPr>
        <p:spPr/>
        <p:txBody>
          <a:bodyPr/>
          <a:lstStyle/>
          <a:p>
            <a:r>
              <a:rPr lang="en-GB" sz="2800" b="1" dirty="0"/>
              <a:t>The mechanism of Regulation 2020/2092</a:t>
            </a:r>
            <a:endParaRPr lang="it-IT" sz="2800" b="1" dirty="0"/>
          </a:p>
        </p:txBody>
      </p:sp>
      <p:sp>
        <p:nvSpPr>
          <p:cNvPr id="3" name="Segnaposto contenuto 2">
            <a:extLst>
              <a:ext uri="{FF2B5EF4-FFF2-40B4-BE49-F238E27FC236}">
                <a16:creationId xmlns:a16="http://schemas.microsoft.com/office/drawing/2014/main" id="{5E21977F-44AC-AD9A-8BF0-9FC03DF30DA2}"/>
              </a:ext>
            </a:extLst>
          </p:cNvPr>
          <p:cNvSpPr>
            <a:spLocks noGrp="1"/>
          </p:cNvSpPr>
          <p:nvPr>
            <p:ph idx="1"/>
          </p:nvPr>
        </p:nvSpPr>
        <p:spPr/>
        <p:txBody>
          <a:bodyPr/>
          <a:lstStyle/>
          <a:p>
            <a:r>
              <a:rPr lang="en-GB" dirty="0"/>
              <a:t>NGEU strengthens EU action in the economy.</a:t>
            </a:r>
          </a:p>
          <a:p>
            <a:r>
              <a:rPr lang="en-GB" dirty="0"/>
              <a:t>Access to funding is centralized in the EU and national executive</a:t>
            </a:r>
          </a:p>
          <a:p>
            <a:endParaRPr lang="it-IT" dirty="0"/>
          </a:p>
        </p:txBody>
      </p:sp>
      <p:sp>
        <p:nvSpPr>
          <p:cNvPr id="4" name="Segnaposto data 3">
            <a:extLst>
              <a:ext uri="{FF2B5EF4-FFF2-40B4-BE49-F238E27FC236}">
                <a16:creationId xmlns:a16="http://schemas.microsoft.com/office/drawing/2014/main" id="{73605821-73CE-BA9C-60EF-36637A655217}"/>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819702B-C724-449E-0010-6C46FC70939F}"/>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5D12336-8653-BA00-2A01-6BC969B33233}"/>
              </a:ext>
            </a:extLst>
          </p:cNvPr>
          <p:cNvSpPr>
            <a:spLocks noGrp="1"/>
          </p:cNvSpPr>
          <p:nvPr>
            <p:ph type="sldNum" sz="quarter" idx="12"/>
          </p:nvPr>
        </p:nvSpPr>
        <p:spPr/>
        <p:txBody>
          <a:bodyPr/>
          <a:lstStyle/>
          <a:p>
            <a:fld id="{DD589A36-170F-7348-BCDB-23CF9D860473}" type="slidenum">
              <a:rPr lang="it-IT" smtClean="0"/>
              <a:t>68</a:t>
            </a:fld>
            <a:endParaRPr lang="it-IT"/>
          </a:p>
        </p:txBody>
      </p:sp>
    </p:spTree>
    <p:extLst>
      <p:ext uri="{BB962C8B-B14F-4D97-AF65-F5344CB8AC3E}">
        <p14:creationId xmlns:p14="http://schemas.microsoft.com/office/powerpoint/2010/main" val="2185730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4DF15-1B55-DEE6-56F5-6E8F5445695C}"/>
              </a:ext>
            </a:extLst>
          </p:cNvPr>
          <p:cNvSpPr>
            <a:spLocks noGrp="1"/>
          </p:cNvSpPr>
          <p:nvPr>
            <p:ph type="title"/>
          </p:nvPr>
        </p:nvSpPr>
        <p:spPr/>
        <p:txBody>
          <a:bodyPr/>
          <a:lstStyle/>
          <a:p>
            <a:r>
              <a:rPr lang="en-GB" sz="2800" b="1" dirty="0"/>
              <a:t>The mechanism of Regulation 2020/2092</a:t>
            </a:r>
            <a:endParaRPr lang="it-IT" sz="2800" b="1" dirty="0"/>
          </a:p>
        </p:txBody>
      </p:sp>
      <p:sp>
        <p:nvSpPr>
          <p:cNvPr id="3" name="Segnaposto contenuto 2">
            <a:extLst>
              <a:ext uri="{FF2B5EF4-FFF2-40B4-BE49-F238E27FC236}">
                <a16:creationId xmlns:a16="http://schemas.microsoft.com/office/drawing/2014/main" id="{F84B651E-F1D4-CFDC-49A1-AD6FDFCF54F0}"/>
              </a:ext>
            </a:extLst>
          </p:cNvPr>
          <p:cNvSpPr>
            <a:spLocks noGrp="1"/>
          </p:cNvSpPr>
          <p:nvPr>
            <p:ph idx="1"/>
          </p:nvPr>
        </p:nvSpPr>
        <p:spPr/>
        <p:txBody>
          <a:bodyPr/>
          <a:lstStyle/>
          <a:p>
            <a:pPr algn="just"/>
            <a:r>
              <a:rPr lang="en-GB" dirty="0"/>
              <a:t>Innovation: introduction of budgetary conditionalities that aim to link investments to the pursuit of specific objectives of European public interest</a:t>
            </a:r>
          </a:p>
          <a:p>
            <a:pPr algn="just"/>
            <a:r>
              <a:rPr lang="en-GB" dirty="0"/>
              <a:t>Innovation: introduction of the rule of law as a parameter of conditionality in spending</a:t>
            </a:r>
          </a:p>
          <a:p>
            <a:endParaRPr lang="it-IT" dirty="0"/>
          </a:p>
        </p:txBody>
      </p:sp>
      <p:sp>
        <p:nvSpPr>
          <p:cNvPr id="4" name="Segnaposto data 3">
            <a:extLst>
              <a:ext uri="{FF2B5EF4-FFF2-40B4-BE49-F238E27FC236}">
                <a16:creationId xmlns:a16="http://schemas.microsoft.com/office/drawing/2014/main" id="{E70AE133-DC27-0F8A-E23B-1EF91F451E6A}"/>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41098583-D294-9FB6-2B39-51BB2D33D25B}"/>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8D31FD19-8393-B98B-0DD7-BB5072FE05BA}"/>
              </a:ext>
            </a:extLst>
          </p:cNvPr>
          <p:cNvSpPr>
            <a:spLocks noGrp="1"/>
          </p:cNvSpPr>
          <p:nvPr>
            <p:ph type="sldNum" sz="quarter" idx="12"/>
          </p:nvPr>
        </p:nvSpPr>
        <p:spPr/>
        <p:txBody>
          <a:bodyPr/>
          <a:lstStyle/>
          <a:p>
            <a:fld id="{DD589A36-170F-7348-BCDB-23CF9D860473}" type="slidenum">
              <a:rPr lang="it-IT" smtClean="0"/>
              <a:t>69</a:t>
            </a:fld>
            <a:endParaRPr lang="it-IT"/>
          </a:p>
        </p:txBody>
      </p:sp>
    </p:spTree>
    <p:extLst>
      <p:ext uri="{BB962C8B-B14F-4D97-AF65-F5344CB8AC3E}">
        <p14:creationId xmlns:p14="http://schemas.microsoft.com/office/powerpoint/2010/main" val="158221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AF47BD9-266A-EE7D-B839-8DEA899F8F14}"/>
              </a:ext>
            </a:extLst>
          </p:cNvPr>
          <p:cNvSpPr>
            <a:spLocks noGrp="1"/>
          </p:cNvSpPr>
          <p:nvPr>
            <p:ph type="title"/>
          </p:nvPr>
        </p:nvSpPr>
        <p:spPr/>
        <p:txBody>
          <a:bodyPr/>
          <a:lstStyle/>
          <a:p>
            <a:r>
              <a:rPr lang="it-IT" sz="2800" b="1" dirty="0"/>
              <a:t>Definition of EU Budget</a:t>
            </a:r>
            <a:endParaRPr lang="it-IT" b="1" dirty="0"/>
          </a:p>
        </p:txBody>
      </p:sp>
      <p:sp>
        <p:nvSpPr>
          <p:cNvPr id="5" name="Segnaposto contenuto 4">
            <a:extLst>
              <a:ext uri="{FF2B5EF4-FFF2-40B4-BE49-F238E27FC236}">
                <a16:creationId xmlns:a16="http://schemas.microsoft.com/office/drawing/2014/main" id="{F8B90B8D-D89B-0FC3-3AD2-59A062EFF8FF}"/>
              </a:ext>
            </a:extLst>
          </p:cNvPr>
          <p:cNvSpPr>
            <a:spLocks noGrp="1"/>
          </p:cNvSpPr>
          <p:nvPr>
            <p:ph idx="1"/>
          </p:nvPr>
        </p:nvSpPr>
        <p:spPr>
          <a:xfrm>
            <a:off x="419100" y="1358900"/>
            <a:ext cx="11222038" cy="4518025"/>
          </a:xfrm>
        </p:spPr>
        <p:txBody>
          <a:bodyPr>
            <a:normAutofit fontScale="92500" lnSpcReduction="10000"/>
          </a:bodyPr>
          <a:lstStyle/>
          <a:p>
            <a:endParaRPr lang="it-IT" b="1" i="0" u="none" strike="noStrike" dirty="0">
              <a:solidFill>
                <a:srgbClr val="00B0F0"/>
              </a:solidFill>
              <a:effectLst/>
              <a:latin typeface="arial" panose="020B0604020202020204" pitchFamily="34" charset="0"/>
            </a:endParaRPr>
          </a:p>
          <a:p>
            <a:r>
              <a:rPr lang="it-IT" b="1" i="0" u="none" strike="noStrike" dirty="0">
                <a:solidFill>
                  <a:srgbClr val="00B0F0"/>
                </a:solidFill>
                <a:effectLst/>
                <a:latin typeface="arial" panose="020B0604020202020204" pitchFamily="34" charset="0"/>
              </a:rPr>
              <a:t>The EU budget:</a:t>
            </a:r>
          </a:p>
          <a:p>
            <a:pPr algn="just"/>
            <a:r>
              <a:rPr lang="en-GB" b="0" i="0" u="none" strike="noStrike" dirty="0">
                <a:effectLst/>
                <a:latin typeface="arial" panose="020B0604020202020204" pitchFamily="34" charset="0"/>
              </a:rPr>
              <a:t>Solidarity also means supporting your neighbours or other third countries and helping improve the lives of their citizens. </a:t>
            </a:r>
          </a:p>
          <a:p>
            <a:pPr algn="just"/>
            <a:r>
              <a:rPr lang="en-GB" b="0" i="0" u="none" strike="noStrike" dirty="0">
                <a:effectLst/>
                <a:latin typeface="arial" panose="020B0604020202020204" pitchFamily="34" charset="0"/>
              </a:rPr>
              <a:t>The EU budget allows the EU to keep and even strengthen its role as a global player and to remain, together with its Member States, the world’s leading development and humanitarian aid donor.</a:t>
            </a:r>
            <a:endParaRPr lang="en-GB" b="1" i="0" u="none" strike="noStrike" dirty="0">
              <a:solidFill>
                <a:srgbClr val="00B0F0"/>
              </a:solidFill>
              <a:effectLst/>
              <a:latin typeface="arial" panose="020B0604020202020204" pitchFamily="34" charset="0"/>
            </a:endParaRPr>
          </a:p>
          <a:p>
            <a:pPr algn="l"/>
            <a:endParaRPr lang="it-IT" b="1" i="0" u="none" strike="noStrike" dirty="0">
              <a:solidFill>
                <a:srgbClr val="00B0F0"/>
              </a:solidFill>
              <a:effectLst/>
              <a:latin typeface="arial" panose="020B0604020202020204" pitchFamily="34" charset="0"/>
            </a:endParaRPr>
          </a:p>
        </p:txBody>
      </p:sp>
      <p:sp>
        <p:nvSpPr>
          <p:cNvPr id="2" name="Segnaposto data 1">
            <a:extLst>
              <a:ext uri="{FF2B5EF4-FFF2-40B4-BE49-F238E27FC236}">
                <a16:creationId xmlns:a16="http://schemas.microsoft.com/office/drawing/2014/main" id="{ECA5B0A2-E078-1C34-D6FA-C11BB087F159}"/>
              </a:ext>
            </a:extLst>
          </p:cNvPr>
          <p:cNvSpPr>
            <a:spLocks noGrp="1"/>
          </p:cNvSpPr>
          <p:nvPr>
            <p:ph type="dt" sz="half" idx="10"/>
          </p:nvPr>
        </p:nvSpPr>
        <p:spPr/>
        <p:txBody>
          <a:bodyPr/>
          <a:lstStyle/>
          <a:p>
            <a:fld id="{EE33963A-5F1C-9E44-A101-09D5145AB554}" type="datetime4">
              <a:rPr lang="it-IT" smtClean="0"/>
              <a:pPr/>
              <a:t>19 settembre 2024</a:t>
            </a:fld>
            <a:endParaRPr lang="it-IT" dirty="0"/>
          </a:p>
        </p:txBody>
      </p:sp>
      <p:pic>
        <p:nvPicPr>
          <p:cNvPr id="9" name="Immagine 8" descr="Immagine che contiene simbolo, Carattere, logo, Elementi grafici&#10;&#10;Descrizione generata automaticamente">
            <a:extLst>
              <a:ext uri="{FF2B5EF4-FFF2-40B4-BE49-F238E27FC236}">
                <a16:creationId xmlns:a16="http://schemas.microsoft.com/office/drawing/2014/main" id="{5DEDD2B8-1313-030B-D4E2-68028CAA6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0915" y="5114912"/>
            <a:ext cx="1758813" cy="951567"/>
          </a:xfrm>
          <a:prstGeom prst="rect">
            <a:avLst/>
          </a:prstGeom>
          <a:noFill/>
        </p:spPr>
      </p:pic>
      <p:sp>
        <p:nvSpPr>
          <p:cNvPr id="10" name="CasellaDiTesto 9">
            <a:extLst>
              <a:ext uri="{FF2B5EF4-FFF2-40B4-BE49-F238E27FC236}">
                <a16:creationId xmlns:a16="http://schemas.microsoft.com/office/drawing/2014/main" id="{8BAB4B78-8137-6F9B-2C7B-ADA73E479E4F}"/>
              </a:ext>
            </a:extLst>
          </p:cNvPr>
          <p:cNvSpPr txBox="1"/>
          <p:nvPr/>
        </p:nvSpPr>
        <p:spPr>
          <a:xfrm>
            <a:off x="5299588" y="5462326"/>
            <a:ext cx="5948516" cy="523220"/>
          </a:xfrm>
          <a:prstGeom prst="rect">
            <a:avLst/>
          </a:prstGeom>
          <a:noFill/>
        </p:spPr>
        <p:txBody>
          <a:bodyPr wrap="square">
            <a:spAutoFit/>
          </a:bodyPr>
          <a:lstStyle/>
          <a:p>
            <a:pPr marR="1561465" algn="r">
              <a:tabLst>
                <a:tab pos="3060065" algn="ctr"/>
                <a:tab pos="6120130" algn="r"/>
              </a:tabLst>
            </a:pPr>
            <a:r>
              <a:rPr lang="en-US" sz="1400" dirty="0">
                <a:solidFill>
                  <a:schemeClr val="accent1">
                    <a:lumMod val="75000"/>
                  </a:schemeClr>
                </a:solidFill>
                <a:effectLst/>
                <a:latin typeface="Luiss Sans" pitchFamily="2" charset="0"/>
                <a:ea typeface="Calibri" panose="020F0502020204030204" pitchFamily="34" charset="0"/>
              </a:rPr>
              <a:t>Funded by the Italian Ministry of Foreign Affairs and International Cooperation through the CEI Fund at the EBRD</a:t>
            </a:r>
            <a:endParaRPr lang="it-IT" dirty="0">
              <a:solidFill>
                <a:schemeClr val="accent1">
                  <a:lumMod val="75000"/>
                </a:schemeClr>
              </a:solidFill>
              <a:effectLst/>
              <a:latin typeface="Calibri" panose="020F0502020204030204" pitchFamily="34" charset="0"/>
              <a:ea typeface="Calibri" panose="020F0502020204030204" pitchFamily="34" charset="0"/>
            </a:endParaRPr>
          </a:p>
        </p:txBody>
      </p:sp>
      <p:pic>
        <p:nvPicPr>
          <p:cNvPr id="3" name="Immagine 2" descr="Immagine che contiene testo, Carattere, schermata, logo&#10;&#10;Descrizione generata automaticamente">
            <a:extLst>
              <a:ext uri="{FF2B5EF4-FFF2-40B4-BE49-F238E27FC236}">
                <a16:creationId xmlns:a16="http://schemas.microsoft.com/office/drawing/2014/main" id="{7B692276-00E2-835F-B18E-E4A9A217D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2706" y="439218"/>
            <a:ext cx="2672881" cy="1082212"/>
          </a:xfrm>
          <a:prstGeom prst="rect">
            <a:avLst/>
          </a:prstGeom>
          <a:noFill/>
          <a:ln>
            <a:noFill/>
          </a:ln>
        </p:spPr>
      </p:pic>
    </p:spTree>
    <p:extLst>
      <p:ext uri="{BB962C8B-B14F-4D97-AF65-F5344CB8AC3E}">
        <p14:creationId xmlns:p14="http://schemas.microsoft.com/office/powerpoint/2010/main" val="301028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B0A31-ADD3-8F92-92F8-D04A61ACAC1F}"/>
              </a:ext>
            </a:extLst>
          </p:cNvPr>
          <p:cNvSpPr>
            <a:spLocks noGrp="1"/>
          </p:cNvSpPr>
          <p:nvPr>
            <p:ph type="title"/>
          </p:nvPr>
        </p:nvSpPr>
        <p:spPr/>
        <p:txBody>
          <a:bodyPr/>
          <a:lstStyle/>
          <a:p>
            <a:r>
              <a:rPr lang="en-GB" dirty="0"/>
              <a:t>Section III</a:t>
            </a:r>
          </a:p>
        </p:txBody>
      </p:sp>
      <p:sp>
        <p:nvSpPr>
          <p:cNvPr id="3" name="Segnaposto testo 2">
            <a:extLst>
              <a:ext uri="{FF2B5EF4-FFF2-40B4-BE49-F238E27FC236}">
                <a16:creationId xmlns:a16="http://schemas.microsoft.com/office/drawing/2014/main" id="{98921583-7F40-26DE-4FB1-31256048D87C}"/>
              </a:ext>
            </a:extLst>
          </p:cNvPr>
          <p:cNvSpPr>
            <a:spLocks noGrp="1"/>
          </p:cNvSpPr>
          <p:nvPr>
            <p:ph type="body" idx="1"/>
          </p:nvPr>
        </p:nvSpPr>
        <p:spPr/>
        <p:txBody>
          <a:bodyPr/>
          <a:lstStyle/>
          <a:p>
            <a:r>
              <a:rPr lang="en-GB" dirty="0"/>
              <a:t>European Public Prosecutor Office (EPPO)</a:t>
            </a:r>
          </a:p>
        </p:txBody>
      </p:sp>
    </p:spTree>
    <p:extLst>
      <p:ext uri="{BB962C8B-B14F-4D97-AF65-F5344CB8AC3E}">
        <p14:creationId xmlns:p14="http://schemas.microsoft.com/office/powerpoint/2010/main" val="3801040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EBA8C7-8008-4E31-DB56-5E418294C322}"/>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FADC140B-43DC-00A3-BE86-808DCB4A2351}"/>
              </a:ext>
            </a:extLst>
          </p:cNvPr>
          <p:cNvSpPr>
            <a:spLocks noGrp="1"/>
          </p:cNvSpPr>
          <p:nvPr>
            <p:ph idx="1"/>
          </p:nvPr>
        </p:nvSpPr>
        <p:spPr/>
        <p:txBody>
          <a:bodyPr>
            <a:normAutofit fontScale="85000" lnSpcReduction="20000"/>
          </a:bodyPr>
          <a:lstStyle/>
          <a:p>
            <a:pPr algn="just"/>
            <a:r>
              <a:rPr lang="en-GB" b="0" i="0" u="none" strike="noStrike" dirty="0">
                <a:solidFill>
                  <a:srgbClr val="3E4951"/>
                </a:solidFill>
                <a:effectLst/>
                <a:latin typeface="Source Sans"/>
              </a:rPr>
              <a:t>The European Public Prosecutor’s Office (EPPO) is an independent body of the European Union responsible for </a:t>
            </a:r>
            <a:r>
              <a:rPr lang="en-GB" b="1" i="0" u="none" strike="noStrike" dirty="0">
                <a:solidFill>
                  <a:srgbClr val="0070C0"/>
                </a:solidFill>
                <a:effectLst/>
                <a:latin typeface="Source Sans"/>
              </a:rPr>
              <a:t>investigating, prosecuting and bringing to judgment crimes against the financial interests of the EU</a:t>
            </a:r>
            <a:r>
              <a:rPr lang="en-GB" b="0" i="0" u="none" strike="noStrike" dirty="0">
                <a:solidFill>
                  <a:srgbClr val="3E4951"/>
                </a:solidFill>
                <a:effectLst/>
                <a:latin typeface="Source Sans"/>
              </a:rPr>
              <a:t>, including:</a:t>
            </a:r>
          </a:p>
          <a:p>
            <a:pPr algn="just">
              <a:buFont typeface="Arial" panose="020B0604020202020204" pitchFamily="34" charset="0"/>
              <a:buChar char="•"/>
            </a:pPr>
            <a:r>
              <a:rPr lang="en-GB" b="0" i="0" u="none" strike="noStrike" dirty="0">
                <a:solidFill>
                  <a:srgbClr val="3E4951"/>
                </a:solidFill>
                <a:effectLst/>
                <a:latin typeface="Source Sans"/>
              </a:rPr>
              <a:t>Fraud; corruption</a:t>
            </a:r>
            <a:r>
              <a:rPr lang="en-GB" dirty="0">
                <a:solidFill>
                  <a:srgbClr val="3E4951"/>
                </a:solidFill>
                <a:latin typeface="Source Sans"/>
              </a:rPr>
              <a:t>; </a:t>
            </a:r>
            <a:r>
              <a:rPr lang="en-GB" b="0" i="0" u="none" strike="noStrike" dirty="0">
                <a:solidFill>
                  <a:srgbClr val="3E4951"/>
                </a:solidFill>
                <a:effectLst/>
                <a:latin typeface="Source Sans"/>
              </a:rPr>
              <a:t>money laundering; cross-border VAT fraud</a:t>
            </a:r>
          </a:p>
          <a:p>
            <a:pPr algn="just"/>
            <a:r>
              <a:rPr lang="en-GB" b="0" i="0" u="none" strike="noStrike" dirty="0">
                <a:solidFill>
                  <a:srgbClr val="3E4951"/>
                </a:solidFill>
                <a:effectLst/>
                <a:latin typeface="Source Sans"/>
              </a:rPr>
              <a:t>The EPPO </a:t>
            </a:r>
            <a:r>
              <a:rPr lang="en-GB" b="1" i="0" u="none" strike="noStrike" dirty="0">
                <a:solidFill>
                  <a:srgbClr val="0070C0"/>
                </a:solidFill>
                <a:effectLst/>
                <a:latin typeface="Source Sans"/>
              </a:rPr>
              <a:t>started operations on 1 June 2021</a:t>
            </a:r>
            <a:r>
              <a:rPr lang="en-GB" b="0" i="0" u="none" strike="noStrike" dirty="0">
                <a:solidFill>
                  <a:srgbClr val="3E4951"/>
                </a:solidFill>
                <a:effectLst/>
                <a:latin typeface="Source Sans"/>
              </a:rPr>
              <a:t>.</a:t>
            </a:r>
          </a:p>
          <a:p>
            <a:pPr algn="just"/>
            <a:r>
              <a:rPr lang="en-GB" b="0" i="0" u="none" strike="noStrike" dirty="0">
                <a:solidFill>
                  <a:srgbClr val="3E4951"/>
                </a:solidFill>
                <a:effectLst/>
                <a:latin typeface="Source Sans"/>
              </a:rPr>
              <a:t>EU institutions and bodies, as well as the competent authorities of the 22 member states which joined the EPPO, must report to the EPPO any criminal conduct affecting the EU budget. Individuals can also report alleged cases of fraud and other crimes.</a:t>
            </a:r>
          </a:p>
        </p:txBody>
      </p:sp>
      <p:sp>
        <p:nvSpPr>
          <p:cNvPr id="4" name="Segnaposto data 3">
            <a:extLst>
              <a:ext uri="{FF2B5EF4-FFF2-40B4-BE49-F238E27FC236}">
                <a16:creationId xmlns:a16="http://schemas.microsoft.com/office/drawing/2014/main" id="{6FA40D62-CADA-EAA7-B72F-8577C7D44408}"/>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A174EBC-6DFB-3C6D-F579-6D671EDC125D}"/>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F794613-9D18-5D42-23F8-87898A98E5C9}"/>
              </a:ext>
            </a:extLst>
          </p:cNvPr>
          <p:cNvSpPr>
            <a:spLocks noGrp="1"/>
          </p:cNvSpPr>
          <p:nvPr>
            <p:ph type="sldNum" sz="quarter" idx="12"/>
          </p:nvPr>
        </p:nvSpPr>
        <p:spPr/>
        <p:txBody>
          <a:bodyPr/>
          <a:lstStyle/>
          <a:p>
            <a:fld id="{DD589A36-170F-7348-BCDB-23CF9D860473}" type="slidenum">
              <a:rPr lang="it-IT" smtClean="0"/>
              <a:t>71</a:t>
            </a:fld>
            <a:endParaRPr lang="it-IT"/>
          </a:p>
        </p:txBody>
      </p:sp>
    </p:spTree>
    <p:extLst>
      <p:ext uri="{BB962C8B-B14F-4D97-AF65-F5344CB8AC3E}">
        <p14:creationId xmlns:p14="http://schemas.microsoft.com/office/powerpoint/2010/main" val="3076635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117A5-2610-36E2-9B21-411A827F9970}"/>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6ADC29B0-BF0B-887A-B92E-5A8849AF287C}"/>
              </a:ext>
            </a:extLst>
          </p:cNvPr>
          <p:cNvSpPr>
            <a:spLocks noGrp="1"/>
          </p:cNvSpPr>
          <p:nvPr>
            <p:ph idx="1"/>
          </p:nvPr>
        </p:nvSpPr>
        <p:spPr/>
        <p:txBody>
          <a:bodyPr>
            <a:normAutofit fontScale="92500" lnSpcReduction="10000"/>
          </a:bodyPr>
          <a:lstStyle/>
          <a:p>
            <a:pPr algn="just"/>
            <a:r>
              <a:rPr lang="en-GB" b="1" i="0" u="none" strike="noStrike" dirty="0">
                <a:solidFill>
                  <a:srgbClr val="3E4951"/>
                </a:solidFill>
                <a:effectLst/>
                <a:latin typeface="var(--gsc-headline-type)"/>
              </a:rPr>
              <a:t>Participating member states</a:t>
            </a:r>
          </a:p>
          <a:p>
            <a:pPr algn="just"/>
            <a:r>
              <a:rPr lang="en-GB" b="0" i="0" u="none" strike="noStrike" dirty="0">
                <a:solidFill>
                  <a:srgbClr val="3E4951"/>
                </a:solidFill>
                <a:effectLst/>
                <a:latin typeface="Source Sans"/>
              </a:rPr>
              <a:t>So far, </a:t>
            </a:r>
            <a:r>
              <a:rPr lang="en-GB" b="1" i="0" u="none" strike="noStrike" dirty="0">
                <a:solidFill>
                  <a:srgbClr val="3E4951"/>
                </a:solidFill>
                <a:effectLst/>
                <a:latin typeface="Source Sans"/>
              </a:rPr>
              <a:t>23 EU countries</a:t>
            </a:r>
            <a:r>
              <a:rPr lang="en-GB" b="0" i="0" u="none" strike="noStrike" dirty="0">
                <a:solidFill>
                  <a:srgbClr val="3E4951"/>
                </a:solidFill>
                <a:effectLst/>
                <a:latin typeface="Source Sans"/>
              </a:rPr>
              <a:t> have decided to join the effort to protect the EU budget against fraud, using the ‘enhanced cooperation’ procedure:</a:t>
            </a:r>
          </a:p>
          <a:p>
            <a:pPr algn="just"/>
            <a:r>
              <a:rPr lang="en-GB" b="0" i="0" u="none" strike="noStrike" dirty="0">
                <a:solidFill>
                  <a:srgbClr val="3E4951"/>
                </a:solidFill>
                <a:effectLst/>
                <a:latin typeface="Source Sans"/>
              </a:rPr>
              <a:t>Austria, Belgium, Bulgaria, Croatia, Cyprus, the Czech Republic, Estonia, Finland, France, Germany, Greece, Italy, Latvia, Lithuania, Luxembourg, Malta, the Netherlands, Poland, Portugal, Romania, Slovakia, Slovenia and Spain.</a:t>
            </a:r>
          </a:p>
        </p:txBody>
      </p:sp>
      <p:sp>
        <p:nvSpPr>
          <p:cNvPr id="4" name="Segnaposto data 3">
            <a:extLst>
              <a:ext uri="{FF2B5EF4-FFF2-40B4-BE49-F238E27FC236}">
                <a16:creationId xmlns:a16="http://schemas.microsoft.com/office/drawing/2014/main" id="{717A8128-2912-A513-0994-FE030765AA1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6D31E42A-8C41-EDA3-C25D-16FAEF90148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B6C292B4-DB8E-9F82-DC78-E5AD527CAAC7}"/>
              </a:ext>
            </a:extLst>
          </p:cNvPr>
          <p:cNvSpPr>
            <a:spLocks noGrp="1"/>
          </p:cNvSpPr>
          <p:nvPr>
            <p:ph type="sldNum" sz="quarter" idx="12"/>
          </p:nvPr>
        </p:nvSpPr>
        <p:spPr/>
        <p:txBody>
          <a:bodyPr/>
          <a:lstStyle/>
          <a:p>
            <a:fld id="{DD589A36-170F-7348-BCDB-23CF9D860473}" type="slidenum">
              <a:rPr lang="it-IT" smtClean="0"/>
              <a:t>72</a:t>
            </a:fld>
            <a:endParaRPr lang="it-IT"/>
          </a:p>
        </p:txBody>
      </p:sp>
    </p:spTree>
    <p:extLst>
      <p:ext uri="{BB962C8B-B14F-4D97-AF65-F5344CB8AC3E}">
        <p14:creationId xmlns:p14="http://schemas.microsoft.com/office/powerpoint/2010/main" val="3447397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FDEEE-6E82-8866-7CEF-2D002EE3FE4E}"/>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B25BC43C-3166-5943-F5E3-83CA7A14790F}"/>
              </a:ext>
            </a:extLst>
          </p:cNvPr>
          <p:cNvSpPr>
            <a:spLocks noGrp="1"/>
          </p:cNvSpPr>
          <p:nvPr>
            <p:ph idx="1"/>
          </p:nvPr>
        </p:nvSpPr>
        <p:spPr>
          <a:xfrm>
            <a:off x="419100" y="1177636"/>
            <a:ext cx="11222038" cy="4699289"/>
          </a:xfrm>
        </p:spPr>
        <p:txBody>
          <a:bodyPr>
            <a:normAutofit fontScale="92500" lnSpcReduction="10000"/>
          </a:bodyPr>
          <a:lstStyle/>
          <a:p>
            <a:endParaRPr lang="en-GB" sz="2800" b="1" i="0" u="none" strike="noStrike" dirty="0">
              <a:solidFill>
                <a:srgbClr val="3E4951"/>
              </a:solidFill>
              <a:effectLst/>
              <a:latin typeface="Source Sans"/>
            </a:endParaRPr>
          </a:p>
          <a:p>
            <a:pPr algn="just"/>
            <a:r>
              <a:rPr lang="en-GB" sz="2800" b="1" i="0" u="none" strike="noStrike" dirty="0">
                <a:solidFill>
                  <a:srgbClr val="3E4951"/>
                </a:solidFill>
                <a:effectLst/>
                <a:latin typeface="Source Sans"/>
              </a:rPr>
              <a:t>Why the EPPO was established</a:t>
            </a:r>
          </a:p>
          <a:p>
            <a:pPr algn="just"/>
            <a:r>
              <a:rPr lang="en-GB" sz="2800" b="0" i="0" u="none" strike="noStrike" dirty="0">
                <a:solidFill>
                  <a:srgbClr val="3E4951"/>
                </a:solidFill>
                <a:effectLst/>
                <a:latin typeface="Source Sans"/>
              </a:rPr>
              <a:t>EU countries </a:t>
            </a:r>
            <a:r>
              <a:rPr lang="en-GB" sz="2800" b="1" i="0" u="none" strike="noStrike" dirty="0">
                <a:solidFill>
                  <a:srgbClr val="3E4951"/>
                </a:solidFill>
                <a:effectLst/>
                <a:latin typeface="Source Sans"/>
              </a:rPr>
              <a:t>lost an estimated €140 billion in value added tax</a:t>
            </a:r>
            <a:r>
              <a:rPr lang="en-GB" sz="2800" b="0" i="0" u="none" strike="noStrike" dirty="0">
                <a:solidFill>
                  <a:srgbClr val="3E4951"/>
                </a:solidFill>
                <a:effectLst/>
                <a:latin typeface="Source Sans"/>
              </a:rPr>
              <a:t> (VAT) revenues in 2018 because of transnational fraud. The figures for 2020 may be higher due the effects of the COVID-19 pandemic on the EU economy.</a:t>
            </a:r>
          </a:p>
          <a:p>
            <a:pPr algn="just"/>
            <a:r>
              <a:rPr lang="en-GB" sz="2800" b="0" i="0" u="none" strike="noStrike" dirty="0">
                <a:solidFill>
                  <a:srgbClr val="3E4951"/>
                </a:solidFill>
                <a:effectLst/>
                <a:latin typeface="Source Sans"/>
              </a:rPr>
              <a:t>Member states have also reported that around €638 million of EU structural funds were misused in 2015.</a:t>
            </a:r>
          </a:p>
          <a:p>
            <a:pPr algn="just"/>
            <a:r>
              <a:rPr lang="en-GB" sz="2800" b="0" i="0" u="none" strike="noStrike" dirty="0">
                <a:solidFill>
                  <a:srgbClr val="3E4951"/>
                </a:solidFill>
                <a:effectLst/>
                <a:latin typeface="Source Sans"/>
              </a:rPr>
              <a:t>Before the EPPO became operational, only national authorities could investigate such crimes – but with limited tools, as their powers stop at national borders.</a:t>
            </a:r>
            <a:endParaRPr lang="en-GB" sz="2800" b="1" i="0" u="none" strike="noStrike" dirty="0">
              <a:solidFill>
                <a:srgbClr val="3E4951"/>
              </a:solidFill>
              <a:effectLst/>
              <a:latin typeface="Source Sans"/>
            </a:endParaRPr>
          </a:p>
          <a:p>
            <a:endParaRPr lang="it-IT" dirty="0"/>
          </a:p>
        </p:txBody>
      </p:sp>
      <p:sp>
        <p:nvSpPr>
          <p:cNvPr id="4" name="Segnaposto data 3">
            <a:extLst>
              <a:ext uri="{FF2B5EF4-FFF2-40B4-BE49-F238E27FC236}">
                <a16:creationId xmlns:a16="http://schemas.microsoft.com/office/drawing/2014/main" id="{E28B4975-E38F-0B64-BD2E-BEFC5DC7980D}"/>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BB6FC942-36C8-557C-E5D2-57B1C940DAB5}"/>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CB2C15C5-6BD2-76B4-CF2E-70AC5F8B55EF}"/>
              </a:ext>
            </a:extLst>
          </p:cNvPr>
          <p:cNvSpPr>
            <a:spLocks noGrp="1"/>
          </p:cNvSpPr>
          <p:nvPr>
            <p:ph type="sldNum" sz="quarter" idx="12"/>
          </p:nvPr>
        </p:nvSpPr>
        <p:spPr/>
        <p:txBody>
          <a:bodyPr/>
          <a:lstStyle/>
          <a:p>
            <a:fld id="{DD589A36-170F-7348-BCDB-23CF9D860473}" type="slidenum">
              <a:rPr lang="it-IT" smtClean="0"/>
              <a:t>73</a:t>
            </a:fld>
            <a:endParaRPr lang="it-IT"/>
          </a:p>
        </p:txBody>
      </p:sp>
    </p:spTree>
    <p:extLst>
      <p:ext uri="{BB962C8B-B14F-4D97-AF65-F5344CB8AC3E}">
        <p14:creationId xmlns:p14="http://schemas.microsoft.com/office/powerpoint/2010/main" val="2824072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B6CF4B-3DF0-E16D-5455-95135CB79485}"/>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7CCE6F29-839D-8A41-A733-9863AC489890}"/>
              </a:ext>
            </a:extLst>
          </p:cNvPr>
          <p:cNvSpPr>
            <a:spLocks noGrp="1"/>
          </p:cNvSpPr>
          <p:nvPr>
            <p:ph idx="1"/>
          </p:nvPr>
        </p:nvSpPr>
        <p:spPr/>
        <p:txBody>
          <a:bodyPr>
            <a:normAutofit fontScale="92500"/>
          </a:bodyPr>
          <a:lstStyle/>
          <a:p>
            <a:pPr algn="just"/>
            <a:r>
              <a:rPr lang="en-GB" b="0" i="0" u="none" strike="noStrike" dirty="0">
                <a:solidFill>
                  <a:srgbClr val="3E4951"/>
                </a:solidFill>
                <a:effectLst/>
                <a:latin typeface="Source Sans"/>
              </a:rPr>
              <a:t>Similarly, the EU bodies that pre-dated the EPPO in this field, such as the European Anti-Fraud Office (OLAF), the European Union Agency for Law Enforcement Cooperation (Europol) and the European Union Agency for Criminal Justice (Eurojust), are unable to launch criminal investigations or carry out prosecutions in member states.</a:t>
            </a:r>
          </a:p>
          <a:p>
            <a:pPr algn="just"/>
            <a:r>
              <a:rPr lang="en-GB" b="0" i="0" u="none" strike="noStrike" dirty="0">
                <a:solidFill>
                  <a:srgbClr val="3E4951"/>
                </a:solidFill>
                <a:effectLst/>
                <a:latin typeface="Source Sans"/>
              </a:rPr>
              <a:t>The European Public Prosecutor’s Office helps to overcome these shortcomings and therefore to crack down on crimes against the EU budget.</a:t>
            </a:r>
            <a:endParaRPr lang="en-GB" dirty="0"/>
          </a:p>
        </p:txBody>
      </p:sp>
      <p:sp>
        <p:nvSpPr>
          <p:cNvPr id="4" name="Segnaposto data 3">
            <a:extLst>
              <a:ext uri="{FF2B5EF4-FFF2-40B4-BE49-F238E27FC236}">
                <a16:creationId xmlns:a16="http://schemas.microsoft.com/office/drawing/2014/main" id="{702DD234-5741-278D-6907-236395B1FB6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81F3BE76-4793-BF65-A98C-AD658B4BD7B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860CE8A4-522C-4F2A-9021-FC7255FFDBC5}"/>
              </a:ext>
            </a:extLst>
          </p:cNvPr>
          <p:cNvSpPr>
            <a:spLocks noGrp="1"/>
          </p:cNvSpPr>
          <p:nvPr>
            <p:ph type="sldNum" sz="quarter" idx="12"/>
          </p:nvPr>
        </p:nvSpPr>
        <p:spPr/>
        <p:txBody>
          <a:bodyPr/>
          <a:lstStyle/>
          <a:p>
            <a:fld id="{DD589A36-170F-7348-BCDB-23CF9D860473}" type="slidenum">
              <a:rPr lang="it-IT" smtClean="0"/>
              <a:t>74</a:t>
            </a:fld>
            <a:endParaRPr lang="it-IT"/>
          </a:p>
        </p:txBody>
      </p:sp>
    </p:spTree>
    <p:extLst>
      <p:ext uri="{BB962C8B-B14F-4D97-AF65-F5344CB8AC3E}">
        <p14:creationId xmlns:p14="http://schemas.microsoft.com/office/powerpoint/2010/main" val="3579734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EB95B-BFE4-7B4D-8EA3-0EEEEEF340A1}"/>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4A96C00D-5F6D-5700-A6A1-6399A359572E}"/>
              </a:ext>
            </a:extLst>
          </p:cNvPr>
          <p:cNvSpPr>
            <a:spLocks noGrp="1"/>
          </p:cNvSpPr>
          <p:nvPr>
            <p:ph idx="1"/>
          </p:nvPr>
        </p:nvSpPr>
        <p:spPr>
          <a:xfrm>
            <a:off x="419100" y="1358900"/>
            <a:ext cx="11222038" cy="4518025"/>
          </a:xfrm>
        </p:spPr>
        <p:txBody>
          <a:bodyPr>
            <a:normAutofit fontScale="85000" lnSpcReduction="20000"/>
          </a:bodyPr>
          <a:lstStyle/>
          <a:p>
            <a:pPr algn="l"/>
            <a:endParaRPr lang="it-IT" b="1" i="0" u="none" strike="noStrike" dirty="0">
              <a:solidFill>
                <a:srgbClr val="3E4951"/>
              </a:solidFill>
              <a:effectLst/>
              <a:latin typeface="var(--gsc-headline-type)"/>
            </a:endParaRPr>
          </a:p>
          <a:p>
            <a:pPr algn="just"/>
            <a:r>
              <a:rPr lang="en-GB" b="1" i="0" u="none" strike="noStrike" dirty="0">
                <a:solidFill>
                  <a:srgbClr val="3E4951"/>
                </a:solidFill>
                <a:effectLst/>
                <a:latin typeface="var(--gsc-headline-type)"/>
              </a:rPr>
              <a:t>Role</a:t>
            </a:r>
          </a:p>
          <a:p>
            <a:pPr algn="just"/>
            <a:r>
              <a:rPr lang="en-GB" b="0" i="0" u="none" strike="noStrike" dirty="0">
                <a:solidFill>
                  <a:srgbClr val="3E4951"/>
                </a:solidFill>
                <a:effectLst/>
                <a:latin typeface="Source Sans"/>
              </a:rPr>
              <a:t>The EPPO’s mission is to tackle fraud against the EU’s finances. It has the </a:t>
            </a:r>
            <a:r>
              <a:rPr lang="en-GB" b="1" i="0" u="none" strike="noStrike" dirty="0">
                <a:solidFill>
                  <a:srgbClr val="3E4951"/>
                </a:solidFill>
                <a:effectLst/>
                <a:latin typeface="Source Sans"/>
              </a:rPr>
              <a:t>power to investigate and prosecute crimes affecting the EU’s financial interests</a:t>
            </a:r>
            <a:r>
              <a:rPr lang="en-GB" b="0" i="0" u="none" strike="noStrike" dirty="0">
                <a:solidFill>
                  <a:srgbClr val="3E4951"/>
                </a:solidFill>
                <a:effectLst/>
                <a:latin typeface="Source Sans"/>
              </a:rPr>
              <a:t>.</a:t>
            </a:r>
          </a:p>
          <a:p>
            <a:pPr algn="just"/>
            <a:r>
              <a:rPr lang="en-GB" b="0" i="0" u="none" strike="noStrike" dirty="0">
                <a:solidFill>
                  <a:srgbClr val="3E4951"/>
                </a:solidFill>
                <a:effectLst/>
                <a:latin typeface="Source Sans"/>
              </a:rPr>
              <a:t>The EPPO conducts cross-border investigations into </a:t>
            </a:r>
            <a:r>
              <a:rPr lang="en-GB" b="1" i="0" u="none" strike="noStrike" dirty="0">
                <a:solidFill>
                  <a:srgbClr val="3E4951"/>
                </a:solidFill>
                <a:effectLst/>
                <a:latin typeface="Source Sans"/>
              </a:rPr>
              <a:t>fraud involving sums of over €10 000 in EU funds</a:t>
            </a:r>
            <a:r>
              <a:rPr lang="en-GB" b="0" i="0" u="none" strike="noStrike" dirty="0">
                <a:solidFill>
                  <a:srgbClr val="3E4951"/>
                </a:solidFill>
                <a:effectLst/>
                <a:latin typeface="Source Sans"/>
              </a:rPr>
              <a:t>, or into cross-border VAT fraud cases involving damages of above €10 million. It also works hand in hand with national law enforcement authorities. It also works closely with other bodies like Eurojust and Europol.</a:t>
            </a:r>
          </a:p>
          <a:p>
            <a:endParaRPr lang="it-IT" dirty="0"/>
          </a:p>
        </p:txBody>
      </p:sp>
      <p:sp>
        <p:nvSpPr>
          <p:cNvPr id="4" name="Segnaposto data 3">
            <a:extLst>
              <a:ext uri="{FF2B5EF4-FFF2-40B4-BE49-F238E27FC236}">
                <a16:creationId xmlns:a16="http://schemas.microsoft.com/office/drawing/2014/main" id="{2A25B848-A161-315B-CE02-9B90C1A9619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4BEC5280-35F2-5623-F1B8-402E768E6093}"/>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341F0612-2559-BD3E-EDAA-EE51503E0A2B}"/>
              </a:ext>
            </a:extLst>
          </p:cNvPr>
          <p:cNvSpPr>
            <a:spLocks noGrp="1"/>
          </p:cNvSpPr>
          <p:nvPr>
            <p:ph type="sldNum" sz="quarter" idx="12"/>
          </p:nvPr>
        </p:nvSpPr>
        <p:spPr/>
        <p:txBody>
          <a:bodyPr/>
          <a:lstStyle/>
          <a:p>
            <a:fld id="{DD589A36-170F-7348-BCDB-23CF9D860473}" type="slidenum">
              <a:rPr lang="it-IT" smtClean="0"/>
              <a:t>75</a:t>
            </a:fld>
            <a:endParaRPr lang="it-IT"/>
          </a:p>
        </p:txBody>
      </p:sp>
    </p:spTree>
    <p:extLst>
      <p:ext uri="{BB962C8B-B14F-4D97-AF65-F5344CB8AC3E}">
        <p14:creationId xmlns:p14="http://schemas.microsoft.com/office/powerpoint/2010/main" val="785724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A0AF44-19F0-C83D-B987-4FF5297D0888}"/>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94C017A3-7594-B5CC-C49D-67B0439B6072}"/>
              </a:ext>
            </a:extLst>
          </p:cNvPr>
          <p:cNvSpPr>
            <a:spLocks noGrp="1"/>
          </p:cNvSpPr>
          <p:nvPr>
            <p:ph idx="1"/>
          </p:nvPr>
        </p:nvSpPr>
        <p:spPr>
          <a:xfrm>
            <a:off x="419100" y="1358900"/>
            <a:ext cx="11222038" cy="4518025"/>
          </a:xfrm>
        </p:spPr>
        <p:txBody>
          <a:bodyPr>
            <a:normAutofit fontScale="70000" lnSpcReduction="20000"/>
          </a:bodyPr>
          <a:lstStyle/>
          <a:p>
            <a:pPr algn="just"/>
            <a:r>
              <a:rPr lang="en-GB" b="1" i="0" u="none" strike="noStrike" dirty="0">
                <a:solidFill>
                  <a:srgbClr val="3E4951"/>
                </a:solidFill>
                <a:effectLst/>
                <a:latin typeface="var(--gsc-headline-type)"/>
              </a:rPr>
              <a:t>Structure</a:t>
            </a:r>
          </a:p>
          <a:p>
            <a:pPr algn="just"/>
            <a:r>
              <a:rPr lang="en-GB" b="0" i="0" u="none" strike="noStrike" dirty="0">
                <a:solidFill>
                  <a:srgbClr val="3E4951"/>
                </a:solidFill>
                <a:effectLst/>
                <a:latin typeface="Source Sans"/>
              </a:rPr>
              <a:t>The EPPO has a </a:t>
            </a:r>
            <a:r>
              <a:rPr lang="en-GB" b="1" i="0" u="none" strike="noStrike" dirty="0">
                <a:solidFill>
                  <a:srgbClr val="3E4951"/>
                </a:solidFill>
                <a:effectLst/>
                <a:latin typeface="Source Sans"/>
              </a:rPr>
              <a:t>two-tiered structure</a:t>
            </a:r>
            <a:r>
              <a:rPr lang="en-GB" b="0" i="0" u="none" strike="noStrike" dirty="0">
                <a:solidFill>
                  <a:srgbClr val="3E4951"/>
                </a:solidFill>
                <a:effectLst/>
                <a:latin typeface="Source Sans"/>
              </a:rPr>
              <a:t>: the central level and the national level.</a:t>
            </a:r>
          </a:p>
          <a:p>
            <a:pPr algn="just"/>
            <a:r>
              <a:rPr lang="en-GB" b="1" i="0" u="none" strike="noStrike" dirty="0">
                <a:solidFill>
                  <a:srgbClr val="3E4951"/>
                </a:solidFill>
                <a:effectLst/>
                <a:latin typeface="Source Sans"/>
              </a:rPr>
              <a:t>1) Central level</a:t>
            </a:r>
          </a:p>
          <a:p>
            <a:pPr algn="just"/>
            <a:r>
              <a:rPr lang="en-GB" b="0" i="0" u="none" strike="noStrike" dirty="0">
                <a:solidFill>
                  <a:srgbClr val="3E4951"/>
                </a:solidFill>
                <a:effectLst/>
                <a:latin typeface="Source Sans"/>
              </a:rPr>
              <a:t>The central level is based in Luxembourg and consists of a European chief prosecutor and a college of prosecutors.</a:t>
            </a:r>
          </a:p>
          <a:p>
            <a:pPr algn="just"/>
            <a:r>
              <a:rPr lang="en-GB" b="0" i="0" u="none" strike="noStrike" dirty="0">
                <a:solidFill>
                  <a:srgbClr val="3E4951"/>
                </a:solidFill>
                <a:effectLst/>
                <a:latin typeface="Source Sans"/>
              </a:rPr>
              <a:t>The </a:t>
            </a:r>
            <a:r>
              <a:rPr lang="en-GB" b="1" i="0" u="none" strike="noStrike" dirty="0">
                <a:solidFill>
                  <a:srgbClr val="3E4951"/>
                </a:solidFill>
                <a:effectLst/>
                <a:latin typeface="Source Sans"/>
              </a:rPr>
              <a:t>European chief prosecutor</a:t>
            </a:r>
            <a:r>
              <a:rPr lang="en-GB" b="0" i="0" u="none" strike="noStrike" dirty="0">
                <a:solidFill>
                  <a:srgbClr val="3E4951"/>
                </a:solidFill>
                <a:effectLst/>
                <a:latin typeface="Source Sans"/>
              </a:rPr>
              <a:t> manages the EPPO, organises its work and represents the office in contacts with EU institutions, member states and non-EU countries.</a:t>
            </a:r>
          </a:p>
          <a:p>
            <a:pPr algn="just"/>
            <a:r>
              <a:rPr lang="en-GB" b="0" i="0" u="none" strike="noStrike" dirty="0">
                <a:solidFill>
                  <a:srgbClr val="3E4951"/>
                </a:solidFill>
                <a:effectLst/>
                <a:latin typeface="Source Sans"/>
              </a:rPr>
              <a:t>In October 2019, </a:t>
            </a:r>
            <a:r>
              <a:rPr lang="en-GB" b="1" i="0" u="none" strike="noStrike" dirty="0">
                <a:solidFill>
                  <a:srgbClr val="3E4951"/>
                </a:solidFill>
                <a:effectLst/>
                <a:latin typeface="Source Sans"/>
              </a:rPr>
              <a:t>Laura </a:t>
            </a:r>
            <a:r>
              <a:rPr lang="en-GB" b="1" i="0" u="none" strike="noStrike" dirty="0" err="1">
                <a:solidFill>
                  <a:srgbClr val="3E4951"/>
                </a:solidFill>
                <a:effectLst/>
                <a:latin typeface="Source Sans"/>
              </a:rPr>
              <a:t>Codruţa</a:t>
            </a:r>
            <a:r>
              <a:rPr lang="en-GB" b="1" i="0" u="none" strike="noStrike" dirty="0">
                <a:solidFill>
                  <a:srgbClr val="3E4951"/>
                </a:solidFill>
                <a:effectLst/>
                <a:latin typeface="Source Sans"/>
              </a:rPr>
              <a:t> Kövesi</a:t>
            </a:r>
            <a:r>
              <a:rPr lang="en-GB" b="0" i="0" u="none" strike="noStrike" dirty="0">
                <a:solidFill>
                  <a:srgbClr val="3E4951"/>
                </a:solidFill>
                <a:effectLst/>
                <a:latin typeface="Source Sans"/>
              </a:rPr>
              <a:t> was appointed as the first European chief prosecutor.</a:t>
            </a:r>
          </a:p>
        </p:txBody>
      </p:sp>
      <p:sp>
        <p:nvSpPr>
          <p:cNvPr id="4" name="Segnaposto data 3">
            <a:extLst>
              <a:ext uri="{FF2B5EF4-FFF2-40B4-BE49-F238E27FC236}">
                <a16:creationId xmlns:a16="http://schemas.microsoft.com/office/drawing/2014/main" id="{861B0ACF-5278-96E0-F30C-590FE8904FE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202DA17F-E54F-6AB7-0278-6CB9DEE96388}"/>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8D04583D-0524-5562-E4F2-098D08A058F9}"/>
              </a:ext>
            </a:extLst>
          </p:cNvPr>
          <p:cNvSpPr>
            <a:spLocks noGrp="1"/>
          </p:cNvSpPr>
          <p:nvPr>
            <p:ph type="sldNum" sz="quarter" idx="12"/>
          </p:nvPr>
        </p:nvSpPr>
        <p:spPr/>
        <p:txBody>
          <a:bodyPr/>
          <a:lstStyle/>
          <a:p>
            <a:fld id="{DD589A36-170F-7348-BCDB-23CF9D860473}" type="slidenum">
              <a:rPr lang="it-IT" smtClean="0"/>
              <a:t>76</a:t>
            </a:fld>
            <a:endParaRPr lang="it-IT"/>
          </a:p>
        </p:txBody>
      </p:sp>
    </p:spTree>
    <p:extLst>
      <p:ext uri="{BB962C8B-B14F-4D97-AF65-F5344CB8AC3E}">
        <p14:creationId xmlns:p14="http://schemas.microsoft.com/office/powerpoint/2010/main" val="4027152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A6395-B240-0AD5-043A-8D6C19B8F60D}"/>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A15A925E-FDE5-75CB-66BE-7C294DE17421}"/>
              </a:ext>
            </a:extLst>
          </p:cNvPr>
          <p:cNvSpPr>
            <a:spLocks noGrp="1"/>
          </p:cNvSpPr>
          <p:nvPr>
            <p:ph idx="1"/>
          </p:nvPr>
        </p:nvSpPr>
        <p:spPr>
          <a:xfrm>
            <a:off x="419100" y="1358900"/>
            <a:ext cx="11222038" cy="4653973"/>
          </a:xfrm>
        </p:spPr>
        <p:txBody>
          <a:bodyPr>
            <a:normAutofit fontScale="92500" lnSpcReduction="20000"/>
          </a:bodyPr>
          <a:lstStyle/>
          <a:p>
            <a:r>
              <a:rPr lang="en-GB" sz="3000" b="1" dirty="0">
                <a:solidFill>
                  <a:srgbClr val="00B0F0"/>
                </a:solidFill>
                <a:latin typeface="Source Sans"/>
              </a:rPr>
              <a:t>Central level: </a:t>
            </a:r>
            <a:endParaRPr lang="en-GB" sz="3000" b="1" i="0" u="none" strike="noStrike" dirty="0">
              <a:solidFill>
                <a:srgbClr val="00B0F0"/>
              </a:solidFill>
              <a:effectLst/>
              <a:latin typeface="Source Sans"/>
            </a:endParaRPr>
          </a:p>
          <a:p>
            <a:pPr algn="l"/>
            <a:r>
              <a:rPr lang="en-GB" sz="3000" b="0" i="0" u="none" strike="noStrike" dirty="0">
                <a:solidFill>
                  <a:srgbClr val="3E4951"/>
                </a:solidFill>
                <a:effectLst/>
                <a:latin typeface="Source Sans"/>
              </a:rPr>
              <a:t>The </a:t>
            </a:r>
            <a:r>
              <a:rPr lang="en-GB" sz="3000" b="1" i="0" u="none" strike="noStrike" dirty="0">
                <a:solidFill>
                  <a:srgbClr val="3E4951"/>
                </a:solidFill>
                <a:effectLst/>
                <a:latin typeface="Source Sans"/>
              </a:rPr>
              <a:t>college of prosecutors</a:t>
            </a:r>
            <a:r>
              <a:rPr lang="en-GB" sz="3000" b="0" i="0" u="none" strike="noStrike" dirty="0">
                <a:solidFill>
                  <a:srgbClr val="3E4951"/>
                </a:solidFill>
                <a:effectLst/>
                <a:latin typeface="Source Sans"/>
              </a:rPr>
              <a:t> is responsible for defining the strategy and the internal rules of the EPPO and for ensuring coherence across and within cases. It is made up of the European chief prosecutor and the prosecutors of the participating member states.</a:t>
            </a:r>
          </a:p>
          <a:p>
            <a:pPr algn="l"/>
            <a:r>
              <a:rPr lang="en-GB" sz="3000" b="0" i="0" u="none" strike="noStrike" dirty="0">
                <a:solidFill>
                  <a:srgbClr val="3E4951"/>
                </a:solidFill>
                <a:effectLst/>
                <a:latin typeface="Source Sans"/>
              </a:rPr>
              <a:t>It also supervises the investigations and prosecutions carried out by the European delegated prosecutors at national level. In July 2020, the Council appointed the 22 European prosecutors.</a:t>
            </a:r>
          </a:p>
          <a:p>
            <a:pPr algn="l"/>
            <a:r>
              <a:rPr lang="en-GB" sz="3000" b="0" i="0" u="none" strike="noStrike" dirty="0">
                <a:solidFill>
                  <a:srgbClr val="3E4951"/>
                </a:solidFill>
                <a:effectLst/>
                <a:latin typeface="Source Sans"/>
              </a:rPr>
              <a:t>The </a:t>
            </a:r>
            <a:r>
              <a:rPr lang="en-GB" sz="3000" b="1" i="0" u="none" strike="noStrike" dirty="0">
                <a:solidFill>
                  <a:srgbClr val="3E4951"/>
                </a:solidFill>
                <a:effectLst/>
                <a:latin typeface="Source Sans"/>
              </a:rPr>
              <a:t>permanent chambers</a:t>
            </a:r>
            <a:r>
              <a:rPr lang="en-GB" sz="3000" b="0" i="0" u="none" strike="noStrike" dirty="0">
                <a:solidFill>
                  <a:srgbClr val="3E4951"/>
                </a:solidFill>
                <a:effectLst/>
                <a:latin typeface="Source Sans"/>
              </a:rPr>
              <a:t> monitor and direct the investigations and take operational decisions.</a:t>
            </a:r>
          </a:p>
        </p:txBody>
      </p:sp>
      <p:sp>
        <p:nvSpPr>
          <p:cNvPr id="4" name="Segnaposto data 3">
            <a:extLst>
              <a:ext uri="{FF2B5EF4-FFF2-40B4-BE49-F238E27FC236}">
                <a16:creationId xmlns:a16="http://schemas.microsoft.com/office/drawing/2014/main" id="{25968779-737B-B112-AF4B-E6A126932019}"/>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0080D819-351E-238A-FD4E-7FA198ED90E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1D347FED-B50D-A831-76AD-F7DF7B37B588}"/>
              </a:ext>
            </a:extLst>
          </p:cNvPr>
          <p:cNvSpPr>
            <a:spLocks noGrp="1"/>
          </p:cNvSpPr>
          <p:nvPr>
            <p:ph type="sldNum" sz="quarter" idx="12"/>
          </p:nvPr>
        </p:nvSpPr>
        <p:spPr/>
        <p:txBody>
          <a:bodyPr/>
          <a:lstStyle/>
          <a:p>
            <a:fld id="{DD589A36-170F-7348-BCDB-23CF9D860473}" type="slidenum">
              <a:rPr lang="it-IT" smtClean="0"/>
              <a:t>77</a:t>
            </a:fld>
            <a:endParaRPr lang="it-IT"/>
          </a:p>
        </p:txBody>
      </p:sp>
    </p:spTree>
    <p:extLst>
      <p:ext uri="{BB962C8B-B14F-4D97-AF65-F5344CB8AC3E}">
        <p14:creationId xmlns:p14="http://schemas.microsoft.com/office/powerpoint/2010/main" val="3154733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1F9E0-B3EE-DA2A-E11B-1428365B78F7}"/>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F7FDC95D-FDB3-06D4-5D38-7216287C89AD}"/>
              </a:ext>
            </a:extLst>
          </p:cNvPr>
          <p:cNvSpPr>
            <a:spLocks noGrp="1"/>
          </p:cNvSpPr>
          <p:nvPr>
            <p:ph idx="1"/>
          </p:nvPr>
        </p:nvSpPr>
        <p:spPr>
          <a:xfrm>
            <a:off x="419100" y="1358900"/>
            <a:ext cx="11222038" cy="4518025"/>
          </a:xfrm>
        </p:spPr>
        <p:txBody>
          <a:bodyPr>
            <a:normAutofit fontScale="92500"/>
          </a:bodyPr>
          <a:lstStyle/>
          <a:p>
            <a:pPr algn="l"/>
            <a:endParaRPr lang="en-GB" b="1" i="0" u="none" strike="noStrike" dirty="0">
              <a:solidFill>
                <a:srgbClr val="3E4951"/>
              </a:solidFill>
              <a:effectLst/>
              <a:latin typeface="Source Sans"/>
            </a:endParaRPr>
          </a:p>
          <a:p>
            <a:pPr algn="l"/>
            <a:r>
              <a:rPr lang="en-GB" b="1" i="0" u="none" strike="noStrike" dirty="0">
                <a:solidFill>
                  <a:srgbClr val="00B0F0"/>
                </a:solidFill>
                <a:effectLst/>
                <a:latin typeface="Source Sans"/>
              </a:rPr>
              <a:t>National level</a:t>
            </a:r>
          </a:p>
          <a:p>
            <a:pPr algn="l"/>
            <a:r>
              <a:rPr lang="en-GB" b="0" i="0" u="none" strike="noStrike" dirty="0">
                <a:solidFill>
                  <a:srgbClr val="3E4951"/>
                </a:solidFill>
                <a:effectLst/>
                <a:latin typeface="Source Sans"/>
              </a:rPr>
              <a:t>The national level consists of the European delegated prosecutors.</a:t>
            </a:r>
          </a:p>
          <a:p>
            <a:pPr algn="l"/>
            <a:r>
              <a:rPr lang="en-GB" b="0" i="0" u="none" strike="noStrike" dirty="0">
                <a:solidFill>
                  <a:srgbClr val="3E4951"/>
                </a:solidFill>
                <a:effectLst/>
                <a:latin typeface="Source Sans"/>
              </a:rPr>
              <a:t>The </a:t>
            </a:r>
            <a:r>
              <a:rPr lang="en-GB" b="1" i="0" u="none" strike="noStrike" dirty="0">
                <a:solidFill>
                  <a:srgbClr val="3E4951"/>
                </a:solidFill>
                <a:effectLst/>
                <a:latin typeface="Source Sans"/>
              </a:rPr>
              <a:t>European delegated prosecutors</a:t>
            </a:r>
            <a:r>
              <a:rPr lang="en-GB" b="0" i="0" u="none" strike="noStrike" dirty="0">
                <a:solidFill>
                  <a:srgbClr val="3E4951"/>
                </a:solidFill>
                <a:effectLst/>
                <a:latin typeface="Source Sans"/>
              </a:rPr>
              <a:t> in the 23 participating EU countries are responsible for conducting criminal investigations and prosecutions. They operate with complete independence from their national authorities.</a:t>
            </a:r>
          </a:p>
          <a:p>
            <a:endParaRPr lang="it-IT" dirty="0"/>
          </a:p>
        </p:txBody>
      </p:sp>
      <p:sp>
        <p:nvSpPr>
          <p:cNvPr id="4" name="Segnaposto data 3">
            <a:extLst>
              <a:ext uri="{FF2B5EF4-FFF2-40B4-BE49-F238E27FC236}">
                <a16:creationId xmlns:a16="http://schemas.microsoft.com/office/drawing/2014/main" id="{ECD8560F-124E-2A86-3DC9-C532C5BA09DA}"/>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06A3D962-BFA5-9672-FB71-C08148E049F2}"/>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6C9561D4-C401-0009-B50D-C5D37F69973A}"/>
              </a:ext>
            </a:extLst>
          </p:cNvPr>
          <p:cNvSpPr>
            <a:spLocks noGrp="1"/>
          </p:cNvSpPr>
          <p:nvPr>
            <p:ph type="sldNum" sz="quarter" idx="12"/>
          </p:nvPr>
        </p:nvSpPr>
        <p:spPr/>
        <p:txBody>
          <a:bodyPr/>
          <a:lstStyle/>
          <a:p>
            <a:fld id="{DD589A36-170F-7348-BCDB-23CF9D860473}" type="slidenum">
              <a:rPr lang="it-IT" smtClean="0"/>
              <a:t>78</a:t>
            </a:fld>
            <a:endParaRPr lang="it-IT"/>
          </a:p>
        </p:txBody>
      </p:sp>
    </p:spTree>
    <p:extLst>
      <p:ext uri="{BB962C8B-B14F-4D97-AF65-F5344CB8AC3E}">
        <p14:creationId xmlns:p14="http://schemas.microsoft.com/office/powerpoint/2010/main" val="34719159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0CF964-D335-C80F-1BB9-4CAF25ECDBCC}"/>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771D9D08-F980-414F-2745-1C3E13C3ABEE}"/>
              </a:ext>
            </a:extLst>
          </p:cNvPr>
          <p:cNvSpPr>
            <a:spLocks noGrp="1"/>
          </p:cNvSpPr>
          <p:nvPr>
            <p:ph idx="1"/>
          </p:nvPr>
        </p:nvSpPr>
        <p:spPr/>
        <p:txBody>
          <a:bodyPr>
            <a:normAutofit fontScale="85000" lnSpcReduction="10000"/>
          </a:bodyPr>
          <a:lstStyle/>
          <a:p>
            <a:pPr algn="just"/>
            <a:r>
              <a:rPr lang="en-GB" dirty="0"/>
              <a:t>The EPPO brings cases to national courts à this means that the functioning of the EPPO is based on an extensive reliance on national law (both when it comes to substantive criminal law and procedural criminal law) </a:t>
            </a:r>
          </a:p>
          <a:p>
            <a:pPr algn="just"/>
            <a:r>
              <a:rPr lang="en-GB" dirty="0"/>
              <a:t>EDPs must follow the procedural rules of the MS in which the proceeding has been established and must relying upon local police forces (NO European common criminal procedure rules,</a:t>
            </a:r>
          </a:p>
          <a:p>
            <a:pPr algn="just"/>
            <a:r>
              <a:rPr lang="en-GB" dirty="0"/>
              <a:t>In the EU regulatory framework there is no European criminal judge, and in the EU regulatory framework there is no European executive police).</a:t>
            </a:r>
          </a:p>
          <a:p>
            <a:endParaRPr lang="it-IT" dirty="0"/>
          </a:p>
        </p:txBody>
      </p:sp>
      <p:sp>
        <p:nvSpPr>
          <p:cNvPr id="4" name="Segnaposto data 3">
            <a:extLst>
              <a:ext uri="{FF2B5EF4-FFF2-40B4-BE49-F238E27FC236}">
                <a16:creationId xmlns:a16="http://schemas.microsoft.com/office/drawing/2014/main" id="{A290D627-9358-5A52-12AF-1E9B79C3CAB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8C88A36-E573-1CDC-DA2D-B7E08F1B4749}"/>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4E6A34F8-3FAE-7CE9-1DD0-84CBF7D11441}"/>
              </a:ext>
            </a:extLst>
          </p:cNvPr>
          <p:cNvSpPr>
            <a:spLocks noGrp="1"/>
          </p:cNvSpPr>
          <p:nvPr>
            <p:ph type="sldNum" sz="quarter" idx="12"/>
          </p:nvPr>
        </p:nvSpPr>
        <p:spPr/>
        <p:txBody>
          <a:bodyPr/>
          <a:lstStyle/>
          <a:p>
            <a:fld id="{DD589A36-170F-7348-BCDB-23CF9D860473}" type="slidenum">
              <a:rPr lang="it-IT" smtClean="0"/>
              <a:t>79</a:t>
            </a:fld>
            <a:endParaRPr lang="it-IT"/>
          </a:p>
        </p:txBody>
      </p:sp>
    </p:spTree>
    <p:extLst>
      <p:ext uri="{BB962C8B-B14F-4D97-AF65-F5344CB8AC3E}">
        <p14:creationId xmlns:p14="http://schemas.microsoft.com/office/powerpoint/2010/main" val="38388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783309-4903-7113-2377-61F74397FB17}"/>
              </a:ext>
            </a:extLst>
          </p:cNvPr>
          <p:cNvSpPr>
            <a:spLocks noGrp="1"/>
          </p:cNvSpPr>
          <p:nvPr>
            <p:ph type="title"/>
          </p:nvPr>
        </p:nvSpPr>
        <p:spPr/>
        <p:txBody>
          <a:bodyPr/>
          <a:lstStyle/>
          <a:p>
            <a:r>
              <a:rPr lang="it-IT" sz="2800" b="1" dirty="0"/>
              <a:t>The </a:t>
            </a:r>
            <a:r>
              <a:rPr lang="it-IT" sz="2800" b="1" dirty="0" err="1"/>
              <a:t>fundamental</a:t>
            </a:r>
            <a:r>
              <a:rPr lang="it-IT" sz="2800" b="1" dirty="0"/>
              <a:t> </a:t>
            </a:r>
            <a:r>
              <a:rPr lang="it-IT" sz="2800" b="1" dirty="0" err="1"/>
              <a:t>principles</a:t>
            </a:r>
            <a:r>
              <a:rPr lang="it-IT" sz="2800" b="1" dirty="0"/>
              <a:t> of the EU budget</a:t>
            </a:r>
            <a:endParaRPr lang="it-IT" b="1" dirty="0"/>
          </a:p>
        </p:txBody>
      </p:sp>
      <p:sp>
        <p:nvSpPr>
          <p:cNvPr id="3" name="Segnaposto contenuto 2">
            <a:extLst>
              <a:ext uri="{FF2B5EF4-FFF2-40B4-BE49-F238E27FC236}">
                <a16:creationId xmlns:a16="http://schemas.microsoft.com/office/drawing/2014/main" id="{C12DEF03-82FE-0FE9-F398-25733C756AB5}"/>
              </a:ext>
            </a:extLst>
          </p:cNvPr>
          <p:cNvSpPr>
            <a:spLocks noGrp="1"/>
          </p:cNvSpPr>
          <p:nvPr>
            <p:ph idx="1"/>
          </p:nvPr>
        </p:nvSpPr>
        <p:spPr/>
        <p:txBody>
          <a:bodyPr/>
          <a:lstStyle/>
          <a:p>
            <a:r>
              <a:rPr lang="it-IT" sz="3200" b="1" dirty="0">
                <a:solidFill>
                  <a:srgbClr val="00B0F0"/>
                </a:solidFill>
                <a:effectLst/>
                <a:latin typeface="Calibri" panose="020F0502020204030204" pitchFamily="34" charset="0"/>
              </a:rPr>
              <a:t>The EU budget must </a:t>
            </a:r>
            <a:r>
              <a:rPr lang="it-IT" sz="3200" b="1" dirty="0" err="1">
                <a:solidFill>
                  <a:srgbClr val="00B0F0"/>
                </a:solidFill>
                <a:effectLst/>
                <a:latin typeface="Calibri" panose="020F0502020204030204" pitchFamily="34" charset="0"/>
              </a:rPr>
              <a:t>comply</a:t>
            </a:r>
            <a:r>
              <a:rPr lang="it-IT" sz="3200" b="1" dirty="0">
                <a:solidFill>
                  <a:srgbClr val="00B0F0"/>
                </a:solidFill>
                <a:effectLst/>
                <a:latin typeface="Calibri" panose="020F0502020204030204" pitchFamily="34" charset="0"/>
              </a:rPr>
              <a:t> with the key </a:t>
            </a:r>
            <a:r>
              <a:rPr lang="it-IT" sz="3200" b="1" dirty="0" err="1">
                <a:solidFill>
                  <a:srgbClr val="00B0F0"/>
                </a:solidFill>
                <a:effectLst/>
                <a:latin typeface="Calibri" panose="020F0502020204030204" pitchFamily="34" charset="0"/>
              </a:rPr>
              <a:t>principles</a:t>
            </a:r>
            <a:r>
              <a:rPr lang="it-IT" sz="3200" b="1" dirty="0">
                <a:solidFill>
                  <a:srgbClr val="00B0F0"/>
                </a:solidFill>
                <a:effectLst/>
                <a:latin typeface="Calibri" panose="020F0502020204030204" pitchFamily="34" charset="0"/>
              </a:rPr>
              <a:t> set out in the EU </a:t>
            </a:r>
            <a:r>
              <a:rPr lang="it-IT" sz="3200" b="1" dirty="0" err="1">
                <a:solidFill>
                  <a:srgbClr val="00B0F0"/>
                </a:solidFill>
                <a:effectLst/>
                <a:latin typeface="Calibri" panose="020F0502020204030204" pitchFamily="34" charset="0"/>
              </a:rPr>
              <a:t>Treaties</a:t>
            </a:r>
            <a:r>
              <a:rPr lang="it-IT" sz="3200" b="1" dirty="0">
                <a:solidFill>
                  <a:srgbClr val="00B0F0"/>
                </a:solidFill>
                <a:effectLst/>
                <a:latin typeface="Calibri" panose="020F0502020204030204" pitchFamily="34" charset="0"/>
              </a:rPr>
              <a:t>: </a:t>
            </a:r>
            <a:endParaRPr lang="it-IT" sz="3200" b="1" dirty="0">
              <a:solidFill>
                <a:srgbClr val="00B0F0"/>
              </a:solidFill>
              <a:latin typeface="Calibri" panose="020F0502020204030204" pitchFamily="34" charset="0"/>
            </a:endParaRPr>
          </a:p>
          <a:p>
            <a:r>
              <a:rPr lang="it-IT" sz="3200" dirty="0">
                <a:effectLst/>
                <a:latin typeface="Calibri" panose="020F0502020204030204" pitchFamily="34" charset="0"/>
              </a:rPr>
              <a:t>Art. 310 TFEU to Art. 325 TFEU </a:t>
            </a:r>
          </a:p>
          <a:p>
            <a:r>
              <a:rPr lang="it-IT" sz="3200" b="1" dirty="0">
                <a:solidFill>
                  <a:srgbClr val="00B0F0"/>
                </a:solidFill>
                <a:effectLst/>
                <a:latin typeface="Calibri" panose="020F0502020204030204" pitchFamily="34" charset="0"/>
              </a:rPr>
              <a:t>and the EU Financial </a:t>
            </a:r>
            <a:r>
              <a:rPr lang="it-IT" sz="3200" b="1" dirty="0" err="1">
                <a:solidFill>
                  <a:srgbClr val="00B0F0"/>
                </a:solidFill>
                <a:effectLst/>
                <a:latin typeface="Calibri" panose="020F0502020204030204" pitchFamily="34" charset="0"/>
              </a:rPr>
              <a:t>Regulation</a:t>
            </a:r>
            <a:r>
              <a:rPr lang="it-IT" sz="3200" b="1" dirty="0">
                <a:solidFill>
                  <a:srgbClr val="00B0F0"/>
                </a:solidFill>
                <a:effectLst/>
                <a:latin typeface="Calibri" panose="020F0502020204030204" pitchFamily="34" charset="0"/>
              </a:rPr>
              <a:t>:</a:t>
            </a:r>
            <a:endParaRPr lang="it-IT" sz="3200" b="1" dirty="0">
              <a:solidFill>
                <a:srgbClr val="00B0F0"/>
              </a:solidFill>
              <a:latin typeface="Calibri" panose="020F0502020204030204" pitchFamily="34" charset="0"/>
            </a:endParaRPr>
          </a:p>
          <a:p>
            <a:r>
              <a:rPr lang="it-IT" sz="3200" dirty="0">
                <a:effectLst/>
                <a:latin typeface="Calibri" panose="020F0502020204030204" pitchFamily="34" charset="0"/>
              </a:rPr>
              <a:t>Financial </a:t>
            </a:r>
            <a:r>
              <a:rPr lang="it-IT" sz="3200" dirty="0" err="1">
                <a:effectLst/>
                <a:latin typeface="Calibri" panose="020F0502020204030204" pitchFamily="34" charset="0"/>
              </a:rPr>
              <a:t>Regulation</a:t>
            </a:r>
            <a:r>
              <a:rPr lang="it-IT" sz="3200" dirty="0">
                <a:effectLst/>
                <a:latin typeface="Calibri" panose="020F0502020204030204" pitchFamily="34" charset="0"/>
              </a:rPr>
              <a:t> EU No 2018/1046 </a:t>
            </a:r>
            <a:endParaRPr lang="it-IT" sz="3200" dirty="0">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B41B8587-F1C3-40B1-EF06-816F6FC9387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3DB076E1-CCA1-2EB9-44DC-8FDF26A54DA3}"/>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2DEFB4BE-76C8-F1A2-9DAE-623B92F58967}"/>
              </a:ext>
            </a:extLst>
          </p:cNvPr>
          <p:cNvSpPr>
            <a:spLocks noGrp="1"/>
          </p:cNvSpPr>
          <p:nvPr>
            <p:ph type="sldNum" sz="quarter" idx="12"/>
          </p:nvPr>
        </p:nvSpPr>
        <p:spPr/>
        <p:txBody>
          <a:bodyPr/>
          <a:lstStyle/>
          <a:p>
            <a:fld id="{DD589A36-170F-7348-BCDB-23CF9D860473}" type="slidenum">
              <a:rPr lang="it-IT" smtClean="0"/>
              <a:t>8</a:t>
            </a:fld>
            <a:endParaRPr lang="it-IT"/>
          </a:p>
        </p:txBody>
      </p:sp>
    </p:spTree>
    <p:extLst>
      <p:ext uri="{BB962C8B-B14F-4D97-AF65-F5344CB8AC3E}">
        <p14:creationId xmlns:p14="http://schemas.microsoft.com/office/powerpoint/2010/main" val="3174053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FB21F-7C95-3953-1E33-584079A5B49F}"/>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514CF8EF-12CF-3B46-594C-46E0FC190649}"/>
              </a:ext>
            </a:extLst>
          </p:cNvPr>
          <p:cNvSpPr>
            <a:spLocks noGrp="1"/>
          </p:cNvSpPr>
          <p:nvPr>
            <p:ph idx="1"/>
          </p:nvPr>
        </p:nvSpPr>
        <p:spPr/>
        <p:txBody>
          <a:bodyPr>
            <a:normAutofit fontScale="85000" lnSpcReduction="10000"/>
          </a:bodyPr>
          <a:lstStyle/>
          <a:p>
            <a:pPr algn="just"/>
            <a:r>
              <a:rPr lang="en-GB" dirty="0"/>
              <a:t>The possibility of the European Union adopting rules establishing directly applicable supranational criminal law has also been discussed (Art. 86 TFEU).</a:t>
            </a:r>
          </a:p>
          <a:p>
            <a:pPr algn="just"/>
            <a:r>
              <a:rPr lang="en-GB" dirty="0"/>
              <a:t>In relation to the interpretation of Articles 83 and 325 TFEU in the criminal field, several academics have argued that the Union can only adopt directives harmonizing the criminal legislation of the Member States.</a:t>
            </a:r>
          </a:p>
          <a:p>
            <a:pPr algn="just"/>
            <a:r>
              <a:rPr lang="en-GB" dirty="0"/>
              <a:t>For example, by imposing the obligation to punish certain conduct in some specific areas of criminality identified by these articles or in areas already covered by earlier EU harmonization measures in the non-criminal field.</a:t>
            </a:r>
          </a:p>
        </p:txBody>
      </p:sp>
      <p:sp>
        <p:nvSpPr>
          <p:cNvPr id="4" name="Segnaposto data 3">
            <a:extLst>
              <a:ext uri="{FF2B5EF4-FFF2-40B4-BE49-F238E27FC236}">
                <a16:creationId xmlns:a16="http://schemas.microsoft.com/office/drawing/2014/main" id="{C850554F-33FA-79C5-E69F-65802DAC1592}"/>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8013C8B-3234-09E8-B8E9-E8FA0445DCDA}"/>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E37864B1-FC7E-A5E0-D53F-0E78A63820B0}"/>
              </a:ext>
            </a:extLst>
          </p:cNvPr>
          <p:cNvSpPr>
            <a:spLocks noGrp="1"/>
          </p:cNvSpPr>
          <p:nvPr>
            <p:ph type="sldNum" sz="quarter" idx="12"/>
          </p:nvPr>
        </p:nvSpPr>
        <p:spPr/>
        <p:txBody>
          <a:bodyPr/>
          <a:lstStyle/>
          <a:p>
            <a:fld id="{DD589A36-170F-7348-BCDB-23CF9D860473}" type="slidenum">
              <a:rPr lang="it-IT" smtClean="0"/>
              <a:t>80</a:t>
            </a:fld>
            <a:endParaRPr lang="it-IT"/>
          </a:p>
        </p:txBody>
      </p:sp>
    </p:spTree>
    <p:extLst>
      <p:ext uri="{BB962C8B-B14F-4D97-AF65-F5344CB8AC3E}">
        <p14:creationId xmlns:p14="http://schemas.microsoft.com/office/powerpoint/2010/main" val="4071726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F2475-C231-BA3C-D34C-B1CD65A08DC7}"/>
              </a:ext>
            </a:extLst>
          </p:cNvPr>
          <p:cNvSpPr>
            <a:spLocks noGrp="1"/>
          </p:cNvSpPr>
          <p:nvPr>
            <p:ph type="title"/>
          </p:nvPr>
        </p:nvSpPr>
        <p:spPr/>
        <p:txBody>
          <a:bodyPr/>
          <a:lstStyle/>
          <a:p>
            <a:r>
              <a:rPr lang="en-GB" dirty="0"/>
              <a:t>European Public Prosecutor Office (EPPO)</a:t>
            </a:r>
            <a:br>
              <a:rPr lang="en-GB" dirty="0"/>
            </a:br>
            <a:endParaRPr lang="it-IT" dirty="0"/>
          </a:p>
        </p:txBody>
      </p:sp>
      <p:sp>
        <p:nvSpPr>
          <p:cNvPr id="3" name="Segnaposto contenuto 2">
            <a:extLst>
              <a:ext uri="{FF2B5EF4-FFF2-40B4-BE49-F238E27FC236}">
                <a16:creationId xmlns:a16="http://schemas.microsoft.com/office/drawing/2014/main" id="{625E91E7-9F31-3BD7-A272-B0EC568BAA2A}"/>
              </a:ext>
            </a:extLst>
          </p:cNvPr>
          <p:cNvSpPr>
            <a:spLocks noGrp="1"/>
          </p:cNvSpPr>
          <p:nvPr>
            <p:ph idx="1"/>
          </p:nvPr>
        </p:nvSpPr>
        <p:spPr/>
        <p:txBody>
          <a:bodyPr>
            <a:normAutofit fontScale="92500"/>
          </a:bodyPr>
          <a:lstStyle/>
          <a:p>
            <a:pPr algn="just"/>
            <a:r>
              <a:rPr lang="en-GB" dirty="0"/>
              <a:t>However, directives, by imposing only a certain result, have shown several shortcomings in criminal matters, because states, which are generally very reluctant to cede their sovereignty when it comes to criminal law, implement directives in very different ways, </a:t>
            </a:r>
          </a:p>
          <a:p>
            <a:pPr algn="just"/>
            <a:r>
              <a:rPr lang="en-GB" dirty="0"/>
              <a:t>Also, in light of the fact that continental criminal law systems are very different from each other (between common law and civil law states, states where criminal prosecution is mandatory and states where prosecutors have discretion, etc.).</a:t>
            </a:r>
          </a:p>
        </p:txBody>
      </p:sp>
      <p:sp>
        <p:nvSpPr>
          <p:cNvPr id="4" name="Segnaposto data 3">
            <a:extLst>
              <a:ext uri="{FF2B5EF4-FFF2-40B4-BE49-F238E27FC236}">
                <a16:creationId xmlns:a16="http://schemas.microsoft.com/office/drawing/2014/main" id="{384063A0-5A33-0441-0600-2AC7C462CE95}"/>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A6F24DA0-21F5-440C-B9E0-C7B48AB52003}"/>
              </a:ext>
            </a:extLst>
          </p:cNvPr>
          <p:cNvSpPr>
            <a:spLocks noGrp="1"/>
          </p:cNvSpPr>
          <p:nvPr>
            <p:ph type="ftr" sz="quarter" idx="11"/>
          </p:nvPr>
        </p:nvSpPr>
        <p:spPr/>
        <p:txBody>
          <a:bodyPr/>
          <a:lstStyle/>
          <a:p>
            <a:r>
              <a:rPr lang="it-IT" dirty="0"/>
              <a:t>Titolo della Presentazione/Sezione</a:t>
            </a:r>
          </a:p>
        </p:txBody>
      </p:sp>
      <p:sp>
        <p:nvSpPr>
          <p:cNvPr id="6" name="Segnaposto numero diapositiva 5">
            <a:extLst>
              <a:ext uri="{FF2B5EF4-FFF2-40B4-BE49-F238E27FC236}">
                <a16:creationId xmlns:a16="http://schemas.microsoft.com/office/drawing/2014/main" id="{93521F84-89B8-19CD-3E25-B3811CF9889C}"/>
              </a:ext>
            </a:extLst>
          </p:cNvPr>
          <p:cNvSpPr>
            <a:spLocks noGrp="1"/>
          </p:cNvSpPr>
          <p:nvPr>
            <p:ph type="sldNum" sz="quarter" idx="12"/>
          </p:nvPr>
        </p:nvSpPr>
        <p:spPr/>
        <p:txBody>
          <a:bodyPr/>
          <a:lstStyle/>
          <a:p>
            <a:fld id="{DD589A36-170F-7348-BCDB-23CF9D860473}" type="slidenum">
              <a:rPr lang="it-IT" smtClean="0"/>
              <a:t>81</a:t>
            </a:fld>
            <a:endParaRPr lang="it-IT"/>
          </a:p>
        </p:txBody>
      </p:sp>
    </p:spTree>
    <p:extLst>
      <p:ext uri="{BB962C8B-B14F-4D97-AF65-F5344CB8AC3E}">
        <p14:creationId xmlns:p14="http://schemas.microsoft.com/office/powerpoint/2010/main" val="2926958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C74D9-597C-AB35-7D2F-1B8F5CFA89A1}"/>
              </a:ext>
            </a:extLst>
          </p:cNvPr>
          <p:cNvSpPr>
            <a:spLocks noGrp="1"/>
          </p:cNvSpPr>
          <p:nvPr>
            <p:ph type="title"/>
          </p:nvPr>
        </p:nvSpPr>
        <p:spPr/>
        <p:txBody>
          <a:bodyPr/>
          <a:lstStyle/>
          <a:p>
            <a:pPr algn="ctr"/>
            <a:r>
              <a:rPr lang="en-GB" dirty="0"/>
              <a:t>Thank you for the attention</a:t>
            </a:r>
          </a:p>
        </p:txBody>
      </p:sp>
      <p:sp>
        <p:nvSpPr>
          <p:cNvPr id="3" name="Segnaposto testo 2">
            <a:extLst>
              <a:ext uri="{FF2B5EF4-FFF2-40B4-BE49-F238E27FC236}">
                <a16:creationId xmlns:a16="http://schemas.microsoft.com/office/drawing/2014/main" id="{ACA65E26-054C-65A1-C93B-0F373ECE586D}"/>
              </a:ext>
            </a:extLst>
          </p:cNvPr>
          <p:cNvSpPr>
            <a:spLocks noGrp="1"/>
          </p:cNvSpPr>
          <p:nvPr>
            <p:ph type="body" idx="1"/>
          </p:nvPr>
        </p:nvSpPr>
        <p:spPr/>
        <p:txBody>
          <a:bodyPr/>
          <a:lstStyle/>
          <a:p>
            <a:pPr algn="ctr"/>
            <a:r>
              <a:rPr lang="it-IT" dirty="0">
                <a:hlinkClick r:id="rId2">
                  <a:extLst>
                    <a:ext uri="{A12FA001-AC4F-418D-AE19-62706E023703}">
                      <ahyp:hlinkClr xmlns:ahyp="http://schemas.microsoft.com/office/drawing/2018/hyperlinkcolor" val="tx"/>
                    </a:ext>
                  </a:extLst>
                </a:hlinkClick>
              </a:rPr>
              <a:t>anato@unite.it</a:t>
            </a:r>
            <a:r>
              <a:rPr lang="it-IT" dirty="0"/>
              <a:t> </a:t>
            </a:r>
          </a:p>
          <a:p>
            <a:endParaRPr lang="it-IT" dirty="0"/>
          </a:p>
        </p:txBody>
      </p:sp>
    </p:spTree>
    <p:extLst>
      <p:ext uri="{BB962C8B-B14F-4D97-AF65-F5344CB8AC3E}">
        <p14:creationId xmlns:p14="http://schemas.microsoft.com/office/powerpoint/2010/main" val="6992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6FB29-E443-55AB-7833-BEA679ED47FC}"/>
              </a:ext>
            </a:extLst>
          </p:cNvPr>
          <p:cNvSpPr>
            <a:spLocks noGrp="1"/>
          </p:cNvSpPr>
          <p:nvPr>
            <p:ph type="title"/>
          </p:nvPr>
        </p:nvSpPr>
        <p:spPr/>
        <p:txBody>
          <a:bodyPr/>
          <a:lstStyle/>
          <a:p>
            <a:r>
              <a:rPr lang="it-IT" sz="2800" dirty="0"/>
              <a:t>The </a:t>
            </a:r>
            <a:r>
              <a:rPr lang="it-IT" sz="2800" dirty="0" err="1"/>
              <a:t>fundamental</a:t>
            </a:r>
            <a:r>
              <a:rPr lang="it-IT" sz="2800" dirty="0"/>
              <a:t> </a:t>
            </a:r>
            <a:r>
              <a:rPr lang="it-IT" sz="2800" dirty="0" err="1"/>
              <a:t>principles</a:t>
            </a:r>
            <a:r>
              <a:rPr lang="it-IT" sz="2800" dirty="0"/>
              <a:t> of the EU budget</a:t>
            </a:r>
            <a:endParaRPr lang="it-IT" dirty="0"/>
          </a:p>
        </p:txBody>
      </p:sp>
      <p:sp>
        <p:nvSpPr>
          <p:cNvPr id="3" name="Segnaposto contenuto 2">
            <a:extLst>
              <a:ext uri="{FF2B5EF4-FFF2-40B4-BE49-F238E27FC236}">
                <a16:creationId xmlns:a16="http://schemas.microsoft.com/office/drawing/2014/main" id="{D0A1F5E4-7A91-C57F-5B00-3E8C074963E9}"/>
              </a:ext>
            </a:extLst>
          </p:cNvPr>
          <p:cNvSpPr>
            <a:spLocks noGrp="1"/>
          </p:cNvSpPr>
          <p:nvPr>
            <p:ph idx="1"/>
          </p:nvPr>
        </p:nvSpPr>
        <p:spPr>
          <a:xfrm>
            <a:off x="419100" y="1607126"/>
            <a:ext cx="11222038" cy="4269799"/>
          </a:xfrm>
        </p:spPr>
        <p:txBody>
          <a:bodyPr>
            <a:normAutofit fontScale="85000" lnSpcReduction="20000"/>
          </a:bodyPr>
          <a:lstStyle/>
          <a:p>
            <a:endParaRPr lang="it-IT" sz="2600" b="1" dirty="0">
              <a:effectLst/>
              <a:latin typeface="Calibri" panose="020F0502020204030204" pitchFamily="34" charset="0"/>
            </a:endParaRPr>
          </a:p>
          <a:p>
            <a:r>
              <a:rPr lang="it-IT" sz="2600" b="1" dirty="0">
                <a:effectLst/>
                <a:latin typeface="Calibri" panose="020F0502020204030204" pitchFamily="34" charset="0"/>
              </a:rPr>
              <a:t>In </a:t>
            </a:r>
            <a:r>
              <a:rPr lang="it-IT" sz="2600" b="1" dirty="0" err="1">
                <a:effectLst/>
                <a:latin typeface="Calibri" panose="020F0502020204030204" pitchFamily="34" charset="0"/>
              </a:rPr>
              <a:t>particular</a:t>
            </a:r>
            <a:r>
              <a:rPr lang="it-IT" sz="2600" b="1" dirty="0">
                <a:effectLst/>
                <a:latin typeface="Calibri" panose="020F0502020204030204" pitchFamily="34" charset="0"/>
              </a:rPr>
              <a:t>, Art. 310 TFEU </a:t>
            </a:r>
            <a:r>
              <a:rPr lang="it-IT" sz="2600" b="1" dirty="0" err="1">
                <a:effectLst/>
                <a:latin typeface="Calibri" panose="020F0502020204030204" pitchFamily="34" charset="0"/>
              </a:rPr>
              <a:t>establishes</a:t>
            </a:r>
            <a:r>
              <a:rPr lang="it-IT" sz="2600" b="1" dirty="0">
                <a:effectLst/>
                <a:latin typeface="Calibri" panose="020F0502020204030204" pitchFamily="34" charset="0"/>
              </a:rPr>
              <a:t>:</a:t>
            </a:r>
            <a:endParaRPr lang="en-GB" sz="2600" b="1" dirty="0">
              <a:solidFill>
                <a:srgbClr val="00B0F0"/>
              </a:solidFill>
              <a:effectLst/>
              <a:latin typeface="Calibri" panose="020F0502020204030204" pitchFamily="34" charset="0"/>
            </a:endParaRPr>
          </a:p>
          <a:p>
            <a:r>
              <a:rPr lang="en-GB" sz="2600" dirty="0">
                <a:solidFill>
                  <a:srgbClr val="00B0F0"/>
                </a:solidFill>
                <a:effectLst/>
                <a:latin typeface="Calibri" panose="020F0502020204030204" pitchFamily="34" charset="0"/>
              </a:rPr>
              <a:t>The principles of unity and budget accuracy of the EU budget</a:t>
            </a:r>
          </a:p>
          <a:p>
            <a:r>
              <a:rPr lang="en-GB" sz="2600" dirty="0">
                <a:solidFill>
                  <a:srgbClr val="00B0F0"/>
                </a:solidFill>
                <a:latin typeface="Calibri" panose="020F0502020204030204" pitchFamily="34" charset="0"/>
              </a:rPr>
              <a:t>The principle of universality </a:t>
            </a:r>
            <a:r>
              <a:rPr lang="en-GB" sz="2600" dirty="0">
                <a:solidFill>
                  <a:srgbClr val="00B0F0"/>
                </a:solidFill>
                <a:effectLst/>
                <a:latin typeface="Calibri" panose="020F0502020204030204" pitchFamily="34" charset="0"/>
              </a:rPr>
              <a:t>of the EU budget</a:t>
            </a:r>
            <a:endParaRPr lang="en-GB" sz="2600" dirty="0">
              <a:solidFill>
                <a:srgbClr val="00B0F0"/>
              </a:solidFill>
              <a:latin typeface="Calibri" panose="020F0502020204030204" pitchFamily="34" charset="0"/>
            </a:endParaRPr>
          </a:p>
          <a:p>
            <a:r>
              <a:rPr lang="en-GB" sz="2600" dirty="0">
                <a:solidFill>
                  <a:srgbClr val="00B0F0"/>
                </a:solidFill>
                <a:latin typeface="Calibri" panose="020F0502020204030204" pitchFamily="34" charset="0"/>
              </a:rPr>
              <a:t>The balance principle </a:t>
            </a:r>
            <a:r>
              <a:rPr lang="en-GB" sz="2600" dirty="0">
                <a:solidFill>
                  <a:srgbClr val="00B0F0"/>
                </a:solidFill>
                <a:effectLst/>
                <a:latin typeface="Calibri" panose="020F0502020204030204" pitchFamily="34" charset="0"/>
              </a:rPr>
              <a:t>of the EU budget</a:t>
            </a:r>
            <a:endParaRPr lang="en-GB" sz="2600" dirty="0">
              <a:solidFill>
                <a:srgbClr val="00B0F0"/>
              </a:solidFill>
              <a:latin typeface="Calibri" panose="020F0502020204030204" pitchFamily="34" charset="0"/>
            </a:endParaRPr>
          </a:p>
          <a:p>
            <a:r>
              <a:rPr lang="en-GB" sz="2600" dirty="0">
                <a:solidFill>
                  <a:srgbClr val="00B0F0"/>
                </a:solidFill>
                <a:effectLst/>
                <a:latin typeface="Calibri" panose="020F0502020204030204" pitchFamily="34" charset="0"/>
              </a:rPr>
              <a:t>The principle of annuity of the EU budget</a:t>
            </a:r>
          </a:p>
          <a:p>
            <a:r>
              <a:rPr lang="en-GB" sz="2600" dirty="0">
                <a:solidFill>
                  <a:srgbClr val="00B0F0"/>
                </a:solidFill>
                <a:latin typeface="Calibri" panose="020F0502020204030204" pitchFamily="34" charset="0"/>
              </a:rPr>
              <a:t>The principle of specification </a:t>
            </a:r>
            <a:r>
              <a:rPr lang="en-GB" sz="2600" dirty="0">
                <a:solidFill>
                  <a:srgbClr val="00B0F0"/>
                </a:solidFill>
                <a:effectLst/>
                <a:latin typeface="Calibri" panose="020F0502020204030204" pitchFamily="34" charset="0"/>
              </a:rPr>
              <a:t>of the EU budget</a:t>
            </a:r>
            <a:endParaRPr lang="en-GB" sz="2600" dirty="0">
              <a:solidFill>
                <a:srgbClr val="00B0F0"/>
              </a:solidFill>
              <a:latin typeface="Calibri" panose="020F0502020204030204" pitchFamily="34" charset="0"/>
            </a:endParaRPr>
          </a:p>
          <a:p>
            <a:r>
              <a:rPr lang="en-GB" sz="2600" dirty="0">
                <a:solidFill>
                  <a:srgbClr val="00B0F0"/>
                </a:solidFill>
                <a:latin typeface="Calibri" panose="020F0502020204030204" pitchFamily="34" charset="0"/>
              </a:rPr>
              <a:t>T</a:t>
            </a:r>
            <a:r>
              <a:rPr lang="en-GB" sz="2600" dirty="0">
                <a:solidFill>
                  <a:srgbClr val="00B0F0"/>
                </a:solidFill>
                <a:effectLst/>
                <a:latin typeface="Calibri" panose="020F0502020204030204" pitchFamily="34" charset="0"/>
              </a:rPr>
              <a:t>he principle of sound financial management of the EU budget</a:t>
            </a:r>
            <a:endParaRPr lang="en-GB" sz="2600" dirty="0">
              <a:solidFill>
                <a:srgbClr val="00B0F0"/>
              </a:solidFill>
              <a:latin typeface="Calibri" panose="020F0502020204030204" pitchFamily="34" charset="0"/>
            </a:endParaRPr>
          </a:p>
          <a:p>
            <a:endParaRPr lang="it-IT" dirty="0"/>
          </a:p>
        </p:txBody>
      </p:sp>
      <p:sp>
        <p:nvSpPr>
          <p:cNvPr id="4" name="Segnaposto data 3">
            <a:extLst>
              <a:ext uri="{FF2B5EF4-FFF2-40B4-BE49-F238E27FC236}">
                <a16:creationId xmlns:a16="http://schemas.microsoft.com/office/drawing/2014/main" id="{3D91B97D-E9A0-E676-6B9F-144CBDD387A4}"/>
              </a:ext>
            </a:extLst>
          </p:cNvPr>
          <p:cNvSpPr>
            <a:spLocks noGrp="1"/>
          </p:cNvSpPr>
          <p:nvPr>
            <p:ph type="dt" sz="half" idx="10"/>
          </p:nvPr>
        </p:nvSpPr>
        <p:spPr/>
        <p:txBody>
          <a:bodyPr/>
          <a:lstStyle/>
          <a:p>
            <a:fld id="{2721728E-09D1-294C-815A-88BEBB89DB06}" type="datetime4">
              <a:rPr lang="it-IT" smtClean="0"/>
              <a:t>19 settembre 2024</a:t>
            </a:fld>
            <a:endParaRPr lang="it-IT"/>
          </a:p>
        </p:txBody>
      </p:sp>
      <p:sp>
        <p:nvSpPr>
          <p:cNvPr id="5" name="Segnaposto piè di pagina 4">
            <a:extLst>
              <a:ext uri="{FF2B5EF4-FFF2-40B4-BE49-F238E27FC236}">
                <a16:creationId xmlns:a16="http://schemas.microsoft.com/office/drawing/2014/main" id="{F8EACF5E-BA7D-6AD3-D824-5910DB8C5610}"/>
              </a:ext>
            </a:extLst>
          </p:cNvPr>
          <p:cNvSpPr>
            <a:spLocks noGrp="1"/>
          </p:cNvSpPr>
          <p:nvPr>
            <p:ph type="ftr" sz="quarter" idx="11"/>
          </p:nvPr>
        </p:nvSpPr>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9113D65D-C347-7926-85C6-8E488778B47C}"/>
              </a:ext>
            </a:extLst>
          </p:cNvPr>
          <p:cNvSpPr>
            <a:spLocks noGrp="1"/>
          </p:cNvSpPr>
          <p:nvPr>
            <p:ph type="sldNum" sz="quarter" idx="12"/>
          </p:nvPr>
        </p:nvSpPr>
        <p:spPr/>
        <p:txBody>
          <a:bodyPr/>
          <a:lstStyle/>
          <a:p>
            <a:fld id="{DD589A36-170F-7348-BCDB-23CF9D860473}" type="slidenum">
              <a:rPr lang="it-IT" smtClean="0"/>
              <a:t>9</a:t>
            </a:fld>
            <a:endParaRPr lang="it-IT"/>
          </a:p>
        </p:txBody>
      </p:sp>
    </p:spTree>
    <p:extLst>
      <p:ext uri="{BB962C8B-B14F-4D97-AF65-F5344CB8AC3E}">
        <p14:creationId xmlns:p14="http://schemas.microsoft.com/office/powerpoint/2010/main" val="412212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wer-Point" id="{B76DF78E-01A5-FB49-A13D-E11178EC3606}" vid="{6F4F2425-0340-AD42-B48F-698CF3C4B8C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4174</TotalTime>
  <Words>5030</Words>
  <Application>Microsoft Macintosh PowerPoint</Application>
  <PresentationFormat>Widescreen</PresentationFormat>
  <Paragraphs>491</Paragraphs>
  <Slides>82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82</vt:i4>
      </vt:variant>
    </vt:vector>
  </HeadingPairs>
  <TitlesOfParts>
    <vt:vector size="89" baseType="lpstr">
      <vt:lpstr>Arial</vt:lpstr>
      <vt:lpstr>Arial</vt:lpstr>
      <vt:lpstr>Calibri</vt:lpstr>
      <vt:lpstr>Luiss Sans</vt:lpstr>
      <vt:lpstr>Source Sans</vt:lpstr>
      <vt:lpstr>var(--gsc-headline-type)</vt:lpstr>
      <vt:lpstr>Tema di Office</vt:lpstr>
      <vt:lpstr>Current regulatory framework in the fight against frauds affecting EU financial interests </vt:lpstr>
      <vt:lpstr>Section I</vt:lpstr>
      <vt:lpstr>Definition of EU Budget</vt:lpstr>
      <vt:lpstr>Definition of EU Budget</vt:lpstr>
      <vt:lpstr>Definition of EU Budget</vt:lpstr>
      <vt:lpstr>Definition of EU Budget</vt:lpstr>
      <vt:lpstr>Definition of EU Budget</vt:lpstr>
      <vt:lpstr>The fundamental principles of the EU budget</vt:lpstr>
      <vt:lpstr>The fundamental principles of the EU budget</vt:lpstr>
      <vt:lpstr>The fundamental principles of the EU budget</vt:lpstr>
      <vt:lpstr>The fundamental principles of the EU budget</vt:lpstr>
      <vt:lpstr>The fundamental principles of the EU budget</vt:lpstr>
      <vt:lpstr>The fundamental principles of the EU budget</vt:lpstr>
      <vt:lpstr>The fundamental principles of the EU budget</vt:lpstr>
      <vt:lpstr>The fundamental principles of the EU budget</vt:lpstr>
      <vt:lpstr>The fundamental principles of the EU budget</vt:lpstr>
      <vt:lpstr>How was the EU budget funded?  </vt:lpstr>
      <vt:lpstr>How was the EU budget funded?  </vt:lpstr>
      <vt:lpstr>How was the EU budget funded?</vt:lpstr>
      <vt:lpstr>How was the EU budget funded?</vt:lpstr>
      <vt:lpstr>How was the EU budget funded?</vt:lpstr>
      <vt:lpstr>How was the EU budget funded?</vt:lpstr>
      <vt:lpstr>How was the EU budget funded?</vt:lpstr>
      <vt:lpstr>How was the EU budget funded?</vt:lpstr>
      <vt:lpstr>Multiannual Finanacial Framework 2021-2027 and NGEU</vt:lpstr>
      <vt:lpstr>Presentazione standard di PowerPoint</vt:lpstr>
      <vt:lpstr>Presentazione standard di PowerPoint</vt:lpstr>
      <vt:lpstr>Presentazione standard di PowerPoint</vt:lpstr>
      <vt:lpstr>Presentazione standard di PowerPoint</vt:lpstr>
      <vt:lpstr>Presentazione standard di PowerPoint</vt:lpstr>
      <vt:lpstr>How is the EU annual budget approved?</vt:lpstr>
      <vt:lpstr>How is the EU annual budget approved?</vt:lpstr>
      <vt:lpstr>How is the EU annual budget approved?</vt:lpstr>
      <vt:lpstr>How is the EU annual budget approved?</vt:lpstr>
      <vt:lpstr>Presentazione standard di PowerPoint</vt:lpstr>
      <vt:lpstr>How is the EU annual budget executed and implemented?</vt:lpstr>
      <vt:lpstr>How is the EU annual budget executed and implemented?</vt:lpstr>
      <vt:lpstr>How is the EU annual budget executed and implemented?</vt:lpstr>
      <vt:lpstr>How is the EU annual budget executed and implemented?</vt:lpstr>
      <vt:lpstr>Presentazione standard di PowerPoint</vt:lpstr>
      <vt:lpstr>NGEU</vt:lpstr>
      <vt:lpstr>NGEU</vt:lpstr>
      <vt:lpstr>Presentazione standard di PowerPoint</vt:lpstr>
      <vt:lpstr>NGEU</vt:lpstr>
      <vt:lpstr>NGEU</vt:lpstr>
      <vt:lpstr>NGEU</vt:lpstr>
      <vt:lpstr>NGEU</vt:lpstr>
      <vt:lpstr>NGEU</vt:lpstr>
      <vt:lpstr>REPowerEU  </vt:lpstr>
      <vt:lpstr>How REPowerEU is funded? </vt:lpstr>
      <vt:lpstr>REPowerEU </vt:lpstr>
      <vt:lpstr>REPowerEU </vt:lpstr>
      <vt:lpstr>Section II</vt:lpstr>
      <vt:lpstr>The pattern of conditionality in the NGEU </vt:lpstr>
      <vt:lpstr>The pattern of conditionality in the NGEU</vt:lpstr>
      <vt:lpstr>The pattern of conditionality in the NGEU</vt:lpstr>
      <vt:lpstr>The pattern of conditionality in the NGEU</vt:lpstr>
      <vt:lpstr>The pattern of conditionality in the NGEU</vt:lpstr>
      <vt:lpstr>The pattern of conditionality in the NGEU</vt:lpstr>
      <vt:lpstr>The pattern of conditionality in the NGEU</vt:lpstr>
      <vt:lpstr>The mechanism of Regulation 2020/2092</vt:lpstr>
      <vt:lpstr>The mechanism of Regulation 2020/2092</vt:lpstr>
      <vt:lpstr>The mechanism of Regulation 2020/2092</vt:lpstr>
      <vt:lpstr>The mechanism of Regulation 2020/2092</vt:lpstr>
      <vt:lpstr>The mechanism of Regulation 2020/2092</vt:lpstr>
      <vt:lpstr>The mechanism of Regulation 2020/2092</vt:lpstr>
      <vt:lpstr>The mechanism of Regulation 2020/2092</vt:lpstr>
      <vt:lpstr>The mechanism of Regulation 2020/2092</vt:lpstr>
      <vt:lpstr>The mechanism of Regulation 2020/2092</vt:lpstr>
      <vt:lpstr>Section III</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European Public Prosecutor Office (EPPO) </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Morra</dc:creator>
  <cp:lastModifiedBy>Alessandro Nato</cp:lastModifiedBy>
  <cp:revision>154</cp:revision>
  <cp:lastPrinted>2023-04-15T08:21:49Z</cp:lastPrinted>
  <dcterms:created xsi:type="dcterms:W3CDTF">2023-04-03T13:43:33Z</dcterms:created>
  <dcterms:modified xsi:type="dcterms:W3CDTF">2024-09-19T14:37:57Z</dcterms:modified>
</cp:coreProperties>
</file>