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1" r:id="rId3"/>
    <p:sldId id="279" r:id="rId4"/>
    <p:sldId id="281" r:id="rId5"/>
    <p:sldId id="282" r:id="rId6"/>
    <p:sldId id="283" r:id="rId7"/>
    <p:sldId id="284" r:id="rId8"/>
    <p:sldId id="286" r:id="rId9"/>
    <p:sldId id="285" r:id="rId10"/>
    <p:sldId id="287" r:id="rId11"/>
    <p:sldId id="288" r:id="rId12"/>
    <p:sldId id="289" r:id="rId13"/>
    <p:sldId id="290" r:id="rId14"/>
    <p:sldId id="291" r:id="rId15"/>
    <p:sldId id="292" r:id="rId16"/>
    <p:sldId id="293" r:id="rId17"/>
    <p:sldId id="29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9"/>
  </p:normalViewPr>
  <p:slideViewPr>
    <p:cSldViewPr snapToGrid="0">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09/02/23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09/02/23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09/02/23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09/02/23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09/02/23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09/02/23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09/02/23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09/02/23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09/02/23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00B0F0"/>
                </a:solidFill>
              </a:rPr>
              <a:t>Lezione 18</a:t>
            </a:r>
          </a:p>
          <a:p>
            <a:pPr algn="l"/>
            <a:r>
              <a:rPr lang="it-IT" b="1" i="0" u="none" strike="noStrike" dirty="0">
                <a:solidFill>
                  <a:srgbClr val="212121"/>
                </a:solidFill>
                <a:effectLst/>
                <a:latin typeface="IBM Plex Sans" panose="020B0503050203000203" pitchFamily="34" charset="0"/>
              </a:rPr>
              <a:t>Tutela dei lavoratori in caso di licenziamento collettivo, trasferimento di impresa e insolvenza del datore di lavoro - Parte A</a:t>
            </a:r>
          </a:p>
          <a:p>
            <a:pPr algn="l"/>
            <a:endParaRPr lang="it-IT" b="1" dirty="0">
              <a:solidFill>
                <a:srgbClr val="00B0F0"/>
              </a:solidFill>
            </a:endParaRPr>
          </a:p>
          <a:p>
            <a:pPr algn="l"/>
            <a:endParaRPr lang="it-IT" b="1" dirty="0">
              <a:solidFill>
                <a:srgbClr val="00B0F0"/>
              </a:solidFill>
            </a:endParaRP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È possibile licenziare in una situazione di trasferimento di impresa?</a:t>
            </a:r>
            <a:endParaRPr lang="it-IT" b="0" i="0" u="none" strike="noStrike" dirty="0">
              <a:solidFill>
                <a:srgbClr val="333333"/>
              </a:solidFill>
              <a:effectLst/>
              <a:latin typeface="Calibri" panose="020F0502020204030204" pitchFamily="34" charset="0"/>
              <a:cs typeface="Calibri" panose="020F0502020204030204" pitchFamily="34" charset="0"/>
            </a:endParaRPr>
          </a:p>
          <a:p>
            <a:pPr algn="l"/>
            <a:r>
              <a:rPr lang="it-IT" b="0" i="0" u="none" strike="noStrike" dirty="0">
                <a:solidFill>
                  <a:srgbClr val="333333"/>
                </a:solidFill>
                <a:effectLst/>
                <a:cs typeface="Calibri" panose="020F0502020204030204" pitchFamily="34" charset="0"/>
              </a:rPr>
              <a:t>Art. 4, par. 1, dir. 2001/23/CE: </a:t>
            </a:r>
          </a:p>
          <a:p>
            <a:pPr algn="l"/>
            <a:r>
              <a:rPr lang="it-IT" b="0" i="0" u="none" strike="noStrike" dirty="0">
                <a:solidFill>
                  <a:srgbClr val="333333"/>
                </a:solidFill>
                <a:effectLst/>
                <a:latin typeface="Calibri" panose="020F0502020204030204" pitchFamily="34" charset="0"/>
                <a:cs typeface="Calibri" panose="020F0502020204030204" pitchFamily="34" charset="0"/>
              </a:rPr>
              <a:t>Il trasferimento  non è di per sé motivo di licenziamento da parte del cedente o del cessionario. </a:t>
            </a:r>
            <a:endParaRPr lang="it-IT" dirty="0">
              <a:solidFill>
                <a:srgbClr val="333333"/>
              </a:solidFill>
              <a:latin typeface="Calibri" panose="020F0502020204030204" pitchFamily="34" charset="0"/>
              <a:cs typeface="Calibri" panose="020F0502020204030204" pitchFamily="34" charset="0"/>
            </a:endParaRPr>
          </a:p>
          <a:p>
            <a:pPr algn="l"/>
            <a:r>
              <a:rPr lang="it-IT" b="0" i="0" u="none" strike="noStrike" dirty="0">
                <a:solidFill>
                  <a:srgbClr val="333333"/>
                </a:solidFill>
                <a:effectLst/>
                <a:latin typeface="Calibri" panose="020F0502020204030204" pitchFamily="34" charset="0"/>
                <a:cs typeface="Calibri" panose="020F0502020204030204" pitchFamily="34" charset="0"/>
              </a:rPr>
              <a:t>Tale dispositivo non pregiudica i licenziamenti che possono aver luogo per motivi economici, tecnici o d'organizzazione che comportano variazioni sul piano dell'occupazione.</a:t>
            </a:r>
            <a:br>
              <a:rPr lang="it-IT" dirty="0"/>
            </a:br>
            <a:endParaRPr lang="it-IT" dirty="0"/>
          </a:p>
        </p:txBody>
      </p:sp>
    </p:spTree>
    <p:extLst>
      <p:ext uri="{BB962C8B-B14F-4D97-AF65-F5344CB8AC3E}">
        <p14:creationId xmlns:p14="http://schemas.microsoft.com/office/powerpoint/2010/main" val="2118037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a:bodyPr>
          <a:lstStyle/>
          <a:p>
            <a:pPr algn="l"/>
            <a:r>
              <a:rPr lang="it-IT" b="1" dirty="0">
                <a:solidFill>
                  <a:srgbClr val="00B0F0"/>
                </a:solidFill>
                <a:latin typeface="Calibri" panose="020F0502020204030204" pitchFamily="34" charset="0"/>
                <a:cs typeface="Calibri" panose="020F0502020204030204" pitchFamily="34" charset="0"/>
              </a:rPr>
              <a:t>Risoluzione del contratto di lavoro per modifica delle condizioni di lavoro:</a:t>
            </a:r>
            <a:endParaRPr lang="it-IT" b="0" i="0" u="none" strike="noStrike" dirty="0">
              <a:solidFill>
                <a:srgbClr val="333333"/>
              </a:solidFill>
              <a:effectLst/>
              <a:latin typeface="Calibri" panose="020F0502020204030204" pitchFamily="34" charset="0"/>
              <a:cs typeface="Calibri" panose="020F0502020204030204" pitchFamily="34" charset="0"/>
            </a:endParaRPr>
          </a:p>
          <a:p>
            <a:pPr algn="l"/>
            <a:r>
              <a:rPr lang="it-IT" b="0" i="0" u="none" strike="noStrike" dirty="0">
                <a:solidFill>
                  <a:srgbClr val="333333"/>
                </a:solidFill>
                <a:effectLst/>
                <a:cs typeface="Calibri" panose="020F0502020204030204" pitchFamily="34" charset="0"/>
              </a:rPr>
              <a:t>Art. 4, par. 2, dir. 2001/23/CE: </a:t>
            </a:r>
          </a:p>
          <a:p>
            <a:r>
              <a:rPr lang="it-IT" b="0" i="0" u="none" strike="noStrike" dirty="0">
                <a:solidFill>
                  <a:srgbClr val="333333"/>
                </a:solidFill>
                <a:effectLst/>
                <a:latin typeface="Calibri" panose="020F0502020204030204" pitchFamily="34" charset="0"/>
                <a:cs typeface="Calibri" panose="020F0502020204030204" pitchFamily="34" charset="0"/>
              </a:rPr>
              <a:t>Se il contratto di lavoro o il rapporto di lavoro è risolto in quanto il trasferimento comporta a scapito del lavoratore una sostanziale modifica delle condizioni di lavoro, la risoluzione del contratto di lavoro o del rapporto di lavoro è considerata come dovuta alla responsabilità del datore di lavoro.</a:t>
            </a:r>
            <a:br>
              <a:rPr lang="it-IT" dirty="0">
                <a:latin typeface="Calibri" panose="020F0502020204030204" pitchFamily="34" charset="0"/>
                <a:cs typeface="Calibri" panose="020F0502020204030204" pitchFamily="34" charset="0"/>
              </a:rPr>
            </a:b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35631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3A4DE-71E0-C303-888C-99C50E3D0887}"/>
              </a:ext>
            </a:extLst>
          </p:cNvPr>
          <p:cNvSpPr>
            <a:spLocks noGrp="1"/>
          </p:cNvSpPr>
          <p:nvPr>
            <p:ph type="title"/>
          </p:nvPr>
        </p:nvSpPr>
        <p:spPr/>
        <p:txBody>
          <a:bodyPr/>
          <a:lstStyle/>
          <a:p>
            <a:r>
              <a:rPr lang="it-IT" sz="4400" b="1" dirty="0">
                <a:solidFill>
                  <a:srgbClr val="00B0F0"/>
                </a:solidFill>
              </a:rPr>
              <a:t>I diritti dei lavoratori</a:t>
            </a:r>
            <a:endParaRPr lang="it-IT" dirty="0"/>
          </a:p>
        </p:txBody>
      </p:sp>
      <p:sp>
        <p:nvSpPr>
          <p:cNvPr id="3" name="Segnaposto contenuto 2">
            <a:extLst>
              <a:ext uri="{FF2B5EF4-FFF2-40B4-BE49-F238E27FC236}">
                <a16:creationId xmlns:a16="http://schemas.microsoft.com/office/drawing/2014/main" id="{7493FDC8-0D41-47C3-1C2F-E22098C0FC26}"/>
              </a:ext>
            </a:extLst>
          </p:cNvPr>
          <p:cNvSpPr>
            <a:spLocks noGrp="1"/>
          </p:cNvSpPr>
          <p:nvPr>
            <p:ph idx="1"/>
          </p:nvPr>
        </p:nvSpPr>
        <p:spPr/>
        <p:txBody>
          <a:bodyPr>
            <a:normAutofit/>
          </a:bodyPr>
          <a:lstStyle/>
          <a:p>
            <a:r>
              <a:rPr lang="it-IT" dirty="0">
                <a:solidFill>
                  <a:srgbClr val="00B0F0"/>
                </a:solidFill>
              </a:rPr>
              <a:t>Trasferimento di impresa in una procedura fallimentare o di insolvenza</a:t>
            </a:r>
            <a:r>
              <a:rPr lang="it-IT" dirty="0"/>
              <a:t>:</a:t>
            </a:r>
          </a:p>
          <a:p>
            <a:pPr algn="l"/>
            <a:r>
              <a:rPr lang="it-IT" b="0" i="0" u="none" strike="noStrike" dirty="0">
                <a:solidFill>
                  <a:srgbClr val="333333"/>
                </a:solidFill>
                <a:effectLst/>
              </a:rPr>
              <a:t>A meno che gli Stati membri dispongano diversamente, gli articoli 3 e 4 non si applicano ad alcun trasferimento di imprese, stabilimenti o parti di imprese o di stabilimenti nel caso in cui il cedente sia oggetto di una procedura fallimentare o di una procedura di insolvenza che si svolgono sotto il controllo di un'autorità pubblica competente</a:t>
            </a:r>
            <a:br>
              <a:rPr lang="it-IT" dirty="0"/>
            </a:br>
            <a:endParaRPr lang="it-IT" dirty="0"/>
          </a:p>
        </p:txBody>
      </p:sp>
    </p:spTree>
    <p:extLst>
      <p:ext uri="{BB962C8B-B14F-4D97-AF65-F5344CB8AC3E}">
        <p14:creationId xmlns:p14="http://schemas.microsoft.com/office/powerpoint/2010/main" val="321116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3A4DE-71E0-C303-888C-99C50E3D0887}"/>
              </a:ext>
            </a:extLst>
          </p:cNvPr>
          <p:cNvSpPr>
            <a:spLocks noGrp="1"/>
          </p:cNvSpPr>
          <p:nvPr>
            <p:ph type="title"/>
          </p:nvPr>
        </p:nvSpPr>
        <p:spPr/>
        <p:txBody>
          <a:bodyPr/>
          <a:lstStyle/>
          <a:p>
            <a:r>
              <a:rPr lang="it-IT" sz="4400" b="1" dirty="0">
                <a:solidFill>
                  <a:srgbClr val="00B0F0"/>
                </a:solidFill>
              </a:rPr>
              <a:t>I diritti dei lavoratori</a:t>
            </a:r>
            <a:endParaRPr lang="it-IT" dirty="0"/>
          </a:p>
        </p:txBody>
      </p:sp>
      <p:sp>
        <p:nvSpPr>
          <p:cNvPr id="3" name="Segnaposto contenuto 2">
            <a:extLst>
              <a:ext uri="{FF2B5EF4-FFF2-40B4-BE49-F238E27FC236}">
                <a16:creationId xmlns:a16="http://schemas.microsoft.com/office/drawing/2014/main" id="{7493FDC8-0D41-47C3-1C2F-E22098C0FC26}"/>
              </a:ext>
            </a:extLst>
          </p:cNvPr>
          <p:cNvSpPr>
            <a:spLocks noGrp="1"/>
          </p:cNvSpPr>
          <p:nvPr>
            <p:ph idx="1"/>
          </p:nvPr>
        </p:nvSpPr>
        <p:spPr/>
        <p:txBody>
          <a:bodyPr>
            <a:normAutofit/>
          </a:bodyPr>
          <a:lstStyle/>
          <a:p>
            <a:r>
              <a:rPr lang="it-IT" dirty="0">
                <a:solidFill>
                  <a:srgbClr val="00B0F0"/>
                </a:solidFill>
              </a:rPr>
              <a:t>Trasferimento di impresa in una procedura fallimentare o di insolvenza</a:t>
            </a:r>
            <a:r>
              <a:rPr lang="it-IT" dirty="0"/>
              <a:t>:</a:t>
            </a:r>
          </a:p>
          <a:p>
            <a:pPr algn="l"/>
            <a:r>
              <a:rPr lang="it-IT" b="0" i="0" u="none" strike="noStrike" dirty="0">
                <a:solidFill>
                  <a:srgbClr val="333333"/>
                </a:solidFill>
                <a:effectLst/>
              </a:rPr>
              <a:t>Altrimenti a norma dell’ar</a:t>
            </a:r>
            <a:r>
              <a:rPr lang="it-IT" dirty="0">
                <a:solidFill>
                  <a:srgbClr val="333333"/>
                </a:solidFill>
              </a:rPr>
              <a:t>t. 5, par. 2: </a:t>
            </a:r>
            <a:r>
              <a:rPr lang="it-IT" b="0" i="0" u="none" strike="noStrike" dirty="0">
                <a:solidFill>
                  <a:srgbClr val="333333"/>
                </a:solidFill>
                <a:effectLst/>
              </a:rPr>
              <a:t>gli Stati membri possono disporre:</a:t>
            </a:r>
          </a:p>
          <a:p>
            <a:pPr algn="l"/>
            <a:r>
              <a:rPr lang="it-IT" dirty="0">
                <a:solidFill>
                  <a:srgbClr val="333333"/>
                </a:solidFill>
              </a:rPr>
              <a:t>Che gli obblighi non siano spostati dal cedente al cessionario</a:t>
            </a:r>
          </a:p>
          <a:p>
            <a:pPr algn="l"/>
            <a:r>
              <a:rPr lang="it-IT" dirty="0">
                <a:solidFill>
                  <a:srgbClr val="333333"/>
                </a:solidFill>
              </a:rPr>
              <a:t>Oppure convenire a misure di modifica delle condizioni di lavoro.</a:t>
            </a:r>
            <a:endParaRPr lang="it-IT" dirty="0"/>
          </a:p>
        </p:txBody>
      </p:sp>
    </p:spTree>
    <p:extLst>
      <p:ext uri="{BB962C8B-B14F-4D97-AF65-F5344CB8AC3E}">
        <p14:creationId xmlns:p14="http://schemas.microsoft.com/office/powerpoint/2010/main" val="2227206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fontScale="92500" lnSpcReduction="20000"/>
          </a:bodyPr>
          <a:lstStyle/>
          <a:p>
            <a:r>
              <a:rPr lang="it-IT" b="1" dirty="0">
                <a:solidFill>
                  <a:srgbClr val="00B0F0"/>
                </a:solidFill>
              </a:rPr>
              <a:t>Quale è il ruolo dei sindacati durante un trasferimento di impresa?</a:t>
            </a:r>
          </a:p>
          <a:p>
            <a:r>
              <a:rPr lang="it-IT" dirty="0"/>
              <a:t>Art. 7, par. 1, 2001/23/CE:</a:t>
            </a:r>
          </a:p>
          <a:p>
            <a:pPr algn="l"/>
            <a:r>
              <a:rPr lang="it-IT" b="0" i="0" u="none" strike="noStrike" dirty="0">
                <a:solidFill>
                  <a:srgbClr val="333333"/>
                </a:solidFill>
                <a:effectLst/>
                <a:latin typeface="Calibri" panose="020F0502020204030204" pitchFamily="34" charset="0"/>
                <a:cs typeface="Calibri" panose="020F0502020204030204" pitchFamily="34" charset="0"/>
              </a:rPr>
              <a:t>Il cedente e il cessionario sono tenuti ad informare i rappresentanti dei rispettivi lavoratori interessati da un trasferimento sui seguenti punti:</a:t>
            </a:r>
          </a:p>
          <a:p>
            <a:pPr lvl="1"/>
            <a:r>
              <a:rPr lang="it-IT" b="0" i="0" u="none" strike="noStrike" dirty="0">
                <a:solidFill>
                  <a:srgbClr val="333333"/>
                </a:solidFill>
                <a:effectLst/>
                <a:latin typeface="Calibri" panose="020F0502020204030204" pitchFamily="34" charset="0"/>
                <a:cs typeface="Calibri" panose="020F0502020204030204" pitchFamily="34" charset="0"/>
              </a:rPr>
              <a:t>data o data proposta del trasferimento,</a:t>
            </a:r>
          </a:p>
          <a:p>
            <a:pPr lvl="1"/>
            <a:r>
              <a:rPr lang="it-IT" b="0" i="0" u="none" strike="noStrike" dirty="0">
                <a:solidFill>
                  <a:srgbClr val="333333"/>
                </a:solidFill>
                <a:effectLst/>
                <a:latin typeface="Calibri" panose="020F0502020204030204" pitchFamily="34" charset="0"/>
                <a:cs typeface="Calibri" panose="020F0502020204030204" pitchFamily="34" charset="0"/>
              </a:rPr>
              <a:t>motivi del trasferimento,</a:t>
            </a:r>
          </a:p>
          <a:p>
            <a:pPr lvl="1"/>
            <a:r>
              <a:rPr lang="it-IT" b="0" i="0" u="none" strike="noStrike" dirty="0">
                <a:solidFill>
                  <a:srgbClr val="333333"/>
                </a:solidFill>
                <a:effectLst/>
                <a:latin typeface="Calibri" panose="020F0502020204030204" pitchFamily="34" charset="0"/>
                <a:cs typeface="Calibri" panose="020F0502020204030204" pitchFamily="34" charset="0"/>
              </a:rPr>
              <a:t>conseguenze giuridiche, economiche e sociali, del trasferimento per i lavoratori,</a:t>
            </a:r>
          </a:p>
          <a:p>
            <a:pPr lvl="1"/>
            <a:r>
              <a:rPr lang="it-IT" b="0" i="0" u="none" strike="noStrike" dirty="0">
                <a:solidFill>
                  <a:srgbClr val="333333"/>
                </a:solidFill>
                <a:effectLst/>
                <a:latin typeface="Calibri" panose="020F0502020204030204" pitchFamily="34" charset="0"/>
                <a:cs typeface="Calibri" panose="020F0502020204030204" pitchFamily="34" charset="0"/>
              </a:rPr>
              <a:t>misure previste nei confronti dei lavoratori.</a:t>
            </a:r>
          </a:p>
          <a:p>
            <a:pPr algn="l"/>
            <a:r>
              <a:rPr lang="it-IT" b="0" i="0" u="none" strike="noStrike" dirty="0">
                <a:solidFill>
                  <a:srgbClr val="333333"/>
                </a:solidFill>
                <a:effectLst/>
                <a:latin typeface="Calibri" panose="020F0502020204030204" pitchFamily="34" charset="0"/>
                <a:cs typeface="Calibri" panose="020F0502020204030204" pitchFamily="34" charset="0"/>
              </a:rPr>
              <a:t>Il cedente è tenuto a comunicare tali informazioni ai rappresentanti dei suoi lavoratori in tempo utile prima dell'attuazione del trasferimento.</a:t>
            </a:r>
          </a:p>
          <a:p>
            <a:pPr algn="l"/>
            <a:r>
              <a:rPr lang="it-IT" b="0" i="0" u="none" strike="noStrike" dirty="0">
                <a:solidFill>
                  <a:srgbClr val="333333"/>
                </a:solidFill>
                <a:effectLst/>
                <a:latin typeface="Calibri" panose="020F0502020204030204" pitchFamily="34" charset="0"/>
                <a:cs typeface="Calibri" panose="020F0502020204030204" pitchFamily="34" charset="0"/>
              </a:rPr>
              <a:t>Il cessionario è tenuto a comunicare tali informazioni ai rappresentanti dei suoi lavoratori in tempo utile ed in ogni caso prima che i suoi lavoratori siano direttamente lesi dal trasferimento nelle loro condizioni d'impiego e di lavoro.</a:t>
            </a:r>
          </a:p>
          <a:p>
            <a:endParaRPr lang="it-IT" dirty="0"/>
          </a:p>
        </p:txBody>
      </p:sp>
    </p:spTree>
    <p:extLst>
      <p:ext uri="{BB962C8B-B14F-4D97-AF65-F5344CB8AC3E}">
        <p14:creationId xmlns:p14="http://schemas.microsoft.com/office/powerpoint/2010/main" val="432330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a:bodyPr>
          <a:lstStyle/>
          <a:p>
            <a:r>
              <a:rPr lang="it-IT" b="1" dirty="0">
                <a:solidFill>
                  <a:srgbClr val="00B0F0"/>
                </a:solidFill>
              </a:rPr>
              <a:t>Quale è il ruolo dei sindacati durante un trasferimento di impresa?</a:t>
            </a:r>
          </a:p>
          <a:p>
            <a:r>
              <a:rPr lang="it-IT" dirty="0"/>
              <a:t>Art. 7, par. 2, 2001/23/CE:</a:t>
            </a:r>
          </a:p>
          <a:p>
            <a:pPr algn="just"/>
            <a:r>
              <a:rPr lang="it-IT" b="0" i="0" u="none" strike="noStrike" dirty="0">
                <a:solidFill>
                  <a:srgbClr val="333333"/>
                </a:solidFill>
                <a:effectLst/>
                <a:latin typeface="Calibri" panose="020F0502020204030204" pitchFamily="34" charset="0"/>
                <a:cs typeface="Calibri" panose="020F0502020204030204" pitchFamily="34" charset="0"/>
              </a:rPr>
              <a:t>Se il cedente o il cessionario prevedono misure nei confronti dei rispettivi lavoratori, essi sono tenuti ad avviare in tempo utile consultazioni in merito a tali misure con i rappresentanti dei rispettivi lavoratori al fine di ricercare un accordo.</a:t>
            </a:r>
          </a:p>
          <a:p>
            <a:pPr marL="0" indent="0">
              <a:buNone/>
            </a:pPr>
            <a:br>
              <a:rPr lang="it-IT" dirty="0"/>
            </a:br>
            <a:endParaRPr lang="it-IT" dirty="0"/>
          </a:p>
        </p:txBody>
      </p:sp>
    </p:spTree>
    <p:extLst>
      <p:ext uri="{BB962C8B-B14F-4D97-AF65-F5344CB8AC3E}">
        <p14:creationId xmlns:p14="http://schemas.microsoft.com/office/powerpoint/2010/main" val="223357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fontScale="92500" lnSpcReduction="10000"/>
          </a:bodyPr>
          <a:lstStyle/>
          <a:p>
            <a:r>
              <a:rPr lang="it-IT" b="1" dirty="0">
                <a:solidFill>
                  <a:srgbClr val="00B0F0"/>
                </a:solidFill>
              </a:rPr>
              <a:t>Quale è il ruolo dei sindacati durante un trasferimento di impresa?</a:t>
            </a:r>
          </a:p>
          <a:p>
            <a:r>
              <a:rPr lang="it-IT" dirty="0">
                <a:latin typeface="Calibri" panose="020F0502020204030204" pitchFamily="34" charset="0"/>
                <a:cs typeface="Calibri" panose="020F0502020204030204" pitchFamily="34" charset="0"/>
              </a:rPr>
              <a:t>Art. 7, par. 3, 2001/23/CE:</a:t>
            </a:r>
          </a:p>
          <a:p>
            <a:pPr algn="l"/>
            <a:r>
              <a:rPr lang="it-IT" b="0" i="0" u="none" strike="noStrike" dirty="0">
                <a:solidFill>
                  <a:srgbClr val="333333"/>
                </a:solidFill>
                <a:effectLst/>
                <a:latin typeface="Calibri" panose="020F0502020204030204" pitchFamily="34" charset="0"/>
                <a:cs typeface="Calibri" panose="020F0502020204030204" pitchFamily="34" charset="0"/>
              </a:rPr>
              <a:t>i rappresentanti dei lavoratori possono ricorrere ad un'istanza di arbitrato per ottenere una decisione su misure da adottare nei confronti dei lavoratori,.</a:t>
            </a:r>
          </a:p>
          <a:p>
            <a:pPr algn="l"/>
            <a:r>
              <a:rPr lang="it-IT" b="0" i="0" u="none" strike="noStrike" dirty="0">
                <a:solidFill>
                  <a:srgbClr val="333333"/>
                </a:solidFill>
                <a:effectLst/>
                <a:latin typeface="Calibri" panose="020F0502020204030204" pitchFamily="34" charset="0"/>
                <a:cs typeface="Calibri" panose="020F0502020204030204" pitchFamily="34" charset="0"/>
              </a:rPr>
              <a:t>L'informazione e la consultazione devono almeno riferirsi alle misure previste nei confronti dei lavoratori.</a:t>
            </a:r>
          </a:p>
          <a:p>
            <a:pPr algn="l"/>
            <a:r>
              <a:rPr lang="it-IT" b="0" i="0" u="none" strike="noStrike" dirty="0">
                <a:solidFill>
                  <a:srgbClr val="333333"/>
                </a:solidFill>
                <a:effectLst/>
                <a:latin typeface="Calibri" panose="020F0502020204030204" pitchFamily="34" charset="0"/>
                <a:cs typeface="Calibri" panose="020F0502020204030204" pitchFamily="34" charset="0"/>
              </a:rPr>
              <a:t>L'informazione e la consultazione devono aver luogo in tempo utile prima dell'attuazione della modifica a livello dello stabilimento di cui al primo comma.</a:t>
            </a:r>
          </a:p>
          <a:p>
            <a:pPr marL="0" indent="0">
              <a:buNone/>
            </a:pPr>
            <a:br>
              <a:rPr lang="it-IT" dirty="0"/>
            </a:br>
            <a:endParaRPr lang="it-IT" dirty="0"/>
          </a:p>
        </p:txBody>
      </p:sp>
    </p:spTree>
    <p:extLst>
      <p:ext uri="{BB962C8B-B14F-4D97-AF65-F5344CB8AC3E}">
        <p14:creationId xmlns:p14="http://schemas.microsoft.com/office/powerpoint/2010/main" val="2067157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81DCD4-41DD-8A81-308D-DD257E422B7E}"/>
              </a:ext>
            </a:extLst>
          </p:cNvPr>
          <p:cNvSpPr>
            <a:spLocks noGrp="1"/>
          </p:cNvSpPr>
          <p:nvPr>
            <p:ph type="title"/>
          </p:nvPr>
        </p:nvSpPr>
        <p:spPr/>
        <p:txBody>
          <a:bodyPr/>
          <a:lstStyle/>
          <a:p>
            <a:r>
              <a:rPr lang="it-IT" b="1" dirty="0">
                <a:solidFill>
                  <a:srgbClr val="00B0F0"/>
                </a:solidFill>
              </a:rPr>
              <a:t>Trasferimento e tutela collettiva</a:t>
            </a:r>
          </a:p>
        </p:txBody>
      </p:sp>
      <p:sp>
        <p:nvSpPr>
          <p:cNvPr id="3" name="Segnaposto contenuto 2">
            <a:extLst>
              <a:ext uri="{FF2B5EF4-FFF2-40B4-BE49-F238E27FC236}">
                <a16:creationId xmlns:a16="http://schemas.microsoft.com/office/drawing/2014/main" id="{3542100B-D0BB-08B0-9964-3362792C5FD3}"/>
              </a:ext>
            </a:extLst>
          </p:cNvPr>
          <p:cNvSpPr>
            <a:spLocks noGrp="1"/>
          </p:cNvSpPr>
          <p:nvPr>
            <p:ph idx="1"/>
          </p:nvPr>
        </p:nvSpPr>
        <p:spPr>
          <a:xfrm>
            <a:off x="838200" y="1825625"/>
            <a:ext cx="10515600" cy="4667250"/>
          </a:xfrm>
        </p:spPr>
        <p:txBody>
          <a:bodyPr>
            <a:normAutofit fontScale="85000" lnSpcReduction="20000"/>
          </a:bodyPr>
          <a:lstStyle/>
          <a:p>
            <a:r>
              <a:rPr lang="it-IT" b="1" dirty="0">
                <a:solidFill>
                  <a:srgbClr val="00B0F0"/>
                </a:solidFill>
              </a:rPr>
              <a:t>Quali sono gli obblighi di informazioni nei casi in cui non ci siano sindacati a rappresentare i lavoratori dell’impresa?</a:t>
            </a:r>
          </a:p>
          <a:p>
            <a:r>
              <a:rPr lang="it-IT" dirty="0">
                <a:cs typeface="Calibri" panose="020F0502020204030204" pitchFamily="34" charset="0"/>
              </a:rPr>
              <a:t>Art. 7, par. 6, 2001/23/CE:</a:t>
            </a:r>
          </a:p>
          <a:p>
            <a:pPr algn="just"/>
            <a:r>
              <a:rPr lang="it-IT" b="0" i="0" u="none" strike="noStrike" dirty="0">
                <a:solidFill>
                  <a:srgbClr val="333333"/>
                </a:solidFill>
                <a:effectLst/>
              </a:rPr>
              <a:t>Gli Stati membri possono prevedere che, qualora in un'impresa o in uno stabilimento non vi siano rappresentanti dei lavoratori per motivi indipendenti dalla volontà degli stessi, i lavoratori interessati debbano essere informati in precedenza:</a:t>
            </a:r>
          </a:p>
          <a:p>
            <a:pPr algn="l"/>
            <a:r>
              <a:rPr lang="it-IT" b="0" i="0" u="none" strike="noStrike" dirty="0">
                <a:solidFill>
                  <a:srgbClr val="333333"/>
                </a:solidFill>
                <a:effectLst/>
              </a:rPr>
              <a:t>della data o della data proposta del trasferimento,</a:t>
            </a:r>
          </a:p>
          <a:p>
            <a:pPr algn="l"/>
            <a:r>
              <a:rPr lang="it-IT" b="0" i="0" u="none" strike="noStrike" dirty="0">
                <a:solidFill>
                  <a:srgbClr val="333333"/>
                </a:solidFill>
                <a:effectLst/>
              </a:rPr>
              <a:t>dei motivi del trasferimento,</a:t>
            </a:r>
          </a:p>
          <a:p>
            <a:pPr algn="l"/>
            <a:r>
              <a:rPr lang="it-IT" b="0" i="0" u="none" strike="noStrike" dirty="0">
                <a:solidFill>
                  <a:srgbClr val="333333"/>
                </a:solidFill>
                <a:effectLst/>
              </a:rPr>
              <a:t>delle conseguenze giuridiche, economiche e sociali del trasferimento per i lavoratori,</a:t>
            </a:r>
          </a:p>
          <a:p>
            <a:pPr algn="l"/>
            <a:r>
              <a:rPr lang="it-IT" b="0" i="0" u="none" strike="noStrike" dirty="0">
                <a:solidFill>
                  <a:srgbClr val="333333"/>
                </a:solidFill>
                <a:effectLst/>
              </a:rPr>
              <a:t>delle misure previste nei confronti dei lavoratori.</a:t>
            </a:r>
          </a:p>
          <a:p>
            <a:pPr marL="0" indent="0">
              <a:buNone/>
            </a:pPr>
            <a:br>
              <a:rPr lang="it-IT" dirty="0"/>
            </a:br>
            <a:endParaRPr lang="it-IT" dirty="0"/>
          </a:p>
        </p:txBody>
      </p:sp>
    </p:spTree>
    <p:extLst>
      <p:ext uri="{BB962C8B-B14F-4D97-AF65-F5344CB8AC3E}">
        <p14:creationId xmlns:p14="http://schemas.microsoft.com/office/powerpoint/2010/main" val="2549948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463F2E-77C6-51E2-1FB4-1FF9F1F9869E}"/>
              </a:ext>
            </a:extLst>
          </p:cNvPr>
          <p:cNvSpPr>
            <a:spLocks noGrp="1"/>
          </p:cNvSpPr>
          <p:nvPr>
            <p:ph type="title"/>
          </p:nvPr>
        </p:nvSpPr>
        <p:spPr/>
        <p:txBody>
          <a:bodyPr/>
          <a:lstStyle/>
          <a:p>
            <a:r>
              <a:rPr lang="it-IT" b="1" dirty="0">
                <a:solidFill>
                  <a:srgbClr val="00B0F0"/>
                </a:solidFill>
              </a:rPr>
              <a:t>Il trasferimento di impresa</a:t>
            </a:r>
          </a:p>
        </p:txBody>
      </p:sp>
      <p:sp>
        <p:nvSpPr>
          <p:cNvPr id="3" name="Segnaposto contenuto 2">
            <a:extLst>
              <a:ext uri="{FF2B5EF4-FFF2-40B4-BE49-F238E27FC236}">
                <a16:creationId xmlns:a16="http://schemas.microsoft.com/office/drawing/2014/main" id="{394F935A-CFDC-D422-2EE5-C1E3E0C9DF8F}"/>
              </a:ext>
            </a:extLst>
          </p:cNvPr>
          <p:cNvSpPr>
            <a:spLocks noGrp="1"/>
          </p:cNvSpPr>
          <p:nvPr>
            <p:ph idx="1"/>
          </p:nvPr>
        </p:nvSpPr>
        <p:spPr>
          <a:xfrm>
            <a:off x="838200" y="1825625"/>
            <a:ext cx="10515600" cy="4667250"/>
          </a:xfrm>
        </p:spPr>
        <p:txBody>
          <a:bodyPr>
            <a:normAutofit/>
          </a:bodyPr>
          <a:lstStyle/>
          <a:p>
            <a:r>
              <a:rPr lang="it-IT" dirty="0"/>
              <a:t>Norme dei trattati:</a:t>
            </a:r>
          </a:p>
          <a:p>
            <a:endParaRPr lang="it-IT" dirty="0"/>
          </a:p>
          <a:p>
            <a:r>
              <a:rPr lang="it-IT" dirty="0"/>
              <a:t>115 TFUE</a:t>
            </a:r>
          </a:p>
          <a:p>
            <a:endParaRPr lang="it-IT" dirty="0"/>
          </a:p>
          <a:p>
            <a:r>
              <a:rPr lang="it-IT" dirty="0"/>
              <a:t>Direttive cardini:</a:t>
            </a:r>
          </a:p>
          <a:p>
            <a:endParaRPr lang="it-IT" dirty="0"/>
          </a:p>
          <a:p>
            <a:r>
              <a:rPr lang="it-IT" dirty="0"/>
              <a:t>Dir. 77/187/CE (abrogata)</a:t>
            </a:r>
          </a:p>
          <a:p>
            <a:r>
              <a:rPr lang="it-IT" dirty="0"/>
              <a:t>Dir. 98/50/CE (non più in vigore)</a:t>
            </a:r>
          </a:p>
          <a:p>
            <a:r>
              <a:rPr lang="it-IT" dirty="0"/>
              <a:t>Dir. 2001/23/CE (in vigore)</a:t>
            </a:r>
          </a:p>
          <a:p>
            <a:endParaRPr lang="it-IT" dirty="0"/>
          </a:p>
        </p:txBody>
      </p:sp>
    </p:spTree>
    <p:extLst>
      <p:ext uri="{BB962C8B-B14F-4D97-AF65-F5344CB8AC3E}">
        <p14:creationId xmlns:p14="http://schemas.microsoft.com/office/powerpoint/2010/main" val="186795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38F57A-0EC1-2021-A42F-DC9C7320E3A2}"/>
              </a:ext>
            </a:extLst>
          </p:cNvPr>
          <p:cNvSpPr>
            <a:spLocks noGrp="1"/>
          </p:cNvSpPr>
          <p:nvPr>
            <p:ph type="title"/>
          </p:nvPr>
        </p:nvSpPr>
        <p:spPr/>
        <p:txBody>
          <a:bodyPr/>
          <a:lstStyle/>
          <a:p>
            <a:r>
              <a:rPr lang="it-IT" b="1" dirty="0">
                <a:solidFill>
                  <a:srgbClr val="00B0F0"/>
                </a:solidFill>
              </a:rPr>
              <a:t>Il trasferimento di impresa – Dir. 2001/23/CE </a:t>
            </a:r>
          </a:p>
        </p:txBody>
      </p:sp>
      <p:sp>
        <p:nvSpPr>
          <p:cNvPr id="3" name="Segnaposto contenuto 2">
            <a:extLst>
              <a:ext uri="{FF2B5EF4-FFF2-40B4-BE49-F238E27FC236}">
                <a16:creationId xmlns:a16="http://schemas.microsoft.com/office/drawing/2014/main" id="{2B1F66F5-8030-5259-48A1-27F5B26BC472}"/>
              </a:ext>
            </a:extLst>
          </p:cNvPr>
          <p:cNvSpPr>
            <a:spLocks noGrp="1"/>
          </p:cNvSpPr>
          <p:nvPr>
            <p:ph idx="1"/>
          </p:nvPr>
        </p:nvSpPr>
        <p:spPr/>
        <p:txBody>
          <a:bodyPr>
            <a:normAutofit lnSpcReduction="10000"/>
          </a:bodyPr>
          <a:lstStyle/>
          <a:p>
            <a:r>
              <a:rPr lang="it-IT" b="0" i="0" u="none" strike="noStrike" dirty="0">
                <a:solidFill>
                  <a:srgbClr val="00B0F0"/>
                </a:solidFill>
                <a:effectLst/>
                <a:latin typeface="Calibri" panose="020F0502020204030204" pitchFamily="34" charset="0"/>
                <a:cs typeface="Calibri" panose="020F0502020204030204" pitchFamily="34" charset="0"/>
              </a:rPr>
              <a:t>Obiettivo</a:t>
            </a:r>
            <a:r>
              <a:rPr lang="it-IT" b="0" i="0" u="none" strike="noStrike" dirty="0">
                <a:solidFill>
                  <a:srgbClr val="333333"/>
                </a:solidFill>
                <a:effectLst/>
                <a:latin typeface="Calibri" panose="020F0502020204030204" pitchFamily="34" charset="0"/>
                <a:cs typeface="Calibri" panose="020F0502020204030204" pitchFamily="34" charset="0"/>
              </a:rPr>
              <a:t>:</a:t>
            </a:r>
          </a:p>
          <a:p>
            <a:pPr lvl="1"/>
            <a:r>
              <a:rPr lang="it-IT" b="0" i="0" u="none" strike="noStrike" dirty="0">
                <a:solidFill>
                  <a:srgbClr val="333333"/>
                </a:solidFill>
                <a:effectLst/>
                <a:latin typeface="Calibri" panose="020F0502020204030204" pitchFamily="34" charset="0"/>
                <a:cs typeface="Calibri" panose="020F0502020204030204" pitchFamily="34" charset="0"/>
              </a:rPr>
              <a:t>Stabilisce </a:t>
            </a:r>
            <a:r>
              <a:rPr lang="it-IT" b="0" i="0" u="none" strike="noStrike" dirty="0">
                <a:solidFill>
                  <a:srgbClr val="00B0F0"/>
                </a:solidFill>
                <a:effectLst/>
                <a:latin typeface="Calibri" panose="020F0502020204030204" pitchFamily="34" charset="0"/>
                <a:cs typeface="Calibri" panose="020F0502020204030204" pitchFamily="34" charset="0"/>
              </a:rPr>
              <a:t>i diritti dei lavoratori </a:t>
            </a:r>
            <a:r>
              <a:rPr lang="it-IT" b="0" i="0" u="none" strike="noStrike" dirty="0">
                <a:solidFill>
                  <a:srgbClr val="333333"/>
                </a:solidFill>
                <a:effectLst/>
                <a:latin typeface="Calibri" panose="020F0502020204030204" pitchFamily="34" charset="0"/>
                <a:cs typeface="Calibri" panose="020F0502020204030204" pitchFamily="34" charset="0"/>
              </a:rPr>
              <a:t>a livello dell’UE in casi di trasferimento della proprietà dell’impresa in cui lavorano, nonché gli obblighi di cedenti e cessionari.</a:t>
            </a:r>
          </a:p>
          <a:p>
            <a:r>
              <a:rPr lang="it-IT" dirty="0">
                <a:solidFill>
                  <a:srgbClr val="00B0F0"/>
                </a:solidFill>
              </a:rPr>
              <a:t>Ambito di applicazione</a:t>
            </a:r>
            <a:r>
              <a:rPr lang="it-IT" dirty="0"/>
              <a:t>:</a:t>
            </a:r>
          </a:p>
          <a:p>
            <a:pPr lvl="1" algn="just"/>
            <a:r>
              <a:rPr lang="it-IT" dirty="0"/>
              <a:t>si applica ai trasferimenti di imprese, di stabilimenti o di parti di imprese o di stabilimenti ad un nuovo imprenditore in seguito a cessione contrattuale o a fusione.</a:t>
            </a:r>
          </a:p>
          <a:p>
            <a:pPr lvl="1" algn="just"/>
            <a:r>
              <a:rPr lang="it-IT" dirty="0"/>
              <a:t>La presente direttiva si applica alle imprese pubbliche o private che esercitano un'attività economica, che perseguano o meno uno scopo di lucro.</a:t>
            </a:r>
          </a:p>
          <a:p>
            <a:pPr lvl="1" algn="just"/>
            <a:r>
              <a:rPr lang="it-IT" dirty="0"/>
              <a:t>I trasferimenti devono avvenire nell’ambito territoriale di applicazione dei Trattati UE (ossia nell’UE)</a:t>
            </a:r>
          </a:p>
        </p:txBody>
      </p:sp>
    </p:spTree>
    <p:extLst>
      <p:ext uri="{BB962C8B-B14F-4D97-AF65-F5344CB8AC3E}">
        <p14:creationId xmlns:p14="http://schemas.microsoft.com/office/powerpoint/2010/main" val="2999610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EAA1AE-9FD7-6727-D40A-0A0897C668BE}"/>
              </a:ext>
            </a:extLst>
          </p:cNvPr>
          <p:cNvSpPr>
            <a:spLocks noGrp="1"/>
          </p:cNvSpPr>
          <p:nvPr>
            <p:ph type="title"/>
          </p:nvPr>
        </p:nvSpPr>
        <p:spPr/>
        <p:txBody>
          <a:bodyPr/>
          <a:lstStyle/>
          <a:p>
            <a:r>
              <a:rPr lang="it-IT" b="1" dirty="0">
                <a:solidFill>
                  <a:srgbClr val="00B0F0"/>
                </a:solidFill>
              </a:rPr>
              <a:t>Il trasferimento di impresa – Dir. 2001/23/CE </a:t>
            </a:r>
            <a:endParaRPr lang="it-IT" dirty="0"/>
          </a:p>
        </p:txBody>
      </p:sp>
      <p:sp>
        <p:nvSpPr>
          <p:cNvPr id="3" name="Segnaposto contenuto 2">
            <a:extLst>
              <a:ext uri="{FF2B5EF4-FFF2-40B4-BE49-F238E27FC236}">
                <a16:creationId xmlns:a16="http://schemas.microsoft.com/office/drawing/2014/main" id="{7060724D-2D0E-7D68-BEB0-5D1C559B2AD3}"/>
              </a:ext>
            </a:extLst>
          </p:cNvPr>
          <p:cNvSpPr>
            <a:spLocks noGrp="1"/>
          </p:cNvSpPr>
          <p:nvPr>
            <p:ph idx="1"/>
          </p:nvPr>
        </p:nvSpPr>
        <p:spPr/>
        <p:txBody>
          <a:bodyPr>
            <a:normAutofit fontScale="85000" lnSpcReduction="20000"/>
          </a:bodyPr>
          <a:lstStyle/>
          <a:p>
            <a:r>
              <a:rPr lang="it-IT" b="0" i="0" u="none" strike="noStrike" dirty="0">
                <a:solidFill>
                  <a:srgbClr val="00B0F0"/>
                </a:solidFill>
                <a:effectLst/>
                <a:latin typeface="Calibri" panose="020F0502020204030204" pitchFamily="34" charset="0"/>
                <a:cs typeface="Calibri" panose="020F0502020204030204" pitchFamily="34" charset="0"/>
              </a:rPr>
              <a:t>Nozione di trasferimento di impresa:</a:t>
            </a:r>
          </a:p>
          <a:p>
            <a:r>
              <a:rPr lang="it-IT" b="0" i="0" u="none" strike="noStrike" dirty="0">
                <a:solidFill>
                  <a:srgbClr val="333333"/>
                </a:solidFill>
                <a:effectLst/>
                <a:latin typeface="Calibri" panose="020F0502020204030204" pitchFamily="34" charset="0"/>
                <a:cs typeface="Calibri" panose="020F0502020204030204" pitchFamily="34" charset="0"/>
              </a:rPr>
              <a:t>è considerato come trasferimento ai sensi della presente direttiva quello di un'entità economica che conserva la propria identità, intesa come insieme di mezzi organizzati al fine di svolgere un'attività economica, sia essa essenziale o accessoria.</a:t>
            </a:r>
            <a:endParaRPr lang="it-IT" dirty="0">
              <a:solidFill>
                <a:srgbClr val="333333"/>
              </a:solidFill>
              <a:latin typeface="Calibri" panose="020F0502020204030204" pitchFamily="34" charset="0"/>
              <a:cs typeface="Calibri" panose="020F0502020204030204" pitchFamily="34" charset="0"/>
            </a:endParaRPr>
          </a:p>
          <a:p>
            <a:r>
              <a:rPr lang="it-IT" dirty="0">
                <a:solidFill>
                  <a:srgbClr val="333333"/>
                </a:solidFill>
                <a:latin typeface="Calibri" panose="020F0502020204030204" pitchFamily="34" charset="0"/>
                <a:cs typeface="Calibri" panose="020F0502020204030204" pitchFamily="34" charset="0"/>
              </a:rPr>
              <a:t>Ciò che rileva ai fini dell’applicazione della direttiva è lo svolgimento di una attività economica da parte dell’impresa.</a:t>
            </a:r>
          </a:p>
          <a:p>
            <a:r>
              <a:rPr lang="it-IT" dirty="0">
                <a:solidFill>
                  <a:srgbClr val="333333"/>
                </a:solidFill>
                <a:latin typeface="Calibri" panose="020F0502020204030204" pitchFamily="34" charset="0"/>
                <a:cs typeface="Calibri" panose="020F0502020204030204" pitchFamily="34" charset="0"/>
              </a:rPr>
              <a:t>La Corte di giustizia precisa che: </a:t>
            </a:r>
          </a:p>
          <a:p>
            <a:r>
              <a:rPr lang="it-IT" dirty="0">
                <a:solidFill>
                  <a:srgbClr val="333333"/>
                </a:solidFill>
                <a:latin typeface="Calibri" panose="020F0502020204030204" pitchFamily="34" charset="0"/>
                <a:cs typeface="Calibri" panose="020F0502020204030204" pitchFamily="34" charset="0"/>
              </a:rPr>
              <a:t>affinché si configuri un trasferimento di impresa non solo è necessario un trasferimento parziale di impresa, ma occorre anche un passaggio di dipendenti (392/92, Schimdt)</a:t>
            </a:r>
          </a:p>
          <a:p>
            <a:r>
              <a:rPr lang="it-IT" dirty="0">
                <a:solidFill>
                  <a:srgbClr val="333333"/>
                </a:solidFill>
                <a:latin typeface="Calibri" panose="020F0502020204030204" pitchFamily="34" charset="0"/>
                <a:cs typeface="Calibri" panose="020F0502020204030204" pitchFamily="34" charset="0"/>
              </a:rPr>
              <a:t>In caso di trasferimento di impresa per appalto di servizi: occorre valutare caso per caso (C-172/99)</a:t>
            </a:r>
          </a:p>
        </p:txBody>
      </p:sp>
    </p:spTree>
    <p:extLst>
      <p:ext uri="{BB962C8B-B14F-4D97-AF65-F5344CB8AC3E}">
        <p14:creationId xmlns:p14="http://schemas.microsoft.com/office/powerpoint/2010/main" val="373024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B7020E-FB2A-721F-4267-65645076198E}"/>
              </a:ext>
            </a:extLst>
          </p:cNvPr>
          <p:cNvSpPr>
            <a:spLocks noGrp="1"/>
          </p:cNvSpPr>
          <p:nvPr>
            <p:ph type="title"/>
          </p:nvPr>
        </p:nvSpPr>
        <p:spPr/>
        <p:txBody>
          <a:bodyPr/>
          <a:lstStyle/>
          <a:p>
            <a:r>
              <a:rPr lang="it-IT" b="1" dirty="0">
                <a:solidFill>
                  <a:srgbClr val="00B0F0"/>
                </a:solidFill>
              </a:rPr>
              <a:t>Il trasferimento di impresa – Dir. 2001/23/CE </a:t>
            </a:r>
            <a:endParaRPr lang="it-IT" dirty="0"/>
          </a:p>
        </p:txBody>
      </p:sp>
      <p:sp>
        <p:nvSpPr>
          <p:cNvPr id="3" name="Segnaposto contenuto 2">
            <a:extLst>
              <a:ext uri="{FF2B5EF4-FFF2-40B4-BE49-F238E27FC236}">
                <a16:creationId xmlns:a16="http://schemas.microsoft.com/office/drawing/2014/main" id="{3BB74D9C-BE3D-55CA-BA28-B2FD87366CDF}"/>
              </a:ext>
            </a:extLst>
          </p:cNvPr>
          <p:cNvSpPr>
            <a:spLocks noGrp="1"/>
          </p:cNvSpPr>
          <p:nvPr>
            <p:ph idx="1"/>
          </p:nvPr>
        </p:nvSpPr>
        <p:spPr>
          <a:xfrm>
            <a:off x="838200" y="1825625"/>
            <a:ext cx="10515600" cy="4667250"/>
          </a:xfrm>
        </p:spPr>
        <p:txBody>
          <a:bodyPr>
            <a:normAutofit lnSpcReduction="10000"/>
          </a:bodyPr>
          <a:lstStyle/>
          <a:p>
            <a:r>
              <a:rPr lang="it-IT" b="1" dirty="0">
                <a:solidFill>
                  <a:srgbClr val="00B0F0"/>
                </a:solidFill>
              </a:rPr>
              <a:t>Chi sono i soggetti coinvolti in un trasferimento di impresa?</a:t>
            </a:r>
          </a:p>
          <a:p>
            <a:pPr algn="just"/>
            <a:r>
              <a:rPr lang="it-IT" sz="2400" dirty="0">
                <a:solidFill>
                  <a:srgbClr val="333333"/>
                </a:solidFill>
              </a:rPr>
              <a:t>C</a:t>
            </a:r>
            <a:r>
              <a:rPr lang="it-IT" sz="2400" b="0" i="0" u="none" strike="noStrike" dirty="0">
                <a:solidFill>
                  <a:srgbClr val="333333"/>
                </a:solidFill>
                <a:effectLst/>
              </a:rPr>
              <a:t>edente: </a:t>
            </a:r>
          </a:p>
          <a:p>
            <a:pPr lvl="1" algn="just"/>
            <a:r>
              <a:rPr lang="it-IT" sz="2000" b="0" i="0" u="none" strike="noStrike" dirty="0">
                <a:solidFill>
                  <a:srgbClr val="333333"/>
                </a:solidFill>
                <a:effectLst/>
              </a:rPr>
              <a:t>ogni persona fisica o giuridica che, in conseguenza di un trasferimento perde la veste di imprenditore rispetto all'impresa, allo stabilimento o a parte dell'impresa o dallo stabilimento.</a:t>
            </a:r>
          </a:p>
          <a:p>
            <a:pPr algn="just"/>
            <a:r>
              <a:rPr lang="it-IT" sz="2400" dirty="0">
                <a:solidFill>
                  <a:srgbClr val="333333"/>
                </a:solidFill>
              </a:rPr>
              <a:t>Cessionario: </a:t>
            </a:r>
          </a:p>
          <a:p>
            <a:pPr lvl="1" algn="just"/>
            <a:r>
              <a:rPr lang="it-IT" sz="2000" dirty="0">
                <a:solidFill>
                  <a:srgbClr val="333333"/>
                </a:solidFill>
              </a:rPr>
              <a:t>ogni persona fisica o giuridica che, in conseguenza di un trasferimento acquisisce la veste di imprenditore rispetto all'impresa, allo stabilimento o a parte dell'impresa o dello stabilimento.</a:t>
            </a:r>
          </a:p>
          <a:p>
            <a:pPr algn="just"/>
            <a:r>
              <a:rPr lang="it-IT" sz="2400" dirty="0">
                <a:solidFill>
                  <a:srgbClr val="333333"/>
                </a:solidFill>
              </a:rPr>
              <a:t>Lavoratore</a:t>
            </a:r>
          </a:p>
          <a:p>
            <a:pPr lvl="1" algn="just"/>
            <a:r>
              <a:rPr lang="it-IT" sz="2000" dirty="0">
                <a:solidFill>
                  <a:srgbClr val="333333"/>
                </a:solidFill>
              </a:rPr>
              <a:t>Titolari di rapporto di lavoro in corso di svolgimento alla data del trasferimento.</a:t>
            </a:r>
          </a:p>
          <a:p>
            <a:pPr algn="just"/>
            <a:r>
              <a:rPr lang="it-IT" sz="2400" dirty="0">
                <a:solidFill>
                  <a:srgbClr val="333333"/>
                </a:solidFill>
              </a:rPr>
              <a:t>Rappresentanti dei lavoratori </a:t>
            </a:r>
          </a:p>
          <a:p>
            <a:pPr lvl="1" algn="just"/>
            <a:r>
              <a:rPr lang="it-IT" sz="2000" dirty="0">
                <a:solidFill>
                  <a:srgbClr val="333333"/>
                </a:solidFill>
              </a:rPr>
              <a:t>I sindacati.</a:t>
            </a:r>
          </a:p>
        </p:txBody>
      </p:sp>
    </p:spTree>
    <p:extLst>
      <p:ext uri="{BB962C8B-B14F-4D97-AF65-F5344CB8AC3E}">
        <p14:creationId xmlns:p14="http://schemas.microsoft.com/office/powerpoint/2010/main" val="2961597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Trasferimento diritti e obblighi al cessionario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latin typeface="Calibri" panose="020F0502020204030204" pitchFamily="34" charset="0"/>
                <a:cs typeface="Calibri" panose="020F0502020204030204" pitchFamily="34" charset="0"/>
              </a:rPr>
              <a:t>Art. 3, par. 1, dir. 2001/23/CE: </a:t>
            </a:r>
          </a:p>
          <a:p>
            <a:pPr algn="l"/>
            <a:r>
              <a:rPr lang="it-IT" b="0" i="0" u="none" strike="noStrike" dirty="0">
                <a:solidFill>
                  <a:srgbClr val="333333"/>
                </a:solidFill>
                <a:effectLst/>
                <a:latin typeface="Calibri" panose="020F0502020204030204" pitchFamily="34" charset="0"/>
                <a:cs typeface="Calibri" panose="020F0502020204030204" pitchFamily="34" charset="0"/>
              </a:rPr>
              <a:t>I diritti e gli obblighi che risultano per il cedente da un contratto di lavoro o da un rapporto di lavoro esistente alla data del trasferimento sono, in conseguenza di tale trasferimento, trasferiti al cessionario.</a:t>
            </a:r>
          </a:p>
          <a:p>
            <a:pPr algn="l"/>
            <a:r>
              <a:rPr lang="it-IT" b="0" i="0" u="none" strike="noStrike" dirty="0">
                <a:solidFill>
                  <a:srgbClr val="333333"/>
                </a:solidFill>
                <a:effectLst/>
                <a:latin typeface="Calibri" panose="020F0502020204030204" pitchFamily="34" charset="0"/>
                <a:cs typeface="Calibri" panose="020F0502020204030204" pitchFamily="34" charset="0"/>
              </a:rPr>
              <a:t>Gli Stati membri possono prevedere che il cedente, anche dopo la data del trasferimento, sia responsabile, accanto al cessionario, degli obblighi risultanti prima della data del trasferimento da un contratto di lavoro o da un rapporto di lavoro esistente alla data del trasferimento.</a:t>
            </a:r>
          </a:p>
          <a:p>
            <a:pPr marL="0" indent="0">
              <a:buNone/>
            </a:pPr>
            <a:br>
              <a:rPr lang="it-IT" dirty="0"/>
            </a:br>
            <a:endParaRPr lang="it-IT" dirty="0"/>
          </a:p>
        </p:txBody>
      </p:sp>
    </p:spTree>
    <p:extLst>
      <p:ext uri="{BB962C8B-B14F-4D97-AF65-F5344CB8AC3E}">
        <p14:creationId xmlns:p14="http://schemas.microsoft.com/office/powerpoint/2010/main" val="760460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Condizioni di lavoro dopo il trasferimento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cs typeface="Calibri" panose="020F0502020204030204" pitchFamily="34" charset="0"/>
              </a:rPr>
              <a:t>Art. 3, par. 3, dir. 2001/23/CE: </a:t>
            </a:r>
          </a:p>
          <a:p>
            <a:pPr algn="l"/>
            <a:r>
              <a:rPr lang="it-IT" b="0" i="0" u="none" strike="noStrike" dirty="0">
                <a:solidFill>
                  <a:srgbClr val="333333"/>
                </a:solidFill>
                <a:effectLst/>
              </a:rPr>
              <a:t>Dopo il trasferimento, il cessionario mantiene le condizioni di lavoro convenute mediante contratto collettivo nei termini previsti da quest'ultimo per il cedente fino alla data della risoluzione o della scadenza del contratto collettivo o dell'entrata in vigore o dell'applicazione di un altro contratto collettivo.</a:t>
            </a:r>
          </a:p>
          <a:p>
            <a:pPr algn="l"/>
            <a:r>
              <a:rPr lang="it-IT" b="0" i="0" u="none" strike="noStrike" dirty="0">
                <a:solidFill>
                  <a:srgbClr val="333333"/>
                </a:solidFill>
                <a:effectLst/>
              </a:rPr>
              <a:t>Gli Stati membri possono limitare il periodo del mantenimento delle condizioni di lavoro, purché esso non sia inferiore ad un anno.</a:t>
            </a:r>
          </a:p>
          <a:p>
            <a:pPr marL="0" indent="0">
              <a:buNone/>
            </a:pPr>
            <a:br>
              <a:rPr lang="it-IT" dirty="0"/>
            </a:br>
            <a:endParaRPr lang="it-IT" dirty="0"/>
          </a:p>
        </p:txBody>
      </p:sp>
    </p:spTree>
    <p:extLst>
      <p:ext uri="{BB962C8B-B14F-4D97-AF65-F5344CB8AC3E}">
        <p14:creationId xmlns:p14="http://schemas.microsoft.com/office/powerpoint/2010/main" val="183905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Condizioni di lavoro dopo il trasferimento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cs typeface="Calibri" panose="020F0502020204030204" pitchFamily="34" charset="0"/>
              </a:rPr>
              <a:t>Art. 3, par. 3, dir. 2001/23/CE: </a:t>
            </a:r>
          </a:p>
          <a:p>
            <a:pPr algn="l"/>
            <a:r>
              <a:rPr lang="it-IT" b="0" i="0" u="none" strike="noStrike" dirty="0">
                <a:solidFill>
                  <a:srgbClr val="333333"/>
                </a:solidFill>
                <a:effectLst/>
              </a:rPr>
              <a:t>Dopo il trasferimento, il cessionario mantiene le condizioni di lavoro convenute mediante contratto collettivo nei termini previsti da quest'ultimo per il cedente fino alla data della risoluzione o della scadenza del contratto collettivo o dell'entrata in vigore o dell'applicazione di un altro contratto collettivo.</a:t>
            </a:r>
          </a:p>
          <a:p>
            <a:pPr algn="l"/>
            <a:r>
              <a:rPr lang="it-IT" b="0" i="0" u="none" strike="noStrike" dirty="0">
                <a:solidFill>
                  <a:srgbClr val="333333"/>
                </a:solidFill>
                <a:effectLst/>
              </a:rPr>
              <a:t>Gli Stati membri possono limitare il periodo del mantenimento delle condizioni di lavoro, purché esso non sia inferiore ad un anno.</a:t>
            </a:r>
          </a:p>
          <a:p>
            <a:pPr marL="0" indent="0">
              <a:buNone/>
            </a:pPr>
            <a:br>
              <a:rPr lang="it-IT" dirty="0"/>
            </a:br>
            <a:endParaRPr lang="it-IT" dirty="0"/>
          </a:p>
        </p:txBody>
      </p:sp>
    </p:spTree>
    <p:extLst>
      <p:ext uri="{BB962C8B-B14F-4D97-AF65-F5344CB8AC3E}">
        <p14:creationId xmlns:p14="http://schemas.microsoft.com/office/powerpoint/2010/main" val="3344147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833848-E9CF-EE78-538A-D322FFD0254C}"/>
              </a:ext>
            </a:extLst>
          </p:cNvPr>
          <p:cNvSpPr>
            <a:spLocks noGrp="1"/>
          </p:cNvSpPr>
          <p:nvPr>
            <p:ph type="title"/>
          </p:nvPr>
        </p:nvSpPr>
        <p:spPr/>
        <p:txBody>
          <a:bodyPr>
            <a:normAutofit/>
          </a:bodyPr>
          <a:lstStyle/>
          <a:p>
            <a:r>
              <a:rPr lang="it-IT" sz="4000" b="1" dirty="0">
                <a:solidFill>
                  <a:srgbClr val="00B0F0"/>
                </a:solidFill>
              </a:rPr>
              <a:t>I diritti dei lavoratori</a:t>
            </a:r>
          </a:p>
        </p:txBody>
      </p:sp>
      <p:sp>
        <p:nvSpPr>
          <p:cNvPr id="3" name="Segnaposto contenuto 2">
            <a:extLst>
              <a:ext uri="{FF2B5EF4-FFF2-40B4-BE49-F238E27FC236}">
                <a16:creationId xmlns:a16="http://schemas.microsoft.com/office/drawing/2014/main" id="{71AD7380-6C3B-84B3-24FE-3ACDC9463E9A}"/>
              </a:ext>
            </a:extLst>
          </p:cNvPr>
          <p:cNvSpPr>
            <a:spLocks noGrp="1"/>
          </p:cNvSpPr>
          <p:nvPr>
            <p:ph idx="1"/>
          </p:nvPr>
        </p:nvSpPr>
        <p:spPr/>
        <p:txBody>
          <a:bodyPr>
            <a:normAutofit fontScale="92500" lnSpcReduction="10000"/>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Condizioni di lavoro dopo il trasferimento</a:t>
            </a:r>
            <a:r>
              <a:rPr lang="it-IT" b="0" i="0" u="none" strike="noStrike" dirty="0">
                <a:solidFill>
                  <a:srgbClr val="333333"/>
                </a:solidFill>
                <a:effectLst/>
                <a:latin typeface="Calibri" panose="020F0502020204030204" pitchFamily="34" charset="0"/>
                <a:cs typeface="Calibri" panose="020F0502020204030204" pitchFamily="34" charset="0"/>
              </a:rPr>
              <a:t>:</a:t>
            </a:r>
          </a:p>
          <a:p>
            <a:pPr algn="l"/>
            <a:r>
              <a:rPr lang="it-IT" b="0" i="0" u="none" strike="noStrike" dirty="0">
                <a:solidFill>
                  <a:srgbClr val="333333"/>
                </a:solidFill>
                <a:effectLst/>
                <a:cs typeface="Calibri" panose="020F0502020204030204" pitchFamily="34" charset="0"/>
              </a:rPr>
              <a:t>Art. 3, par. 4, dir. 2001/23/CE: </a:t>
            </a:r>
          </a:p>
          <a:p>
            <a:pPr algn="l"/>
            <a:r>
              <a:rPr lang="it-IT" b="0" i="0" u="none" strike="noStrike" dirty="0">
                <a:solidFill>
                  <a:srgbClr val="333333"/>
                </a:solidFill>
                <a:effectLst/>
                <a:latin typeface="Calibri" panose="020F0502020204030204" pitchFamily="34" charset="0"/>
                <a:cs typeface="Calibri" panose="020F0502020204030204" pitchFamily="34" charset="0"/>
              </a:rPr>
              <a:t>A meno che gli Stati membri dispongano diversamente, i paragrafi 1 e 3 dell’art. 3, non si applicano ai diritti dei lavoratori a prestazioni di vecchiaia, di invalidità o per i superstiti dei regimi complementari di previdenza professionali o interprofessionali, esistenti al di fuori dei regimi legali di sicurezza sociale degli Stati membri</a:t>
            </a:r>
            <a:r>
              <a:rPr lang="it-IT" b="0" i="0" u="none" strike="noStrike" dirty="0">
                <a:solidFill>
                  <a:srgbClr val="333333"/>
                </a:solidFill>
                <a:effectLst/>
                <a:latin typeface="Tahoma" panose="020B0604030504040204" pitchFamily="34" charset="0"/>
              </a:rPr>
              <a:t>.</a:t>
            </a:r>
          </a:p>
          <a:p>
            <a:pPr algn="l"/>
            <a:r>
              <a:rPr lang="it-IT" dirty="0">
                <a:solidFill>
                  <a:srgbClr val="333333"/>
                </a:solidFill>
                <a:latin typeface="Calibri" panose="020F0502020204030204" pitchFamily="34" charset="0"/>
                <a:cs typeface="Calibri" panose="020F0502020204030204" pitchFamily="34" charset="0"/>
              </a:rPr>
              <a:t>Gli Stati membri possono adottare norme tese alla salvaguardia dei </a:t>
            </a:r>
            <a:r>
              <a:rPr lang="it-IT" b="0" i="0" u="none" strike="noStrike" dirty="0">
                <a:solidFill>
                  <a:srgbClr val="333333"/>
                </a:solidFill>
                <a:effectLst/>
                <a:latin typeface="Calibri" panose="020F0502020204030204" pitchFamily="34" charset="0"/>
                <a:cs typeface="Calibri" panose="020F0502020204030204" pitchFamily="34" charset="0"/>
              </a:rPr>
              <a:t> i diritti da essi maturati o in corso di maturazione, a prestazioni di vecchiaia, comprese quelle per i superstiti, dei regimi complementari.</a:t>
            </a:r>
            <a:br>
              <a:rPr lang="it-IT" dirty="0"/>
            </a:br>
            <a:endParaRPr lang="it-IT" dirty="0"/>
          </a:p>
        </p:txBody>
      </p:sp>
    </p:spTree>
    <p:extLst>
      <p:ext uri="{BB962C8B-B14F-4D97-AF65-F5344CB8AC3E}">
        <p14:creationId xmlns:p14="http://schemas.microsoft.com/office/powerpoint/2010/main" val="148271168"/>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836</TotalTime>
  <Words>1536</Words>
  <Application>Microsoft Macintosh PowerPoint</Application>
  <PresentationFormat>Widescreen</PresentationFormat>
  <Paragraphs>108</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Calibri Light</vt:lpstr>
      <vt:lpstr>IBM Plex Sans</vt:lpstr>
      <vt:lpstr>Tahoma</vt:lpstr>
      <vt:lpstr>Tema di Office</vt:lpstr>
      <vt:lpstr>Diritto del lavoro europeo  Prof. Dr. Alessandro Nato</vt:lpstr>
      <vt:lpstr>Il trasferimento di impresa</vt:lpstr>
      <vt:lpstr>Il trasferimento di impresa – Dir. 2001/23/CE </vt:lpstr>
      <vt:lpstr>Il trasferimento di impresa – Dir. 2001/23/CE </vt:lpstr>
      <vt:lpstr>Il trasferimento di impresa – Dir. 2001/23/CE </vt:lpstr>
      <vt:lpstr>I diritti dei lavoratori</vt:lpstr>
      <vt:lpstr>I diritti dei lavoratori</vt:lpstr>
      <vt:lpstr>I diritti dei lavoratori</vt:lpstr>
      <vt:lpstr>I diritti dei lavoratori</vt:lpstr>
      <vt:lpstr>I diritti dei lavoratori</vt:lpstr>
      <vt:lpstr>I diritti dei lavoratori</vt:lpstr>
      <vt:lpstr>I diritti dei lavoratori</vt:lpstr>
      <vt:lpstr>I diritti dei lavoratori</vt:lpstr>
      <vt:lpstr>Trasferimento e tutela collettiva</vt:lpstr>
      <vt:lpstr>Trasferimento e tutela collettiva</vt:lpstr>
      <vt:lpstr>Trasferimento e tutela collettiva</vt:lpstr>
      <vt:lpstr>Trasferimento e tutela collettiva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84</cp:revision>
  <dcterms:created xsi:type="dcterms:W3CDTF">2022-09-09T08:27:37Z</dcterms:created>
  <dcterms:modified xsi:type="dcterms:W3CDTF">2023-02-09T14:29:26Z</dcterms:modified>
</cp:coreProperties>
</file>