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77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92" d="100"/>
          <a:sy n="92" d="100"/>
        </p:scale>
        <p:origin x="-112" y="-8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printerSettings" Target="printerSettings/printerSettings1.bin"/><Relationship Id="rId25" Type="http://schemas.openxmlformats.org/officeDocument/2006/relationships/presProps" Target="presProps.xml"/><Relationship Id="rId26" Type="http://schemas.openxmlformats.org/officeDocument/2006/relationships/viewProps" Target="viewProps.xml"/><Relationship Id="rId27" Type="http://schemas.openxmlformats.org/officeDocument/2006/relationships/theme" Target="theme/theme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5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1676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419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191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434609"/>
            <a:ext cx="374904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2551176"/>
            <a:ext cx="3749040" cy="3145536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spcAft>
                <a:spcPts val="10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798020" y="538594"/>
            <a:ext cx="1808485" cy="516710"/>
          </a:xfrm>
          <a:prstGeom prst="rect">
            <a:avLst/>
          </a:prstGeom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150174">
            <a:off x="4827538" y="836203"/>
            <a:ext cx="3657600" cy="493776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55093">
            <a:off x="2359666" y="458370"/>
            <a:ext cx="4424669" cy="3079124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2 Immagini sopra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11" name="Picture 10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6835967" y="278688"/>
            <a:ext cx="1695954" cy="48455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924825"/>
            <a:ext cx="8001000" cy="1709928"/>
          </a:xfr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71500" y="4800600"/>
            <a:ext cx="8001000" cy="121920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8" name="Picture 7" descr="shortRul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24225" y="466612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3" name="Picture 12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785255">
            <a:off x="2866028" y="3182426"/>
            <a:ext cx="1695954" cy="484558"/>
          </a:xfrm>
          <a:prstGeom prst="rect">
            <a:avLst/>
          </a:prstGeom>
        </p:spPr>
      </p:pic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150321">
            <a:off x="4329929" y="546774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317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380673">
            <a:off x="699762" y="451178"/>
            <a:ext cx="4163077" cy="2961146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3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83480" y="4800600"/>
            <a:ext cx="3246120" cy="1188720"/>
          </a:xfrm>
        </p:spPr>
        <p:txBody>
          <a:bodyPr vert="horz" lIns="91440" tIns="45720" rIns="91440" bIns="45720" rtlCol="0" anchor="t" anchorCtr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415567" y="369110"/>
            <a:ext cx="3794703" cy="272976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0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0973137">
            <a:off x="530124" y="631160"/>
            <a:ext cx="3837559" cy="2604282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4" name="Picture Placeholder 2"/>
          <p:cNvSpPr>
            <a:spLocks noGrp="1"/>
          </p:cNvSpPr>
          <p:nvPr>
            <p:ph type="pic" idx="14"/>
          </p:nvPr>
        </p:nvSpPr>
        <p:spPr>
          <a:xfrm rot="470783">
            <a:off x="708565" y="3070624"/>
            <a:ext cx="3918749" cy="2827517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114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1" name="Title 1"/>
          <p:cNvSpPr>
            <a:spLocks noGrp="1"/>
          </p:cNvSpPr>
          <p:nvPr>
            <p:ph type="title"/>
          </p:nvPr>
        </p:nvSpPr>
        <p:spPr>
          <a:xfrm rot="21240000">
            <a:off x="4717562" y="3396154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stile</a:t>
            </a:r>
            <a:endParaRPr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4 Immagini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2000" y="4876800"/>
            <a:ext cx="3048000" cy="1188720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ctr">
              <a:spcAft>
                <a:spcPts val="300"/>
              </a:spcAft>
              <a:buNone/>
              <a:defRPr sz="20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15" name="Picture 14" descr="parAvion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308222">
            <a:off x="7428515" y="2619243"/>
            <a:ext cx="1580737" cy="451639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6339646" y="604321"/>
            <a:ext cx="1610332" cy="2025115"/>
          </a:xfrm>
          <a:prstGeom prst="rect">
            <a:avLst/>
          </a:prstGeom>
        </p:spPr>
      </p:pic>
      <p:pic>
        <p:nvPicPr>
          <p:cNvPr id="13" name="Picture 12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322260">
            <a:off x="4891846" y="985321"/>
            <a:ext cx="1610332" cy="2025115"/>
          </a:xfrm>
          <a:prstGeom prst="rect">
            <a:avLst/>
          </a:prstGeom>
        </p:spPr>
      </p:pic>
      <p:sp>
        <p:nvSpPr>
          <p:cNvPr id="16" name="Picture Placeholder 2"/>
          <p:cNvSpPr>
            <a:spLocks noGrp="1"/>
          </p:cNvSpPr>
          <p:nvPr>
            <p:ph type="pic" idx="14"/>
          </p:nvPr>
        </p:nvSpPr>
        <p:spPr>
          <a:xfrm rot="247118">
            <a:off x="5075220" y="1165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7" name="Picture Placeholder 2"/>
          <p:cNvSpPr>
            <a:spLocks noGrp="1"/>
          </p:cNvSpPr>
          <p:nvPr>
            <p:ph type="pic" idx="15"/>
          </p:nvPr>
        </p:nvSpPr>
        <p:spPr>
          <a:xfrm rot="271248">
            <a:off x="6523020" y="784774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 rot="253865">
            <a:off x="4519045" y="2873698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6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 algn="r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1193488">
            <a:off x="610678" y="450635"/>
            <a:ext cx="3931920" cy="2834640"/>
          </a:xfrm>
          <a:solidFill>
            <a:srgbClr val="FFFFFF">
              <a:shade val="85000"/>
            </a:srgbClr>
          </a:solidFill>
          <a:ln w="31750" cap="sq">
            <a:solidFill>
              <a:srgbClr val="FDFDFD"/>
            </a:solidFill>
            <a:miter lim="800000"/>
          </a:ln>
          <a:effectLst>
            <a:outerShdw blurRad="88900" dist="44450" dir="90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 rot="21240000">
            <a:off x="455724" y="3551615"/>
            <a:ext cx="3474720" cy="1097280"/>
          </a:xfrm>
        </p:spPr>
        <p:txBody>
          <a:bodyPr vert="horz" lIns="91440" tIns="45720" rIns="91440" bIns="45720" rtlCol="0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spcAft>
                <a:spcPts val="300"/>
              </a:spcAft>
              <a:buNone/>
              <a:defRPr sz="2800" kern="1200">
                <a:solidFill>
                  <a:schemeClr val="tx1"/>
                </a:solidFill>
                <a:latin typeface="Mistral" pitchFamily="66" charset="0"/>
                <a:ea typeface="+mn-ea"/>
                <a:cs typeface="+mn-cs"/>
              </a:defRPr>
            </a:lvl1pPr>
          </a:lstStyle>
          <a:p>
            <a:pPr marL="0" lvl="0" indent="0" algn="ctr" defTabSz="914400" rtl="0" eaLnBrk="1" latinLnBrk="0" hangingPunct="1">
              <a:spcBef>
                <a:spcPts val="0"/>
              </a:spcBef>
              <a:spcAft>
                <a:spcPts val="1800"/>
              </a:spcAft>
              <a:buFont typeface="Wingdings 2" pitchFamily="18" charset="2"/>
              <a:buNone/>
            </a:pPr>
            <a:r>
              <a:rPr lang="it-IT" smtClean="0"/>
              <a:t>Fare clic per modificare stile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  <a:lvl6pPr marL="2286000" indent="-457200">
              <a:defRPr/>
            </a:lvl6pPr>
            <a:lvl7pPr marL="2286000" indent="-457200">
              <a:defRPr/>
            </a:lvl7pPr>
            <a:lvl8pPr marL="2286000" indent="-457200">
              <a:defRPr/>
            </a:lvl8pPr>
            <a:lvl9pPr marL="2286000" indent="-457200">
              <a:defRPr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7" name="Picture 6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6634" y="577849"/>
            <a:ext cx="1882589" cy="5461001"/>
          </a:xfrm>
        </p:spPr>
        <p:txBody>
          <a:bodyPr vert="eaVert"/>
          <a:lstStyle>
            <a:lvl1pPr>
              <a:defRPr sz="440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78224" y="577849"/>
            <a:ext cx="5768788" cy="5461001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7" name="Picture 6" descr="vertical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12859" y="1562100"/>
            <a:ext cx="152400" cy="37338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8" name="Picture 7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iapositiva titolo con 3 immag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TitlePageOverlay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1500" y="2057401"/>
            <a:ext cx="8001000" cy="2424766"/>
          </a:xfrm>
        </p:spPr>
        <p:txBody>
          <a:bodyPr anchor="b" anchorCtr="0">
            <a:noAutofit/>
          </a:bodyPr>
          <a:lstStyle>
            <a:lvl1pPr>
              <a:defRPr sz="560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1500" y="4800600"/>
            <a:ext cx="8001000" cy="1219200"/>
          </a:xfrm>
        </p:spPr>
        <p:txBody>
          <a:bodyPr/>
          <a:lstStyle>
            <a:lvl1pPr marL="0" indent="0" algn="ctr">
              <a:spcAft>
                <a:spcPts val="0"/>
              </a:spcAft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5100" y="4572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66660">
            <a:off x="5138374" y="599839"/>
            <a:ext cx="1610332" cy="2025115"/>
          </a:xfrm>
          <a:prstGeom prst="rect">
            <a:avLst/>
          </a:prstGeom>
        </p:spPr>
      </p:pic>
      <p:pic>
        <p:nvPicPr>
          <p:cNvPr id="11" name="Picture 10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329776">
            <a:off x="2072772" y="555386"/>
            <a:ext cx="1610332" cy="2025115"/>
          </a:xfrm>
          <a:prstGeom prst="rect">
            <a:avLst/>
          </a:prstGeom>
        </p:spPr>
      </p:pic>
      <p:sp>
        <p:nvSpPr>
          <p:cNvPr id="12" name="Picture Placeholder 2"/>
          <p:cNvSpPr>
            <a:spLocks noGrp="1"/>
          </p:cNvSpPr>
          <p:nvPr>
            <p:ph type="pic" idx="14"/>
          </p:nvPr>
        </p:nvSpPr>
        <p:spPr>
          <a:xfrm rot="21254634">
            <a:off x="2256146" y="735839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sp>
        <p:nvSpPr>
          <p:cNvPr id="13" name="Picture Placeholder 2"/>
          <p:cNvSpPr>
            <a:spLocks noGrp="1"/>
          </p:cNvSpPr>
          <p:nvPr>
            <p:ph type="pic" idx="15"/>
          </p:nvPr>
        </p:nvSpPr>
        <p:spPr>
          <a:xfrm rot="21315648">
            <a:off x="5321748" y="780292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  <p:pic>
        <p:nvPicPr>
          <p:cNvPr id="14" name="Picture 13" descr="pictureStamp-Fram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51790">
            <a:off x="3591963" y="936015"/>
            <a:ext cx="1610332" cy="2025115"/>
          </a:xfrm>
          <a:prstGeom prst="rect">
            <a:avLst/>
          </a:prstGeom>
        </p:spPr>
      </p:pic>
      <p:sp>
        <p:nvSpPr>
          <p:cNvPr id="17" name="Picture Placeholder 2"/>
          <p:cNvSpPr>
            <a:spLocks noGrp="1"/>
          </p:cNvSpPr>
          <p:nvPr>
            <p:ph type="pic" idx="17"/>
          </p:nvPr>
        </p:nvSpPr>
        <p:spPr>
          <a:xfrm rot="100778">
            <a:off x="3775337" y="1116468"/>
            <a:ext cx="1243584" cy="1664208"/>
          </a:xfrm>
          <a:solidFill>
            <a:srgbClr val="FFFFFF">
              <a:shade val="85000"/>
            </a:srgbClr>
          </a:solidFill>
          <a:ln w="114300" cap="sq">
            <a:noFill/>
            <a:miter lim="800000"/>
          </a:ln>
          <a:effectLst/>
          <a:scene3d>
            <a:camera prst="perspectiveRelaxed">
              <a:rot lat="0" lon="0" rev="0"/>
            </a:camera>
            <a:lightRig rig="twoPt" dir="t">
              <a:rot lat="0" lon="0" rev="7200000"/>
            </a:lightRig>
          </a:scene3d>
          <a:sp3d prstMaterial="matte">
            <a:contourClr>
              <a:srgbClr val="FFFFFF"/>
            </a:contourClr>
          </a:sp3d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Trascinare l'immagine su un segnaposto o fare clic sull'icona per aggiungerla</a:t>
            </a:r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1282700"/>
            <a:ext cx="8001000" cy="1917700"/>
          </a:xfrm>
        </p:spPr>
        <p:txBody>
          <a:bodyPr anchor="b" anchorCtr="0">
            <a:noAutofit/>
          </a:bodyPr>
          <a:lstStyle>
            <a:lvl1pPr algn="ctr">
              <a:defRPr sz="5600" b="0" cap="none" baseline="0">
                <a:solidFill>
                  <a:schemeClr val="tx1"/>
                </a:solidFill>
              </a:defRPr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3644153"/>
            <a:ext cx="8001000" cy="833718"/>
          </a:xfrm>
        </p:spPr>
        <p:txBody>
          <a:bodyPr anchor="t" anchorCtr="0"/>
          <a:lstStyle>
            <a:lvl1pPr marL="0" indent="0" algn="ctr">
              <a:spcAft>
                <a:spcPts val="0"/>
              </a:spcAft>
              <a:buNone/>
              <a:defRPr sz="20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33528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7150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23460" y="1936751"/>
            <a:ext cx="3749040" cy="4102100"/>
          </a:xfrm>
        </p:spPr>
        <p:txBody>
          <a:bodyPr>
            <a:normAutofit/>
          </a:bodyPr>
          <a:lstStyle>
            <a:lvl1pPr>
              <a:spcAft>
                <a:spcPts val="1600"/>
              </a:spcAft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9" name="Picture 8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150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23460" y="1874838"/>
            <a:ext cx="3749040" cy="639762"/>
          </a:xfrm>
        </p:spPr>
        <p:txBody>
          <a:bodyPr anchor="ctr" anchorCtr="0">
            <a:noAutofit/>
          </a:bodyPr>
          <a:lstStyle>
            <a:lvl1pPr marL="0" indent="0" algn="ctr">
              <a:spcAft>
                <a:spcPts val="0"/>
              </a:spcAft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23460" y="2590800"/>
            <a:ext cx="3749040" cy="3448050"/>
          </a:xfrm>
        </p:spPr>
        <p:txBody>
          <a:bodyPr>
            <a:normAutofit/>
          </a:bodyPr>
          <a:lstStyle>
            <a:lvl1pPr>
              <a:spcAft>
                <a:spcPts val="1400"/>
              </a:spcAft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1800"/>
            </a:lvl6pPr>
            <a:lvl7pPr marL="2290763" indent="-461963">
              <a:defRPr sz="1800"/>
            </a:lvl7pPr>
            <a:lvl8pPr marL="2290763" indent="-461963">
              <a:defRPr sz="1800"/>
            </a:lvl8pPr>
            <a:lvl9pPr marL="2290763" indent="-461963"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11" name="Picture 10" descr="standard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05100" y="1524000"/>
            <a:ext cx="3733800" cy="15240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6153" y="443752"/>
            <a:ext cx="3749040" cy="1707777"/>
          </a:xfrm>
        </p:spPr>
        <p:txBody>
          <a:bodyPr anchor="b">
            <a:noAutofit/>
          </a:bodyPr>
          <a:lstStyle>
            <a:lvl1pPr algn="ctr">
              <a:defRPr sz="3600" b="0"/>
            </a:lvl1pPr>
          </a:lstStyle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27494" y="430306"/>
            <a:ext cx="3749040" cy="5608544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 marL="2290763" indent="-461963">
              <a:defRPr sz="2000"/>
            </a:lvl6pPr>
            <a:lvl7pPr marL="2290763" indent="-461963">
              <a:defRPr sz="2000"/>
            </a:lvl7pPr>
            <a:lvl8pPr marL="2290763" indent="-461963">
              <a:defRPr sz="2000"/>
            </a:lvl8pPr>
            <a:lvl9pPr marL="2290763" indent="-461963"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6153" y="2554940"/>
            <a:ext cx="3749040" cy="3146613"/>
          </a:xfrm>
        </p:spPr>
        <p:txBody>
          <a:bodyPr>
            <a:normAutofit/>
          </a:bodyPr>
          <a:lstStyle>
            <a:lvl1pPr marL="0" indent="0" algn="ctr">
              <a:spcAft>
                <a:spcPts val="1000"/>
              </a:spcAft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  <p:pic>
        <p:nvPicPr>
          <p:cNvPr id="9" name="Picture 8" descr="shortRu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2898" y="2305609"/>
            <a:ext cx="2495550" cy="95250"/>
          </a:xfrm>
          <a:prstGeom prst="rect">
            <a:avLst/>
          </a:prstGeom>
          <a:effectLst>
            <a:outerShdw blurRad="25400" sx="101000" sy="101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theme" Target="../theme/theme1.xml"/><Relationship Id="rId18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PageOverlay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715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it-IT" smtClean="0"/>
              <a:t>Fare clic per modificare stile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71500" y="1905000"/>
            <a:ext cx="80010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372100" y="6158753"/>
            <a:ext cx="320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fld id="{A4A6734C-E115-4BC5-9FB0-F9BF6FABFDA0}" type="datetimeFigureOut">
              <a:rPr lang="en-US" smtClean="0"/>
              <a:t>17/03/20</a:t>
            </a:fld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46220" y="6158753"/>
            <a:ext cx="10515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2"/>
                </a:solidFill>
              </a:defRPr>
            </a:lvl1pPr>
          </a:lstStyle>
          <a:p>
            <a:fld id="{D739C4FB-7D33-419B-8833-D1372BFD11C8}" type="slidenum">
              <a:rPr lang="en-US" smtClean="0"/>
              <a:t>‹n.›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914400" rtl="0" eaLnBrk="1" latinLnBrk="0" hangingPunct="1">
        <a:spcBef>
          <a:spcPts val="0"/>
        </a:spcBef>
        <a:spcAft>
          <a:spcPts val="2000"/>
        </a:spcAft>
        <a:buFont typeface="Wingdings 2" pitchFamily="18" charset="2"/>
        <a:buChar char="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indent="-457200" algn="l" defTabSz="914400" rtl="0" eaLnBrk="1" latinLnBrk="0" hangingPunct="1">
        <a:spcBef>
          <a:spcPts val="0"/>
        </a:spcBef>
        <a:spcAft>
          <a:spcPts val="1000"/>
        </a:spcAft>
        <a:buClr>
          <a:schemeClr val="bg2"/>
        </a:buClr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286000" indent="-457200" algn="l" defTabSz="914400" rtl="0" eaLnBrk="1" latinLnBrk="0" hangingPunct="1">
        <a:spcBef>
          <a:spcPts val="0"/>
        </a:spcBef>
        <a:spcAft>
          <a:spcPts val="1000"/>
        </a:spcAft>
        <a:buFont typeface="Wingdings 2" pitchFamily="18" charset="2"/>
        <a:buChar char="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7432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6pPr>
      <a:lvl7pPr marL="32051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7pPr>
      <a:lvl8pPr marL="3657600" indent="-461963" algn="l" defTabSz="914400" rtl="0" eaLnBrk="1" latinLnBrk="0" hangingPunct="1">
        <a:spcBef>
          <a:spcPts val="0"/>
        </a:spcBef>
        <a:spcAft>
          <a:spcPts val="600"/>
        </a:spcAft>
        <a:buClr>
          <a:schemeClr val="bg2"/>
        </a:buClr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8pPr>
      <a:lvl9pPr marL="4119563" indent="-461963" algn="l" defTabSz="914400" rtl="0" eaLnBrk="1" latinLnBrk="0" hangingPunct="1">
        <a:spcBef>
          <a:spcPts val="0"/>
        </a:spcBef>
        <a:spcAft>
          <a:spcPts val="600"/>
        </a:spcAft>
        <a:buFont typeface="Wingdings 2" pitchFamily="18" charset="2"/>
        <a:buChar char="ò"/>
        <a:defRPr lang="en-US" sz="1800" kern="1200" dirty="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 smtClean="0"/>
              <a:t>Il feudo</a:t>
            </a:r>
            <a:endParaRPr lang="it-IT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17681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Le </a:t>
            </a:r>
            <a:r>
              <a:rPr lang="it-IT" i="1" dirty="0" err="1" smtClean="0"/>
              <a:t>immunitates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39607" y="1698107"/>
            <a:ext cx="8541987" cy="4927748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it-IT" dirty="0"/>
              <a:t>Quando la terra data in beneficio ha la caratteristica di essere una terra ‘</a:t>
            </a:r>
            <a:r>
              <a:rPr lang="it-IT" dirty="0" smtClean="0"/>
              <a:t>immune’ (le terre fiscali o quelle delle chiese), </a:t>
            </a:r>
            <a:r>
              <a:rPr lang="it-IT" dirty="0"/>
              <a:t>il carattere immunitario </a:t>
            </a:r>
            <a:r>
              <a:rPr lang="it-IT" dirty="0" smtClean="0"/>
              <a:t>si trasferisce </a:t>
            </a:r>
            <a:r>
              <a:rPr lang="it-IT" dirty="0"/>
              <a:t>assieme alla </a:t>
            </a:r>
            <a:r>
              <a:rPr lang="it-IT" dirty="0" smtClean="0"/>
              <a:t>terra. Le </a:t>
            </a:r>
            <a:r>
              <a:rPr lang="it-IT" dirty="0"/>
              <a:t>principali </a:t>
            </a:r>
            <a:r>
              <a:rPr lang="it-IT" i="1" dirty="0" err="1"/>
              <a:t>immunitates</a:t>
            </a:r>
            <a:r>
              <a:rPr lang="it-IT" dirty="0"/>
              <a:t> </a:t>
            </a:r>
            <a:r>
              <a:rPr lang="it-IT" dirty="0" smtClean="0"/>
              <a:t>(= esenzioni) sono</a:t>
            </a:r>
            <a:r>
              <a:rPr lang="it-IT" dirty="0"/>
              <a:t>:</a:t>
            </a:r>
          </a:p>
          <a:p>
            <a:pPr>
              <a:buFontTx/>
              <a:buNone/>
            </a:pPr>
            <a:r>
              <a:rPr lang="it-IT" dirty="0"/>
              <a:t>L</a:t>
            </a:r>
            <a:r>
              <a:rPr lang="it-IT" dirty="0">
                <a:latin typeface="Arial"/>
              </a:rPr>
              <a:t>’</a:t>
            </a:r>
            <a:r>
              <a:rPr lang="it-IT" i="1" dirty="0" err="1">
                <a:solidFill>
                  <a:srgbClr val="0000FF"/>
                </a:solidFill>
              </a:rPr>
              <a:t>introitus</a:t>
            </a:r>
            <a:r>
              <a:rPr lang="it-IT" dirty="0"/>
              <a:t> (cioè il potere di negare l</a:t>
            </a:r>
            <a:r>
              <a:rPr lang="it-IT" dirty="0">
                <a:latin typeface="Arial"/>
              </a:rPr>
              <a:t>’</a:t>
            </a:r>
            <a:r>
              <a:rPr lang="it-IT" dirty="0"/>
              <a:t>accesso al </a:t>
            </a:r>
            <a:r>
              <a:rPr lang="it-IT" dirty="0" smtClean="0"/>
              <a:t>fondo agli ufficiali regi)</a:t>
            </a:r>
            <a:endParaRPr lang="it-IT" dirty="0"/>
          </a:p>
          <a:p>
            <a:pPr>
              <a:buFontTx/>
              <a:buNone/>
            </a:pPr>
            <a:r>
              <a:rPr lang="it-IT" dirty="0"/>
              <a:t>L</a:t>
            </a:r>
            <a:r>
              <a:rPr lang="it-IT" dirty="0">
                <a:latin typeface="Arial"/>
              </a:rPr>
              <a:t>’</a:t>
            </a:r>
            <a:r>
              <a:rPr lang="it-IT" i="1" dirty="0" err="1">
                <a:solidFill>
                  <a:srgbClr val="0000FF"/>
                </a:solidFill>
              </a:rPr>
              <a:t>exactio</a:t>
            </a:r>
            <a:r>
              <a:rPr lang="it-IT" dirty="0"/>
              <a:t> (ovvero il potere di </a:t>
            </a:r>
            <a:r>
              <a:rPr lang="it-IT" dirty="0" smtClean="0"/>
              <a:t>escludere gli esattori regi dalla raccolta delle </a:t>
            </a:r>
            <a:r>
              <a:rPr lang="it-IT" dirty="0"/>
              <a:t>tasse nei confronti di quanti abitino in quella terra)</a:t>
            </a:r>
          </a:p>
          <a:p>
            <a:pPr>
              <a:buFontTx/>
              <a:buNone/>
            </a:pPr>
            <a:r>
              <a:rPr lang="it-IT" dirty="0"/>
              <a:t>La </a:t>
            </a:r>
            <a:r>
              <a:rPr lang="it-IT" i="1" dirty="0" err="1">
                <a:solidFill>
                  <a:srgbClr val="0000FF"/>
                </a:solidFill>
              </a:rPr>
              <a:t>districtio</a:t>
            </a:r>
            <a:r>
              <a:rPr lang="it-IT" dirty="0"/>
              <a:t> (ovvero il potere di ‘dire giustizia’ entro i </a:t>
            </a:r>
            <a:r>
              <a:rPr lang="it-IT" dirty="0" smtClean="0"/>
              <a:t>confini escludendo i giudici regi)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2527681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 smtClean="0"/>
              <a:t>Aleatorietà della concessione</a:t>
            </a:r>
            <a:endParaRPr lang="it-IT" sz="4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527" y="1753329"/>
            <a:ext cx="8506047" cy="4860545"/>
          </a:xfrm>
        </p:spPr>
        <p:txBody>
          <a:bodyPr>
            <a:normAutofit fontScale="85000" lnSpcReduction="10000"/>
          </a:bodyPr>
          <a:lstStyle/>
          <a:p>
            <a:pPr marL="0" indent="0" algn="just">
              <a:buNone/>
            </a:pPr>
            <a:r>
              <a:rPr lang="it-IT" sz="3200" dirty="0" smtClean="0">
                <a:solidFill>
                  <a:srgbClr val="000000"/>
                </a:solidFill>
              </a:rPr>
              <a:t>A </a:t>
            </a:r>
            <a:r>
              <a:rPr lang="it-IT" sz="3200" dirty="0">
                <a:solidFill>
                  <a:srgbClr val="000000"/>
                </a:solidFill>
              </a:rPr>
              <a:t>differenza di altri contratti di concessione fondiaria </a:t>
            </a:r>
            <a:r>
              <a:rPr lang="it-IT" sz="3200" dirty="0" smtClean="0">
                <a:solidFill>
                  <a:srgbClr val="000000"/>
                </a:solidFill>
              </a:rPr>
              <a:t>(enfiteusi</a:t>
            </a:r>
            <a:r>
              <a:rPr lang="it-IT" sz="3200" dirty="0">
                <a:solidFill>
                  <a:srgbClr val="000000"/>
                </a:solidFill>
              </a:rPr>
              <a:t>, </a:t>
            </a:r>
            <a:r>
              <a:rPr lang="it-IT" sz="3200" dirty="0" smtClean="0">
                <a:solidFill>
                  <a:srgbClr val="000000"/>
                </a:solidFill>
              </a:rPr>
              <a:t>usufrutto, </a:t>
            </a:r>
            <a:r>
              <a:rPr lang="it-IT" sz="3200" dirty="0" err="1" smtClean="0">
                <a:solidFill>
                  <a:srgbClr val="000000"/>
                </a:solidFill>
              </a:rPr>
              <a:t>precària</a:t>
            </a:r>
            <a:r>
              <a:rPr lang="it-IT" sz="3200" dirty="0" smtClean="0">
                <a:solidFill>
                  <a:srgbClr val="000000"/>
                </a:solidFill>
              </a:rPr>
              <a:t>), il beneficio </a:t>
            </a:r>
            <a:r>
              <a:rPr lang="it-IT" sz="3200" dirty="0">
                <a:solidFill>
                  <a:srgbClr val="000000"/>
                </a:solidFill>
              </a:rPr>
              <a:t>si costituisce, di solito, </a:t>
            </a:r>
            <a:r>
              <a:rPr lang="it-IT" sz="3200" dirty="0">
                <a:solidFill>
                  <a:srgbClr val="3366FF"/>
                </a:solidFill>
              </a:rPr>
              <a:t>senza </a:t>
            </a:r>
            <a:r>
              <a:rPr lang="it-IT" sz="3200" dirty="0" smtClean="0">
                <a:solidFill>
                  <a:srgbClr val="3366FF"/>
                </a:solidFill>
              </a:rPr>
              <a:t>che si rediga un </a:t>
            </a:r>
            <a:r>
              <a:rPr lang="it-IT" sz="3200" dirty="0">
                <a:solidFill>
                  <a:srgbClr val="3366FF"/>
                </a:solidFill>
              </a:rPr>
              <a:t>atto </a:t>
            </a:r>
            <a:r>
              <a:rPr lang="it-IT" sz="3200" dirty="0" smtClean="0">
                <a:solidFill>
                  <a:srgbClr val="3366FF"/>
                </a:solidFill>
              </a:rPr>
              <a:t>scritto</a:t>
            </a:r>
            <a:r>
              <a:rPr lang="it-IT" sz="3200" dirty="0" smtClean="0">
                <a:solidFill>
                  <a:srgbClr val="00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it-IT" sz="3200" dirty="0" smtClean="0">
                <a:solidFill>
                  <a:srgbClr val="000000"/>
                </a:solidFill>
              </a:rPr>
              <a:t>Questo perché la </a:t>
            </a:r>
            <a:r>
              <a:rPr lang="it-IT" sz="3200" dirty="0">
                <a:solidFill>
                  <a:srgbClr val="000000"/>
                </a:solidFill>
              </a:rPr>
              <a:t>carta scritta è </a:t>
            </a:r>
            <a:r>
              <a:rPr lang="it-IT" sz="3200" dirty="0" smtClean="0">
                <a:solidFill>
                  <a:srgbClr val="000000"/>
                </a:solidFill>
              </a:rPr>
              <a:t>strumento </a:t>
            </a:r>
            <a:r>
              <a:rPr lang="it-IT" sz="3200" dirty="0">
                <a:solidFill>
                  <a:srgbClr val="000000"/>
                </a:solidFill>
              </a:rPr>
              <a:t>di </a:t>
            </a:r>
            <a:r>
              <a:rPr lang="it-IT" sz="3200" i="1" dirty="0" err="1">
                <a:solidFill>
                  <a:srgbClr val="000000"/>
                </a:solidFill>
              </a:rPr>
              <a:t>firmitas</a:t>
            </a:r>
            <a:r>
              <a:rPr lang="it-IT" sz="3200" dirty="0">
                <a:solidFill>
                  <a:srgbClr val="000000"/>
                </a:solidFill>
              </a:rPr>
              <a:t> </a:t>
            </a:r>
            <a:r>
              <a:rPr lang="it-IT" sz="3200" i="1" dirty="0">
                <a:solidFill>
                  <a:srgbClr val="000000"/>
                </a:solidFill>
              </a:rPr>
              <a:t>et </a:t>
            </a:r>
            <a:r>
              <a:rPr lang="it-IT" sz="3200" i="1" dirty="0" err="1" smtClean="0">
                <a:solidFill>
                  <a:srgbClr val="000000"/>
                </a:solidFill>
              </a:rPr>
              <a:t>stabilitas</a:t>
            </a:r>
            <a:r>
              <a:rPr lang="it-IT" sz="3200" dirty="0" smtClean="0">
                <a:solidFill>
                  <a:srgbClr val="000000"/>
                </a:solidFill>
              </a:rPr>
              <a:t> (attribuisce cioè solidità al rapporto che descrive). Il </a:t>
            </a:r>
            <a:r>
              <a:rPr lang="it-IT" sz="3200" i="1" dirty="0" smtClean="0">
                <a:solidFill>
                  <a:srgbClr val="000000"/>
                </a:solidFill>
              </a:rPr>
              <a:t>senior</a:t>
            </a:r>
            <a:r>
              <a:rPr lang="it-IT" sz="3200" dirty="0" smtClean="0">
                <a:solidFill>
                  <a:srgbClr val="000000"/>
                </a:solidFill>
              </a:rPr>
              <a:t> ha invece interesse a mantenere aleatorio il modo in cui retribuire </a:t>
            </a:r>
            <a:r>
              <a:rPr lang="it-IT" sz="3200" dirty="0" smtClean="0">
                <a:solidFill>
                  <a:srgbClr val="000000"/>
                </a:solidFill>
              </a:rPr>
              <a:t>il </a:t>
            </a:r>
            <a:r>
              <a:rPr lang="it-IT" sz="3200" dirty="0" smtClean="0">
                <a:solidFill>
                  <a:srgbClr val="000000"/>
                </a:solidFill>
              </a:rPr>
              <a:t>servizio reso dal </a:t>
            </a:r>
            <a:r>
              <a:rPr lang="it-IT" sz="3200" i="1" dirty="0" err="1" smtClean="0">
                <a:solidFill>
                  <a:srgbClr val="000000"/>
                </a:solidFill>
              </a:rPr>
              <a:t>vassus</a:t>
            </a:r>
            <a:r>
              <a:rPr lang="it-IT" sz="3200" dirty="0" smtClean="0"/>
              <a:t>.</a:t>
            </a:r>
            <a:endParaRPr lang="it-IT" sz="3200" dirty="0" smtClean="0"/>
          </a:p>
          <a:p>
            <a:pPr marL="0" indent="0" algn="just">
              <a:buNone/>
            </a:pPr>
            <a:r>
              <a:rPr lang="it-IT" sz="3200" dirty="0" smtClean="0"/>
              <a:t>I </a:t>
            </a:r>
            <a:r>
              <a:rPr lang="it-IT" sz="3200" dirty="0" smtClean="0"/>
              <a:t>signori feudali</a:t>
            </a:r>
            <a:r>
              <a:rPr lang="it-IT" sz="3200" dirty="0" smtClean="0"/>
              <a:t> difenderanno </a:t>
            </a:r>
            <a:r>
              <a:rPr lang="it-IT" sz="3200" dirty="0"/>
              <a:t>in ogni modo il </a:t>
            </a:r>
            <a:r>
              <a:rPr lang="it-IT" sz="3200" dirty="0" smtClean="0"/>
              <a:t>diritto </a:t>
            </a:r>
            <a:r>
              <a:rPr lang="it-IT" sz="3200" dirty="0"/>
              <a:t>di revocare la </a:t>
            </a:r>
            <a:r>
              <a:rPr lang="it-IT" sz="3200" dirty="0" smtClean="0"/>
              <a:t>prestazione </a:t>
            </a:r>
            <a:r>
              <a:rPr lang="it-IT" sz="3200" dirty="0" smtClean="0"/>
              <a:t>o, soprattutto, di </a:t>
            </a:r>
            <a:r>
              <a:rPr lang="it-IT" sz="3200" dirty="0" smtClean="0"/>
              <a:t>mutarne </a:t>
            </a:r>
            <a:r>
              <a:rPr lang="it-IT" sz="3200" dirty="0"/>
              <a:t>la </a:t>
            </a:r>
            <a:r>
              <a:rPr lang="it-IT" sz="3200" dirty="0" smtClean="0"/>
              <a:t>natura e le modalità.</a:t>
            </a:r>
            <a:endParaRPr lang="it-IT" sz="3200" i="1" dirty="0" smtClean="0"/>
          </a:p>
        </p:txBody>
      </p:sp>
    </p:spTree>
    <p:extLst>
      <p:ext uri="{BB962C8B-B14F-4D97-AF65-F5344CB8AC3E}">
        <p14:creationId xmlns:p14="http://schemas.microsoft.com/office/powerpoint/2010/main" val="24969427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5745" y="274638"/>
            <a:ext cx="8769613" cy="1143000"/>
          </a:xfrm>
        </p:spPr>
        <p:txBody>
          <a:bodyPr/>
          <a:lstStyle/>
          <a:p>
            <a:r>
              <a:rPr lang="it-IT" sz="4400" dirty="0" smtClean="0"/>
              <a:t>La ‘giusta’ rottura della </a:t>
            </a:r>
            <a:r>
              <a:rPr lang="it-IT" sz="4400" i="1" dirty="0" err="1" smtClean="0"/>
              <a:t>fidelitas</a:t>
            </a:r>
            <a:r>
              <a:rPr lang="it-IT" sz="4400" dirty="0" smtClean="0"/>
              <a:t> </a:t>
            </a:r>
            <a:r>
              <a:rPr lang="it-IT" sz="4400" dirty="0" smtClean="0"/>
              <a:t>(1)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5745" y="1773285"/>
            <a:ext cx="8769613" cy="4888515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it-IT" sz="3600" dirty="0">
                <a:solidFill>
                  <a:srgbClr val="3366FF"/>
                </a:solidFill>
              </a:rPr>
              <a:t>Il rapporto </a:t>
            </a:r>
            <a:r>
              <a:rPr lang="it-IT" sz="3600" dirty="0" smtClean="0">
                <a:solidFill>
                  <a:srgbClr val="3366FF"/>
                </a:solidFill>
              </a:rPr>
              <a:t>vassallatico è </a:t>
            </a:r>
            <a:r>
              <a:rPr lang="it-IT" sz="3600" dirty="0">
                <a:solidFill>
                  <a:srgbClr val="3366FF"/>
                </a:solidFill>
              </a:rPr>
              <a:t>strutturalmente </a:t>
            </a:r>
            <a:r>
              <a:rPr lang="it-IT" sz="3600" dirty="0" smtClean="0">
                <a:solidFill>
                  <a:srgbClr val="3366FF"/>
                </a:solidFill>
              </a:rPr>
              <a:t>vitalizio</a:t>
            </a:r>
            <a:r>
              <a:rPr lang="it-IT" sz="3600" dirty="0" smtClean="0"/>
              <a:t>.</a:t>
            </a:r>
          </a:p>
          <a:p>
            <a:pPr marL="0" indent="0" algn="just">
              <a:buNone/>
            </a:pPr>
            <a:r>
              <a:rPr lang="it-IT" sz="3600" dirty="0" smtClean="0"/>
              <a:t>Tuttavia esso può risolversi </a:t>
            </a:r>
            <a:r>
              <a:rPr lang="it-IT" sz="3600" dirty="0"/>
              <a:t>se il </a:t>
            </a:r>
            <a:r>
              <a:rPr lang="it-IT" sz="3600" i="1" dirty="0"/>
              <a:t>senior</a:t>
            </a:r>
            <a:r>
              <a:rPr lang="it-IT" sz="3600" dirty="0"/>
              <a:t> tiene comportamenti che </a:t>
            </a:r>
            <a:r>
              <a:rPr lang="it-IT" sz="3600" dirty="0" smtClean="0"/>
              <a:t>ledono la </a:t>
            </a:r>
            <a:r>
              <a:rPr lang="it-IT" sz="3600" i="1" dirty="0" err="1"/>
              <a:t>fidelitas</a:t>
            </a:r>
            <a:r>
              <a:rPr lang="it-IT" sz="3600" dirty="0"/>
              <a:t> </a:t>
            </a:r>
            <a:r>
              <a:rPr lang="it-IT" sz="3600" dirty="0" smtClean="0"/>
              <a:t>dovuta </a:t>
            </a:r>
            <a:r>
              <a:rPr lang="it-IT" sz="3600" dirty="0"/>
              <a:t>al </a:t>
            </a:r>
            <a:r>
              <a:rPr lang="it-IT" sz="3600" i="1" dirty="0" err="1" smtClean="0"/>
              <a:t>vassus</a:t>
            </a:r>
            <a:r>
              <a:rPr lang="it-IT" sz="3600" dirty="0" smtClean="0"/>
              <a:t> e, in particolare, quando: </a:t>
            </a:r>
          </a:p>
          <a:p>
            <a:pPr algn="just">
              <a:buFontTx/>
              <a:buChar char="-"/>
            </a:pPr>
            <a:r>
              <a:rPr lang="it-IT" sz="3600" dirty="0"/>
              <a:t>i</a:t>
            </a:r>
            <a:r>
              <a:rPr lang="it-IT" sz="3600" dirty="0" smtClean="0"/>
              <a:t>l </a:t>
            </a:r>
            <a:r>
              <a:rPr lang="it-IT" sz="3600" i="1" dirty="0" smtClean="0"/>
              <a:t>senior </a:t>
            </a:r>
            <a:r>
              <a:rPr lang="it-IT" sz="3600" dirty="0"/>
              <a:t>richiede </a:t>
            </a:r>
            <a:r>
              <a:rPr lang="it-IT" sz="3600" dirty="0" smtClean="0"/>
              <a:t>servizi degradanti o comunque </a:t>
            </a:r>
            <a:r>
              <a:rPr lang="it-IT" sz="3600" dirty="0"/>
              <a:t>non consoni allo </a:t>
            </a:r>
            <a:r>
              <a:rPr lang="it-IT" sz="3600" i="1" dirty="0"/>
              <a:t>status</a:t>
            </a:r>
            <a:r>
              <a:rPr lang="it-IT" sz="3600" dirty="0"/>
              <a:t> del </a:t>
            </a:r>
            <a:r>
              <a:rPr lang="it-IT" sz="3600" dirty="0" err="1"/>
              <a:t>vasso</a:t>
            </a:r>
            <a:r>
              <a:rPr lang="it-IT" sz="3600" dirty="0"/>
              <a:t>; </a:t>
            </a:r>
            <a:endParaRPr lang="it-IT" sz="3600" i="1" dirty="0" smtClean="0"/>
          </a:p>
          <a:p>
            <a:pPr algn="just">
              <a:buFontTx/>
              <a:buChar char="-"/>
            </a:pPr>
            <a:r>
              <a:rPr lang="it-IT" sz="3600" dirty="0" smtClean="0"/>
              <a:t>il </a:t>
            </a:r>
            <a:r>
              <a:rPr lang="it-IT" sz="3600" i="1" dirty="0" smtClean="0"/>
              <a:t>senior</a:t>
            </a:r>
            <a:r>
              <a:rPr lang="it-IT" sz="3600" dirty="0" smtClean="0"/>
              <a:t> tenta di uccidere il </a:t>
            </a:r>
            <a:r>
              <a:rPr lang="it-IT" sz="3600" dirty="0" err="1" smtClean="0"/>
              <a:t>vasso</a:t>
            </a:r>
            <a:r>
              <a:rPr lang="it-IT" sz="3600" dirty="0"/>
              <a:t>; </a:t>
            </a:r>
          </a:p>
          <a:p>
            <a:pPr algn="just">
              <a:buFontTx/>
              <a:buChar char="-"/>
            </a:pPr>
            <a:r>
              <a:rPr lang="it-IT" sz="3600" dirty="0"/>
              <a:t>il senior commette adulterio con la moglie del </a:t>
            </a:r>
            <a:r>
              <a:rPr lang="it-IT" sz="3600" dirty="0" err="1" smtClean="0"/>
              <a:t>vasso</a:t>
            </a:r>
            <a:r>
              <a:rPr lang="it-IT" sz="3600" dirty="0" smtClean="0"/>
              <a:t>;</a:t>
            </a:r>
            <a:endParaRPr lang="it-IT" sz="3600" dirty="0" smtClean="0"/>
          </a:p>
          <a:p>
            <a:pPr algn="just">
              <a:buFontTx/>
              <a:buChar char="-"/>
            </a:pPr>
            <a:r>
              <a:rPr lang="it-IT" sz="3600" dirty="0"/>
              <a:t>i</a:t>
            </a:r>
            <a:r>
              <a:rPr lang="it-IT" sz="3600" dirty="0" smtClean="0"/>
              <a:t>l </a:t>
            </a:r>
            <a:r>
              <a:rPr lang="it-IT" sz="3600" i="1" dirty="0" smtClean="0"/>
              <a:t>senior </a:t>
            </a:r>
            <a:r>
              <a:rPr lang="it-IT" sz="3600" dirty="0" smtClean="0"/>
              <a:t>minaccia </a:t>
            </a:r>
            <a:r>
              <a:rPr lang="it-IT" sz="3600" dirty="0"/>
              <a:t>il </a:t>
            </a:r>
            <a:r>
              <a:rPr lang="it-IT" sz="3600" dirty="0" err="1"/>
              <a:t>vasso</a:t>
            </a:r>
            <a:r>
              <a:rPr lang="it-IT" sz="3600" dirty="0"/>
              <a:t> con la </a:t>
            </a:r>
            <a:r>
              <a:rPr lang="it-IT" sz="3600" dirty="0" smtClean="0"/>
              <a:t>spada sguainata; </a:t>
            </a:r>
          </a:p>
          <a:p>
            <a:pPr algn="just">
              <a:buFontTx/>
              <a:buChar char="-"/>
            </a:pPr>
            <a:r>
              <a:rPr lang="it-IT" sz="3600" dirty="0"/>
              <a:t>i</a:t>
            </a:r>
            <a:r>
              <a:rPr lang="it-IT" sz="3600" dirty="0" smtClean="0"/>
              <a:t>l </a:t>
            </a:r>
            <a:r>
              <a:rPr lang="it-IT" sz="3600" i="1" dirty="0" smtClean="0"/>
              <a:t>senior</a:t>
            </a:r>
            <a:r>
              <a:rPr lang="it-IT" sz="3600" dirty="0" smtClean="0"/>
              <a:t> omette di difendere il </a:t>
            </a:r>
            <a:r>
              <a:rPr lang="it-IT" sz="3600" dirty="0" err="1" smtClean="0"/>
              <a:t>vasso</a:t>
            </a:r>
            <a:r>
              <a:rPr lang="it-IT" sz="3600" dirty="0"/>
              <a:t>.</a:t>
            </a:r>
            <a:r>
              <a:rPr lang="it-IT" sz="3600" dirty="0" smtClean="0"/>
              <a:t> </a:t>
            </a:r>
            <a:endParaRPr lang="it-IT" sz="36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1685585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0877" y="274638"/>
            <a:ext cx="8724677" cy="1143000"/>
          </a:xfrm>
        </p:spPr>
        <p:txBody>
          <a:bodyPr/>
          <a:lstStyle/>
          <a:p>
            <a:r>
              <a:rPr lang="it-IT" sz="4400" dirty="0"/>
              <a:t>La ‘giusta’ rottura della </a:t>
            </a:r>
            <a:r>
              <a:rPr lang="it-IT" sz="4400" i="1" dirty="0" err="1" smtClean="0"/>
              <a:t>fidelitas</a:t>
            </a:r>
            <a:r>
              <a:rPr lang="it-IT" sz="4400" dirty="0" smtClean="0"/>
              <a:t> </a:t>
            </a:r>
            <a:r>
              <a:rPr lang="it-IT" sz="4400" dirty="0" smtClean="0"/>
              <a:t>(2)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71391" y="1725717"/>
            <a:ext cx="8326341" cy="4707757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800" dirty="0" smtClean="0"/>
              <a:t>Anche </a:t>
            </a:r>
            <a:r>
              <a:rPr lang="it-IT" sz="2800" dirty="0"/>
              <a:t>il </a:t>
            </a:r>
            <a:r>
              <a:rPr lang="it-IT" sz="2800" i="1" dirty="0" err="1"/>
              <a:t>senor</a:t>
            </a:r>
            <a:r>
              <a:rPr lang="it-IT" sz="2800" dirty="0"/>
              <a:t> poteva legittimamente </a:t>
            </a:r>
            <a:r>
              <a:rPr lang="it-IT" sz="2800" dirty="0" smtClean="0"/>
              <a:t>interrompere </a:t>
            </a:r>
            <a:r>
              <a:rPr lang="it-IT" sz="2800" dirty="0"/>
              <a:t>il rapporto di vassallaggio </a:t>
            </a:r>
            <a:r>
              <a:rPr lang="it-IT" sz="2800" dirty="0" smtClean="0"/>
              <a:t>se </a:t>
            </a:r>
            <a:r>
              <a:rPr lang="it-IT" sz="2800" dirty="0"/>
              <a:t>riteneva che il </a:t>
            </a:r>
            <a:r>
              <a:rPr lang="it-IT" sz="2800" i="1" dirty="0" err="1"/>
              <a:t>vassus</a:t>
            </a:r>
            <a:r>
              <a:rPr lang="it-IT" sz="2800" dirty="0"/>
              <a:t> avesse tenuto una </a:t>
            </a:r>
            <a:r>
              <a:rPr lang="it-IT" sz="2800" dirty="0" smtClean="0"/>
              <a:t>condotta </a:t>
            </a:r>
            <a:r>
              <a:rPr lang="it-IT" sz="2800" dirty="0"/>
              <a:t>tale da rompere la </a:t>
            </a:r>
            <a:r>
              <a:rPr lang="it-IT" sz="2800" i="1" dirty="0" err="1" smtClean="0"/>
              <a:t>fidelitas</a:t>
            </a:r>
            <a:r>
              <a:rPr lang="it-IT" sz="2800" dirty="0" smtClean="0"/>
              <a:t>. Ciò avveniva se, per </a:t>
            </a:r>
            <a:r>
              <a:rPr lang="it-IT" sz="2800" dirty="0" smtClean="0"/>
              <a:t>esempio, </a:t>
            </a:r>
            <a:r>
              <a:rPr lang="it-IT" sz="2800" dirty="0" smtClean="0"/>
              <a:t>il </a:t>
            </a:r>
            <a:r>
              <a:rPr lang="it-IT" sz="2800" i="1" dirty="0" err="1" smtClean="0"/>
              <a:t>vassus</a:t>
            </a:r>
            <a:r>
              <a:rPr lang="it-IT" sz="2800" dirty="0" smtClean="0"/>
              <a:t> si fosse ‘</a:t>
            </a:r>
            <a:r>
              <a:rPr lang="it-IT" sz="2800" dirty="0" err="1" smtClean="0"/>
              <a:t>accomendato</a:t>
            </a:r>
            <a:r>
              <a:rPr lang="it-IT" sz="2800" dirty="0" smtClean="0"/>
              <a:t>’ </a:t>
            </a:r>
            <a:r>
              <a:rPr lang="it-IT" sz="2800" dirty="0" smtClean="0"/>
              <a:t>contemporaneamente </a:t>
            </a:r>
            <a:r>
              <a:rPr lang="it-IT" sz="2800" dirty="0" smtClean="0"/>
              <a:t>a</a:t>
            </a:r>
            <a:r>
              <a:rPr lang="it-IT" sz="2800" dirty="0" smtClean="0"/>
              <a:t> </a:t>
            </a:r>
            <a:r>
              <a:rPr lang="it-IT" sz="2800" dirty="0" smtClean="0"/>
              <a:t>un altro </a:t>
            </a:r>
            <a:r>
              <a:rPr lang="it-IT" sz="2800" i="1" dirty="0" smtClean="0"/>
              <a:t>senior</a:t>
            </a:r>
            <a:r>
              <a:rPr lang="it-IT" sz="2800" dirty="0" smtClean="0"/>
              <a:t>.</a:t>
            </a:r>
          </a:p>
          <a:p>
            <a:pPr marL="0" indent="0" algn="just">
              <a:buNone/>
            </a:pPr>
            <a:r>
              <a:rPr lang="it-IT" sz="2800" dirty="0" smtClean="0"/>
              <a:t>Altro </a:t>
            </a:r>
            <a:r>
              <a:rPr lang="it-IT" sz="2800" dirty="0"/>
              <a:t>carattere tipico del rapporto feudale era infatti la sua </a:t>
            </a:r>
            <a:r>
              <a:rPr lang="it-IT" sz="2800" b="1" dirty="0"/>
              <a:t>esclusività</a:t>
            </a:r>
            <a:r>
              <a:rPr lang="it-IT" sz="2800" dirty="0"/>
              <a:t>. </a:t>
            </a:r>
            <a:endParaRPr lang="it-IT" sz="2800" dirty="0"/>
          </a:p>
          <a:p>
            <a:pPr marL="0" indent="0" algn="just">
              <a:buNone/>
            </a:pPr>
            <a:r>
              <a:rPr lang="it-IT" sz="2800" dirty="0"/>
              <a:t>Per evitare arbitrii, i vassalli ottennero </a:t>
            </a:r>
            <a:r>
              <a:rPr lang="it-IT" sz="2800" dirty="0" smtClean="0"/>
              <a:t>col tempo che </a:t>
            </a:r>
            <a:r>
              <a:rPr lang="it-IT" sz="2800" dirty="0"/>
              <a:t>fosse </a:t>
            </a:r>
            <a:r>
              <a:rPr lang="it-IT" sz="2800" dirty="0" smtClean="0"/>
              <a:t>un </a:t>
            </a:r>
            <a:r>
              <a:rPr lang="it-IT" sz="2800" dirty="0"/>
              <a:t>tribunale di pari ad accertare la </a:t>
            </a:r>
            <a:r>
              <a:rPr lang="it-IT" sz="2800" dirty="0" smtClean="0"/>
              <a:t>violazione </a:t>
            </a:r>
            <a:r>
              <a:rPr lang="it-IT" sz="2800" dirty="0"/>
              <a:t>degli obblighi di </a:t>
            </a:r>
            <a:r>
              <a:rPr lang="it-IT" sz="2800" i="1" dirty="0" err="1" smtClean="0"/>
              <a:t>fidelitas</a:t>
            </a:r>
            <a:endParaRPr lang="it-IT" sz="2800" i="1" dirty="0"/>
          </a:p>
        </p:txBody>
      </p:sp>
    </p:spTree>
    <p:extLst>
      <p:ext uri="{BB962C8B-B14F-4D97-AF65-F5344CB8AC3E}">
        <p14:creationId xmlns:p14="http://schemas.microsoft.com/office/powerpoint/2010/main" val="36439330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0"/>
            <a:ext cx="8001000" cy="1143000"/>
          </a:xfrm>
        </p:spPr>
        <p:txBody>
          <a:bodyPr/>
          <a:lstStyle/>
          <a:p>
            <a:r>
              <a:rPr lang="it-IT" dirty="0" smtClean="0"/>
              <a:t>Il contratto feudale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03707" y="1711911"/>
            <a:ext cx="8549769" cy="4937907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2800" dirty="0" smtClean="0"/>
              <a:t>Si può ricapitolare:</a:t>
            </a:r>
          </a:p>
          <a:p>
            <a:pPr marL="0" indent="0">
              <a:buNone/>
            </a:pPr>
            <a:r>
              <a:rPr lang="it-IT" sz="2800" dirty="0" smtClean="0"/>
              <a:t>il </a:t>
            </a:r>
            <a:r>
              <a:rPr lang="it-IT" sz="2800" dirty="0"/>
              <a:t>contratto </a:t>
            </a:r>
            <a:r>
              <a:rPr lang="it-IT" sz="2800" dirty="0"/>
              <a:t>feudale </a:t>
            </a:r>
            <a:r>
              <a:rPr lang="it-IT" sz="2800" dirty="0" smtClean="0"/>
              <a:t>si </a:t>
            </a:r>
            <a:r>
              <a:rPr lang="it-IT" sz="2800" dirty="0"/>
              <a:t>fonda sulla reciproca </a:t>
            </a:r>
            <a:r>
              <a:rPr lang="it-IT" sz="2800" i="1" dirty="0" err="1" smtClean="0"/>
              <a:t>fides</a:t>
            </a:r>
            <a:r>
              <a:rPr lang="it-IT" sz="2800" dirty="0" smtClean="0"/>
              <a:t>,</a:t>
            </a:r>
            <a:r>
              <a:rPr lang="it-IT" sz="2800" dirty="0" smtClean="0"/>
              <a:t> </a:t>
            </a:r>
            <a:r>
              <a:rPr lang="it-IT" sz="2800" dirty="0"/>
              <a:t>ha </a:t>
            </a:r>
            <a:r>
              <a:rPr lang="it-IT" sz="2800" dirty="0" smtClean="0"/>
              <a:t>quindi carattere </a:t>
            </a:r>
            <a:r>
              <a:rPr lang="it-IT" sz="2800" dirty="0" smtClean="0"/>
              <a:t>personale (ma le parti non sono su posizioni paritarie), prevede </a:t>
            </a:r>
            <a:r>
              <a:rPr lang="it-IT" sz="2800" dirty="0"/>
              <a:t>prestazioni corrispettive </a:t>
            </a:r>
            <a:r>
              <a:rPr lang="it-IT" sz="2800" dirty="0" smtClean="0"/>
              <a:t>e </a:t>
            </a:r>
            <a:r>
              <a:rPr lang="it-IT" sz="2800" dirty="0" smtClean="0"/>
              <a:t>ha una </a:t>
            </a:r>
            <a:r>
              <a:rPr lang="it-IT" sz="2800" dirty="0"/>
              <a:t>durata </a:t>
            </a:r>
            <a:r>
              <a:rPr lang="it-IT" sz="2800" dirty="0" smtClean="0"/>
              <a:t>tendenzialmente vitalizia.</a:t>
            </a:r>
          </a:p>
          <a:p>
            <a:pPr marL="0" indent="0">
              <a:buNone/>
            </a:pPr>
            <a:r>
              <a:rPr lang="it-IT" sz="2800" dirty="0" smtClean="0"/>
              <a:t>Ulteriori caratteri costitutivi sono l’</a:t>
            </a:r>
            <a:r>
              <a:rPr lang="it-IT" sz="2800" dirty="0" smtClean="0">
                <a:solidFill>
                  <a:srgbClr val="3366FF"/>
                </a:solidFill>
              </a:rPr>
              <a:t>esclusività del rapporto</a:t>
            </a:r>
            <a:r>
              <a:rPr lang="it-IT" sz="2800" dirty="0" smtClean="0"/>
              <a:t>, la </a:t>
            </a:r>
            <a:r>
              <a:rPr lang="it-IT" sz="2800" dirty="0" smtClean="0">
                <a:solidFill>
                  <a:srgbClr val="3366FF"/>
                </a:solidFill>
              </a:rPr>
              <a:t>indeterminatezza della prestazione del</a:t>
            </a:r>
            <a:r>
              <a:rPr lang="it-IT" sz="2800" i="1" dirty="0" smtClean="0">
                <a:solidFill>
                  <a:srgbClr val="3366FF"/>
                </a:solidFill>
              </a:rPr>
              <a:t> </a:t>
            </a:r>
            <a:r>
              <a:rPr lang="it-IT" sz="2800" i="1" dirty="0" err="1" smtClean="0">
                <a:solidFill>
                  <a:srgbClr val="3366FF"/>
                </a:solidFill>
              </a:rPr>
              <a:t>vassu</a:t>
            </a:r>
            <a:r>
              <a:rPr lang="it-IT" sz="2800" i="1" dirty="0" err="1" smtClean="0"/>
              <a:t>s</a:t>
            </a:r>
            <a:r>
              <a:rPr lang="it-IT" sz="2800" dirty="0" smtClean="0"/>
              <a:t>, il </a:t>
            </a:r>
            <a:r>
              <a:rPr lang="it-IT" sz="2800" dirty="0" smtClean="0">
                <a:solidFill>
                  <a:srgbClr val="3366FF"/>
                </a:solidFill>
              </a:rPr>
              <a:t>carattere aleatorio della  prestazione del </a:t>
            </a:r>
            <a:r>
              <a:rPr lang="it-IT" sz="2800" i="1" dirty="0" smtClean="0">
                <a:solidFill>
                  <a:srgbClr val="3366FF"/>
                </a:solidFill>
              </a:rPr>
              <a:t>senior</a:t>
            </a:r>
            <a:r>
              <a:rPr lang="it-IT" sz="2800" dirty="0" smtClean="0"/>
              <a:t>.</a:t>
            </a:r>
          </a:p>
          <a:p>
            <a:pPr marL="0" indent="0">
              <a:buNone/>
            </a:pPr>
            <a:r>
              <a:rPr lang="it-IT" sz="2800" dirty="0" smtClean="0"/>
              <a:t>Quando assume un </a:t>
            </a:r>
            <a:r>
              <a:rPr lang="it-IT" sz="2800" dirty="0"/>
              <a:t>contenuto reale (concessioni fondiarie) </a:t>
            </a:r>
            <a:r>
              <a:rPr lang="it-IT" sz="2800" dirty="0" smtClean="0"/>
              <a:t>può </a:t>
            </a:r>
            <a:r>
              <a:rPr lang="it-IT" sz="2800" dirty="0"/>
              <a:t>assumere </a:t>
            </a:r>
            <a:r>
              <a:rPr lang="it-IT" sz="2800" dirty="0" smtClean="0"/>
              <a:t>importanti connotati </a:t>
            </a:r>
            <a:r>
              <a:rPr lang="it-IT" sz="2800" dirty="0"/>
              <a:t>pubblicistici (</a:t>
            </a:r>
            <a:r>
              <a:rPr lang="it-IT" sz="2800" i="1" dirty="0" err="1"/>
              <a:t>immunitates</a:t>
            </a:r>
            <a:r>
              <a:rPr lang="it-IT" sz="2800" dirty="0"/>
              <a:t>). </a:t>
            </a:r>
            <a:endParaRPr lang="it-IT" sz="2800" dirty="0" smtClean="0"/>
          </a:p>
          <a:p>
            <a:pPr marL="0" indent="0">
              <a:buNone/>
            </a:pP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654029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Verso l’ereditarietà 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19312" y="1905000"/>
            <a:ext cx="8153188" cy="4684910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/>
              <a:t>Gran parte della storia del feudo </a:t>
            </a:r>
            <a:r>
              <a:rPr lang="it-IT" sz="2800" dirty="0" smtClean="0"/>
              <a:t>si basa sul </a:t>
            </a:r>
            <a:r>
              <a:rPr lang="it-IT" sz="2800" dirty="0"/>
              <a:t>tentativo dei vassalli di modificare la struttura del contratto </a:t>
            </a:r>
            <a:r>
              <a:rPr lang="it-IT" sz="2800" dirty="0" smtClean="0"/>
              <a:t>feudale eliminando il carattere della aleatorietà </a:t>
            </a:r>
            <a:r>
              <a:rPr lang="it-IT" sz="2800" dirty="0"/>
              <a:t>della  concessione </a:t>
            </a:r>
            <a:r>
              <a:rPr lang="it-IT" sz="2800" dirty="0" smtClean="0"/>
              <a:t>fondiaria, rendendola </a:t>
            </a:r>
            <a:r>
              <a:rPr lang="it-IT" sz="2800" dirty="0" smtClean="0"/>
              <a:t>stabil</a:t>
            </a:r>
            <a:r>
              <a:rPr lang="it-IT" sz="2800" dirty="0" smtClean="0"/>
              <a:t>e e anche trasmissibile agli eredi</a:t>
            </a:r>
            <a:r>
              <a:rPr lang="it-IT" sz="2800" dirty="0" smtClean="0"/>
              <a:t>.</a:t>
            </a:r>
            <a:endParaRPr lang="it-IT" sz="2800" dirty="0"/>
          </a:p>
          <a:p>
            <a:pPr marL="0" indent="0">
              <a:buNone/>
            </a:pPr>
            <a:r>
              <a:rPr lang="it-IT" sz="2800" dirty="0" smtClean="0"/>
              <a:t>Essi </a:t>
            </a:r>
            <a:r>
              <a:rPr lang="it-IT" sz="2800" dirty="0"/>
              <a:t>ottennero un primo ma parziale risultato a </a:t>
            </a:r>
            <a:r>
              <a:rPr lang="it-IT" sz="2800" dirty="0" err="1"/>
              <a:t>Quierzy</a:t>
            </a:r>
            <a:r>
              <a:rPr lang="it-IT" sz="2800" dirty="0"/>
              <a:t> nell</a:t>
            </a:r>
            <a:r>
              <a:rPr lang="it-IT" sz="2800" dirty="0">
                <a:latin typeface="Arial"/>
              </a:rPr>
              <a:t>’</a:t>
            </a:r>
            <a:r>
              <a:rPr lang="it-IT" sz="2800" dirty="0" smtClean="0"/>
              <a:t>877 </a:t>
            </a:r>
            <a:r>
              <a:rPr lang="it-IT" sz="2800" dirty="0"/>
              <a:t>(capitolare di Carlo il Calvo)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072793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 smtClean="0"/>
              <a:t>Il </a:t>
            </a:r>
            <a:r>
              <a:rPr lang="it-IT" sz="4400" dirty="0"/>
              <a:t>capitolare di </a:t>
            </a:r>
            <a:r>
              <a:rPr lang="it-IT" sz="4400" dirty="0" err="1" smtClean="0"/>
              <a:t>Quierzy</a:t>
            </a:r>
            <a:r>
              <a:rPr lang="it-IT" sz="4400" dirty="0" smtClean="0"/>
              <a:t> (a. 877)</a:t>
            </a:r>
            <a:r>
              <a:rPr lang="it-IT" dirty="0" smtClean="0"/>
              <a:t> 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87529" y="1905000"/>
            <a:ext cx="8458124" cy="4756800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it-IT" sz="2800" dirty="0" smtClean="0"/>
              <a:t>Il </a:t>
            </a:r>
            <a:r>
              <a:rPr lang="it-IT" sz="2800" dirty="0"/>
              <a:t>sovrano prendeva il seguente </a:t>
            </a:r>
            <a:r>
              <a:rPr lang="it-IT" sz="2800" dirty="0" smtClean="0"/>
              <a:t>impegno: </a:t>
            </a:r>
          </a:p>
          <a:p>
            <a:pPr algn="just">
              <a:buFontTx/>
              <a:buNone/>
            </a:pPr>
            <a:r>
              <a:rPr lang="it-IT" sz="2800" dirty="0" smtClean="0"/>
              <a:t>qualora </a:t>
            </a:r>
            <a:r>
              <a:rPr lang="it-IT" sz="2800" dirty="0"/>
              <a:t>un conte </a:t>
            </a:r>
            <a:r>
              <a:rPr lang="it-IT" sz="2800" dirty="0" smtClean="0"/>
              <a:t>fosse morto </a:t>
            </a:r>
            <a:r>
              <a:rPr lang="it-IT" sz="2800" dirty="0"/>
              <a:t>mentre il figlio era a combattere per l</a:t>
            </a:r>
            <a:r>
              <a:rPr lang="it-IT" sz="2800" dirty="0">
                <a:latin typeface="Arial"/>
              </a:rPr>
              <a:t>’</a:t>
            </a:r>
            <a:r>
              <a:rPr lang="it-IT" sz="2800" dirty="0"/>
              <a:t>imperatore, il sovrano non avrebbe proceduto a sostituirlo investendo un altro signore del titolo e dei </a:t>
            </a:r>
            <a:r>
              <a:rPr lang="it-IT" sz="2800" i="1" dirty="0"/>
              <a:t>beneficia</a:t>
            </a:r>
            <a:r>
              <a:rPr lang="it-IT" sz="2800" dirty="0"/>
              <a:t> già concessi al defunto. Avrebbe invece atteso che il figlio del conte defunto (l’erede) fosse tornato dalla </a:t>
            </a:r>
            <a:r>
              <a:rPr lang="it-IT" sz="2800" dirty="0" smtClean="0"/>
              <a:t>guerra e, se quest’ultimo </a:t>
            </a:r>
            <a:r>
              <a:rPr lang="it-IT" sz="2800" dirty="0"/>
              <a:t>fosse stato meritevole, il sovrano lo avrebbe senz</a:t>
            </a:r>
            <a:r>
              <a:rPr lang="it-IT" sz="2800" dirty="0">
                <a:latin typeface="Arial"/>
              </a:rPr>
              <a:t>’</a:t>
            </a:r>
            <a:r>
              <a:rPr lang="it-IT" sz="2800" dirty="0"/>
              <a:t>altro beneficiato, investendolo in sostituzione del padre.</a:t>
            </a:r>
          </a:p>
          <a:p>
            <a:pPr marL="0" indent="0" algn="just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8208716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 benefici ecclesiastici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500" y="1904999"/>
            <a:ext cx="8001000" cy="4459445"/>
          </a:xfrm>
        </p:spPr>
        <p:txBody>
          <a:bodyPr/>
          <a:lstStyle/>
          <a:p>
            <a:pPr marL="0" indent="0">
              <a:buNone/>
            </a:pPr>
            <a:r>
              <a:rPr lang="it-IT" sz="2800" dirty="0"/>
              <a:t>La trasmissibilità dei benefici per via ereditaria sembra prendere avvio da una prassi adottata da monasteri ed enti ecclesiastici. </a:t>
            </a:r>
          </a:p>
          <a:p>
            <a:pPr marL="0" indent="0">
              <a:buNone/>
            </a:pPr>
            <a:r>
              <a:rPr lang="it-IT" sz="2800" dirty="0"/>
              <a:t>Questi, ricevute le terre sotto forma di donazione testamentaria da parte dei proprietari, le restituivano agli stessi </a:t>
            </a:r>
            <a:r>
              <a:rPr lang="it-IT" sz="2800" dirty="0" smtClean="0"/>
              <a:t>‘in </a:t>
            </a:r>
            <a:r>
              <a:rPr lang="it-IT" sz="2800" dirty="0" err="1" smtClean="0"/>
              <a:t>beneficio’</a:t>
            </a:r>
            <a:r>
              <a:rPr lang="it-IT" sz="2800" dirty="0" smtClean="0"/>
              <a:t> (= ‘per ricompensa’) </a:t>
            </a:r>
            <a:r>
              <a:rPr lang="it-IT" sz="2800" dirty="0"/>
              <a:t>per poi riprenderle </a:t>
            </a:r>
            <a:r>
              <a:rPr lang="it-IT" sz="2800" dirty="0" smtClean="0"/>
              <a:t>definitivamente al </a:t>
            </a:r>
            <a:r>
              <a:rPr lang="it-IT" sz="2800" dirty="0"/>
              <a:t>momento della loro </a:t>
            </a:r>
            <a:r>
              <a:rPr lang="it-IT" sz="2800" dirty="0" smtClean="0"/>
              <a:t>morte.</a:t>
            </a: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9057801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servizio militare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67725" y="1904999"/>
            <a:ext cx="8769614" cy="4792745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it-IT" sz="2800" dirty="0">
                <a:solidFill>
                  <a:srgbClr val="660066"/>
                </a:solidFill>
              </a:rPr>
              <a:t>La </a:t>
            </a:r>
            <a:r>
              <a:rPr lang="it-IT" sz="2800" dirty="0" smtClean="0">
                <a:solidFill>
                  <a:srgbClr val="660066"/>
                </a:solidFill>
              </a:rPr>
              <a:t>connessione del</a:t>
            </a:r>
            <a:r>
              <a:rPr lang="it-IT" sz="2800" i="1" dirty="0" smtClean="0">
                <a:solidFill>
                  <a:srgbClr val="660066"/>
                </a:solidFill>
              </a:rPr>
              <a:t> </a:t>
            </a:r>
            <a:r>
              <a:rPr lang="it-IT" sz="2800" i="1" dirty="0" err="1">
                <a:solidFill>
                  <a:srgbClr val="660066"/>
                </a:solidFill>
              </a:rPr>
              <a:t>beneficium</a:t>
            </a:r>
            <a:r>
              <a:rPr lang="it-IT" sz="2800" dirty="0">
                <a:solidFill>
                  <a:srgbClr val="660066"/>
                </a:solidFill>
              </a:rPr>
              <a:t> </a:t>
            </a:r>
            <a:r>
              <a:rPr lang="it-IT" sz="2800" dirty="0" smtClean="0">
                <a:solidFill>
                  <a:srgbClr val="660066"/>
                </a:solidFill>
              </a:rPr>
              <a:t>(elemento reale – retribuzione) ad una qualche </a:t>
            </a:r>
            <a:r>
              <a:rPr lang="it-IT" sz="2800" i="1" dirty="0" err="1" smtClean="0">
                <a:solidFill>
                  <a:srgbClr val="660066"/>
                </a:solidFill>
              </a:rPr>
              <a:t>fidelitas</a:t>
            </a:r>
            <a:r>
              <a:rPr lang="it-IT" sz="2800" i="1" dirty="0" smtClean="0">
                <a:solidFill>
                  <a:srgbClr val="660066"/>
                </a:solidFill>
              </a:rPr>
              <a:t> </a:t>
            </a:r>
            <a:r>
              <a:rPr lang="it-IT" sz="2800" dirty="0" smtClean="0">
                <a:solidFill>
                  <a:srgbClr val="660066"/>
                </a:solidFill>
              </a:rPr>
              <a:t>(elemento personale – rapporto di servizio continuato) assume </a:t>
            </a:r>
            <a:r>
              <a:rPr lang="it-IT" sz="2800" dirty="0">
                <a:solidFill>
                  <a:srgbClr val="660066"/>
                </a:solidFill>
              </a:rPr>
              <a:t>però un carattere stabile solo nell’ambito </a:t>
            </a:r>
            <a:r>
              <a:rPr lang="it-IT" sz="2800" dirty="0" smtClean="0">
                <a:solidFill>
                  <a:srgbClr val="660066"/>
                </a:solidFill>
              </a:rPr>
              <a:t>della </a:t>
            </a:r>
            <a:r>
              <a:rPr lang="it-IT" sz="2800" dirty="0">
                <a:solidFill>
                  <a:srgbClr val="660066"/>
                </a:solidFill>
              </a:rPr>
              <a:t>remunerazione del servizio </a:t>
            </a:r>
            <a:r>
              <a:rPr lang="it-IT" sz="2800" dirty="0" smtClean="0">
                <a:solidFill>
                  <a:srgbClr val="660066"/>
                </a:solidFill>
              </a:rPr>
              <a:t>militare</a:t>
            </a:r>
            <a:r>
              <a:rPr lang="it-IT" sz="2800" dirty="0" smtClean="0"/>
              <a:t>.</a:t>
            </a:r>
          </a:p>
          <a:p>
            <a:pPr marL="0" indent="0" algn="ctr">
              <a:buNone/>
            </a:pPr>
            <a:r>
              <a:rPr lang="it-IT" sz="2800" dirty="0" smtClean="0"/>
              <a:t>In particolare, </a:t>
            </a:r>
            <a:r>
              <a:rPr lang="it-IT" sz="2800" dirty="0"/>
              <a:t>ciò accadde quando, nell’Italia </a:t>
            </a:r>
            <a:r>
              <a:rPr lang="it-IT" sz="2800" dirty="0" smtClean="0"/>
              <a:t>dei </a:t>
            </a:r>
            <a:r>
              <a:rPr lang="it-IT" sz="2800" dirty="0"/>
              <a:t>Comuni, ricca e </a:t>
            </a:r>
            <a:r>
              <a:rPr lang="it-IT" sz="2800" dirty="0" smtClean="0"/>
              <a:t>litigiosa (XI sec.), si </a:t>
            </a:r>
            <a:r>
              <a:rPr lang="it-IT" sz="2800" dirty="0"/>
              <a:t>prese ad assoldare milizie </a:t>
            </a:r>
            <a:r>
              <a:rPr lang="it-IT" sz="2800" dirty="0" smtClean="0"/>
              <a:t>mercenarie. Il </a:t>
            </a:r>
            <a:r>
              <a:rPr lang="it-IT" sz="2800" dirty="0"/>
              <a:t>miglior modo per legare in maniera stabile </a:t>
            </a:r>
            <a:r>
              <a:rPr lang="it-IT" sz="2800" dirty="0" smtClean="0"/>
              <a:t>questi mercenari </a:t>
            </a:r>
            <a:r>
              <a:rPr lang="it-IT" sz="2800" dirty="0"/>
              <a:t>agli interessi del Comune, era appunto quello di </a:t>
            </a:r>
            <a:r>
              <a:rPr lang="it-IT" sz="2800" dirty="0" smtClean="0"/>
              <a:t>assegnare </a:t>
            </a:r>
            <a:r>
              <a:rPr lang="it-IT" sz="2800" dirty="0"/>
              <a:t>loro delle rendite fondiarie sul </a:t>
            </a:r>
            <a:r>
              <a:rPr lang="it-IT" sz="2800" dirty="0" smtClean="0"/>
              <a:t>territorio cittadino</a:t>
            </a:r>
            <a:r>
              <a:rPr lang="it-IT" dirty="0" smtClean="0"/>
              <a:t>.</a:t>
            </a:r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6174494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7430" y="274638"/>
            <a:ext cx="8482086" cy="1143000"/>
          </a:xfrm>
        </p:spPr>
        <p:txBody>
          <a:bodyPr/>
          <a:lstStyle/>
          <a:p>
            <a:r>
              <a:rPr lang="it-IT" sz="4400" dirty="0" smtClean="0"/>
              <a:t>Feudo lombardo / feudo francese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71499" y="2262070"/>
            <a:ext cx="8102271" cy="4243969"/>
          </a:xfrm>
        </p:spPr>
        <p:txBody>
          <a:bodyPr>
            <a:normAutofit fontScale="92500"/>
          </a:bodyPr>
          <a:lstStyle/>
          <a:p>
            <a:pPr marL="0" indent="0" algn="ctr">
              <a:buNone/>
            </a:pPr>
            <a:r>
              <a:rPr lang="it-IT" sz="2800" dirty="0"/>
              <a:t>È per questo che in Italia l</a:t>
            </a:r>
            <a:r>
              <a:rPr lang="it-IT" sz="2800" dirty="0">
                <a:latin typeface="Arial"/>
              </a:rPr>
              <a:t>’</a:t>
            </a:r>
            <a:r>
              <a:rPr lang="it-IT" sz="2800" dirty="0"/>
              <a:t>aspetto patrimoniale </a:t>
            </a:r>
            <a:r>
              <a:rPr lang="it-IT" sz="2800" dirty="0" smtClean="0"/>
              <a:t>(il contratto sinallagmatico) diviene </a:t>
            </a:r>
            <a:r>
              <a:rPr lang="it-IT" sz="2800" dirty="0"/>
              <a:t>assai presto l</a:t>
            </a:r>
            <a:r>
              <a:rPr lang="it-IT" sz="2800" dirty="0">
                <a:latin typeface="Arial"/>
              </a:rPr>
              <a:t>’</a:t>
            </a:r>
            <a:r>
              <a:rPr lang="it-IT" sz="2800" dirty="0"/>
              <a:t>elemento prevalente del </a:t>
            </a:r>
            <a:r>
              <a:rPr lang="it-IT" sz="2800" dirty="0" smtClean="0"/>
              <a:t>feudo. </a:t>
            </a:r>
          </a:p>
          <a:p>
            <a:pPr marL="0" indent="0" algn="ctr">
              <a:buNone/>
            </a:pPr>
            <a:r>
              <a:rPr lang="it-IT" sz="2800" dirty="0" smtClean="0"/>
              <a:t>In </a:t>
            </a:r>
            <a:r>
              <a:rPr lang="it-IT" sz="2800" dirty="0"/>
              <a:t>Francia, invece, il feudo rimane ancora a </a:t>
            </a:r>
            <a:r>
              <a:rPr lang="it-IT" sz="2800" dirty="0" smtClean="0"/>
              <a:t>lungo caratterizzato </a:t>
            </a:r>
            <a:r>
              <a:rPr lang="it-IT" sz="2800" dirty="0"/>
              <a:t>soprattutto dall</a:t>
            </a:r>
            <a:r>
              <a:rPr lang="it-IT" sz="2800" dirty="0">
                <a:latin typeface="Arial"/>
              </a:rPr>
              <a:t>’</a:t>
            </a:r>
            <a:r>
              <a:rPr lang="it-IT" sz="2800" dirty="0"/>
              <a:t>elemento personale </a:t>
            </a:r>
            <a:r>
              <a:rPr lang="it-IT" sz="2800" dirty="0" smtClean="0"/>
              <a:t>ovvero </a:t>
            </a:r>
            <a:r>
              <a:rPr lang="it-IT" sz="2800" dirty="0"/>
              <a:t>dalla </a:t>
            </a:r>
            <a:r>
              <a:rPr lang="it-IT" sz="2800" i="1" dirty="0" err="1" smtClean="0"/>
              <a:t>fidelitas</a:t>
            </a:r>
            <a:r>
              <a:rPr lang="it-IT" sz="2800" i="1" dirty="0" smtClean="0"/>
              <a:t> </a:t>
            </a:r>
            <a:r>
              <a:rPr lang="it-IT" sz="2800" dirty="0" smtClean="0"/>
              <a:t>creata con la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commendatio</a:t>
            </a:r>
            <a:r>
              <a:rPr lang="it-IT" sz="2800" dirty="0" smtClean="0"/>
              <a:t>. </a:t>
            </a:r>
          </a:p>
          <a:p>
            <a:pPr marL="0" indent="0" algn="ctr">
              <a:buNone/>
            </a:pPr>
            <a:r>
              <a:rPr lang="it-IT" sz="2800" dirty="0" smtClean="0"/>
              <a:t>I </a:t>
            </a:r>
            <a:r>
              <a:rPr lang="it-IT" sz="2800" dirty="0"/>
              <a:t>giuristi del tardo medioevo distingueranno </a:t>
            </a:r>
            <a:r>
              <a:rPr lang="it-IT" sz="2800" dirty="0" smtClean="0"/>
              <a:t>a </a:t>
            </a:r>
            <a:r>
              <a:rPr lang="it-IT" sz="2800" dirty="0"/>
              <a:t>questo proposito il feudo </a:t>
            </a:r>
            <a:r>
              <a:rPr lang="it-IT" sz="2800" dirty="0" smtClean="0"/>
              <a:t>lombardo dal </a:t>
            </a:r>
            <a:r>
              <a:rPr lang="it-IT" sz="2800" dirty="0"/>
              <a:t>feudo franco o  francese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76776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923528"/>
          </a:xfrm>
        </p:spPr>
        <p:txBody>
          <a:bodyPr/>
          <a:lstStyle/>
          <a:p>
            <a:r>
              <a:rPr lang="it-IT" dirty="0" smtClean="0"/>
              <a:t>Definizione di feudo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5797" y="1605542"/>
            <a:ext cx="8739463" cy="5128149"/>
          </a:xfrm>
        </p:spPr>
        <p:txBody>
          <a:bodyPr>
            <a:noAutofit/>
          </a:bodyPr>
          <a:lstStyle/>
          <a:p>
            <a:pPr algn="just">
              <a:buFontTx/>
              <a:buNone/>
            </a:pPr>
            <a:r>
              <a:rPr lang="it-IT" sz="2800" u="sng" dirty="0"/>
              <a:t>In senso </a:t>
            </a:r>
            <a:r>
              <a:rPr lang="it-IT" sz="2800" u="sng" dirty="0" err="1"/>
              <a:t>atecnico</a:t>
            </a:r>
            <a:r>
              <a:rPr lang="it-IT" sz="2800" dirty="0"/>
              <a:t> </a:t>
            </a:r>
            <a:r>
              <a:rPr lang="it-IT" sz="2800" dirty="0" smtClean="0"/>
              <a:t>si parla di </a:t>
            </a:r>
            <a:r>
              <a:rPr lang="it-IT" sz="2800" dirty="0"/>
              <a:t>feudo </a:t>
            </a:r>
            <a:r>
              <a:rPr lang="it-IT" sz="2800" smtClean="0"/>
              <a:t>(o ‘feudalesimo’) </a:t>
            </a:r>
            <a:r>
              <a:rPr lang="it-IT" sz="2800" dirty="0" smtClean="0"/>
              <a:t>intendendo </a:t>
            </a:r>
            <a:r>
              <a:rPr lang="it-IT" sz="2800" dirty="0" smtClean="0">
                <a:solidFill>
                  <a:schemeClr val="accent2"/>
                </a:solidFill>
              </a:rPr>
              <a:t>un</a:t>
            </a:r>
            <a:r>
              <a:rPr lang="it-IT" sz="2800" dirty="0" smtClean="0"/>
              <a:t> </a:t>
            </a:r>
            <a:r>
              <a:rPr lang="it-IT" sz="2800" dirty="0" smtClean="0">
                <a:solidFill>
                  <a:schemeClr val="accent2"/>
                </a:solidFill>
              </a:rPr>
              <a:t>particolare tipo </a:t>
            </a:r>
            <a:r>
              <a:rPr lang="it-IT" sz="2800" dirty="0">
                <a:solidFill>
                  <a:schemeClr val="accent2"/>
                </a:solidFill>
              </a:rPr>
              <a:t>di </a:t>
            </a:r>
            <a:r>
              <a:rPr lang="it-IT" sz="2800" dirty="0" smtClean="0">
                <a:solidFill>
                  <a:schemeClr val="accent2"/>
                </a:solidFill>
              </a:rPr>
              <a:t>società</a:t>
            </a:r>
            <a:r>
              <a:rPr lang="it-IT" sz="2800" dirty="0" smtClean="0">
                <a:cs typeface="Times New Roman" charset="0"/>
              </a:rPr>
              <a:t> in cui una comunità, radicata su un territorio, riconosce la superiorità politica di un ‘signore’ o ‘feudatario’ (pur rimanendo all’interno di un superiore ordinamento)</a:t>
            </a:r>
          </a:p>
          <a:p>
            <a:pPr>
              <a:buFontTx/>
              <a:buNone/>
            </a:pPr>
            <a:r>
              <a:rPr lang="it-IT" sz="2800" u="sng" dirty="0" smtClean="0"/>
              <a:t>In senso tecnico</a:t>
            </a:r>
            <a:r>
              <a:rPr lang="it-IT" sz="2800" dirty="0" smtClean="0"/>
              <a:t>, il feudo è un </a:t>
            </a:r>
            <a:r>
              <a:rPr lang="it-IT" sz="2800" dirty="0" smtClean="0">
                <a:solidFill>
                  <a:schemeClr val="accent2"/>
                </a:solidFill>
              </a:rPr>
              <a:t>rapporto contrattuale </a:t>
            </a:r>
            <a:r>
              <a:rPr lang="it-IT" sz="2800" dirty="0" smtClean="0"/>
              <a:t>con scambio di </a:t>
            </a:r>
            <a:r>
              <a:rPr lang="it-IT" sz="2800" dirty="0" smtClean="0">
                <a:solidFill>
                  <a:srgbClr val="A32323"/>
                </a:solidFill>
              </a:rPr>
              <a:t>prestazioni corrispettive </a:t>
            </a:r>
            <a:r>
              <a:rPr lang="it-IT" sz="2800" dirty="0" smtClean="0"/>
              <a:t>che ha per oggetto una concessione fondiaria (un </a:t>
            </a:r>
            <a:r>
              <a:rPr lang="it-IT" sz="2800" i="1" dirty="0" err="1" smtClean="0">
                <a:solidFill>
                  <a:srgbClr val="3366FF"/>
                </a:solidFill>
              </a:rPr>
              <a:t>ius</a:t>
            </a:r>
            <a:r>
              <a:rPr lang="it-IT" sz="2800" i="1" dirty="0" smtClean="0">
                <a:solidFill>
                  <a:srgbClr val="3366FF"/>
                </a:solidFill>
              </a:rPr>
              <a:t> in re aliena</a:t>
            </a:r>
            <a:r>
              <a:rPr lang="it-IT" sz="2800" dirty="0" smtClean="0"/>
              <a:t>)</a:t>
            </a:r>
            <a:r>
              <a:rPr lang="it-IT" sz="2800" i="1" dirty="0" smtClean="0"/>
              <a:t> </a:t>
            </a:r>
            <a:r>
              <a:rPr lang="it-IT" sz="2800" dirty="0" smtClean="0"/>
              <a:t>e contemporaneamente pone un uomo libero (il concessionario) in posizione di perdurante subalternità rispetto ad altro uomo (concedente)</a:t>
            </a:r>
            <a:endParaRPr lang="it-IT" sz="2800" dirty="0" smtClean="0">
              <a:solidFill>
                <a:srgbClr val="A3232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52422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L’</a:t>
            </a:r>
            <a:r>
              <a:rPr lang="it-IT" i="1" dirty="0" err="1" smtClean="0"/>
              <a:t>edictum</a:t>
            </a:r>
            <a:r>
              <a:rPr lang="it-IT" i="1" dirty="0" smtClean="0"/>
              <a:t> de </a:t>
            </a:r>
            <a:r>
              <a:rPr lang="it-IT" i="1" dirty="0" err="1" smtClean="0"/>
              <a:t>beneficiis</a:t>
            </a:r>
            <a:r>
              <a:rPr lang="it-IT" dirty="0" smtClean="0"/>
              <a:t> 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51587" y="1905000"/>
            <a:ext cx="8673772" cy="4433296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20000"/>
              </a:lnSpc>
              <a:buFontTx/>
              <a:buNone/>
            </a:pPr>
            <a:r>
              <a:rPr lang="it-IT" sz="2800" dirty="0"/>
              <a:t>La formazione storica del feudo può dirsi conclusa		 con </a:t>
            </a:r>
            <a:r>
              <a:rPr lang="it-IT" sz="2800" dirty="0" smtClean="0"/>
              <a:t>l</a:t>
            </a:r>
            <a:r>
              <a:rPr lang="it-IT" sz="2800" dirty="0" smtClean="0">
                <a:latin typeface="Arial"/>
              </a:rPr>
              <a:t>’</a:t>
            </a:r>
            <a:r>
              <a:rPr lang="it-IT" sz="2800" dirty="0" smtClean="0"/>
              <a:t>editto </a:t>
            </a:r>
            <a:r>
              <a:rPr lang="it-IT" sz="2800" i="1" dirty="0"/>
              <a:t>de </a:t>
            </a:r>
            <a:r>
              <a:rPr lang="it-IT" sz="2800" i="1" dirty="0" err="1"/>
              <a:t>beneficiis</a:t>
            </a:r>
            <a:r>
              <a:rPr lang="it-IT" sz="2800" dirty="0"/>
              <a:t> emanato nel 1037				 da Corrado II </a:t>
            </a:r>
            <a:r>
              <a:rPr lang="it-IT" sz="2800" dirty="0" smtClean="0"/>
              <a:t>detto ‘il </a:t>
            </a:r>
            <a:r>
              <a:rPr lang="it-IT" sz="2800" dirty="0"/>
              <a:t>Salico</a:t>
            </a:r>
            <a:r>
              <a:rPr lang="it-IT" sz="2800" dirty="0" smtClean="0"/>
              <a:t>’ (l’imperatore doveva convincere soprattutto i </a:t>
            </a:r>
            <a:r>
              <a:rPr lang="it-IT" sz="2800" i="1" dirty="0" err="1" smtClean="0"/>
              <a:t>milites</a:t>
            </a:r>
            <a:r>
              <a:rPr lang="it-IT" sz="2800" i="1" dirty="0" smtClean="0"/>
              <a:t> </a:t>
            </a:r>
            <a:r>
              <a:rPr lang="it-IT" sz="2800" i="1" dirty="0" err="1" smtClean="0"/>
              <a:t>minores</a:t>
            </a:r>
            <a:r>
              <a:rPr lang="it-IT" sz="2800" dirty="0" smtClean="0"/>
              <a:t> a prendere le armi per lui contro gli usurpatori dei diritti imperiali).</a:t>
            </a:r>
            <a:endParaRPr lang="it-IT" sz="2800" dirty="0"/>
          </a:p>
          <a:p>
            <a:pPr algn="ctr">
              <a:lnSpc>
                <a:spcPct val="120000"/>
              </a:lnSpc>
              <a:buFontTx/>
              <a:buNone/>
            </a:pPr>
            <a:r>
              <a:rPr lang="it-IT" sz="2800" dirty="0"/>
              <a:t>In breve </a:t>
            </a:r>
            <a:r>
              <a:rPr lang="it-IT" sz="2800" dirty="0" smtClean="0"/>
              <a:t>l’editto </a:t>
            </a:r>
            <a:r>
              <a:rPr lang="it-IT" sz="2800" dirty="0"/>
              <a:t>stabilisce che, se non vi sia motivo che giustifichi nei loro confronti la revoca del beneficio (cioè un comportamento lesivo della </a:t>
            </a:r>
            <a:r>
              <a:rPr lang="it-IT" sz="2800" i="1" dirty="0" err="1"/>
              <a:t>fidelitas</a:t>
            </a:r>
            <a:r>
              <a:rPr lang="it-IT" sz="2800" dirty="0"/>
              <a:t>), il </a:t>
            </a:r>
            <a:r>
              <a:rPr lang="it-IT" sz="2800" dirty="0" smtClean="0"/>
              <a:t>feudo concesso ai padri </a:t>
            </a:r>
            <a:r>
              <a:rPr lang="it-IT" sz="2800" dirty="0"/>
              <a:t>dovrà essere </a:t>
            </a:r>
            <a:r>
              <a:rPr lang="it-IT" sz="2800" dirty="0" smtClean="0"/>
              <a:t>riassegnato ai figli (ed eredi).</a:t>
            </a:r>
            <a:endParaRPr lang="it-IT" sz="2800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861297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L’</a:t>
            </a:r>
            <a:r>
              <a:rPr lang="it-IT" i="1" dirty="0" err="1"/>
              <a:t>edictum</a:t>
            </a:r>
            <a:r>
              <a:rPr lang="it-IT" i="1" dirty="0"/>
              <a:t> de </a:t>
            </a:r>
            <a:r>
              <a:rPr lang="it-IT" i="1" dirty="0" err="1"/>
              <a:t>beneficiis</a:t>
            </a:r>
            <a:r>
              <a:rPr lang="it-IT" dirty="0"/>
              <a:t> </a:t>
            </a:r>
            <a:r>
              <a:rPr lang="it-IT" dirty="0" smtClean="0"/>
              <a:t>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9705" y="1904999"/>
            <a:ext cx="8745653" cy="4804727"/>
          </a:xfrm>
        </p:spPr>
        <p:txBody>
          <a:bodyPr>
            <a:normAutofit lnSpcReduction="10000"/>
          </a:bodyPr>
          <a:lstStyle/>
          <a:p>
            <a:r>
              <a:rPr lang="it-IT" dirty="0"/>
              <a:t>Diversamente dal capitolare di Carlo </a:t>
            </a:r>
            <a:r>
              <a:rPr lang="it-IT" dirty="0" smtClean="0"/>
              <a:t>il </a:t>
            </a:r>
            <a:r>
              <a:rPr lang="it-IT" dirty="0"/>
              <a:t>Calvo, il privilegio concesso </a:t>
            </a:r>
            <a:r>
              <a:rPr lang="it-IT" dirty="0" smtClean="0"/>
              <a:t>da Corrado nel 1037 </a:t>
            </a:r>
            <a:r>
              <a:rPr lang="it-IT" dirty="0"/>
              <a:t>non riguarda soltanto la grande nobiltà (i conti) ma è rivolto ai </a:t>
            </a:r>
            <a:r>
              <a:rPr lang="it-IT" i="1" dirty="0" err="1"/>
              <a:t>milites</a:t>
            </a:r>
            <a:r>
              <a:rPr lang="it-IT" i="1" dirty="0"/>
              <a:t> </a:t>
            </a:r>
            <a:r>
              <a:rPr lang="it-IT" i="1" dirty="0" err="1"/>
              <a:t>secundi</a:t>
            </a:r>
            <a:r>
              <a:rPr lang="it-IT" i="1" dirty="0"/>
              <a:t> </a:t>
            </a:r>
            <a:r>
              <a:rPr lang="it-IT" i="1" dirty="0" err="1"/>
              <a:t>ordinis</a:t>
            </a:r>
            <a:r>
              <a:rPr lang="it-IT" dirty="0"/>
              <a:t> (cioè appunto quei </a:t>
            </a:r>
            <a:r>
              <a:rPr lang="it-IT" i="1" dirty="0" err="1"/>
              <a:t>capitanei</a:t>
            </a:r>
            <a:r>
              <a:rPr lang="it-IT" i="1" dirty="0"/>
              <a:t>/</a:t>
            </a:r>
            <a:r>
              <a:rPr lang="it-IT" i="1" dirty="0" err="1"/>
              <a:t>valvassores</a:t>
            </a:r>
            <a:r>
              <a:rPr lang="it-IT" dirty="0"/>
              <a:t> che </a:t>
            </a:r>
            <a:r>
              <a:rPr lang="it-IT" dirty="0" smtClean="0"/>
              <a:t>erano divenuti abbastanza ricchi e potenti </a:t>
            </a:r>
            <a:r>
              <a:rPr lang="it-IT" dirty="0"/>
              <a:t>attraverso la milizia mercenaria e che si trovavano soprattutto in Italia)  </a:t>
            </a:r>
          </a:p>
          <a:p>
            <a:r>
              <a:rPr lang="it-IT" dirty="0"/>
              <a:t>In particolare sono due sono i punti salienti che rappresentano una svolta nella storia del feudo:</a:t>
            </a:r>
          </a:p>
          <a:p>
            <a:pPr marL="0" indent="0">
              <a:buNone/>
            </a:pPr>
            <a:r>
              <a:rPr lang="it-IT" dirty="0"/>
              <a:t>A) la riconosciuta </a:t>
            </a:r>
            <a:r>
              <a:rPr lang="it-IT" dirty="0">
                <a:cs typeface="Times New Roman" charset="0"/>
              </a:rPr>
              <a:t>irrevocabilità dello stipendio dovuto per il servizio militare</a:t>
            </a:r>
          </a:p>
          <a:p>
            <a:pPr marL="0" indent="0">
              <a:buNone/>
            </a:pPr>
            <a:r>
              <a:rPr lang="it-IT" dirty="0">
                <a:cs typeface="Times New Roman" charset="0"/>
              </a:rPr>
              <a:t>B) la stabilità della concessione terriera fatta per tale scopo </a:t>
            </a:r>
            <a:r>
              <a:rPr lang="it-IT" dirty="0"/>
              <a:t> 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36551179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400" dirty="0" smtClean="0"/>
              <a:t>Un nuovo istituto  giuridico</a:t>
            </a:r>
            <a:endParaRPr lang="it-IT" sz="44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91687" y="1749322"/>
            <a:ext cx="8745652" cy="4780680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it-IT" sz="3200" dirty="0" smtClean="0"/>
              <a:t>L</a:t>
            </a:r>
            <a:r>
              <a:rPr lang="it-IT" sz="3200" dirty="0" smtClean="0">
                <a:latin typeface="Arial"/>
              </a:rPr>
              <a:t>’</a:t>
            </a:r>
            <a:r>
              <a:rPr lang="it-IT" sz="3200" dirty="0" smtClean="0"/>
              <a:t>editto </a:t>
            </a:r>
            <a:r>
              <a:rPr lang="it-IT" sz="3200" dirty="0"/>
              <a:t>di Corrado pone le basi per la </a:t>
            </a:r>
            <a:r>
              <a:rPr lang="it-IT" sz="3200" dirty="0" smtClean="0"/>
              <a:t>comprensione </a:t>
            </a:r>
            <a:r>
              <a:rPr lang="it-IT" sz="3200" dirty="0"/>
              <a:t>in termini giuridici del beneficio feudale.</a:t>
            </a:r>
          </a:p>
          <a:p>
            <a:pPr marL="0" indent="0" algn="ctr">
              <a:buNone/>
            </a:pPr>
            <a:r>
              <a:rPr lang="it-IT" sz="3200" dirty="0"/>
              <a:t>Saranno </a:t>
            </a:r>
            <a:r>
              <a:rPr lang="it-IT" sz="3200" dirty="0" smtClean="0"/>
              <a:t>più tardi </a:t>
            </a:r>
            <a:r>
              <a:rPr lang="it-IT" sz="3200" dirty="0"/>
              <a:t>i giuristi, </a:t>
            </a:r>
            <a:r>
              <a:rPr lang="it-IT" sz="3200" dirty="0" smtClean="0"/>
              <a:t>a </a:t>
            </a:r>
            <a:r>
              <a:rPr lang="it-IT" sz="3200" dirty="0"/>
              <a:t>partire dalla seconda metà </a:t>
            </a:r>
            <a:r>
              <a:rPr lang="it-IT" sz="3200" dirty="0" smtClean="0"/>
              <a:t>del </a:t>
            </a:r>
            <a:r>
              <a:rPr lang="it-IT" sz="3200" dirty="0"/>
              <a:t>XII </a:t>
            </a:r>
            <a:r>
              <a:rPr lang="it-IT" sz="3200" dirty="0" smtClean="0"/>
              <a:t>secolo (dopo il recupero di Giustiniano e la rinascita della scienza giuridica), </a:t>
            </a:r>
            <a:r>
              <a:rPr lang="it-IT" sz="3200" dirty="0"/>
              <a:t>a farne un’autonoma figura </a:t>
            </a:r>
            <a:r>
              <a:rPr lang="it-IT" sz="3200" dirty="0" smtClean="0"/>
              <a:t>(</a:t>
            </a:r>
            <a:r>
              <a:rPr lang="it-IT" sz="3200" dirty="0"/>
              <a:t>un istituto) e a parlare del feudo </a:t>
            </a:r>
            <a:r>
              <a:rPr lang="it-IT" sz="3200" dirty="0" smtClean="0"/>
              <a:t>come </a:t>
            </a:r>
            <a:r>
              <a:rPr lang="it-IT" sz="3200" dirty="0"/>
              <a:t>di nuovo genere di diritto </a:t>
            </a:r>
            <a:r>
              <a:rPr lang="it-IT" sz="3200" dirty="0" smtClean="0"/>
              <a:t>reale da inserire tra i </a:t>
            </a:r>
            <a:r>
              <a:rPr lang="it-IT" sz="3200" i="1" dirty="0" err="1" smtClean="0"/>
              <a:t>iura</a:t>
            </a:r>
            <a:r>
              <a:rPr lang="it-IT" sz="3200" i="1" dirty="0" smtClean="0"/>
              <a:t> in re aliena</a:t>
            </a:r>
            <a:r>
              <a:rPr lang="it-IT" sz="3200" dirty="0" smtClean="0"/>
              <a:t>.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3923155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La teoria dei fattori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50209" y="1904999"/>
            <a:ext cx="8725804" cy="475842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it-IT" sz="2800" dirty="0">
                <a:cs typeface="Times New Roman" charset="0"/>
              </a:rPr>
              <a:t>Tradizionalmente si individua nel </a:t>
            </a:r>
            <a:r>
              <a:rPr lang="it-IT" sz="2800" dirty="0" smtClean="0">
                <a:cs typeface="Times New Roman" charset="0"/>
              </a:rPr>
              <a:t>feudo </a:t>
            </a:r>
            <a:r>
              <a:rPr lang="it-IT" sz="2800" dirty="0">
                <a:cs typeface="Times New Roman" charset="0"/>
              </a:rPr>
              <a:t>il risultato della fusione di tre differenti elementi </a:t>
            </a:r>
            <a:r>
              <a:rPr lang="it-IT" sz="2800" dirty="0" smtClean="0">
                <a:cs typeface="Times New Roman" charset="0"/>
              </a:rPr>
              <a:t>giuridici (provenienti da altrettanti tradizioni giuridiche): il </a:t>
            </a:r>
            <a:r>
              <a:rPr lang="it-IT" sz="2800" dirty="0">
                <a:solidFill>
                  <a:srgbClr val="3366FF"/>
                </a:solidFill>
                <a:cs typeface="Times New Roman" charset="0"/>
              </a:rPr>
              <a:t>vassallaggio</a:t>
            </a:r>
            <a:r>
              <a:rPr lang="it-IT" sz="2800" dirty="0">
                <a:cs typeface="Times New Roman" charset="0"/>
              </a:rPr>
              <a:t>, il </a:t>
            </a:r>
            <a:r>
              <a:rPr lang="it-IT" sz="2800" i="1" dirty="0" err="1">
                <a:solidFill>
                  <a:srgbClr val="3366FF"/>
                </a:solidFill>
                <a:cs typeface="Times New Roman" charset="0"/>
              </a:rPr>
              <a:t>beneficium</a:t>
            </a:r>
            <a:r>
              <a:rPr lang="it-IT" sz="2800" dirty="0">
                <a:cs typeface="Times New Roman" charset="0"/>
              </a:rPr>
              <a:t> e l</a:t>
            </a:r>
            <a:r>
              <a:rPr lang="it-IT" sz="2800" dirty="0">
                <a:latin typeface="Arial"/>
                <a:cs typeface="Times New Roman" charset="0"/>
              </a:rPr>
              <a:t>’</a:t>
            </a:r>
            <a:r>
              <a:rPr lang="it-IT" sz="2800" i="1" dirty="0" err="1">
                <a:solidFill>
                  <a:srgbClr val="3366FF"/>
                </a:solidFill>
                <a:cs typeface="Times New Roman" charset="0"/>
              </a:rPr>
              <a:t>immunitas</a:t>
            </a:r>
            <a:r>
              <a:rPr lang="it-IT" sz="2800" dirty="0">
                <a:cs typeface="Times New Roman" charset="0"/>
              </a:rPr>
              <a:t>. </a:t>
            </a:r>
          </a:p>
          <a:p>
            <a:pPr marL="0" indent="0" algn="just">
              <a:buNone/>
            </a:pPr>
            <a:r>
              <a:rPr lang="it-IT" sz="2800" dirty="0" smtClean="0">
                <a:cs typeface="Times New Roman" charset="0"/>
              </a:rPr>
              <a:t>In </a:t>
            </a:r>
            <a:r>
              <a:rPr lang="it-IT" sz="2800" dirty="0">
                <a:cs typeface="Times New Roman" charset="0"/>
              </a:rPr>
              <a:t>realtà </a:t>
            </a:r>
            <a:r>
              <a:rPr lang="it-IT" sz="2800" dirty="0" smtClean="0">
                <a:cs typeface="Times New Roman" charset="0"/>
              </a:rPr>
              <a:t>tale fusione è </a:t>
            </a:r>
            <a:r>
              <a:rPr lang="it-IT" sz="2800" dirty="0">
                <a:cs typeface="Times New Roman" charset="0"/>
              </a:rPr>
              <a:t>il </a:t>
            </a:r>
            <a:r>
              <a:rPr lang="it-IT" sz="2800" dirty="0" smtClean="0">
                <a:cs typeface="Times New Roman" charset="0"/>
              </a:rPr>
              <a:t>frutto di </a:t>
            </a:r>
            <a:r>
              <a:rPr lang="it-IT" sz="2800" dirty="0">
                <a:cs typeface="Times New Roman" charset="0"/>
              </a:rPr>
              <a:t>un lunghissimo processo storico </a:t>
            </a:r>
            <a:r>
              <a:rPr lang="it-IT" sz="2800" dirty="0" smtClean="0">
                <a:cs typeface="Times New Roman" charset="0"/>
              </a:rPr>
              <a:t>cominciato </a:t>
            </a:r>
            <a:r>
              <a:rPr lang="it-IT" sz="2800" dirty="0">
                <a:cs typeface="Times New Roman" charset="0"/>
              </a:rPr>
              <a:t>nel tardo impero </a:t>
            </a:r>
            <a:r>
              <a:rPr lang="it-IT" sz="2800" dirty="0" smtClean="0">
                <a:cs typeface="Times New Roman" charset="0"/>
              </a:rPr>
              <a:t>romano. </a:t>
            </a:r>
            <a:r>
              <a:rPr lang="it-IT" sz="2800" dirty="0" smtClean="0">
                <a:solidFill>
                  <a:schemeClr val="accent2"/>
                </a:solidFill>
                <a:cs typeface="Times New Roman" charset="0"/>
              </a:rPr>
              <a:t>A una sua piena configurazione si arriva però solo nel secolo XI (e solo nel XII se ne darà una definizione in termini giuridici)</a:t>
            </a:r>
            <a:endParaRPr lang="it-IT" sz="2800" dirty="0">
              <a:solidFill>
                <a:schemeClr val="accent2"/>
              </a:solidFill>
              <a:cs typeface="Times New Roman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5880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91687" y="274638"/>
            <a:ext cx="8733672" cy="1143000"/>
          </a:xfrm>
        </p:spPr>
        <p:txBody>
          <a:bodyPr/>
          <a:lstStyle/>
          <a:p>
            <a:r>
              <a:rPr lang="it-IT" sz="4000" dirty="0" smtClean="0"/>
              <a:t>Il vassallaggio: precedenti </a:t>
            </a:r>
            <a:r>
              <a:rPr lang="it-IT" sz="4000" dirty="0" err="1" smtClean="0"/>
              <a:t>tardoantichi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41385" y="1905000"/>
            <a:ext cx="8480005" cy="469015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it-IT" sz="3200" dirty="0" smtClean="0"/>
              <a:t>Aspetti del rapporto vassallatico sono già presenti in alcune figure giuridiche del tardoantico come:</a:t>
            </a:r>
          </a:p>
          <a:p>
            <a:pPr>
              <a:buAutoNum type="alphaLcParenR"/>
            </a:pPr>
            <a:r>
              <a:rPr lang="it-IT" sz="3200" dirty="0" smtClean="0"/>
              <a:t>Il </a:t>
            </a:r>
            <a:r>
              <a:rPr lang="it-IT" sz="3200" i="1" dirty="0" err="1" smtClean="0"/>
              <a:t>patrocinium</a:t>
            </a:r>
            <a:r>
              <a:rPr lang="it-IT" sz="3200" dirty="0" smtClean="0"/>
              <a:t> (il colono si ‘affida’ al patrono e accetta di vedere ridotti i propri diritti personali)</a:t>
            </a:r>
            <a:endParaRPr lang="it-IT" sz="3200" dirty="0" smtClean="0"/>
          </a:p>
          <a:p>
            <a:pPr>
              <a:buAutoNum type="alphaLcParenR"/>
            </a:pPr>
            <a:r>
              <a:rPr lang="it-IT" sz="3200" dirty="0" smtClean="0"/>
              <a:t>I </a:t>
            </a:r>
            <a:r>
              <a:rPr lang="it-IT" sz="3200" i="1" dirty="0" err="1" smtClean="0"/>
              <a:t>buccellarii</a:t>
            </a:r>
            <a:r>
              <a:rPr lang="it-IT" sz="3200" dirty="0" smtClean="0"/>
              <a:t> (si impegnano a obbedire e a combattere per conto del loro </a:t>
            </a:r>
            <a:r>
              <a:rPr lang="it-IT" sz="3200" i="1" dirty="0" smtClean="0"/>
              <a:t>dominus </a:t>
            </a:r>
            <a:r>
              <a:rPr lang="it-IT" sz="3200" dirty="0" smtClean="0"/>
              <a:t>che si occupa di mantenerli)</a:t>
            </a:r>
            <a:endParaRPr lang="it-IT" sz="3200" i="1" dirty="0" smtClean="0"/>
          </a:p>
          <a:p>
            <a:pPr marL="0" indent="0">
              <a:buNone/>
            </a:pPr>
            <a:r>
              <a:rPr lang="it-IT" sz="3200" dirty="0" smtClean="0"/>
              <a:t>In entrambi i casi l’instaurazione del rapporto poteva essere suggellata dalla cerimonia della ‘</a:t>
            </a:r>
            <a:r>
              <a:rPr lang="it-IT" sz="3200" dirty="0" err="1" smtClean="0"/>
              <a:t>commendatio</a:t>
            </a:r>
            <a:r>
              <a:rPr lang="it-IT" sz="3200" dirty="0" smtClean="0"/>
              <a:t>’</a:t>
            </a:r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17408050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z="4800" dirty="0" smtClean="0"/>
              <a:t>L’epoca franca</a:t>
            </a:r>
            <a:endParaRPr lang="it-IT" sz="48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48488" y="1739523"/>
            <a:ext cx="8683262" cy="492864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800" dirty="0"/>
              <a:t>N</a:t>
            </a:r>
            <a:r>
              <a:rPr lang="it-IT" sz="2800" dirty="0" smtClean="0"/>
              <a:t>ella </a:t>
            </a:r>
            <a:r>
              <a:rPr lang="it-IT" sz="2800" dirty="0"/>
              <a:t>Francia </a:t>
            </a:r>
            <a:r>
              <a:rPr lang="it-IT" sz="2800" dirty="0" smtClean="0"/>
              <a:t>merovingia, </a:t>
            </a:r>
            <a:r>
              <a:rPr lang="it-IT" sz="2800" dirty="0"/>
              <a:t>lungo il VI e il VII </a:t>
            </a:r>
            <a:r>
              <a:rPr lang="it-IT" sz="2800" dirty="0" smtClean="0"/>
              <a:t>secolo, </a:t>
            </a:r>
            <a:r>
              <a:rPr lang="it-IT" sz="2800" dirty="0"/>
              <a:t>il clima di anarchia militare e di scontri continui </a:t>
            </a:r>
            <a:r>
              <a:rPr lang="it-IT" sz="2800" dirty="0" smtClean="0"/>
              <a:t>favorisce </a:t>
            </a:r>
            <a:r>
              <a:rPr lang="it-IT" sz="2800" dirty="0"/>
              <a:t>il formarsi di </a:t>
            </a:r>
            <a:r>
              <a:rPr lang="it-IT" sz="2800" dirty="0" smtClean="0"/>
              <a:t>clientele armate e a cavallo.</a:t>
            </a:r>
            <a:r>
              <a:rPr lang="en-US" sz="2800" dirty="0" smtClean="0"/>
              <a:t> </a:t>
            </a:r>
          </a:p>
          <a:p>
            <a:pPr marL="0" indent="0">
              <a:buNone/>
            </a:pPr>
            <a:r>
              <a:rPr lang="en-US" sz="2800" dirty="0" err="1" smtClean="0"/>
              <a:t>Attraverso</a:t>
            </a:r>
            <a:r>
              <a:rPr lang="en-US" sz="2800" dirty="0" smtClean="0"/>
              <a:t> un tale </a:t>
            </a:r>
            <a:r>
              <a:rPr lang="en-US" sz="2800" dirty="0" err="1" smtClean="0"/>
              <a:t>seguito</a:t>
            </a:r>
            <a:r>
              <a:rPr lang="en-US" sz="2800" dirty="0" smtClean="0"/>
              <a:t> di </a:t>
            </a:r>
            <a:r>
              <a:rPr lang="en-US" sz="2800" dirty="0" err="1" smtClean="0"/>
              <a:t>armati</a:t>
            </a:r>
            <a:r>
              <a:rPr lang="en-US" sz="2800" dirty="0" smtClean="0"/>
              <a:t>, </a:t>
            </a:r>
            <a:r>
              <a:rPr lang="en-US" sz="2800" dirty="0" err="1" smtClean="0"/>
              <a:t>il</a:t>
            </a:r>
            <a:r>
              <a:rPr lang="en-US" sz="2800" dirty="0" smtClean="0"/>
              <a:t> </a:t>
            </a:r>
            <a:r>
              <a:rPr lang="en-US" sz="2800" dirty="0" err="1" smtClean="0"/>
              <a:t>possidente</a:t>
            </a:r>
            <a:r>
              <a:rPr lang="en-US" sz="2800" dirty="0" smtClean="0"/>
              <a:t> </a:t>
            </a:r>
            <a:r>
              <a:rPr lang="en-US" sz="2800" dirty="0" err="1" smtClean="0"/>
              <a:t>garantisce</a:t>
            </a:r>
            <a:r>
              <a:rPr lang="en-US" sz="2800" dirty="0" smtClean="0"/>
              <a:t> </a:t>
            </a:r>
            <a:r>
              <a:rPr lang="en-US" sz="2800" dirty="0" err="1" smtClean="0"/>
              <a:t>protezione</a:t>
            </a:r>
            <a:r>
              <a:rPr lang="en-US" sz="2800" dirty="0" smtClean="0"/>
              <a:t> a </a:t>
            </a:r>
            <a:r>
              <a:rPr lang="en-US" sz="2800" dirty="0" err="1" smtClean="0"/>
              <a:t>familiari</a:t>
            </a:r>
            <a:r>
              <a:rPr lang="en-US" sz="2800" dirty="0" smtClean="0"/>
              <a:t> e </a:t>
            </a:r>
            <a:r>
              <a:rPr lang="en-US" sz="2800" dirty="0" err="1" smtClean="0"/>
              <a:t>contadini</a:t>
            </a:r>
            <a:r>
              <a:rPr lang="en-US" sz="2800" dirty="0" smtClean="0"/>
              <a:t> </a:t>
            </a:r>
            <a:r>
              <a:rPr lang="en-US" sz="2800" dirty="0" err="1" smtClean="0"/>
              <a:t>che</a:t>
            </a:r>
            <a:r>
              <a:rPr lang="en-US" sz="2800" dirty="0" smtClean="0"/>
              <a:t> </a:t>
            </a:r>
            <a:r>
              <a:rPr lang="en-US" sz="2800" dirty="0" err="1" smtClean="0"/>
              <a:t>lavorano</a:t>
            </a:r>
            <a:r>
              <a:rPr lang="en-US" sz="2800" dirty="0" smtClean="0"/>
              <a:t> per </a:t>
            </a:r>
            <a:r>
              <a:rPr lang="en-US" sz="2800" dirty="0" err="1" smtClean="0"/>
              <a:t>lui</a:t>
            </a:r>
            <a:r>
              <a:rPr lang="en-US" sz="2800" dirty="0" smtClean="0"/>
              <a:t>, ma </a:t>
            </a:r>
            <a:r>
              <a:rPr lang="en-US" sz="2800" dirty="0" err="1" smtClean="0"/>
              <a:t>contemporaneamnete</a:t>
            </a:r>
            <a:r>
              <a:rPr lang="en-US" sz="2800" dirty="0" smtClean="0"/>
              <a:t> </a:t>
            </a:r>
            <a:r>
              <a:rPr lang="en-US" sz="2800" dirty="0" err="1" smtClean="0"/>
              <a:t>minaccia</a:t>
            </a:r>
            <a:r>
              <a:rPr lang="en-US" sz="2800" dirty="0" smtClean="0"/>
              <a:t> </a:t>
            </a:r>
            <a:r>
              <a:rPr lang="en-US" sz="2800" dirty="0" err="1" smtClean="0"/>
              <a:t>chiunque</a:t>
            </a:r>
            <a:r>
              <a:rPr lang="en-US" sz="2800" dirty="0" smtClean="0"/>
              <a:t> </a:t>
            </a:r>
            <a:r>
              <a:rPr lang="en-US" sz="2800" dirty="0" err="1" smtClean="0"/>
              <a:t>si</a:t>
            </a:r>
            <a:r>
              <a:rPr lang="en-US" sz="2800" dirty="0" smtClean="0"/>
              <a:t> </a:t>
            </a:r>
            <a:r>
              <a:rPr lang="en-US" sz="2800" dirty="0" err="1" smtClean="0"/>
              <a:t>trovi</a:t>
            </a:r>
            <a:r>
              <a:rPr lang="en-US" sz="2800" dirty="0" smtClean="0"/>
              <a:t> in </a:t>
            </a:r>
            <a:r>
              <a:rPr lang="en-US" sz="2800" dirty="0" err="1" smtClean="0"/>
              <a:t>condizione</a:t>
            </a:r>
            <a:r>
              <a:rPr lang="en-US" sz="2800" dirty="0" smtClean="0"/>
              <a:t> di </a:t>
            </a:r>
            <a:r>
              <a:rPr lang="en-US" sz="2800" dirty="0" err="1" smtClean="0"/>
              <a:t>doverne</a:t>
            </a:r>
            <a:r>
              <a:rPr lang="en-US" sz="2800" dirty="0" smtClean="0"/>
              <a:t> </a:t>
            </a:r>
            <a:r>
              <a:rPr lang="en-US" sz="2800" dirty="0" err="1" smtClean="0"/>
              <a:t>subire</a:t>
            </a:r>
            <a:r>
              <a:rPr lang="en-US" sz="2800" dirty="0" smtClean="0"/>
              <a:t> la </a:t>
            </a:r>
            <a:r>
              <a:rPr lang="en-US" sz="2800" dirty="0" err="1" smtClean="0"/>
              <a:t>forza</a:t>
            </a:r>
            <a:r>
              <a:rPr lang="en-US" sz="2800" dirty="0" smtClean="0"/>
              <a:t>.</a:t>
            </a:r>
          </a:p>
          <a:p>
            <a:pPr marL="0" indent="0">
              <a:buNone/>
            </a:pPr>
            <a:r>
              <a:rPr lang="it-IT" sz="2800" dirty="0"/>
              <a:t>Proprio il servizio militare per un ‘signore’ </a:t>
            </a:r>
            <a:r>
              <a:rPr lang="it-IT" sz="2800" dirty="0" smtClean="0"/>
              <a:t>rappresenta </a:t>
            </a:r>
            <a:r>
              <a:rPr lang="it-IT" sz="2800" dirty="0"/>
              <a:t>il prototipo del contratto </a:t>
            </a:r>
            <a:r>
              <a:rPr lang="it-IT" sz="2800" dirty="0" smtClean="0"/>
              <a:t>vassallatico (è molto costoso mantenere armati a cavallo).</a:t>
            </a:r>
            <a:r>
              <a:rPr lang="en-US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664686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71500" y="274638"/>
            <a:ext cx="8001000" cy="964590"/>
          </a:xfrm>
        </p:spPr>
        <p:txBody>
          <a:bodyPr/>
          <a:lstStyle/>
          <a:p>
            <a:r>
              <a:rPr lang="it-IT" dirty="0" smtClean="0"/>
              <a:t>La </a:t>
            </a:r>
            <a:r>
              <a:rPr lang="it-IT" i="1" dirty="0" err="1" smtClean="0"/>
              <a:t>commendatio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8486" y="1782031"/>
            <a:ext cx="8725804" cy="4895462"/>
          </a:xfrm>
        </p:spPr>
        <p:txBody>
          <a:bodyPr>
            <a:normAutofit fontScale="92500"/>
          </a:bodyPr>
          <a:lstStyle/>
          <a:p>
            <a:r>
              <a:rPr lang="it-IT" sz="3200" dirty="0"/>
              <a:t>La </a:t>
            </a:r>
            <a:r>
              <a:rPr lang="it-IT" sz="3200" i="1" dirty="0" err="1">
                <a:solidFill>
                  <a:srgbClr val="3366FF"/>
                </a:solidFill>
              </a:rPr>
              <a:t>commendatio</a:t>
            </a:r>
            <a:r>
              <a:rPr lang="it-IT" sz="3200" dirty="0"/>
              <a:t> è la cerimonia solenne con la quale un </a:t>
            </a:r>
            <a:r>
              <a:rPr lang="it-IT" sz="3200" dirty="0" smtClean="0"/>
              <a:t>uomo (il </a:t>
            </a:r>
            <a:r>
              <a:rPr lang="it-IT" sz="3200" i="1" dirty="0" err="1" smtClean="0"/>
              <a:t>vassus</a:t>
            </a:r>
            <a:r>
              <a:rPr lang="it-IT" sz="3200" dirty="0" smtClean="0"/>
              <a:t>) </a:t>
            </a:r>
            <a:r>
              <a:rPr lang="it-IT" sz="3200" dirty="0"/>
              <a:t>si pone </a:t>
            </a:r>
            <a:r>
              <a:rPr lang="it-IT" sz="3200" i="1" dirty="0">
                <a:solidFill>
                  <a:srgbClr val="CCFFCC"/>
                </a:solidFill>
              </a:rPr>
              <a:t>in </a:t>
            </a:r>
            <a:r>
              <a:rPr lang="it-IT" sz="3200" i="1" dirty="0" err="1">
                <a:solidFill>
                  <a:srgbClr val="CCFFCC"/>
                </a:solidFill>
              </a:rPr>
              <a:t>obsequio</a:t>
            </a:r>
            <a:r>
              <a:rPr lang="it-IT" sz="3200" dirty="0">
                <a:solidFill>
                  <a:srgbClr val="CCFFCC"/>
                </a:solidFill>
              </a:rPr>
              <a:t> </a:t>
            </a:r>
            <a:r>
              <a:rPr lang="it-IT" sz="3200" dirty="0" smtClean="0"/>
              <a:t>– cioè </a:t>
            </a:r>
            <a:r>
              <a:rPr lang="it-IT" sz="3200" dirty="0"/>
              <a:t>al </a:t>
            </a:r>
            <a:r>
              <a:rPr lang="it-IT" sz="3200" dirty="0" smtClean="0"/>
              <a:t>servizio – nei </a:t>
            </a:r>
            <a:r>
              <a:rPr lang="it-IT" sz="3200" dirty="0"/>
              <a:t>confronti di un altro uomo </a:t>
            </a:r>
            <a:r>
              <a:rPr lang="it-IT" sz="3200" dirty="0" smtClean="0"/>
              <a:t>(il </a:t>
            </a:r>
            <a:r>
              <a:rPr lang="it-IT" sz="3200" i="1" dirty="0" smtClean="0"/>
              <a:t>senior </a:t>
            </a:r>
            <a:r>
              <a:rPr lang="it-IT" sz="3200" dirty="0" smtClean="0"/>
              <a:t>o </a:t>
            </a:r>
            <a:r>
              <a:rPr lang="it-IT" sz="3200" i="1" dirty="0" err="1" smtClean="0"/>
              <a:t>patronus</a:t>
            </a:r>
            <a:r>
              <a:rPr lang="it-IT" sz="3200" dirty="0" smtClean="0"/>
              <a:t>) e ne diviene ‘un suo uomo’</a:t>
            </a:r>
            <a:endParaRPr lang="it-IT" sz="3200" dirty="0"/>
          </a:p>
          <a:p>
            <a:r>
              <a:rPr lang="it-IT" sz="3200" dirty="0"/>
              <a:t>Il rapporto che nasce si chiama </a:t>
            </a:r>
            <a:r>
              <a:rPr lang="it-IT" sz="3200" i="1" dirty="0" err="1">
                <a:solidFill>
                  <a:srgbClr val="3366FF"/>
                </a:solidFill>
              </a:rPr>
              <a:t>fidelitas</a:t>
            </a:r>
            <a:r>
              <a:rPr lang="it-IT" sz="3200" dirty="0"/>
              <a:t> e lega i due uomini fra loro con un </a:t>
            </a:r>
            <a:r>
              <a:rPr lang="it-IT" sz="3200" dirty="0" smtClean="0"/>
              <a:t>vincolo personale e vitalizio </a:t>
            </a:r>
            <a:r>
              <a:rPr lang="it-IT" sz="3200" dirty="0"/>
              <a:t>che è morale e giuridico </a:t>
            </a:r>
            <a:r>
              <a:rPr lang="it-IT" sz="3200" dirty="0" smtClean="0"/>
              <a:t>insieme</a:t>
            </a:r>
          </a:p>
          <a:p>
            <a:r>
              <a:rPr lang="it-IT" sz="3200" dirty="0" smtClean="0"/>
              <a:t>Caratteristica di tale rapporto è la sostanziale </a:t>
            </a:r>
            <a:r>
              <a:rPr lang="it-IT" sz="3200" dirty="0" smtClean="0">
                <a:solidFill>
                  <a:srgbClr val="A32323"/>
                </a:solidFill>
              </a:rPr>
              <a:t>indeterminatezza delle reciproche prestazioni</a:t>
            </a:r>
            <a:r>
              <a:rPr lang="it-IT" sz="3200" dirty="0"/>
              <a:t>.</a:t>
            </a:r>
            <a:endParaRPr lang="it-IT" sz="3200" dirty="0" smtClean="0"/>
          </a:p>
        </p:txBody>
      </p:sp>
    </p:spTree>
    <p:extLst>
      <p:ext uri="{BB962C8B-B14F-4D97-AF65-F5344CB8AC3E}">
        <p14:creationId xmlns:p14="http://schemas.microsoft.com/office/powerpoint/2010/main" val="30980111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vassallaggio (1)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77520" y="1904999"/>
            <a:ext cx="8394980" cy="4813041"/>
          </a:xfrm>
        </p:spPr>
        <p:txBody>
          <a:bodyPr>
            <a:normAutofit fontScale="85000" lnSpcReduction="10000"/>
          </a:bodyPr>
          <a:lstStyle/>
          <a:p>
            <a:pPr algn="just">
              <a:spcBef>
                <a:spcPct val="0"/>
              </a:spcBef>
              <a:buFontTx/>
              <a:buNone/>
            </a:pPr>
            <a:r>
              <a:rPr lang="it-IT" sz="3200" dirty="0"/>
              <a:t>Il rapporto di vassallaggio prevede lo scambio di prestazioni reciproche ma differenti.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it-IT" sz="3200" dirty="0" smtClean="0">
                <a:solidFill>
                  <a:srgbClr val="800000"/>
                </a:solidFill>
              </a:rPr>
              <a:t>Il </a:t>
            </a:r>
            <a:r>
              <a:rPr lang="it-IT" sz="3200" i="1" dirty="0" err="1">
                <a:solidFill>
                  <a:srgbClr val="800000"/>
                </a:solidFill>
              </a:rPr>
              <a:t>vassus</a:t>
            </a:r>
            <a:r>
              <a:rPr lang="it-IT" sz="3200" dirty="0">
                <a:solidFill>
                  <a:srgbClr val="800000"/>
                </a:solidFill>
              </a:rPr>
              <a:t> </a:t>
            </a:r>
            <a:r>
              <a:rPr lang="it-IT" sz="3200" dirty="0" smtClean="0">
                <a:solidFill>
                  <a:srgbClr val="800000"/>
                </a:solidFill>
              </a:rPr>
              <a:t>(da </a:t>
            </a:r>
            <a:r>
              <a:rPr lang="it-IT" sz="3200" i="1" dirty="0" err="1" smtClean="0">
                <a:solidFill>
                  <a:srgbClr val="3366FF"/>
                </a:solidFill>
              </a:rPr>
              <a:t>gwas</a:t>
            </a:r>
            <a:r>
              <a:rPr lang="it-IT" sz="3200" i="1" dirty="0" smtClean="0">
                <a:solidFill>
                  <a:srgbClr val="800000"/>
                </a:solidFill>
              </a:rPr>
              <a:t> </a:t>
            </a:r>
            <a:r>
              <a:rPr lang="it-IT" sz="3200" dirty="0" smtClean="0">
                <a:solidFill>
                  <a:srgbClr val="800000"/>
                </a:solidFill>
              </a:rPr>
              <a:t>= </a:t>
            </a:r>
            <a:r>
              <a:rPr lang="it-IT" sz="3200" dirty="0" smtClean="0">
                <a:solidFill>
                  <a:srgbClr val="3366FF"/>
                </a:solidFill>
              </a:rPr>
              <a:t>l’uomo che serve</a:t>
            </a:r>
            <a:r>
              <a:rPr lang="it-IT" sz="3200" dirty="0" smtClean="0">
                <a:solidFill>
                  <a:srgbClr val="800000"/>
                </a:solidFill>
              </a:rPr>
              <a:t>) si </a:t>
            </a:r>
            <a:r>
              <a:rPr lang="it-IT" sz="3200" dirty="0">
                <a:solidFill>
                  <a:srgbClr val="800000"/>
                </a:solidFill>
              </a:rPr>
              <a:t>impegnava </a:t>
            </a:r>
            <a:r>
              <a:rPr lang="it-IT" sz="3200" dirty="0"/>
              <a:t>:</a:t>
            </a:r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it-IT" sz="3200" dirty="0" smtClean="0"/>
              <a:t>a </a:t>
            </a:r>
            <a:r>
              <a:rPr lang="it-IT" sz="3200" dirty="0">
                <a:solidFill>
                  <a:schemeClr val="accent3"/>
                </a:solidFill>
              </a:rPr>
              <a:t>obbedire e servire </a:t>
            </a:r>
            <a:r>
              <a:rPr lang="it-IT" sz="3200" dirty="0"/>
              <a:t>per tutta la vita il </a:t>
            </a:r>
            <a:r>
              <a:rPr lang="it-IT" sz="3200" i="1" dirty="0"/>
              <a:t>senior</a:t>
            </a:r>
            <a:r>
              <a:rPr lang="it-IT" sz="3200" dirty="0"/>
              <a:t> senza </a:t>
            </a:r>
            <a:r>
              <a:rPr lang="it-IT" sz="3200" dirty="0" smtClean="0"/>
              <a:t>mai </a:t>
            </a:r>
            <a:r>
              <a:rPr lang="it-IT" sz="3200" dirty="0"/>
              <a:t>tradirlo </a:t>
            </a:r>
            <a:r>
              <a:rPr lang="it-IT" sz="3200" dirty="0" smtClean="0"/>
              <a:t>(</a:t>
            </a:r>
            <a:r>
              <a:rPr lang="it-IT" sz="3200" i="1" dirty="0" err="1" smtClean="0">
                <a:solidFill>
                  <a:srgbClr val="CCFFCC"/>
                </a:solidFill>
              </a:rPr>
              <a:t>servigium</a:t>
            </a:r>
            <a:r>
              <a:rPr lang="it-IT" sz="3200" dirty="0" smtClean="0"/>
              <a:t>) </a:t>
            </a:r>
            <a:endParaRPr lang="it-IT" sz="3200" dirty="0"/>
          </a:p>
          <a:p>
            <a:pPr algn="just">
              <a:spcBef>
                <a:spcPct val="0"/>
              </a:spcBef>
              <a:buFontTx/>
              <a:buChar char="-"/>
            </a:pPr>
            <a:r>
              <a:rPr lang="it-IT" sz="3200" dirty="0" smtClean="0"/>
              <a:t>a </a:t>
            </a:r>
            <a:r>
              <a:rPr lang="it-IT" sz="3200" dirty="0" smtClean="0">
                <a:solidFill>
                  <a:srgbClr val="4576A3"/>
                </a:solidFill>
              </a:rPr>
              <a:t>fornire al </a:t>
            </a:r>
            <a:r>
              <a:rPr lang="it-IT" sz="3200" i="1" dirty="0" smtClean="0">
                <a:solidFill>
                  <a:srgbClr val="4576A3"/>
                </a:solidFill>
              </a:rPr>
              <a:t>senior</a:t>
            </a:r>
            <a:r>
              <a:rPr lang="it-IT" sz="3200" dirty="0" smtClean="0">
                <a:solidFill>
                  <a:srgbClr val="4576A3"/>
                </a:solidFill>
              </a:rPr>
              <a:t> </a:t>
            </a:r>
            <a:r>
              <a:rPr lang="it-IT" sz="3200" dirty="0">
                <a:solidFill>
                  <a:srgbClr val="4576A3"/>
                </a:solidFill>
              </a:rPr>
              <a:t>aiuto e consiglio </a:t>
            </a:r>
            <a:r>
              <a:rPr lang="it-IT" sz="3200" dirty="0"/>
              <a:t>tutte le volte che ne </a:t>
            </a:r>
            <a:r>
              <a:rPr lang="it-IT" sz="3200" dirty="0" smtClean="0"/>
              <a:t>venisse richiesto (</a:t>
            </a:r>
            <a:r>
              <a:rPr lang="it-IT" sz="3200" i="1" dirty="0" err="1" smtClean="0">
                <a:solidFill>
                  <a:srgbClr val="CCFFCC"/>
                </a:solidFill>
              </a:rPr>
              <a:t>auxilium</a:t>
            </a:r>
            <a:r>
              <a:rPr lang="it-IT" sz="3200" i="1" dirty="0" smtClean="0">
                <a:solidFill>
                  <a:srgbClr val="CCFFCC"/>
                </a:solidFill>
              </a:rPr>
              <a:t> et </a:t>
            </a:r>
            <a:r>
              <a:rPr lang="it-IT" sz="3200" i="1" dirty="0" err="1" smtClean="0">
                <a:solidFill>
                  <a:srgbClr val="CCFFCC"/>
                </a:solidFill>
              </a:rPr>
              <a:t>consilium</a:t>
            </a:r>
            <a:r>
              <a:rPr lang="it-IT" sz="3200" dirty="0" smtClean="0"/>
              <a:t>)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it-IT" sz="3200" dirty="0" smtClean="0"/>
              <a:t>Differentemente dalla </a:t>
            </a:r>
            <a:r>
              <a:rPr lang="it-IT" sz="3200" i="1" dirty="0" err="1" smtClean="0"/>
              <a:t>locatio</a:t>
            </a:r>
            <a:r>
              <a:rPr lang="it-IT" sz="3200" i="1" dirty="0" smtClean="0"/>
              <a:t> </a:t>
            </a:r>
            <a:r>
              <a:rPr lang="it-IT" sz="3200" i="1" dirty="0" err="1" smtClean="0"/>
              <a:t>operarum</a:t>
            </a:r>
            <a:r>
              <a:rPr lang="it-IT" sz="3200" dirty="0" smtClean="0"/>
              <a:t> qui non si prevede un temine al rapporto</a:t>
            </a:r>
            <a:endParaRPr lang="it-IT" sz="3200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813996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vassallaggio (2)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73108" y="1905000"/>
            <a:ext cx="8299392" cy="4649186"/>
          </a:xfrm>
        </p:spPr>
        <p:txBody>
          <a:bodyPr>
            <a:normAutofit lnSpcReduction="10000"/>
          </a:bodyPr>
          <a:lstStyle/>
          <a:p>
            <a:pPr marL="0" indent="0" algn="just">
              <a:buNone/>
            </a:pPr>
            <a:r>
              <a:rPr lang="it-IT" sz="2800" dirty="0" smtClean="0">
                <a:cs typeface="Times New Roman" charset="0"/>
              </a:rPr>
              <a:t>Da parte sua </a:t>
            </a:r>
            <a:r>
              <a:rPr lang="it-IT" sz="2800" dirty="0" smtClean="0">
                <a:solidFill>
                  <a:srgbClr val="800000"/>
                </a:solidFill>
                <a:cs typeface="Times New Roman" charset="0"/>
              </a:rPr>
              <a:t>il </a:t>
            </a:r>
            <a:r>
              <a:rPr lang="it-IT" sz="2800" i="1" dirty="0">
                <a:solidFill>
                  <a:srgbClr val="800000"/>
                </a:solidFill>
                <a:cs typeface="Times New Roman" charset="0"/>
              </a:rPr>
              <a:t>senior</a:t>
            </a:r>
            <a:r>
              <a:rPr lang="it-IT" sz="2800" dirty="0">
                <a:solidFill>
                  <a:srgbClr val="800000"/>
                </a:solidFill>
                <a:cs typeface="Times New Roman" charset="0"/>
              </a:rPr>
              <a:t> deve assicurare al </a:t>
            </a:r>
            <a:r>
              <a:rPr lang="it-IT" sz="2800" i="1" dirty="0" err="1">
                <a:solidFill>
                  <a:srgbClr val="800000"/>
                </a:solidFill>
                <a:cs typeface="Times New Roman" charset="0"/>
              </a:rPr>
              <a:t>vassus</a:t>
            </a:r>
            <a:r>
              <a:rPr lang="it-IT" sz="2800" dirty="0">
                <a:cs typeface="Times New Roman" charset="0"/>
              </a:rPr>
              <a:t>: </a:t>
            </a:r>
            <a:endParaRPr lang="it-IT" sz="2800" dirty="0" smtClean="0">
              <a:cs typeface="Times New Roman" charset="0"/>
            </a:endParaRPr>
          </a:p>
          <a:p>
            <a:pPr algn="just">
              <a:buFontTx/>
              <a:buChar char="-"/>
            </a:pPr>
            <a:r>
              <a:rPr lang="it-IT" sz="3200" dirty="0">
                <a:cs typeface="Times New Roman" charset="0"/>
              </a:rPr>
              <a:t>p</a:t>
            </a:r>
            <a:r>
              <a:rPr lang="it-IT" sz="3200" dirty="0" smtClean="0">
                <a:cs typeface="Times New Roman" charset="0"/>
              </a:rPr>
              <a:t>rotezione</a:t>
            </a:r>
          </a:p>
          <a:p>
            <a:pPr algn="just">
              <a:buFontTx/>
              <a:buChar char="-"/>
            </a:pPr>
            <a:r>
              <a:rPr lang="it-IT" sz="3200" dirty="0">
                <a:cs typeface="Times New Roman" charset="0"/>
              </a:rPr>
              <a:t>a</a:t>
            </a:r>
            <a:r>
              <a:rPr lang="it-IT" sz="3200" dirty="0" smtClean="0">
                <a:cs typeface="Times New Roman" charset="0"/>
              </a:rPr>
              <a:t>ssistenza </a:t>
            </a:r>
          </a:p>
          <a:p>
            <a:pPr algn="just">
              <a:buFontTx/>
              <a:buChar char="-"/>
            </a:pPr>
            <a:r>
              <a:rPr lang="it-IT" sz="3200" dirty="0" smtClean="0">
                <a:cs typeface="Times New Roman" charset="0"/>
              </a:rPr>
              <a:t>mantenimento</a:t>
            </a:r>
            <a:endParaRPr lang="it-IT" sz="3200" dirty="0">
              <a:cs typeface="Times New Roman" charset="0"/>
            </a:endParaRPr>
          </a:p>
          <a:p>
            <a:pPr marL="0" indent="0" algn="just">
              <a:buNone/>
            </a:pPr>
            <a:r>
              <a:rPr lang="it-IT" sz="2800" dirty="0" smtClean="0">
                <a:cs typeface="Times New Roman" charset="0"/>
              </a:rPr>
              <a:t>L</a:t>
            </a:r>
            <a:r>
              <a:rPr lang="it-IT" sz="2800" dirty="0" smtClean="0">
                <a:latin typeface="Arial"/>
                <a:cs typeface="Times New Roman" charset="0"/>
              </a:rPr>
              <a:t>’</a:t>
            </a:r>
            <a:r>
              <a:rPr lang="it-IT" sz="2800" dirty="0" smtClean="0">
                <a:cs typeface="Times New Roman" charset="0"/>
              </a:rPr>
              <a:t>obbligo </a:t>
            </a:r>
            <a:r>
              <a:rPr lang="it-IT" sz="2800" dirty="0">
                <a:cs typeface="Times New Roman" charset="0"/>
              </a:rPr>
              <a:t>di mantenimento poteva </a:t>
            </a:r>
            <a:r>
              <a:rPr lang="it-IT" sz="2800" dirty="0" smtClean="0">
                <a:cs typeface="Times New Roman" charset="0"/>
              </a:rPr>
              <a:t>essere assolto </a:t>
            </a:r>
            <a:r>
              <a:rPr lang="it-IT" sz="2800" dirty="0">
                <a:cs typeface="Times New Roman" charset="0"/>
              </a:rPr>
              <a:t>in diversi modi. Più </a:t>
            </a:r>
            <a:r>
              <a:rPr lang="it-IT" sz="2800" dirty="0" smtClean="0">
                <a:cs typeface="Times New Roman" charset="0"/>
              </a:rPr>
              <a:t>frequentemente – quando si trattava di remunerare il servizio militare – si provvedeva attraverso </a:t>
            </a:r>
            <a:r>
              <a:rPr lang="it-IT" sz="2800" dirty="0">
                <a:cs typeface="Times New Roman" charset="0"/>
              </a:rPr>
              <a:t>la concessione di terre</a:t>
            </a:r>
            <a:r>
              <a:rPr lang="it-IT" sz="2800" dirty="0"/>
              <a:t>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29320546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Il beneficio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12090" y="1677433"/>
            <a:ext cx="8617426" cy="497238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 smtClean="0"/>
              <a:t>L’espressione che più cui spesso le fonti usano per definire il modo in cui si assolve l’obbligo di mantenimento è quella di ‘concedere in </a:t>
            </a:r>
            <a:r>
              <a:rPr lang="it-IT" dirty="0" err="1" smtClean="0"/>
              <a:t>beneficio’</a:t>
            </a:r>
            <a:r>
              <a:rPr lang="it-IT" dirty="0" smtClean="0"/>
              <a:t>. L’oggetto della concessione può essere vario.</a:t>
            </a:r>
            <a:endParaRPr lang="it-IT" dirty="0"/>
          </a:p>
          <a:p>
            <a:pPr marL="0" indent="0">
              <a:buNone/>
            </a:pPr>
            <a:r>
              <a:rPr lang="it-IT" dirty="0" smtClean="0"/>
              <a:t>Sia </a:t>
            </a:r>
            <a:r>
              <a:rPr lang="it-IT" dirty="0"/>
              <a:t>il termine latino </a:t>
            </a:r>
            <a:r>
              <a:rPr lang="it-IT" i="1" dirty="0" err="1" smtClean="0">
                <a:solidFill>
                  <a:srgbClr val="800000"/>
                </a:solidFill>
              </a:rPr>
              <a:t>beneficium</a:t>
            </a:r>
            <a:r>
              <a:rPr lang="it-IT" dirty="0" smtClean="0"/>
              <a:t> </a:t>
            </a:r>
            <a:r>
              <a:rPr lang="it-IT" dirty="0"/>
              <a:t>(= che fa bene</a:t>
            </a:r>
            <a:r>
              <a:rPr lang="it-IT" dirty="0" smtClean="0"/>
              <a:t>) sia </a:t>
            </a:r>
            <a:r>
              <a:rPr lang="it-IT" dirty="0"/>
              <a:t>quello germanico</a:t>
            </a:r>
            <a:r>
              <a:rPr lang="it-IT" dirty="0">
                <a:solidFill>
                  <a:srgbClr val="800000"/>
                </a:solidFill>
              </a:rPr>
              <a:t> </a:t>
            </a:r>
            <a:r>
              <a:rPr lang="it-IT" i="1" dirty="0">
                <a:solidFill>
                  <a:srgbClr val="800000"/>
                </a:solidFill>
              </a:rPr>
              <a:t>feudo</a:t>
            </a:r>
            <a:r>
              <a:rPr lang="it-IT" dirty="0">
                <a:solidFill>
                  <a:srgbClr val="800000"/>
                </a:solidFill>
              </a:rPr>
              <a:t> </a:t>
            </a:r>
            <a:r>
              <a:rPr lang="it-IT" dirty="0" smtClean="0"/>
              <a:t>(in </a:t>
            </a:r>
            <a:r>
              <a:rPr lang="it-IT" dirty="0" err="1" smtClean="0"/>
              <a:t>franc</a:t>
            </a:r>
            <a:r>
              <a:rPr lang="it-IT" dirty="0" smtClean="0"/>
              <a:t>. </a:t>
            </a:r>
            <a:r>
              <a:rPr lang="it-IT" i="1" dirty="0" err="1" smtClean="0"/>
              <a:t>fief</a:t>
            </a:r>
            <a:r>
              <a:rPr lang="it-IT" dirty="0" smtClean="0"/>
              <a:t>)</a:t>
            </a:r>
            <a:r>
              <a:rPr lang="it-IT" i="1" dirty="0" smtClean="0"/>
              <a:t> </a:t>
            </a:r>
            <a:r>
              <a:rPr lang="it-IT" dirty="0" smtClean="0"/>
              <a:t>da </a:t>
            </a:r>
            <a:r>
              <a:rPr lang="it-IT" dirty="0" err="1"/>
              <a:t>fieh</a:t>
            </a:r>
            <a:r>
              <a:rPr lang="it-IT" dirty="0"/>
              <a:t> </a:t>
            </a:r>
            <a:r>
              <a:rPr lang="it-IT" dirty="0" smtClean="0"/>
              <a:t>- </a:t>
            </a:r>
            <a:r>
              <a:rPr lang="it-IT" dirty="0" err="1" smtClean="0"/>
              <a:t>Vieh</a:t>
            </a:r>
            <a:r>
              <a:rPr lang="it-IT" dirty="0" smtClean="0"/>
              <a:t> </a:t>
            </a:r>
            <a:r>
              <a:rPr lang="it-IT" dirty="0" smtClean="0"/>
              <a:t>(vacca</a:t>
            </a:r>
            <a:r>
              <a:rPr lang="it-IT" dirty="0" smtClean="0"/>
              <a:t>/bestiame) hanno </a:t>
            </a:r>
            <a:r>
              <a:rPr lang="it-IT" dirty="0"/>
              <a:t>in origine il significato </a:t>
            </a:r>
            <a:r>
              <a:rPr lang="it-IT" dirty="0" smtClean="0"/>
              <a:t>generico di ‘</a:t>
            </a:r>
            <a:r>
              <a:rPr lang="it-IT" dirty="0">
                <a:solidFill>
                  <a:srgbClr val="CCFFCC"/>
                </a:solidFill>
              </a:rPr>
              <a:t>corrispettivo</a:t>
            </a:r>
            <a:r>
              <a:rPr lang="it-IT" dirty="0">
                <a:latin typeface="Arial"/>
              </a:rPr>
              <a:t>’</a:t>
            </a:r>
            <a:r>
              <a:rPr lang="it-IT" dirty="0"/>
              <a:t>, ‘</a:t>
            </a:r>
            <a:r>
              <a:rPr lang="it-IT" dirty="0" smtClean="0">
                <a:solidFill>
                  <a:srgbClr val="CCFFCC"/>
                </a:solidFill>
              </a:rPr>
              <a:t>retribuzione</a:t>
            </a:r>
            <a:r>
              <a:rPr lang="it-IT" dirty="0" smtClean="0">
                <a:solidFill>
                  <a:srgbClr val="000000"/>
                </a:solidFill>
              </a:rPr>
              <a:t>’, ‘</a:t>
            </a:r>
            <a:r>
              <a:rPr lang="it-IT" dirty="0" smtClean="0">
                <a:solidFill>
                  <a:srgbClr val="CCFFCC"/>
                </a:solidFill>
              </a:rPr>
              <a:t>mercede</a:t>
            </a:r>
            <a:r>
              <a:rPr lang="it-IT" dirty="0" smtClean="0"/>
              <a:t>’</a:t>
            </a:r>
            <a:r>
              <a:rPr lang="it-IT" altLang="ja-JP" dirty="0" smtClean="0">
                <a:latin typeface="Arial"/>
              </a:rPr>
              <a:t>.</a:t>
            </a:r>
          </a:p>
          <a:p>
            <a:pPr marL="0" indent="0">
              <a:buNone/>
            </a:pPr>
            <a:r>
              <a:rPr lang="it-IT" dirty="0" smtClean="0"/>
              <a:t>Il legame </a:t>
            </a:r>
            <a:r>
              <a:rPr lang="it-IT" dirty="0"/>
              <a:t>con la concessione </a:t>
            </a:r>
            <a:r>
              <a:rPr lang="it-IT" dirty="0" smtClean="0"/>
              <a:t>di </a:t>
            </a:r>
            <a:r>
              <a:rPr lang="it-IT" dirty="0"/>
              <a:t>terre è solo eventuale e non </a:t>
            </a:r>
            <a:r>
              <a:rPr lang="it-IT" dirty="0" smtClean="0"/>
              <a:t>necessario. Il </a:t>
            </a:r>
            <a:r>
              <a:rPr lang="it-IT" i="1" dirty="0" err="1" smtClean="0"/>
              <a:t>beneficium</a:t>
            </a:r>
            <a:r>
              <a:rPr lang="it-IT" dirty="0" smtClean="0"/>
              <a:t> può però riguardare sia rapporti con prestazioni corrispettive (a tempo determinato) sia l’adempimento di un obbligo giuridico di carattere duraturo (come quello del </a:t>
            </a:r>
            <a:r>
              <a:rPr lang="it-IT" dirty="0" smtClean="0"/>
              <a:t>mantenimento del </a:t>
            </a:r>
            <a:r>
              <a:rPr lang="it-IT" i="1" dirty="0" err="1" smtClean="0"/>
              <a:t>vassus</a:t>
            </a:r>
            <a:r>
              <a:rPr lang="it-IT" dirty="0" smtClean="0"/>
              <a:t>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58978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Relationship Id="rId2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Diario di viaggio">
  <a:themeElements>
    <a:clrScheme name="Travelogue">
      <a:dk1>
        <a:sysClr val="windowText" lastClr="000000"/>
      </a:dk1>
      <a:lt1>
        <a:srgbClr val="EAC968"/>
      </a:lt1>
      <a:dk2>
        <a:srgbClr val="2A2515"/>
      </a:dk2>
      <a:lt2>
        <a:srgbClr val="82682C"/>
      </a:lt2>
      <a:accent1>
        <a:srgbClr val="B74D21"/>
      </a:accent1>
      <a:accent2>
        <a:srgbClr val="A32323"/>
      </a:accent2>
      <a:accent3>
        <a:srgbClr val="4576A3"/>
      </a:accent3>
      <a:accent4>
        <a:srgbClr val="615D9A"/>
      </a:accent4>
      <a:accent5>
        <a:srgbClr val="67924B"/>
      </a:accent5>
      <a:accent6>
        <a:srgbClr val="BF7B1B"/>
      </a:accent6>
      <a:hlink>
        <a:srgbClr val="99350B"/>
      </a:hlink>
      <a:folHlink>
        <a:srgbClr val="785140"/>
      </a:folHlink>
    </a:clrScheme>
    <a:fontScheme name="Travelogue">
      <a:majorFont>
        <a:latin typeface="Calisto MT"/>
        <a:ea typeface=""/>
        <a:cs typeface=""/>
        <a:font script="Jpan" typeface="ＭＳ 明朝"/>
        <a:font script="Hans" typeface="宋体"/>
        <a:font script="Hant" typeface="新細明體"/>
      </a:majorFont>
      <a:minorFont>
        <a:latin typeface="Calisto MT"/>
        <a:ea typeface=""/>
        <a:cs typeface=""/>
        <a:font script="Jpan" typeface="ＭＳ 明朝"/>
        <a:font script="Hans" typeface="宋体"/>
        <a:font script="Hant" typeface="新細明體"/>
      </a:minorFont>
    </a:fontScheme>
    <a:fmtScheme name="Travelogu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20000"/>
                <a:satMod val="130000"/>
              </a:schemeClr>
              <a:schemeClr val="phClr">
                <a:tint val="80000"/>
                <a:satMod val="150000"/>
              </a:schemeClr>
            </a:duotone>
          </a:blip>
          <a:tile tx="0" ty="0" sx="50000" sy="50000" flip="none" algn="tl"/>
        </a:blip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6600000" sx="102000" sy="102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88900" dist="63500" dir="2400000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sunset" dir="t">
              <a:rot lat="0" lon="0" rev="4200000"/>
            </a:lightRig>
          </a:scene3d>
          <a:sp3d>
            <a:bevelT w="63500" h="254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90000"/>
                <a:hueMod val="85000"/>
                <a:satMod val="300000"/>
                <a:lumMod val="100000"/>
              </a:schemeClr>
            </a:gs>
            <a:gs pos="40000">
              <a:schemeClr val="phClr">
                <a:tint val="45000"/>
                <a:shade val="99000"/>
                <a:hueMod val="95000"/>
                <a:satMod val="300000"/>
                <a:lumMod val="100000"/>
              </a:schemeClr>
            </a:gs>
            <a:gs pos="100000">
              <a:schemeClr val="phClr">
                <a:shade val="20000"/>
                <a:hueMod val="95000"/>
                <a:satMod val="255000"/>
                <a:lumMod val="100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70000"/>
                <a:satMod val="2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Diario di viaggio.thmx</Template>
  <TotalTime>1583</TotalTime>
  <Words>1727</Words>
  <Application>Microsoft Macintosh PowerPoint</Application>
  <PresentationFormat>Presentazione su schermo (4:3)</PresentationFormat>
  <Paragraphs>89</Paragraphs>
  <Slides>22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22</vt:i4>
      </vt:variant>
    </vt:vector>
  </HeadingPairs>
  <TitlesOfParts>
    <vt:vector size="23" baseType="lpstr">
      <vt:lpstr>Diario di viaggio</vt:lpstr>
      <vt:lpstr>Il feudo</vt:lpstr>
      <vt:lpstr>Definizione di feudo</vt:lpstr>
      <vt:lpstr>La teoria dei fattori</vt:lpstr>
      <vt:lpstr>Il vassallaggio: precedenti tardoantichi</vt:lpstr>
      <vt:lpstr>L’epoca franca</vt:lpstr>
      <vt:lpstr>La commendatio</vt:lpstr>
      <vt:lpstr>Il vassallaggio (1)</vt:lpstr>
      <vt:lpstr>Il vassallaggio (2)</vt:lpstr>
      <vt:lpstr>Il beneficio</vt:lpstr>
      <vt:lpstr>Le immunitates</vt:lpstr>
      <vt:lpstr>Aleatorietà della concessione</vt:lpstr>
      <vt:lpstr>La ‘giusta’ rottura della fidelitas (1)</vt:lpstr>
      <vt:lpstr>La ‘giusta’ rottura della fidelitas (2)</vt:lpstr>
      <vt:lpstr>Il contratto feudale</vt:lpstr>
      <vt:lpstr>Verso l’ereditarietà (1)</vt:lpstr>
      <vt:lpstr>Il capitolare di Quierzy (a. 877) </vt:lpstr>
      <vt:lpstr>I benefici ecclesiastici</vt:lpstr>
      <vt:lpstr>Il servizio militare</vt:lpstr>
      <vt:lpstr>Feudo lombardo / feudo francese</vt:lpstr>
      <vt:lpstr>L’edictum de beneficiis (1)</vt:lpstr>
      <vt:lpstr>L’edictum de beneficiis (2)</vt:lpstr>
      <vt:lpstr>Un nuovo istituto  giuridico</vt:lpstr>
    </vt:vector>
  </TitlesOfParts>
  <Company>ange180194SW1401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feudo</dc:title>
  <dc:creator>Luca Loschiavo</dc:creator>
  <cp:lastModifiedBy>Luca Loschiavo</cp:lastModifiedBy>
  <cp:revision>48</cp:revision>
  <dcterms:created xsi:type="dcterms:W3CDTF">2020-03-14T10:45:14Z</dcterms:created>
  <dcterms:modified xsi:type="dcterms:W3CDTF">2020-03-17T11:21:45Z</dcterms:modified>
</cp:coreProperties>
</file>