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12" y="-8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Immagini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stile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stile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titolo con 3 im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feudo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1768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</a:t>
            </a:r>
            <a:r>
              <a:rPr lang="it-IT" i="1" dirty="0" err="1" smtClean="0"/>
              <a:t>immunitates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9607" y="1698107"/>
            <a:ext cx="8541987" cy="4927748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it-IT" dirty="0"/>
              <a:t>Quando la terra data in beneficio ha la caratteristica di essere una terra ‘</a:t>
            </a:r>
            <a:r>
              <a:rPr lang="it-IT" dirty="0" smtClean="0"/>
              <a:t>immune’ (le terre fiscali o quelle delle chiese), </a:t>
            </a:r>
            <a:r>
              <a:rPr lang="it-IT" dirty="0"/>
              <a:t>il carattere immunitario </a:t>
            </a:r>
            <a:r>
              <a:rPr lang="it-IT" dirty="0" smtClean="0"/>
              <a:t>si trasferisce </a:t>
            </a:r>
            <a:r>
              <a:rPr lang="it-IT" dirty="0"/>
              <a:t>assieme alla </a:t>
            </a:r>
            <a:r>
              <a:rPr lang="it-IT" dirty="0" smtClean="0"/>
              <a:t>terra. Le </a:t>
            </a:r>
            <a:r>
              <a:rPr lang="it-IT" dirty="0"/>
              <a:t>principali </a:t>
            </a:r>
            <a:r>
              <a:rPr lang="it-IT" i="1" dirty="0" err="1"/>
              <a:t>immunitates</a:t>
            </a:r>
            <a:r>
              <a:rPr lang="it-IT" dirty="0"/>
              <a:t> </a:t>
            </a:r>
            <a:r>
              <a:rPr lang="it-IT" dirty="0" smtClean="0"/>
              <a:t>(= esenzioni) sono</a:t>
            </a:r>
            <a:r>
              <a:rPr lang="it-IT" dirty="0"/>
              <a:t>:</a:t>
            </a:r>
          </a:p>
          <a:p>
            <a:pPr>
              <a:buFontTx/>
              <a:buNone/>
            </a:pPr>
            <a:r>
              <a:rPr lang="it-IT" dirty="0"/>
              <a:t>L</a:t>
            </a:r>
            <a:r>
              <a:rPr lang="it-IT" dirty="0">
                <a:latin typeface="Arial"/>
              </a:rPr>
              <a:t>’</a:t>
            </a:r>
            <a:r>
              <a:rPr lang="it-IT" i="1" dirty="0" err="1">
                <a:solidFill>
                  <a:srgbClr val="0000FF"/>
                </a:solidFill>
              </a:rPr>
              <a:t>introitus</a:t>
            </a:r>
            <a:r>
              <a:rPr lang="it-IT" dirty="0"/>
              <a:t> (cioè il potere di negare l</a:t>
            </a:r>
            <a:r>
              <a:rPr lang="it-IT" dirty="0">
                <a:latin typeface="Arial"/>
              </a:rPr>
              <a:t>’</a:t>
            </a:r>
            <a:r>
              <a:rPr lang="it-IT" dirty="0"/>
              <a:t>accesso al </a:t>
            </a:r>
            <a:r>
              <a:rPr lang="it-IT" dirty="0" smtClean="0"/>
              <a:t>fondo agli ufficiali regi)</a:t>
            </a:r>
            <a:endParaRPr lang="it-IT" dirty="0"/>
          </a:p>
          <a:p>
            <a:pPr>
              <a:buFontTx/>
              <a:buNone/>
            </a:pPr>
            <a:r>
              <a:rPr lang="it-IT" dirty="0"/>
              <a:t>L</a:t>
            </a:r>
            <a:r>
              <a:rPr lang="it-IT" dirty="0">
                <a:latin typeface="Arial"/>
              </a:rPr>
              <a:t>’</a:t>
            </a:r>
            <a:r>
              <a:rPr lang="it-IT" i="1" dirty="0" err="1">
                <a:solidFill>
                  <a:srgbClr val="0000FF"/>
                </a:solidFill>
              </a:rPr>
              <a:t>exactio</a:t>
            </a:r>
            <a:r>
              <a:rPr lang="it-IT" dirty="0"/>
              <a:t> (ovvero il potere di </a:t>
            </a:r>
            <a:r>
              <a:rPr lang="it-IT" dirty="0" smtClean="0"/>
              <a:t>escludere gli esattori regi dalla raccolta delle </a:t>
            </a:r>
            <a:r>
              <a:rPr lang="it-IT" dirty="0"/>
              <a:t>tasse nei confronti di quanti abitino in quella terra)</a:t>
            </a:r>
          </a:p>
          <a:p>
            <a:pPr>
              <a:buFontTx/>
              <a:buNone/>
            </a:pPr>
            <a:r>
              <a:rPr lang="it-IT" dirty="0"/>
              <a:t>La </a:t>
            </a:r>
            <a:r>
              <a:rPr lang="it-IT" i="1" dirty="0" err="1">
                <a:solidFill>
                  <a:srgbClr val="0000FF"/>
                </a:solidFill>
              </a:rPr>
              <a:t>districtio</a:t>
            </a:r>
            <a:r>
              <a:rPr lang="it-IT" dirty="0"/>
              <a:t> (ovvero il potere di ‘dire giustizia’ entro i </a:t>
            </a:r>
            <a:r>
              <a:rPr lang="it-IT" dirty="0" smtClean="0"/>
              <a:t>confini escludendo i giudici regi)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2768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 smtClean="0"/>
              <a:t>Aleatorietà della concessione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7527" y="1753329"/>
            <a:ext cx="8506047" cy="486054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sz="3200" dirty="0" smtClean="0">
                <a:solidFill>
                  <a:srgbClr val="000000"/>
                </a:solidFill>
              </a:rPr>
              <a:t>A </a:t>
            </a:r>
            <a:r>
              <a:rPr lang="it-IT" sz="3200" dirty="0">
                <a:solidFill>
                  <a:srgbClr val="000000"/>
                </a:solidFill>
              </a:rPr>
              <a:t>differenza di altri contratti di concessione fondiaria </a:t>
            </a:r>
            <a:r>
              <a:rPr lang="it-IT" sz="3200" dirty="0" smtClean="0">
                <a:solidFill>
                  <a:srgbClr val="000000"/>
                </a:solidFill>
              </a:rPr>
              <a:t>(enfiteusi</a:t>
            </a:r>
            <a:r>
              <a:rPr lang="it-IT" sz="3200" dirty="0">
                <a:solidFill>
                  <a:srgbClr val="000000"/>
                </a:solidFill>
              </a:rPr>
              <a:t>, </a:t>
            </a:r>
            <a:r>
              <a:rPr lang="it-IT" sz="3200" dirty="0" smtClean="0">
                <a:solidFill>
                  <a:srgbClr val="000000"/>
                </a:solidFill>
              </a:rPr>
              <a:t>usufrutto, </a:t>
            </a:r>
            <a:r>
              <a:rPr lang="it-IT" sz="3200" dirty="0" err="1" smtClean="0">
                <a:solidFill>
                  <a:srgbClr val="000000"/>
                </a:solidFill>
              </a:rPr>
              <a:t>precària</a:t>
            </a:r>
            <a:r>
              <a:rPr lang="it-IT" sz="3200" dirty="0" smtClean="0">
                <a:solidFill>
                  <a:srgbClr val="000000"/>
                </a:solidFill>
              </a:rPr>
              <a:t>), il beneficio </a:t>
            </a:r>
            <a:r>
              <a:rPr lang="it-IT" sz="3200" dirty="0">
                <a:solidFill>
                  <a:srgbClr val="000000"/>
                </a:solidFill>
              </a:rPr>
              <a:t>si costituisce, di solito, </a:t>
            </a:r>
            <a:r>
              <a:rPr lang="it-IT" sz="3200" dirty="0">
                <a:solidFill>
                  <a:srgbClr val="3366FF"/>
                </a:solidFill>
              </a:rPr>
              <a:t>senza </a:t>
            </a:r>
            <a:r>
              <a:rPr lang="it-IT" sz="3200" dirty="0" smtClean="0">
                <a:solidFill>
                  <a:srgbClr val="3366FF"/>
                </a:solidFill>
              </a:rPr>
              <a:t>che si rediga un </a:t>
            </a:r>
            <a:r>
              <a:rPr lang="it-IT" sz="3200" dirty="0">
                <a:solidFill>
                  <a:srgbClr val="3366FF"/>
                </a:solidFill>
              </a:rPr>
              <a:t>atto </a:t>
            </a:r>
            <a:r>
              <a:rPr lang="it-IT" sz="3200" dirty="0" smtClean="0">
                <a:solidFill>
                  <a:srgbClr val="3366FF"/>
                </a:solidFill>
              </a:rPr>
              <a:t>scritto</a:t>
            </a:r>
            <a:r>
              <a:rPr lang="it-IT" sz="3200" dirty="0" smtClean="0">
                <a:solidFill>
                  <a:srgbClr val="00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it-IT" sz="3200" dirty="0" smtClean="0">
                <a:solidFill>
                  <a:srgbClr val="000000"/>
                </a:solidFill>
              </a:rPr>
              <a:t>Questo perché la </a:t>
            </a:r>
            <a:r>
              <a:rPr lang="it-IT" sz="3200" dirty="0">
                <a:solidFill>
                  <a:srgbClr val="000000"/>
                </a:solidFill>
              </a:rPr>
              <a:t>carta scritta è </a:t>
            </a:r>
            <a:r>
              <a:rPr lang="it-IT" sz="3200" dirty="0" smtClean="0">
                <a:solidFill>
                  <a:srgbClr val="000000"/>
                </a:solidFill>
              </a:rPr>
              <a:t>strumento </a:t>
            </a:r>
            <a:r>
              <a:rPr lang="it-IT" sz="3200" dirty="0">
                <a:solidFill>
                  <a:srgbClr val="000000"/>
                </a:solidFill>
              </a:rPr>
              <a:t>di </a:t>
            </a:r>
            <a:r>
              <a:rPr lang="it-IT" sz="3200" i="1" dirty="0" err="1">
                <a:solidFill>
                  <a:srgbClr val="000000"/>
                </a:solidFill>
              </a:rPr>
              <a:t>firmitas</a:t>
            </a:r>
            <a:r>
              <a:rPr lang="it-IT" sz="3200" dirty="0">
                <a:solidFill>
                  <a:srgbClr val="000000"/>
                </a:solidFill>
              </a:rPr>
              <a:t> </a:t>
            </a:r>
            <a:r>
              <a:rPr lang="it-IT" sz="3200" i="1" dirty="0">
                <a:solidFill>
                  <a:srgbClr val="000000"/>
                </a:solidFill>
              </a:rPr>
              <a:t>et </a:t>
            </a:r>
            <a:r>
              <a:rPr lang="it-IT" sz="3200" i="1" dirty="0" err="1" smtClean="0">
                <a:solidFill>
                  <a:srgbClr val="000000"/>
                </a:solidFill>
              </a:rPr>
              <a:t>stabilitas</a:t>
            </a:r>
            <a:r>
              <a:rPr lang="it-IT" sz="3200" dirty="0" smtClean="0">
                <a:solidFill>
                  <a:srgbClr val="000000"/>
                </a:solidFill>
              </a:rPr>
              <a:t> (attribuisce cioè solidità al rapporto che descrive). Il </a:t>
            </a:r>
            <a:r>
              <a:rPr lang="it-IT" sz="3200" i="1" dirty="0" smtClean="0">
                <a:solidFill>
                  <a:srgbClr val="000000"/>
                </a:solidFill>
              </a:rPr>
              <a:t>senior</a:t>
            </a:r>
            <a:r>
              <a:rPr lang="it-IT" sz="3200" dirty="0" smtClean="0">
                <a:solidFill>
                  <a:srgbClr val="000000"/>
                </a:solidFill>
              </a:rPr>
              <a:t> ha invece interesse a mantenere aleatorio il modo in cui retribuire </a:t>
            </a:r>
            <a:r>
              <a:rPr lang="it-IT" sz="3200" dirty="0" smtClean="0">
                <a:solidFill>
                  <a:srgbClr val="000000"/>
                </a:solidFill>
              </a:rPr>
              <a:t>il </a:t>
            </a:r>
            <a:r>
              <a:rPr lang="it-IT" sz="3200" dirty="0" smtClean="0">
                <a:solidFill>
                  <a:srgbClr val="000000"/>
                </a:solidFill>
              </a:rPr>
              <a:t>servizio reso dal </a:t>
            </a:r>
            <a:r>
              <a:rPr lang="it-IT" sz="3200" i="1" dirty="0" err="1" smtClean="0">
                <a:solidFill>
                  <a:srgbClr val="000000"/>
                </a:solidFill>
              </a:rPr>
              <a:t>vassus</a:t>
            </a:r>
            <a:r>
              <a:rPr lang="it-IT" sz="3200" dirty="0" smtClean="0"/>
              <a:t>.</a:t>
            </a:r>
            <a:endParaRPr lang="it-IT" sz="3200" dirty="0" smtClean="0"/>
          </a:p>
          <a:p>
            <a:pPr marL="0" indent="0" algn="just">
              <a:buNone/>
            </a:pPr>
            <a:r>
              <a:rPr lang="it-IT" sz="3200" dirty="0" smtClean="0"/>
              <a:t>I </a:t>
            </a:r>
            <a:r>
              <a:rPr lang="it-IT" sz="3200" dirty="0" smtClean="0"/>
              <a:t>signori feudali</a:t>
            </a:r>
            <a:r>
              <a:rPr lang="it-IT" sz="3200" dirty="0" smtClean="0"/>
              <a:t> difenderanno </a:t>
            </a:r>
            <a:r>
              <a:rPr lang="it-IT" sz="3200" dirty="0"/>
              <a:t>in ogni modo il </a:t>
            </a:r>
            <a:r>
              <a:rPr lang="it-IT" sz="3200" dirty="0" smtClean="0"/>
              <a:t>diritto </a:t>
            </a:r>
            <a:r>
              <a:rPr lang="it-IT" sz="3200" dirty="0"/>
              <a:t>di revocare la </a:t>
            </a:r>
            <a:r>
              <a:rPr lang="it-IT" sz="3200" dirty="0" smtClean="0"/>
              <a:t>prestazione </a:t>
            </a:r>
            <a:r>
              <a:rPr lang="it-IT" sz="3200" dirty="0" smtClean="0"/>
              <a:t>o, soprattutto, di </a:t>
            </a:r>
            <a:r>
              <a:rPr lang="it-IT" sz="3200" dirty="0" smtClean="0"/>
              <a:t>mutarne </a:t>
            </a:r>
            <a:r>
              <a:rPr lang="it-IT" sz="3200" dirty="0"/>
              <a:t>la </a:t>
            </a:r>
            <a:r>
              <a:rPr lang="it-IT" sz="3200" dirty="0" smtClean="0"/>
              <a:t>natura e le modalità.</a:t>
            </a:r>
            <a:endParaRPr lang="it-IT" sz="3200" i="1" dirty="0" smtClean="0"/>
          </a:p>
        </p:txBody>
      </p:sp>
    </p:spTree>
    <p:extLst>
      <p:ext uri="{BB962C8B-B14F-4D97-AF65-F5344CB8AC3E}">
        <p14:creationId xmlns:p14="http://schemas.microsoft.com/office/powerpoint/2010/main" val="2496942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5745" y="274638"/>
            <a:ext cx="8769613" cy="1143000"/>
          </a:xfrm>
        </p:spPr>
        <p:txBody>
          <a:bodyPr/>
          <a:lstStyle/>
          <a:p>
            <a:r>
              <a:rPr lang="it-IT" sz="4400" dirty="0" smtClean="0"/>
              <a:t>La ‘giusta’ rottura della </a:t>
            </a:r>
            <a:r>
              <a:rPr lang="it-IT" sz="4400" i="1" dirty="0" err="1" smtClean="0"/>
              <a:t>fidelitas</a:t>
            </a:r>
            <a:r>
              <a:rPr lang="it-IT" sz="4400" dirty="0" smtClean="0"/>
              <a:t> </a:t>
            </a:r>
            <a:r>
              <a:rPr lang="it-IT" sz="4400" dirty="0" smtClean="0"/>
              <a:t>(1)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5745" y="1773285"/>
            <a:ext cx="8769613" cy="488851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it-IT" sz="3600" dirty="0">
                <a:solidFill>
                  <a:srgbClr val="3366FF"/>
                </a:solidFill>
              </a:rPr>
              <a:t>Il rapporto </a:t>
            </a:r>
            <a:r>
              <a:rPr lang="it-IT" sz="3600" dirty="0" smtClean="0">
                <a:solidFill>
                  <a:srgbClr val="3366FF"/>
                </a:solidFill>
              </a:rPr>
              <a:t>vassallatico è </a:t>
            </a:r>
            <a:r>
              <a:rPr lang="it-IT" sz="3600" dirty="0">
                <a:solidFill>
                  <a:srgbClr val="3366FF"/>
                </a:solidFill>
              </a:rPr>
              <a:t>strutturalmente </a:t>
            </a:r>
            <a:r>
              <a:rPr lang="it-IT" sz="3600" dirty="0" smtClean="0">
                <a:solidFill>
                  <a:srgbClr val="3366FF"/>
                </a:solidFill>
              </a:rPr>
              <a:t>vitalizio</a:t>
            </a:r>
            <a:r>
              <a:rPr lang="it-IT" sz="3600" dirty="0" smtClean="0"/>
              <a:t>.</a:t>
            </a:r>
          </a:p>
          <a:p>
            <a:pPr marL="0" indent="0" algn="just">
              <a:buNone/>
            </a:pPr>
            <a:r>
              <a:rPr lang="it-IT" sz="3600" dirty="0" smtClean="0"/>
              <a:t>Tuttavia esso può risolversi </a:t>
            </a:r>
            <a:r>
              <a:rPr lang="it-IT" sz="3600" dirty="0"/>
              <a:t>se il </a:t>
            </a:r>
            <a:r>
              <a:rPr lang="it-IT" sz="3600" i="1" dirty="0"/>
              <a:t>senior</a:t>
            </a:r>
            <a:r>
              <a:rPr lang="it-IT" sz="3600" dirty="0"/>
              <a:t> tiene comportamenti che </a:t>
            </a:r>
            <a:r>
              <a:rPr lang="it-IT" sz="3600" dirty="0" smtClean="0"/>
              <a:t>ledono la </a:t>
            </a:r>
            <a:r>
              <a:rPr lang="it-IT" sz="3600" i="1" dirty="0" err="1"/>
              <a:t>fidelitas</a:t>
            </a:r>
            <a:r>
              <a:rPr lang="it-IT" sz="3600" dirty="0"/>
              <a:t> </a:t>
            </a:r>
            <a:r>
              <a:rPr lang="it-IT" sz="3600" dirty="0" smtClean="0"/>
              <a:t>dovuta </a:t>
            </a:r>
            <a:r>
              <a:rPr lang="it-IT" sz="3600" dirty="0"/>
              <a:t>al </a:t>
            </a:r>
            <a:r>
              <a:rPr lang="it-IT" sz="3600" i="1" dirty="0" err="1" smtClean="0"/>
              <a:t>vassus</a:t>
            </a:r>
            <a:r>
              <a:rPr lang="it-IT" sz="3600" dirty="0" smtClean="0"/>
              <a:t> e, in particolare, quando: </a:t>
            </a:r>
          </a:p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l </a:t>
            </a:r>
            <a:r>
              <a:rPr lang="it-IT" sz="3600" i="1" dirty="0" smtClean="0"/>
              <a:t>senior </a:t>
            </a:r>
            <a:r>
              <a:rPr lang="it-IT" sz="3600" dirty="0"/>
              <a:t>richiede </a:t>
            </a:r>
            <a:r>
              <a:rPr lang="it-IT" sz="3600" dirty="0" smtClean="0"/>
              <a:t>servizi degradanti o comunque </a:t>
            </a:r>
            <a:r>
              <a:rPr lang="it-IT" sz="3600" dirty="0"/>
              <a:t>non consoni allo </a:t>
            </a:r>
            <a:r>
              <a:rPr lang="it-IT" sz="3600" i="1" dirty="0"/>
              <a:t>status</a:t>
            </a:r>
            <a:r>
              <a:rPr lang="it-IT" sz="3600" dirty="0"/>
              <a:t> del </a:t>
            </a:r>
            <a:r>
              <a:rPr lang="it-IT" sz="3600" dirty="0" err="1"/>
              <a:t>vasso</a:t>
            </a:r>
            <a:r>
              <a:rPr lang="it-IT" sz="3600" dirty="0"/>
              <a:t>; </a:t>
            </a:r>
            <a:endParaRPr lang="it-IT" sz="3600" i="1" dirty="0" smtClean="0"/>
          </a:p>
          <a:p>
            <a:pPr algn="just">
              <a:buFontTx/>
              <a:buChar char="-"/>
            </a:pPr>
            <a:r>
              <a:rPr lang="it-IT" sz="3600" dirty="0" smtClean="0"/>
              <a:t>il </a:t>
            </a:r>
            <a:r>
              <a:rPr lang="it-IT" sz="3600" i="1" dirty="0" smtClean="0"/>
              <a:t>senior</a:t>
            </a:r>
            <a:r>
              <a:rPr lang="it-IT" sz="3600" dirty="0" smtClean="0"/>
              <a:t> tenta di uccidere il </a:t>
            </a:r>
            <a:r>
              <a:rPr lang="it-IT" sz="3600" dirty="0" err="1" smtClean="0"/>
              <a:t>vasso</a:t>
            </a:r>
            <a:r>
              <a:rPr lang="it-IT" sz="3600" dirty="0"/>
              <a:t>; </a:t>
            </a:r>
          </a:p>
          <a:p>
            <a:pPr algn="just">
              <a:buFontTx/>
              <a:buChar char="-"/>
            </a:pPr>
            <a:r>
              <a:rPr lang="it-IT" sz="3600" dirty="0"/>
              <a:t>il senior commette adulterio con la moglie del </a:t>
            </a:r>
            <a:r>
              <a:rPr lang="it-IT" sz="3600" dirty="0" err="1" smtClean="0"/>
              <a:t>vasso</a:t>
            </a:r>
            <a:r>
              <a:rPr lang="it-IT" sz="3600" dirty="0" smtClean="0"/>
              <a:t>;</a:t>
            </a:r>
            <a:endParaRPr lang="it-IT" sz="3600" dirty="0" smtClean="0"/>
          </a:p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l </a:t>
            </a:r>
            <a:r>
              <a:rPr lang="it-IT" sz="3600" i="1" dirty="0" smtClean="0"/>
              <a:t>senior </a:t>
            </a:r>
            <a:r>
              <a:rPr lang="it-IT" sz="3600" dirty="0" smtClean="0"/>
              <a:t>minaccia </a:t>
            </a:r>
            <a:r>
              <a:rPr lang="it-IT" sz="3600" dirty="0"/>
              <a:t>il </a:t>
            </a:r>
            <a:r>
              <a:rPr lang="it-IT" sz="3600" dirty="0" err="1"/>
              <a:t>vasso</a:t>
            </a:r>
            <a:r>
              <a:rPr lang="it-IT" sz="3600" dirty="0"/>
              <a:t> con la </a:t>
            </a:r>
            <a:r>
              <a:rPr lang="it-IT" sz="3600" dirty="0" smtClean="0"/>
              <a:t>spada sguainata; </a:t>
            </a:r>
          </a:p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l </a:t>
            </a:r>
            <a:r>
              <a:rPr lang="it-IT" sz="3600" i="1" dirty="0" smtClean="0"/>
              <a:t>senior</a:t>
            </a:r>
            <a:r>
              <a:rPr lang="it-IT" sz="3600" dirty="0" smtClean="0"/>
              <a:t> omette di difendere il </a:t>
            </a:r>
            <a:r>
              <a:rPr lang="it-IT" sz="3600" dirty="0" err="1" smtClean="0"/>
              <a:t>vasso</a:t>
            </a:r>
            <a:r>
              <a:rPr lang="it-IT" sz="3600" dirty="0"/>
              <a:t>.</a:t>
            </a:r>
            <a:r>
              <a:rPr lang="it-IT" sz="3600" dirty="0" smtClean="0"/>
              <a:t> </a:t>
            </a:r>
            <a:endParaRPr lang="it-IT" sz="36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8558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0877" y="274638"/>
            <a:ext cx="8724677" cy="1143000"/>
          </a:xfrm>
        </p:spPr>
        <p:txBody>
          <a:bodyPr/>
          <a:lstStyle/>
          <a:p>
            <a:r>
              <a:rPr lang="it-IT" sz="4400" dirty="0"/>
              <a:t>La ‘giusta’ rottura della </a:t>
            </a:r>
            <a:r>
              <a:rPr lang="it-IT" sz="4400" i="1" dirty="0" err="1" smtClean="0"/>
              <a:t>fidelitas</a:t>
            </a:r>
            <a:r>
              <a:rPr lang="it-IT" sz="4400" dirty="0" smtClean="0"/>
              <a:t> </a:t>
            </a:r>
            <a:r>
              <a:rPr lang="it-IT" sz="4400" dirty="0" smtClean="0"/>
              <a:t>(2)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1391" y="1725717"/>
            <a:ext cx="8326341" cy="470775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800" dirty="0" smtClean="0"/>
              <a:t>Anche </a:t>
            </a:r>
            <a:r>
              <a:rPr lang="it-IT" sz="2800" dirty="0"/>
              <a:t>il </a:t>
            </a:r>
            <a:r>
              <a:rPr lang="it-IT" sz="2800" i="1" dirty="0" err="1"/>
              <a:t>senor</a:t>
            </a:r>
            <a:r>
              <a:rPr lang="it-IT" sz="2800" dirty="0"/>
              <a:t> poteva legittimamente </a:t>
            </a:r>
            <a:r>
              <a:rPr lang="it-IT" sz="2800" dirty="0" smtClean="0"/>
              <a:t>interrompere </a:t>
            </a:r>
            <a:r>
              <a:rPr lang="it-IT" sz="2800" dirty="0"/>
              <a:t>il rapporto di vassallaggio </a:t>
            </a:r>
            <a:r>
              <a:rPr lang="it-IT" sz="2800" dirty="0" smtClean="0"/>
              <a:t>se </a:t>
            </a:r>
            <a:r>
              <a:rPr lang="it-IT" sz="2800" dirty="0"/>
              <a:t>riteneva che il </a:t>
            </a:r>
            <a:r>
              <a:rPr lang="it-IT" sz="2800" i="1" dirty="0" err="1"/>
              <a:t>vassus</a:t>
            </a:r>
            <a:r>
              <a:rPr lang="it-IT" sz="2800" dirty="0"/>
              <a:t> avesse tenuto una </a:t>
            </a:r>
            <a:r>
              <a:rPr lang="it-IT" sz="2800" dirty="0" smtClean="0"/>
              <a:t>condotta </a:t>
            </a:r>
            <a:r>
              <a:rPr lang="it-IT" sz="2800" dirty="0"/>
              <a:t>tale da rompere la </a:t>
            </a:r>
            <a:r>
              <a:rPr lang="it-IT" sz="2800" i="1" dirty="0" err="1" smtClean="0"/>
              <a:t>fidelitas</a:t>
            </a:r>
            <a:r>
              <a:rPr lang="it-IT" sz="2800" dirty="0" smtClean="0"/>
              <a:t>. Ciò avveniva se, per </a:t>
            </a:r>
            <a:r>
              <a:rPr lang="it-IT" sz="2800" dirty="0" smtClean="0"/>
              <a:t>esempio, </a:t>
            </a:r>
            <a:r>
              <a:rPr lang="it-IT" sz="2800" dirty="0" smtClean="0"/>
              <a:t>il </a:t>
            </a:r>
            <a:r>
              <a:rPr lang="it-IT" sz="2800" i="1" dirty="0" err="1" smtClean="0"/>
              <a:t>vassus</a:t>
            </a:r>
            <a:r>
              <a:rPr lang="it-IT" sz="2800" dirty="0" smtClean="0"/>
              <a:t> si fosse ‘</a:t>
            </a:r>
            <a:r>
              <a:rPr lang="it-IT" sz="2800" dirty="0" err="1" smtClean="0"/>
              <a:t>accomendato</a:t>
            </a:r>
            <a:r>
              <a:rPr lang="it-IT" sz="2800" dirty="0" smtClean="0"/>
              <a:t>’ </a:t>
            </a:r>
            <a:r>
              <a:rPr lang="it-IT" sz="2800" dirty="0" smtClean="0"/>
              <a:t>contemporaneamente </a:t>
            </a:r>
            <a:r>
              <a:rPr lang="it-IT" sz="2800" dirty="0" smtClean="0"/>
              <a:t>a</a:t>
            </a:r>
            <a:r>
              <a:rPr lang="it-IT" sz="2800" dirty="0" smtClean="0"/>
              <a:t> </a:t>
            </a:r>
            <a:r>
              <a:rPr lang="it-IT" sz="2800" dirty="0" smtClean="0"/>
              <a:t>un altro </a:t>
            </a:r>
            <a:r>
              <a:rPr lang="it-IT" sz="2800" i="1" dirty="0" smtClean="0"/>
              <a:t>senior</a:t>
            </a:r>
            <a:r>
              <a:rPr lang="it-IT" sz="2800" dirty="0" smtClean="0"/>
              <a:t>.</a:t>
            </a:r>
          </a:p>
          <a:p>
            <a:pPr marL="0" indent="0" algn="just">
              <a:buNone/>
            </a:pPr>
            <a:r>
              <a:rPr lang="it-IT" sz="2800" dirty="0" smtClean="0"/>
              <a:t>Altro </a:t>
            </a:r>
            <a:r>
              <a:rPr lang="it-IT" sz="2800" dirty="0"/>
              <a:t>carattere tipico del rapporto feudale era infatti la sua </a:t>
            </a:r>
            <a:r>
              <a:rPr lang="it-IT" sz="2800" b="1" dirty="0"/>
              <a:t>esclusività</a:t>
            </a:r>
            <a:r>
              <a:rPr lang="it-IT" sz="2800" dirty="0"/>
              <a:t>. </a:t>
            </a:r>
            <a:endParaRPr lang="it-IT" sz="2800" dirty="0"/>
          </a:p>
          <a:p>
            <a:pPr marL="0" indent="0" algn="just">
              <a:buNone/>
            </a:pPr>
            <a:r>
              <a:rPr lang="it-IT" sz="2800" dirty="0"/>
              <a:t>Per evitare arbitrii, i vassalli ottennero </a:t>
            </a:r>
            <a:r>
              <a:rPr lang="it-IT" sz="2800" dirty="0" smtClean="0"/>
              <a:t>col tempo che </a:t>
            </a:r>
            <a:r>
              <a:rPr lang="it-IT" sz="2800" dirty="0"/>
              <a:t>fosse </a:t>
            </a:r>
            <a:r>
              <a:rPr lang="it-IT" sz="2800" dirty="0" smtClean="0"/>
              <a:t>un </a:t>
            </a:r>
            <a:r>
              <a:rPr lang="it-IT" sz="2800" dirty="0"/>
              <a:t>tribunale di pari ad accertare la </a:t>
            </a:r>
            <a:r>
              <a:rPr lang="it-IT" sz="2800" dirty="0" smtClean="0"/>
              <a:t>violazione </a:t>
            </a:r>
            <a:r>
              <a:rPr lang="it-IT" sz="2800" dirty="0"/>
              <a:t>degli obblighi di </a:t>
            </a:r>
            <a:r>
              <a:rPr lang="it-IT" sz="2800" i="1" dirty="0" err="1" smtClean="0"/>
              <a:t>fidelitas</a:t>
            </a: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3643933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0"/>
            <a:ext cx="8001000" cy="1143000"/>
          </a:xfrm>
        </p:spPr>
        <p:txBody>
          <a:bodyPr/>
          <a:lstStyle/>
          <a:p>
            <a:r>
              <a:rPr lang="it-IT" dirty="0" smtClean="0"/>
              <a:t>Il contratto feudale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3707" y="1711911"/>
            <a:ext cx="8549769" cy="49379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2800" dirty="0" smtClean="0"/>
              <a:t>Si può ricapitolare:</a:t>
            </a:r>
          </a:p>
          <a:p>
            <a:pPr marL="0" indent="0">
              <a:buNone/>
            </a:pPr>
            <a:r>
              <a:rPr lang="it-IT" sz="2800" dirty="0" smtClean="0"/>
              <a:t>il </a:t>
            </a:r>
            <a:r>
              <a:rPr lang="it-IT" sz="2800" dirty="0"/>
              <a:t>contratto </a:t>
            </a:r>
            <a:r>
              <a:rPr lang="it-IT" sz="2800" dirty="0"/>
              <a:t>feudale </a:t>
            </a:r>
            <a:r>
              <a:rPr lang="it-IT" sz="2800" dirty="0" smtClean="0"/>
              <a:t>si </a:t>
            </a:r>
            <a:r>
              <a:rPr lang="it-IT" sz="2800" dirty="0"/>
              <a:t>fonda sulla reciproca </a:t>
            </a:r>
            <a:r>
              <a:rPr lang="it-IT" sz="2800" i="1" dirty="0" err="1" smtClean="0"/>
              <a:t>fides</a:t>
            </a:r>
            <a:r>
              <a:rPr lang="it-IT" sz="2800" dirty="0" smtClean="0"/>
              <a:t>,</a:t>
            </a:r>
            <a:r>
              <a:rPr lang="it-IT" sz="2800" dirty="0" smtClean="0"/>
              <a:t> </a:t>
            </a:r>
            <a:r>
              <a:rPr lang="it-IT" sz="2800" dirty="0"/>
              <a:t>ha </a:t>
            </a:r>
            <a:r>
              <a:rPr lang="it-IT" sz="2800" dirty="0" smtClean="0"/>
              <a:t>quindi carattere </a:t>
            </a:r>
            <a:r>
              <a:rPr lang="it-IT" sz="2800" dirty="0" smtClean="0"/>
              <a:t>personale (ma le parti non sono su posizioni paritarie), prevede </a:t>
            </a:r>
            <a:r>
              <a:rPr lang="it-IT" sz="2800" dirty="0"/>
              <a:t>prestazioni corrispettive </a:t>
            </a:r>
            <a:r>
              <a:rPr lang="it-IT" sz="2800" dirty="0" smtClean="0"/>
              <a:t>e </a:t>
            </a:r>
            <a:r>
              <a:rPr lang="it-IT" sz="2800" dirty="0" smtClean="0"/>
              <a:t>ha una </a:t>
            </a:r>
            <a:r>
              <a:rPr lang="it-IT" sz="2800" dirty="0"/>
              <a:t>durata </a:t>
            </a:r>
            <a:r>
              <a:rPr lang="it-IT" sz="2800" dirty="0" smtClean="0"/>
              <a:t>tendenzialmente vitalizia.</a:t>
            </a:r>
          </a:p>
          <a:p>
            <a:pPr marL="0" indent="0">
              <a:buNone/>
            </a:pPr>
            <a:r>
              <a:rPr lang="it-IT" sz="2800" dirty="0" smtClean="0"/>
              <a:t>Ulteriori caratteri costitutivi sono l’</a:t>
            </a:r>
            <a:r>
              <a:rPr lang="it-IT" sz="2800" dirty="0" smtClean="0">
                <a:solidFill>
                  <a:srgbClr val="3366FF"/>
                </a:solidFill>
              </a:rPr>
              <a:t>esclusività del rapporto</a:t>
            </a:r>
            <a:r>
              <a:rPr lang="it-IT" sz="2800" dirty="0" smtClean="0"/>
              <a:t>, la </a:t>
            </a:r>
            <a:r>
              <a:rPr lang="it-IT" sz="2800" dirty="0" smtClean="0">
                <a:solidFill>
                  <a:srgbClr val="3366FF"/>
                </a:solidFill>
              </a:rPr>
              <a:t>indeterminatezza della prestazione del</a:t>
            </a:r>
            <a:r>
              <a:rPr lang="it-IT" sz="2800" i="1" dirty="0" smtClean="0">
                <a:solidFill>
                  <a:srgbClr val="3366FF"/>
                </a:solidFill>
              </a:rPr>
              <a:t> </a:t>
            </a:r>
            <a:r>
              <a:rPr lang="it-IT" sz="2800" i="1" dirty="0" err="1" smtClean="0">
                <a:solidFill>
                  <a:srgbClr val="3366FF"/>
                </a:solidFill>
              </a:rPr>
              <a:t>vassu</a:t>
            </a:r>
            <a:r>
              <a:rPr lang="it-IT" sz="2800" i="1" dirty="0" err="1" smtClean="0"/>
              <a:t>s</a:t>
            </a:r>
            <a:r>
              <a:rPr lang="it-IT" sz="2800" dirty="0" smtClean="0"/>
              <a:t>, il </a:t>
            </a:r>
            <a:r>
              <a:rPr lang="it-IT" sz="2800" dirty="0" smtClean="0">
                <a:solidFill>
                  <a:srgbClr val="3366FF"/>
                </a:solidFill>
              </a:rPr>
              <a:t>carattere aleatorio della  prestazione del </a:t>
            </a:r>
            <a:r>
              <a:rPr lang="it-IT" sz="2800" i="1" dirty="0" smtClean="0">
                <a:solidFill>
                  <a:srgbClr val="3366FF"/>
                </a:solidFill>
              </a:rPr>
              <a:t>senior</a:t>
            </a:r>
            <a:r>
              <a:rPr lang="it-IT" sz="2800" dirty="0" smtClean="0"/>
              <a:t>.</a:t>
            </a:r>
          </a:p>
          <a:p>
            <a:pPr marL="0" indent="0">
              <a:buNone/>
            </a:pPr>
            <a:r>
              <a:rPr lang="it-IT" sz="2800" dirty="0" smtClean="0"/>
              <a:t>Quando assume un </a:t>
            </a:r>
            <a:r>
              <a:rPr lang="it-IT" sz="2800" dirty="0"/>
              <a:t>contenuto reale (concessioni fondiarie) </a:t>
            </a:r>
            <a:r>
              <a:rPr lang="it-IT" sz="2800" dirty="0" smtClean="0"/>
              <a:t>può </a:t>
            </a:r>
            <a:r>
              <a:rPr lang="it-IT" sz="2800" dirty="0"/>
              <a:t>assumere </a:t>
            </a:r>
            <a:r>
              <a:rPr lang="it-IT" sz="2800" dirty="0" smtClean="0"/>
              <a:t>importanti connotati </a:t>
            </a:r>
            <a:r>
              <a:rPr lang="it-IT" sz="2800" dirty="0"/>
              <a:t>pubblicistici (</a:t>
            </a:r>
            <a:r>
              <a:rPr lang="it-IT" sz="2800" i="1" dirty="0" err="1"/>
              <a:t>immunitates</a:t>
            </a:r>
            <a:r>
              <a:rPr lang="it-IT" sz="2800" dirty="0"/>
              <a:t>). </a:t>
            </a:r>
            <a:endParaRPr lang="it-IT" sz="2800" dirty="0" smtClean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5402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Verso l’ereditarietà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9312" y="1905000"/>
            <a:ext cx="8153188" cy="4684910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/>
              <a:t>Gran parte della storia del feudo </a:t>
            </a:r>
            <a:r>
              <a:rPr lang="it-IT" sz="2800" dirty="0" smtClean="0"/>
              <a:t>si basa sul </a:t>
            </a:r>
            <a:r>
              <a:rPr lang="it-IT" sz="2800" dirty="0"/>
              <a:t>tentativo dei vassalli di modificare la struttura del contratto </a:t>
            </a:r>
            <a:r>
              <a:rPr lang="it-IT" sz="2800" dirty="0" smtClean="0"/>
              <a:t>feudale eliminando il carattere della aleatorietà </a:t>
            </a:r>
            <a:r>
              <a:rPr lang="it-IT" sz="2800" dirty="0"/>
              <a:t>della  concessione </a:t>
            </a:r>
            <a:r>
              <a:rPr lang="it-IT" sz="2800" dirty="0" smtClean="0"/>
              <a:t>fondiaria, rendendola </a:t>
            </a:r>
            <a:r>
              <a:rPr lang="it-IT" sz="2800" dirty="0" smtClean="0"/>
              <a:t>stabil</a:t>
            </a:r>
            <a:r>
              <a:rPr lang="it-IT" sz="2800" dirty="0" smtClean="0"/>
              <a:t>e e anche trasmissibile agli eredi</a:t>
            </a:r>
            <a:r>
              <a:rPr lang="it-IT" sz="2800" dirty="0" smtClean="0"/>
              <a:t>.</a:t>
            </a:r>
            <a:endParaRPr lang="it-IT" sz="2800" dirty="0"/>
          </a:p>
          <a:p>
            <a:pPr marL="0" indent="0">
              <a:buNone/>
            </a:pPr>
            <a:r>
              <a:rPr lang="it-IT" sz="2800" dirty="0" smtClean="0"/>
              <a:t>Essi </a:t>
            </a:r>
            <a:r>
              <a:rPr lang="it-IT" sz="2800" dirty="0"/>
              <a:t>ottennero un primo ma parziale risultato a </a:t>
            </a:r>
            <a:r>
              <a:rPr lang="it-IT" sz="2800" dirty="0" err="1"/>
              <a:t>Quierzy</a:t>
            </a:r>
            <a:r>
              <a:rPr lang="it-IT" sz="2800" dirty="0"/>
              <a:t> nell</a:t>
            </a:r>
            <a:r>
              <a:rPr lang="it-IT" sz="2800" dirty="0">
                <a:latin typeface="Arial"/>
              </a:rPr>
              <a:t>’</a:t>
            </a:r>
            <a:r>
              <a:rPr lang="it-IT" sz="2800" dirty="0" smtClean="0"/>
              <a:t>877 </a:t>
            </a:r>
            <a:r>
              <a:rPr lang="it-IT" sz="2800" dirty="0"/>
              <a:t>(capitolare di Carlo il Calvo)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7279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dirty="0" smtClean="0"/>
              <a:t>Il </a:t>
            </a:r>
            <a:r>
              <a:rPr lang="it-IT" sz="4400" dirty="0"/>
              <a:t>capitolare di </a:t>
            </a:r>
            <a:r>
              <a:rPr lang="it-IT" sz="4400" dirty="0" err="1" smtClean="0"/>
              <a:t>Quierzy</a:t>
            </a:r>
            <a:r>
              <a:rPr lang="it-IT" sz="4400" dirty="0" smtClean="0"/>
              <a:t> (a. 877)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7529" y="1905000"/>
            <a:ext cx="8458124" cy="4756800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it-IT" sz="2800" dirty="0" smtClean="0"/>
              <a:t>Il </a:t>
            </a:r>
            <a:r>
              <a:rPr lang="it-IT" sz="2800" dirty="0"/>
              <a:t>sovrano prendeva il seguente </a:t>
            </a:r>
            <a:r>
              <a:rPr lang="it-IT" sz="2800" dirty="0" smtClean="0"/>
              <a:t>impegno: </a:t>
            </a:r>
          </a:p>
          <a:p>
            <a:pPr algn="just">
              <a:buFontTx/>
              <a:buNone/>
            </a:pPr>
            <a:r>
              <a:rPr lang="it-IT" sz="2800" dirty="0" smtClean="0"/>
              <a:t>qualora </a:t>
            </a:r>
            <a:r>
              <a:rPr lang="it-IT" sz="2800" dirty="0"/>
              <a:t>un conte </a:t>
            </a:r>
            <a:r>
              <a:rPr lang="it-IT" sz="2800" dirty="0" smtClean="0"/>
              <a:t>fosse morto </a:t>
            </a:r>
            <a:r>
              <a:rPr lang="it-IT" sz="2800" dirty="0"/>
              <a:t>mentre il figlio era a combattere per l</a:t>
            </a:r>
            <a:r>
              <a:rPr lang="it-IT" sz="2800" dirty="0">
                <a:latin typeface="Arial"/>
              </a:rPr>
              <a:t>’</a:t>
            </a:r>
            <a:r>
              <a:rPr lang="it-IT" sz="2800" dirty="0"/>
              <a:t>imperatore, il sovrano non avrebbe proceduto a sostituirlo investendo un altro signore del titolo e dei </a:t>
            </a:r>
            <a:r>
              <a:rPr lang="it-IT" sz="2800" i="1" dirty="0"/>
              <a:t>beneficia</a:t>
            </a:r>
            <a:r>
              <a:rPr lang="it-IT" sz="2800" dirty="0"/>
              <a:t> già concessi al defunto. Avrebbe invece atteso che il figlio del conte defunto (l’erede) fosse tornato dalla </a:t>
            </a:r>
            <a:r>
              <a:rPr lang="it-IT" sz="2800" dirty="0" smtClean="0"/>
              <a:t>guerra e, se quest’ultimo </a:t>
            </a:r>
            <a:r>
              <a:rPr lang="it-IT" sz="2800" dirty="0"/>
              <a:t>fosse stato meritevole, il sovrano lo avrebbe senz</a:t>
            </a:r>
            <a:r>
              <a:rPr lang="it-IT" sz="2800" dirty="0">
                <a:latin typeface="Arial"/>
              </a:rPr>
              <a:t>’</a:t>
            </a:r>
            <a:r>
              <a:rPr lang="it-IT" sz="2800" dirty="0"/>
              <a:t>altro beneficiato, investendolo in sostituzione del padre.</a:t>
            </a:r>
          </a:p>
          <a:p>
            <a:pPr marL="0" indent="0" algn="just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820871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benefici ecclesiastici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904999"/>
            <a:ext cx="8001000" cy="4459445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/>
              <a:t>La trasmissibilità dei benefici per via ereditaria sembra prendere avvio da una prassi adottata da monasteri ed enti ecclesiastici. </a:t>
            </a:r>
          </a:p>
          <a:p>
            <a:pPr marL="0" indent="0">
              <a:buNone/>
            </a:pPr>
            <a:r>
              <a:rPr lang="it-IT" sz="2800" dirty="0"/>
              <a:t>Questi, ricevute le terre sotto forma di donazione testamentaria da parte dei proprietari, le restituivano agli stessi </a:t>
            </a:r>
            <a:r>
              <a:rPr lang="it-IT" sz="2800" dirty="0" smtClean="0"/>
              <a:t>‘in </a:t>
            </a:r>
            <a:r>
              <a:rPr lang="it-IT" sz="2800" dirty="0" err="1" smtClean="0"/>
              <a:t>beneficio’</a:t>
            </a:r>
            <a:r>
              <a:rPr lang="it-IT" sz="2800" dirty="0" smtClean="0"/>
              <a:t> (= ‘per ricompensa’) </a:t>
            </a:r>
            <a:r>
              <a:rPr lang="it-IT" sz="2800" dirty="0"/>
              <a:t>per poi riprenderle </a:t>
            </a:r>
            <a:r>
              <a:rPr lang="it-IT" sz="2800" dirty="0" smtClean="0"/>
              <a:t>definitivamente al </a:t>
            </a:r>
            <a:r>
              <a:rPr lang="it-IT" sz="2800" dirty="0"/>
              <a:t>momento della loro </a:t>
            </a:r>
            <a:r>
              <a:rPr lang="it-IT" sz="2800" dirty="0" smtClean="0"/>
              <a:t>morte.</a:t>
            </a: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5780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servizio militare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7725" y="1904999"/>
            <a:ext cx="8769614" cy="479274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t-IT" sz="2800" dirty="0">
                <a:solidFill>
                  <a:srgbClr val="660066"/>
                </a:solidFill>
              </a:rPr>
              <a:t>La </a:t>
            </a:r>
            <a:r>
              <a:rPr lang="it-IT" sz="2800" dirty="0" smtClean="0">
                <a:solidFill>
                  <a:srgbClr val="660066"/>
                </a:solidFill>
              </a:rPr>
              <a:t>connessione del</a:t>
            </a:r>
            <a:r>
              <a:rPr lang="it-IT" sz="2800" i="1" dirty="0" smtClean="0">
                <a:solidFill>
                  <a:srgbClr val="660066"/>
                </a:solidFill>
              </a:rPr>
              <a:t> </a:t>
            </a:r>
            <a:r>
              <a:rPr lang="it-IT" sz="2800" i="1" dirty="0" err="1">
                <a:solidFill>
                  <a:srgbClr val="660066"/>
                </a:solidFill>
              </a:rPr>
              <a:t>beneficium</a:t>
            </a:r>
            <a:r>
              <a:rPr lang="it-IT" sz="2800" dirty="0">
                <a:solidFill>
                  <a:srgbClr val="660066"/>
                </a:solidFill>
              </a:rPr>
              <a:t> </a:t>
            </a:r>
            <a:r>
              <a:rPr lang="it-IT" sz="2800" dirty="0" smtClean="0">
                <a:solidFill>
                  <a:srgbClr val="660066"/>
                </a:solidFill>
              </a:rPr>
              <a:t>(elemento reale – retribuzione) ad una qualche </a:t>
            </a:r>
            <a:r>
              <a:rPr lang="it-IT" sz="2800" i="1" dirty="0" err="1" smtClean="0">
                <a:solidFill>
                  <a:srgbClr val="660066"/>
                </a:solidFill>
              </a:rPr>
              <a:t>fidelitas</a:t>
            </a:r>
            <a:r>
              <a:rPr lang="it-IT" sz="2800" i="1" dirty="0" smtClean="0">
                <a:solidFill>
                  <a:srgbClr val="660066"/>
                </a:solidFill>
              </a:rPr>
              <a:t> </a:t>
            </a:r>
            <a:r>
              <a:rPr lang="it-IT" sz="2800" dirty="0" smtClean="0">
                <a:solidFill>
                  <a:srgbClr val="660066"/>
                </a:solidFill>
              </a:rPr>
              <a:t>(elemento personale – rapporto di servizio continuato) assume </a:t>
            </a:r>
            <a:r>
              <a:rPr lang="it-IT" sz="2800" dirty="0">
                <a:solidFill>
                  <a:srgbClr val="660066"/>
                </a:solidFill>
              </a:rPr>
              <a:t>però un carattere stabile solo nell’ambito </a:t>
            </a:r>
            <a:r>
              <a:rPr lang="it-IT" sz="2800" dirty="0" smtClean="0">
                <a:solidFill>
                  <a:srgbClr val="660066"/>
                </a:solidFill>
              </a:rPr>
              <a:t>della </a:t>
            </a:r>
            <a:r>
              <a:rPr lang="it-IT" sz="2800" dirty="0">
                <a:solidFill>
                  <a:srgbClr val="660066"/>
                </a:solidFill>
              </a:rPr>
              <a:t>remunerazione del servizio </a:t>
            </a:r>
            <a:r>
              <a:rPr lang="it-IT" sz="2800" dirty="0" smtClean="0">
                <a:solidFill>
                  <a:srgbClr val="660066"/>
                </a:solidFill>
              </a:rPr>
              <a:t>militare</a:t>
            </a:r>
            <a:r>
              <a:rPr lang="it-IT" sz="2800" dirty="0" smtClean="0"/>
              <a:t>.</a:t>
            </a:r>
          </a:p>
          <a:p>
            <a:pPr marL="0" indent="0" algn="ctr">
              <a:buNone/>
            </a:pPr>
            <a:r>
              <a:rPr lang="it-IT" sz="2800" dirty="0" smtClean="0"/>
              <a:t>In particolare, </a:t>
            </a:r>
            <a:r>
              <a:rPr lang="it-IT" sz="2800" dirty="0"/>
              <a:t>ciò accadde quando, nell’Italia </a:t>
            </a:r>
            <a:r>
              <a:rPr lang="it-IT" sz="2800" dirty="0" smtClean="0"/>
              <a:t>dei </a:t>
            </a:r>
            <a:r>
              <a:rPr lang="it-IT" sz="2800" dirty="0"/>
              <a:t>Comuni, ricca e </a:t>
            </a:r>
            <a:r>
              <a:rPr lang="it-IT" sz="2800" dirty="0" smtClean="0"/>
              <a:t>litigiosa (XI sec.), si </a:t>
            </a:r>
            <a:r>
              <a:rPr lang="it-IT" sz="2800" dirty="0"/>
              <a:t>prese ad assoldare milizie </a:t>
            </a:r>
            <a:r>
              <a:rPr lang="it-IT" sz="2800" dirty="0" smtClean="0"/>
              <a:t>mercenarie. Il </a:t>
            </a:r>
            <a:r>
              <a:rPr lang="it-IT" sz="2800" dirty="0"/>
              <a:t>miglior modo per legare in maniera stabile </a:t>
            </a:r>
            <a:r>
              <a:rPr lang="it-IT" sz="2800" dirty="0" smtClean="0"/>
              <a:t>questi mercenari </a:t>
            </a:r>
            <a:r>
              <a:rPr lang="it-IT" sz="2800" dirty="0"/>
              <a:t>agli interessi del Comune, era appunto quello di </a:t>
            </a:r>
            <a:r>
              <a:rPr lang="it-IT" sz="2800" dirty="0" smtClean="0"/>
              <a:t>assegnare </a:t>
            </a:r>
            <a:r>
              <a:rPr lang="it-IT" sz="2800" dirty="0"/>
              <a:t>loro delle rendite fondiarie sul </a:t>
            </a:r>
            <a:r>
              <a:rPr lang="it-IT" sz="2800" dirty="0" smtClean="0"/>
              <a:t>territorio cittadino</a:t>
            </a:r>
            <a:r>
              <a:rPr lang="it-IT" dirty="0" smtClean="0"/>
              <a:t>.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74494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7430" y="274638"/>
            <a:ext cx="8482086" cy="1143000"/>
          </a:xfrm>
        </p:spPr>
        <p:txBody>
          <a:bodyPr/>
          <a:lstStyle/>
          <a:p>
            <a:r>
              <a:rPr lang="it-IT" sz="4400" dirty="0" smtClean="0"/>
              <a:t>Feudo lombardo / feudo francese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499" y="2262070"/>
            <a:ext cx="8102271" cy="424396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t-IT" sz="2800" dirty="0"/>
              <a:t>È per questo che in Italia l</a:t>
            </a:r>
            <a:r>
              <a:rPr lang="it-IT" sz="2800" dirty="0">
                <a:latin typeface="Arial"/>
              </a:rPr>
              <a:t>’</a:t>
            </a:r>
            <a:r>
              <a:rPr lang="it-IT" sz="2800" dirty="0"/>
              <a:t>aspetto patrimoniale </a:t>
            </a:r>
            <a:r>
              <a:rPr lang="it-IT" sz="2800" dirty="0" smtClean="0"/>
              <a:t>(il contratto sinallagmatico) diviene </a:t>
            </a:r>
            <a:r>
              <a:rPr lang="it-IT" sz="2800" dirty="0"/>
              <a:t>assai presto l</a:t>
            </a:r>
            <a:r>
              <a:rPr lang="it-IT" sz="2800" dirty="0">
                <a:latin typeface="Arial"/>
              </a:rPr>
              <a:t>’</a:t>
            </a:r>
            <a:r>
              <a:rPr lang="it-IT" sz="2800" dirty="0"/>
              <a:t>elemento prevalente del </a:t>
            </a:r>
            <a:r>
              <a:rPr lang="it-IT" sz="2800" dirty="0" smtClean="0"/>
              <a:t>feudo. </a:t>
            </a:r>
          </a:p>
          <a:p>
            <a:pPr marL="0" indent="0" algn="ctr">
              <a:buNone/>
            </a:pPr>
            <a:r>
              <a:rPr lang="it-IT" sz="2800" dirty="0" smtClean="0"/>
              <a:t>In </a:t>
            </a:r>
            <a:r>
              <a:rPr lang="it-IT" sz="2800" dirty="0"/>
              <a:t>Francia, invece, il feudo rimane ancora a </a:t>
            </a:r>
            <a:r>
              <a:rPr lang="it-IT" sz="2800" dirty="0" smtClean="0"/>
              <a:t>lungo caratterizzato </a:t>
            </a:r>
            <a:r>
              <a:rPr lang="it-IT" sz="2800" dirty="0"/>
              <a:t>soprattutto dall</a:t>
            </a:r>
            <a:r>
              <a:rPr lang="it-IT" sz="2800" dirty="0">
                <a:latin typeface="Arial"/>
              </a:rPr>
              <a:t>’</a:t>
            </a:r>
            <a:r>
              <a:rPr lang="it-IT" sz="2800" dirty="0"/>
              <a:t>elemento personale </a:t>
            </a:r>
            <a:r>
              <a:rPr lang="it-IT" sz="2800" dirty="0" smtClean="0"/>
              <a:t>ovvero </a:t>
            </a:r>
            <a:r>
              <a:rPr lang="it-IT" sz="2800" dirty="0"/>
              <a:t>dalla </a:t>
            </a:r>
            <a:r>
              <a:rPr lang="it-IT" sz="2800" i="1" dirty="0" err="1" smtClean="0"/>
              <a:t>fidelitas</a:t>
            </a:r>
            <a:r>
              <a:rPr lang="it-IT" sz="2800" i="1" dirty="0" smtClean="0"/>
              <a:t> </a:t>
            </a:r>
            <a:r>
              <a:rPr lang="it-IT" sz="2800" dirty="0" smtClean="0"/>
              <a:t>creata con la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commendatio</a:t>
            </a:r>
            <a:r>
              <a:rPr lang="it-IT" sz="2800" dirty="0" smtClean="0"/>
              <a:t>. </a:t>
            </a:r>
          </a:p>
          <a:p>
            <a:pPr marL="0" indent="0" algn="ctr">
              <a:buNone/>
            </a:pPr>
            <a:r>
              <a:rPr lang="it-IT" sz="2800" dirty="0" smtClean="0"/>
              <a:t>I </a:t>
            </a:r>
            <a:r>
              <a:rPr lang="it-IT" sz="2800" dirty="0"/>
              <a:t>giuristi del tardo medioevo distingueranno </a:t>
            </a:r>
            <a:r>
              <a:rPr lang="it-IT" sz="2800" dirty="0" smtClean="0"/>
              <a:t>a </a:t>
            </a:r>
            <a:r>
              <a:rPr lang="it-IT" sz="2800" dirty="0"/>
              <a:t>questo proposito il feudo </a:t>
            </a:r>
            <a:r>
              <a:rPr lang="it-IT" sz="2800" dirty="0" smtClean="0"/>
              <a:t>lombardo dal </a:t>
            </a:r>
            <a:r>
              <a:rPr lang="it-IT" sz="2800" dirty="0"/>
              <a:t>feudo franco o  francese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677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923528"/>
          </a:xfrm>
        </p:spPr>
        <p:txBody>
          <a:bodyPr/>
          <a:lstStyle/>
          <a:p>
            <a:r>
              <a:rPr lang="it-IT" dirty="0" smtClean="0"/>
              <a:t>Definizione di feudo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5797" y="1605542"/>
            <a:ext cx="8739463" cy="5128149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it-IT" sz="2800" u="sng" dirty="0"/>
              <a:t>In senso </a:t>
            </a:r>
            <a:r>
              <a:rPr lang="it-IT" sz="2800" u="sng" dirty="0" err="1"/>
              <a:t>atecnico</a:t>
            </a:r>
            <a:r>
              <a:rPr lang="it-IT" sz="2800" dirty="0"/>
              <a:t> </a:t>
            </a:r>
            <a:r>
              <a:rPr lang="it-IT" sz="2800" dirty="0" smtClean="0"/>
              <a:t>si parla di </a:t>
            </a:r>
            <a:r>
              <a:rPr lang="it-IT" sz="2800" dirty="0"/>
              <a:t>feudo </a:t>
            </a:r>
            <a:r>
              <a:rPr lang="it-IT" sz="2800" smtClean="0"/>
              <a:t>(o ‘feudalesimo’) </a:t>
            </a:r>
            <a:r>
              <a:rPr lang="it-IT" sz="2800" dirty="0" smtClean="0"/>
              <a:t>intendendo </a:t>
            </a:r>
            <a:r>
              <a:rPr lang="it-IT" sz="2800" dirty="0" smtClean="0">
                <a:solidFill>
                  <a:schemeClr val="accent2"/>
                </a:solidFill>
              </a:rPr>
              <a:t>un</a:t>
            </a:r>
            <a:r>
              <a:rPr lang="it-IT" sz="2800" dirty="0" smtClean="0"/>
              <a:t> </a:t>
            </a:r>
            <a:r>
              <a:rPr lang="it-IT" sz="2800" dirty="0" smtClean="0">
                <a:solidFill>
                  <a:schemeClr val="accent2"/>
                </a:solidFill>
              </a:rPr>
              <a:t>particolare tipo </a:t>
            </a:r>
            <a:r>
              <a:rPr lang="it-IT" sz="2800" dirty="0">
                <a:solidFill>
                  <a:schemeClr val="accent2"/>
                </a:solidFill>
              </a:rPr>
              <a:t>di </a:t>
            </a:r>
            <a:r>
              <a:rPr lang="it-IT" sz="2800" dirty="0" smtClean="0">
                <a:solidFill>
                  <a:schemeClr val="accent2"/>
                </a:solidFill>
              </a:rPr>
              <a:t>società</a:t>
            </a:r>
            <a:r>
              <a:rPr lang="it-IT" sz="2800" dirty="0" smtClean="0">
                <a:cs typeface="Times New Roman" charset="0"/>
              </a:rPr>
              <a:t> in cui una comunità, radicata su un territorio, riconosce la superiorità politica di un ‘signore’ o ‘feudatario’ (pur rimanendo all’interno di un superiore ordinamento)</a:t>
            </a:r>
          </a:p>
          <a:p>
            <a:pPr>
              <a:buFontTx/>
              <a:buNone/>
            </a:pPr>
            <a:r>
              <a:rPr lang="it-IT" sz="2800" u="sng" dirty="0" smtClean="0"/>
              <a:t>In senso tecnico</a:t>
            </a:r>
            <a:r>
              <a:rPr lang="it-IT" sz="2800" dirty="0" smtClean="0"/>
              <a:t>, il feudo è un </a:t>
            </a:r>
            <a:r>
              <a:rPr lang="it-IT" sz="2800" dirty="0" smtClean="0">
                <a:solidFill>
                  <a:schemeClr val="accent2"/>
                </a:solidFill>
              </a:rPr>
              <a:t>rapporto contrattuale </a:t>
            </a:r>
            <a:r>
              <a:rPr lang="it-IT" sz="2800" dirty="0" smtClean="0"/>
              <a:t>con scambio di </a:t>
            </a:r>
            <a:r>
              <a:rPr lang="it-IT" sz="2800" dirty="0" smtClean="0">
                <a:solidFill>
                  <a:srgbClr val="A32323"/>
                </a:solidFill>
              </a:rPr>
              <a:t>prestazioni corrispettive </a:t>
            </a:r>
            <a:r>
              <a:rPr lang="it-IT" sz="2800" dirty="0" smtClean="0"/>
              <a:t>che ha per oggetto una concessione fondiaria (un </a:t>
            </a:r>
            <a:r>
              <a:rPr lang="it-IT" sz="2800" i="1" dirty="0" err="1" smtClean="0">
                <a:solidFill>
                  <a:srgbClr val="3366FF"/>
                </a:solidFill>
              </a:rPr>
              <a:t>ius</a:t>
            </a:r>
            <a:r>
              <a:rPr lang="it-IT" sz="2800" i="1" dirty="0" smtClean="0">
                <a:solidFill>
                  <a:srgbClr val="3366FF"/>
                </a:solidFill>
              </a:rPr>
              <a:t> in re aliena</a:t>
            </a:r>
            <a:r>
              <a:rPr lang="it-IT" sz="2800" dirty="0" smtClean="0"/>
              <a:t>)</a:t>
            </a:r>
            <a:r>
              <a:rPr lang="it-IT" sz="2800" i="1" dirty="0" smtClean="0"/>
              <a:t> </a:t>
            </a:r>
            <a:r>
              <a:rPr lang="it-IT" sz="2800" dirty="0" smtClean="0"/>
              <a:t>e contemporaneamente pone un uomo libero (il concessionario) in posizione di perdurante subalternità rispetto ad altro uomo (concedente)</a:t>
            </a:r>
            <a:endParaRPr lang="it-IT" sz="2800" dirty="0" smtClean="0">
              <a:solidFill>
                <a:srgbClr val="A323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2422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</a:t>
            </a:r>
            <a:r>
              <a:rPr lang="it-IT" i="1" dirty="0" err="1" smtClean="0"/>
              <a:t>edictum</a:t>
            </a:r>
            <a:r>
              <a:rPr lang="it-IT" i="1" dirty="0" smtClean="0"/>
              <a:t> de </a:t>
            </a:r>
            <a:r>
              <a:rPr lang="it-IT" i="1" dirty="0" err="1" smtClean="0"/>
              <a:t>beneficiis</a:t>
            </a:r>
            <a:r>
              <a:rPr lang="it-IT" dirty="0" smtClean="0"/>
              <a:t>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87" y="1905000"/>
            <a:ext cx="8673772" cy="4433296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20000"/>
              </a:lnSpc>
              <a:buFontTx/>
              <a:buNone/>
            </a:pPr>
            <a:r>
              <a:rPr lang="it-IT" sz="2800" dirty="0"/>
              <a:t>La formazione storica del feudo può dirsi conclusa		 con </a:t>
            </a:r>
            <a:r>
              <a:rPr lang="it-IT" sz="2800" dirty="0" smtClean="0"/>
              <a:t>l</a:t>
            </a:r>
            <a:r>
              <a:rPr lang="it-IT" sz="2800" dirty="0" smtClean="0">
                <a:latin typeface="Arial"/>
              </a:rPr>
              <a:t>’</a:t>
            </a:r>
            <a:r>
              <a:rPr lang="it-IT" sz="2800" dirty="0" smtClean="0"/>
              <a:t>editto </a:t>
            </a:r>
            <a:r>
              <a:rPr lang="it-IT" sz="2800" i="1" dirty="0"/>
              <a:t>de </a:t>
            </a:r>
            <a:r>
              <a:rPr lang="it-IT" sz="2800" i="1" dirty="0" err="1"/>
              <a:t>beneficiis</a:t>
            </a:r>
            <a:r>
              <a:rPr lang="it-IT" sz="2800" dirty="0"/>
              <a:t> emanato nel 1037				 da Corrado II </a:t>
            </a:r>
            <a:r>
              <a:rPr lang="it-IT" sz="2800" dirty="0" smtClean="0"/>
              <a:t>detto ‘il </a:t>
            </a:r>
            <a:r>
              <a:rPr lang="it-IT" sz="2800" dirty="0"/>
              <a:t>Salico</a:t>
            </a:r>
            <a:r>
              <a:rPr lang="it-IT" sz="2800" dirty="0" smtClean="0"/>
              <a:t>’ (l’imperatore doveva convincere soprattutto i </a:t>
            </a:r>
            <a:r>
              <a:rPr lang="it-IT" sz="2800" i="1" dirty="0" err="1" smtClean="0"/>
              <a:t>milites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minores</a:t>
            </a:r>
            <a:r>
              <a:rPr lang="it-IT" sz="2800" dirty="0" smtClean="0"/>
              <a:t> a prendere le armi per lui contro gli usurpatori dei diritti imperiali).</a:t>
            </a:r>
            <a:endParaRPr lang="it-IT" sz="2800" dirty="0"/>
          </a:p>
          <a:p>
            <a:pPr algn="ctr">
              <a:lnSpc>
                <a:spcPct val="120000"/>
              </a:lnSpc>
              <a:buFontTx/>
              <a:buNone/>
            </a:pPr>
            <a:r>
              <a:rPr lang="it-IT" sz="2800" dirty="0"/>
              <a:t>In breve </a:t>
            </a:r>
            <a:r>
              <a:rPr lang="it-IT" sz="2800" dirty="0" smtClean="0"/>
              <a:t>l’editto </a:t>
            </a:r>
            <a:r>
              <a:rPr lang="it-IT" sz="2800" dirty="0"/>
              <a:t>stabilisce che, se non vi sia motivo che giustifichi nei loro confronti la revoca del beneficio (cioè un comportamento lesivo della </a:t>
            </a:r>
            <a:r>
              <a:rPr lang="it-IT" sz="2800" i="1" dirty="0" err="1"/>
              <a:t>fidelitas</a:t>
            </a:r>
            <a:r>
              <a:rPr lang="it-IT" sz="2800" dirty="0"/>
              <a:t>), il </a:t>
            </a:r>
            <a:r>
              <a:rPr lang="it-IT" sz="2800" dirty="0" smtClean="0"/>
              <a:t>feudo concesso ai padri </a:t>
            </a:r>
            <a:r>
              <a:rPr lang="it-IT" sz="2800" dirty="0"/>
              <a:t>dovrà essere </a:t>
            </a:r>
            <a:r>
              <a:rPr lang="it-IT" sz="2800" dirty="0" smtClean="0"/>
              <a:t>riassegnato ai figli (ed eredi).</a:t>
            </a: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6129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i="1" dirty="0" err="1"/>
              <a:t>edictum</a:t>
            </a:r>
            <a:r>
              <a:rPr lang="it-IT" i="1" dirty="0"/>
              <a:t> de </a:t>
            </a:r>
            <a:r>
              <a:rPr lang="it-IT" i="1" dirty="0" err="1"/>
              <a:t>beneficiis</a:t>
            </a:r>
            <a:r>
              <a:rPr lang="it-IT" dirty="0"/>
              <a:t> </a:t>
            </a:r>
            <a:r>
              <a:rPr lang="it-IT" dirty="0" smtClean="0"/>
              <a:t>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705" y="1904999"/>
            <a:ext cx="8745653" cy="4804727"/>
          </a:xfrm>
        </p:spPr>
        <p:txBody>
          <a:bodyPr>
            <a:normAutofit lnSpcReduction="10000"/>
          </a:bodyPr>
          <a:lstStyle/>
          <a:p>
            <a:r>
              <a:rPr lang="it-IT" dirty="0"/>
              <a:t>Diversamente dal capitolare di Carlo </a:t>
            </a:r>
            <a:r>
              <a:rPr lang="it-IT" dirty="0" smtClean="0"/>
              <a:t>il </a:t>
            </a:r>
            <a:r>
              <a:rPr lang="it-IT" dirty="0"/>
              <a:t>Calvo, il privilegio concesso </a:t>
            </a:r>
            <a:r>
              <a:rPr lang="it-IT" dirty="0" smtClean="0"/>
              <a:t>da Corrado nel 1037 </a:t>
            </a:r>
            <a:r>
              <a:rPr lang="it-IT" dirty="0"/>
              <a:t>non riguarda soltanto la grande nobiltà (i conti) ma è rivolto ai </a:t>
            </a:r>
            <a:r>
              <a:rPr lang="it-IT" i="1" dirty="0" err="1"/>
              <a:t>milites</a:t>
            </a:r>
            <a:r>
              <a:rPr lang="it-IT" i="1" dirty="0"/>
              <a:t> </a:t>
            </a:r>
            <a:r>
              <a:rPr lang="it-IT" i="1" dirty="0" err="1"/>
              <a:t>secundi</a:t>
            </a:r>
            <a:r>
              <a:rPr lang="it-IT" i="1" dirty="0"/>
              <a:t> </a:t>
            </a:r>
            <a:r>
              <a:rPr lang="it-IT" i="1" dirty="0" err="1"/>
              <a:t>ordinis</a:t>
            </a:r>
            <a:r>
              <a:rPr lang="it-IT" dirty="0"/>
              <a:t> (cioè appunto quei </a:t>
            </a:r>
            <a:r>
              <a:rPr lang="it-IT" i="1" dirty="0" err="1"/>
              <a:t>capitanei</a:t>
            </a:r>
            <a:r>
              <a:rPr lang="it-IT" i="1" dirty="0"/>
              <a:t>/</a:t>
            </a:r>
            <a:r>
              <a:rPr lang="it-IT" i="1" dirty="0" err="1"/>
              <a:t>valvassores</a:t>
            </a:r>
            <a:r>
              <a:rPr lang="it-IT" dirty="0"/>
              <a:t> che </a:t>
            </a:r>
            <a:r>
              <a:rPr lang="it-IT" dirty="0" smtClean="0"/>
              <a:t>erano divenuti abbastanza ricchi e potenti </a:t>
            </a:r>
            <a:r>
              <a:rPr lang="it-IT" dirty="0"/>
              <a:t>attraverso la milizia mercenaria e che si trovavano soprattutto in Italia)  </a:t>
            </a:r>
          </a:p>
          <a:p>
            <a:r>
              <a:rPr lang="it-IT" dirty="0"/>
              <a:t>In particolare sono due sono i punti salienti che rappresentano una svolta nella storia del feudo:</a:t>
            </a:r>
          </a:p>
          <a:p>
            <a:pPr marL="0" indent="0">
              <a:buNone/>
            </a:pPr>
            <a:r>
              <a:rPr lang="it-IT" dirty="0"/>
              <a:t>A) la riconosciuta </a:t>
            </a:r>
            <a:r>
              <a:rPr lang="it-IT" dirty="0">
                <a:cs typeface="Times New Roman" charset="0"/>
              </a:rPr>
              <a:t>irrevocabilità dello stipendio dovuto per il servizio militare</a:t>
            </a:r>
          </a:p>
          <a:p>
            <a:pPr marL="0" indent="0">
              <a:buNone/>
            </a:pPr>
            <a:r>
              <a:rPr lang="it-IT" dirty="0">
                <a:cs typeface="Times New Roman" charset="0"/>
              </a:rPr>
              <a:t>B) la stabilità della concessione terriera fatta per tale scopo </a:t>
            </a: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5511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dirty="0" smtClean="0"/>
              <a:t>Un nuovo istituto  giuridico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1687" y="1749322"/>
            <a:ext cx="8745652" cy="47806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3200" dirty="0" smtClean="0"/>
              <a:t>L</a:t>
            </a:r>
            <a:r>
              <a:rPr lang="it-IT" sz="3200" dirty="0" smtClean="0">
                <a:latin typeface="Arial"/>
              </a:rPr>
              <a:t>’</a:t>
            </a:r>
            <a:r>
              <a:rPr lang="it-IT" sz="3200" dirty="0" smtClean="0"/>
              <a:t>editto </a:t>
            </a:r>
            <a:r>
              <a:rPr lang="it-IT" sz="3200" dirty="0"/>
              <a:t>di Corrado pone le basi per la </a:t>
            </a:r>
            <a:r>
              <a:rPr lang="it-IT" sz="3200" dirty="0" smtClean="0"/>
              <a:t>comprensione </a:t>
            </a:r>
            <a:r>
              <a:rPr lang="it-IT" sz="3200" dirty="0"/>
              <a:t>in termini giuridici del beneficio feudale.</a:t>
            </a:r>
          </a:p>
          <a:p>
            <a:pPr marL="0" indent="0" algn="ctr">
              <a:buNone/>
            </a:pPr>
            <a:r>
              <a:rPr lang="it-IT" sz="3200" dirty="0"/>
              <a:t>Saranno </a:t>
            </a:r>
            <a:r>
              <a:rPr lang="it-IT" sz="3200" dirty="0" smtClean="0"/>
              <a:t>più tardi </a:t>
            </a:r>
            <a:r>
              <a:rPr lang="it-IT" sz="3200" dirty="0"/>
              <a:t>i giuristi, </a:t>
            </a:r>
            <a:r>
              <a:rPr lang="it-IT" sz="3200" dirty="0" smtClean="0"/>
              <a:t>a </a:t>
            </a:r>
            <a:r>
              <a:rPr lang="it-IT" sz="3200" dirty="0"/>
              <a:t>partire dalla seconda metà </a:t>
            </a:r>
            <a:r>
              <a:rPr lang="it-IT" sz="3200" dirty="0" smtClean="0"/>
              <a:t>del </a:t>
            </a:r>
            <a:r>
              <a:rPr lang="it-IT" sz="3200" dirty="0"/>
              <a:t>XII </a:t>
            </a:r>
            <a:r>
              <a:rPr lang="it-IT" sz="3200" dirty="0" smtClean="0"/>
              <a:t>secolo (dopo il recupero di Giustiniano e la rinascita della scienza giuridica), </a:t>
            </a:r>
            <a:r>
              <a:rPr lang="it-IT" sz="3200" dirty="0"/>
              <a:t>a farne un’autonoma figura </a:t>
            </a:r>
            <a:r>
              <a:rPr lang="it-IT" sz="3200" dirty="0" smtClean="0"/>
              <a:t>(</a:t>
            </a:r>
            <a:r>
              <a:rPr lang="it-IT" sz="3200" dirty="0"/>
              <a:t>un istituto) e a parlare del feudo </a:t>
            </a:r>
            <a:r>
              <a:rPr lang="it-IT" sz="3200" dirty="0" smtClean="0"/>
              <a:t>come </a:t>
            </a:r>
            <a:r>
              <a:rPr lang="it-IT" sz="3200" dirty="0"/>
              <a:t>di nuovo genere di diritto </a:t>
            </a:r>
            <a:r>
              <a:rPr lang="it-IT" sz="3200" dirty="0" smtClean="0"/>
              <a:t>reale da inserire tra i </a:t>
            </a:r>
            <a:r>
              <a:rPr lang="it-IT" sz="3200" i="1" dirty="0" err="1" smtClean="0"/>
              <a:t>iura</a:t>
            </a:r>
            <a:r>
              <a:rPr lang="it-IT" sz="3200" i="1" dirty="0" smtClean="0"/>
              <a:t> in re aliena</a:t>
            </a:r>
            <a:r>
              <a:rPr lang="it-IT" sz="3200" dirty="0" smtClean="0"/>
              <a:t>.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923155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teoria dei fattori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0209" y="1904999"/>
            <a:ext cx="8725804" cy="47584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>
                <a:cs typeface="Times New Roman" charset="0"/>
              </a:rPr>
              <a:t>Tradizionalmente si individua nel </a:t>
            </a:r>
            <a:r>
              <a:rPr lang="it-IT" sz="2800" dirty="0" smtClean="0">
                <a:cs typeface="Times New Roman" charset="0"/>
              </a:rPr>
              <a:t>feudo </a:t>
            </a:r>
            <a:r>
              <a:rPr lang="it-IT" sz="2800" dirty="0">
                <a:cs typeface="Times New Roman" charset="0"/>
              </a:rPr>
              <a:t>il risultato della fusione di tre differenti elementi </a:t>
            </a:r>
            <a:r>
              <a:rPr lang="it-IT" sz="2800" dirty="0" smtClean="0">
                <a:cs typeface="Times New Roman" charset="0"/>
              </a:rPr>
              <a:t>giuridici (provenienti da altrettanti tradizioni giuridiche): il </a:t>
            </a:r>
            <a:r>
              <a:rPr lang="it-IT" sz="2800" dirty="0">
                <a:solidFill>
                  <a:srgbClr val="3366FF"/>
                </a:solidFill>
                <a:cs typeface="Times New Roman" charset="0"/>
              </a:rPr>
              <a:t>vassallaggio</a:t>
            </a:r>
            <a:r>
              <a:rPr lang="it-IT" sz="2800" dirty="0">
                <a:cs typeface="Times New Roman" charset="0"/>
              </a:rPr>
              <a:t>, il </a:t>
            </a:r>
            <a:r>
              <a:rPr lang="it-IT" sz="2800" i="1" dirty="0" err="1">
                <a:solidFill>
                  <a:srgbClr val="3366FF"/>
                </a:solidFill>
                <a:cs typeface="Times New Roman" charset="0"/>
              </a:rPr>
              <a:t>beneficium</a:t>
            </a:r>
            <a:r>
              <a:rPr lang="it-IT" sz="2800" dirty="0">
                <a:cs typeface="Times New Roman" charset="0"/>
              </a:rPr>
              <a:t> e l</a:t>
            </a:r>
            <a:r>
              <a:rPr lang="it-IT" sz="2800" dirty="0">
                <a:latin typeface="Arial"/>
                <a:cs typeface="Times New Roman" charset="0"/>
              </a:rPr>
              <a:t>’</a:t>
            </a:r>
            <a:r>
              <a:rPr lang="it-IT" sz="2800" i="1" dirty="0" err="1">
                <a:solidFill>
                  <a:srgbClr val="3366FF"/>
                </a:solidFill>
                <a:cs typeface="Times New Roman" charset="0"/>
              </a:rPr>
              <a:t>immunitas</a:t>
            </a:r>
            <a:r>
              <a:rPr lang="it-IT" sz="2800" dirty="0">
                <a:cs typeface="Times New Roman" charset="0"/>
              </a:rPr>
              <a:t>. </a:t>
            </a:r>
          </a:p>
          <a:p>
            <a:pPr marL="0" indent="0" algn="just">
              <a:buNone/>
            </a:pPr>
            <a:r>
              <a:rPr lang="it-IT" sz="2800" dirty="0" smtClean="0">
                <a:cs typeface="Times New Roman" charset="0"/>
              </a:rPr>
              <a:t>In </a:t>
            </a:r>
            <a:r>
              <a:rPr lang="it-IT" sz="2800" dirty="0">
                <a:cs typeface="Times New Roman" charset="0"/>
              </a:rPr>
              <a:t>realtà </a:t>
            </a:r>
            <a:r>
              <a:rPr lang="it-IT" sz="2800" dirty="0" smtClean="0">
                <a:cs typeface="Times New Roman" charset="0"/>
              </a:rPr>
              <a:t>tale fusione è </a:t>
            </a:r>
            <a:r>
              <a:rPr lang="it-IT" sz="2800" dirty="0">
                <a:cs typeface="Times New Roman" charset="0"/>
              </a:rPr>
              <a:t>il </a:t>
            </a:r>
            <a:r>
              <a:rPr lang="it-IT" sz="2800" dirty="0" smtClean="0">
                <a:cs typeface="Times New Roman" charset="0"/>
              </a:rPr>
              <a:t>frutto di </a:t>
            </a:r>
            <a:r>
              <a:rPr lang="it-IT" sz="2800" dirty="0">
                <a:cs typeface="Times New Roman" charset="0"/>
              </a:rPr>
              <a:t>un lunghissimo processo storico </a:t>
            </a:r>
            <a:r>
              <a:rPr lang="it-IT" sz="2800" dirty="0" smtClean="0">
                <a:cs typeface="Times New Roman" charset="0"/>
              </a:rPr>
              <a:t>cominciato </a:t>
            </a:r>
            <a:r>
              <a:rPr lang="it-IT" sz="2800" dirty="0">
                <a:cs typeface="Times New Roman" charset="0"/>
              </a:rPr>
              <a:t>nel tardo impero </a:t>
            </a:r>
            <a:r>
              <a:rPr lang="it-IT" sz="2800" dirty="0" smtClean="0">
                <a:cs typeface="Times New Roman" charset="0"/>
              </a:rPr>
              <a:t>romano. </a:t>
            </a:r>
            <a:r>
              <a:rPr lang="it-IT" sz="2800" dirty="0" smtClean="0">
                <a:solidFill>
                  <a:schemeClr val="accent2"/>
                </a:solidFill>
                <a:cs typeface="Times New Roman" charset="0"/>
              </a:rPr>
              <a:t>A una sua piena configurazione si arriva però solo nel secolo XI (e solo nel XII se ne darà una definizione in termini giuridici)</a:t>
            </a:r>
            <a:endParaRPr lang="it-IT" sz="2800" dirty="0">
              <a:solidFill>
                <a:schemeClr val="accent2"/>
              </a:solidFill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58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1687" y="274638"/>
            <a:ext cx="8733672" cy="1143000"/>
          </a:xfrm>
        </p:spPr>
        <p:txBody>
          <a:bodyPr/>
          <a:lstStyle/>
          <a:p>
            <a:r>
              <a:rPr lang="it-IT" sz="4000" dirty="0" smtClean="0"/>
              <a:t>Il vassallaggio: precedenti </a:t>
            </a:r>
            <a:r>
              <a:rPr lang="it-IT" sz="4000" dirty="0" err="1" smtClean="0"/>
              <a:t>tardoantichi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1385" y="1905000"/>
            <a:ext cx="8480005" cy="46901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3200" dirty="0" smtClean="0"/>
              <a:t>Aspetti del rapporto vassallatico sono già presenti in alcune figure giuridiche del tardoantico come:</a:t>
            </a:r>
          </a:p>
          <a:p>
            <a:pPr>
              <a:buAutoNum type="alphaLcParenR"/>
            </a:pPr>
            <a:r>
              <a:rPr lang="it-IT" sz="3200" dirty="0" smtClean="0"/>
              <a:t>Il </a:t>
            </a:r>
            <a:r>
              <a:rPr lang="it-IT" sz="3200" i="1" dirty="0" err="1" smtClean="0"/>
              <a:t>patrocinium</a:t>
            </a:r>
            <a:r>
              <a:rPr lang="it-IT" sz="3200" dirty="0" smtClean="0"/>
              <a:t> (il colono si ‘affida’ al patrono e accetta di vedere ridotti i propri diritti personali)</a:t>
            </a:r>
            <a:endParaRPr lang="it-IT" sz="3200" dirty="0" smtClean="0"/>
          </a:p>
          <a:p>
            <a:pPr>
              <a:buAutoNum type="alphaLcParenR"/>
            </a:pPr>
            <a:r>
              <a:rPr lang="it-IT" sz="3200" dirty="0" smtClean="0"/>
              <a:t>I </a:t>
            </a:r>
            <a:r>
              <a:rPr lang="it-IT" sz="3200" i="1" dirty="0" err="1" smtClean="0"/>
              <a:t>buccellarii</a:t>
            </a:r>
            <a:r>
              <a:rPr lang="it-IT" sz="3200" dirty="0" smtClean="0"/>
              <a:t> (si impegnano a obbedire e a combattere per conto del loro </a:t>
            </a:r>
            <a:r>
              <a:rPr lang="it-IT" sz="3200" i="1" dirty="0" smtClean="0"/>
              <a:t>dominus </a:t>
            </a:r>
            <a:r>
              <a:rPr lang="it-IT" sz="3200" dirty="0" smtClean="0"/>
              <a:t>che si occupa di mantenerli)</a:t>
            </a:r>
            <a:endParaRPr lang="it-IT" sz="3200" i="1" dirty="0" smtClean="0"/>
          </a:p>
          <a:p>
            <a:pPr marL="0" indent="0">
              <a:buNone/>
            </a:pPr>
            <a:r>
              <a:rPr lang="it-IT" sz="3200" dirty="0" smtClean="0"/>
              <a:t>In entrambi i casi l’instaurazione del rapporto poteva essere suggellata dalla cerimonia della ‘</a:t>
            </a:r>
            <a:r>
              <a:rPr lang="it-IT" sz="3200" dirty="0" err="1" smtClean="0"/>
              <a:t>commendatio</a:t>
            </a:r>
            <a:r>
              <a:rPr lang="it-IT" sz="3200" dirty="0" smtClean="0"/>
              <a:t>’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740805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 smtClean="0"/>
              <a:t>L’epoca franca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8488" y="1739523"/>
            <a:ext cx="8683262" cy="49286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/>
              <a:t>N</a:t>
            </a:r>
            <a:r>
              <a:rPr lang="it-IT" sz="2800" dirty="0" smtClean="0"/>
              <a:t>ella </a:t>
            </a:r>
            <a:r>
              <a:rPr lang="it-IT" sz="2800" dirty="0"/>
              <a:t>Francia </a:t>
            </a:r>
            <a:r>
              <a:rPr lang="it-IT" sz="2800" dirty="0" smtClean="0"/>
              <a:t>merovingia, </a:t>
            </a:r>
            <a:r>
              <a:rPr lang="it-IT" sz="2800" dirty="0"/>
              <a:t>lungo il VI e il VII </a:t>
            </a:r>
            <a:r>
              <a:rPr lang="it-IT" sz="2800" dirty="0" smtClean="0"/>
              <a:t>secolo, </a:t>
            </a:r>
            <a:r>
              <a:rPr lang="it-IT" sz="2800" dirty="0"/>
              <a:t>il clima di anarchia militare e di scontri continui </a:t>
            </a:r>
            <a:r>
              <a:rPr lang="it-IT" sz="2800" dirty="0" smtClean="0"/>
              <a:t>favorisce </a:t>
            </a:r>
            <a:r>
              <a:rPr lang="it-IT" sz="2800" dirty="0"/>
              <a:t>il formarsi di </a:t>
            </a:r>
            <a:r>
              <a:rPr lang="it-IT" sz="2800" dirty="0" smtClean="0"/>
              <a:t>clientele armate e a cavallo.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 err="1" smtClean="0"/>
              <a:t>Attraverso</a:t>
            </a:r>
            <a:r>
              <a:rPr lang="en-US" sz="2800" dirty="0" smtClean="0"/>
              <a:t> un tale </a:t>
            </a:r>
            <a:r>
              <a:rPr lang="en-US" sz="2800" dirty="0" err="1" smtClean="0"/>
              <a:t>seguito</a:t>
            </a:r>
            <a:r>
              <a:rPr lang="en-US" sz="2800" dirty="0" smtClean="0"/>
              <a:t> di </a:t>
            </a:r>
            <a:r>
              <a:rPr lang="en-US" sz="2800" dirty="0" err="1" smtClean="0"/>
              <a:t>armati</a:t>
            </a:r>
            <a:r>
              <a:rPr lang="en-US" sz="2800" dirty="0" smtClean="0"/>
              <a:t>, </a:t>
            </a:r>
            <a:r>
              <a:rPr lang="en-US" sz="2800" dirty="0" err="1" smtClean="0"/>
              <a:t>il</a:t>
            </a:r>
            <a:r>
              <a:rPr lang="en-US" sz="2800" dirty="0" smtClean="0"/>
              <a:t> </a:t>
            </a:r>
            <a:r>
              <a:rPr lang="en-US" sz="2800" dirty="0" err="1" smtClean="0"/>
              <a:t>possidente</a:t>
            </a:r>
            <a:r>
              <a:rPr lang="en-US" sz="2800" dirty="0" smtClean="0"/>
              <a:t> </a:t>
            </a:r>
            <a:r>
              <a:rPr lang="en-US" sz="2800" dirty="0" err="1" smtClean="0"/>
              <a:t>garantisce</a:t>
            </a:r>
            <a:r>
              <a:rPr lang="en-US" sz="2800" dirty="0" smtClean="0"/>
              <a:t> </a:t>
            </a:r>
            <a:r>
              <a:rPr lang="en-US" sz="2800" dirty="0" err="1" smtClean="0"/>
              <a:t>protezione</a:t>
            </a:r>
            <a:r>
              <a:rPr lang="en-US" sz="2800" dirty="0" smtClean="0"/>
              <a:t> a </a:t>
            </a:r>
            <a:r>
              <a:rPr lang="en-US" sz="2800" dirty="0" err="1" smtClean="0"/>
              <a:t>familiari</a:t>
            </a:r>
            <a:r>
              <a:rPr lang="en-US" sz="2800" dirty="0" smtClean="0"/>
              <a:t> e </a:t>
            </a:r>
            <a:r>
              <a:rPr lang="en-US" sz="2800" dirty="0" err="1" smtClean="0"/>
              <a:t>contadini</a:t>
            </a:r>
            <a:r>
              <a:rPr lang="en-US" sz="2800" dirty="0" smtClean="0"/>
              <a:t> </a:t>
            </a:r>
            <a:r>
              <a:rPr lang="en-US" sz="2800" dirty="0" err="1" smtClean="0"/>
              <a:t>che</a:t>
            </a:r>
            <a:r>
              <a:rPr lang="en-US" sz="2800" dirty="0" smtClean="0"/>
              <a:t> </a:t>
            </a:r>
            <a:r>
              <a:rPr lang="en-US" sz="2800" dirty="0" err="1" smtClean="0"/>
              <a:t>lavorano</a:t>
            </a:r>
            <a:r>
              <a:rPr lang="en-US" sz="2800" dirty="0" smtClean="0"/>
              <a:t> per </a:t>
            </a:r>
            <a:r>
              <a:rPr lang="en-US" sz="2800" dirty="0" err="1" smtClean="0"/>
              <a:t>lui</a:t>
            </a:r>
            <a:r>
              <a:rPr lang="en-US" sz="2800" dirty="0" smtClean="0"/>
              <a:t>, ma </a:t>
            </a:r>
            <a:r>
              <a:rPr lang="en-US" sz="2800" dirty="0" err="1" smtClean="0"/>
              <a:t>contemporaneamnete</a:t>
            </a:r>
            <a:r>
              <a:rPr lang="en-US" sz="2800" dirty="0" smtClean="0"/>
              <a:t> </a:t>
            </a:r>
            <a:r>
              <a:rPr lang="en-US" sz="2800" dirty="0" err="1" smtClean="0"/>
              <a:t>minaccia</a:t>
            </a:r>
            <a:r>
              <a:rPr lang="en-US" sz="2800" dirty="0" smtClean="0"/>
              <a:t> </a:t>
            </a:r>
            <a:r>
              <a:rPr lang="en-US" sz="2800" dirty="0" err="1" smtClean="0"/>
              <a:t>chiunque</a:t>
            </a:r>
            <a:r>
              <a:rPr lang="en-US" sz="2800" dirty="0" smtClean="0"/>
              <a:t> </a:t>
            </a:r>
            <a:r>
              <a:rPr lang="en-US" sz="2800" dirty="0" err="1" smtClean="0"/>
              <a:t>si</a:t>
            </a:r>
            <a:r>
              <a:rPr lang="en-US" sz="2800" dirty="0" smtClean="0"/>
              <a:t> </a:t>
            </a:r>
            <a:r>
              <a:rPr lang="en-US" sz="2800" dirty="0" err="1" smtClean="0"/>
              <a:t>trovi</a:t>
            </a:r>
            <a:r>
              <a:rPr lang="en-US" sz="2800" dirty="0" smtClean="0"/>
              <a:t> in </a:t>
            </a:r>
            <a:r>
              <a:rPr lang="en-US" sz="2800" dirty="0" err="1" smtClean="0"/>
              <a:t>condizione</a:t>
            </a:r>
            <a:r>
              <a:rPr lang="en-US" sz="2800" dirty="0" smtClean="0"/>
              <a:t> di </a:t>
            </a:r>
            <a:r>
              <a:rPr lang="en-US" sz="2800" dirty="0" err="1" smtClean="0"/>
              <a:t>doverne</a:t>
            </a:r>
            <a:r>
              <a:rPr lang="en-US" sz="2800" dirty="0" smtClean="0"/>
              <a:t> </a:t>
            </a:r>
            <a:r>
              <a:rPr lang="en-US" sz="2800" dirty="0" err="1" smtClean="0"/>
              <a:t>subire</a:t>
            </a:r>
            <a:r>
              <a:rPr lang="en-US" sz="2800" dirty="0" smtClean="0"/>
              <a:t> la </a:t>
            </a:r>
            <a:r>
              <a:rPr lang="en-US" sz="2800" dirty="0" err="1" smtClean="0"/>
              <a:t>forza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it-IT" sz="2800" dirty="0"/>
              <a:t>Proprio il servizio militare per un ‘signore’ </a:t>
            </a:r>
            <a:r>
              <a:rPr lang="it-IT" sz="2800" dirty="0" smtClean="0"/>
              <a:t>rappresenta </a:t>
            </a:r>
            <a:r>
              <a:rPr lang="it-IT" sz="2800" dirty="0"/>
              <a:t>il prototipo del contratto </a:t>
            </a:r>
            <a:r>
              <a:rPr lang="it-IT" sz="2800" dirty="0" smtClean="0"/>
              <a:t>vassallatico (è molto costoso mantenere armati a cavallo).</a:t>
            </a:r>
            <a:r>
              <a:rPr lang="en-US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6468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964590"/>
          </a:xfrm>
        </p:spPr>
        <p:txBody>
          <a:bodyPr/>
          <a:lstStyle/>
          <a:p>
            <a:r>
              <a:rPr lang="it-IT" dirty="0" smtClean="0"/>
              <a:t>La </a:t>
            </a:r>
            <a:r>
              <a:rPr lang="it-IT" i="1" dirty="0" err="1" smtClean="0"/>
              <a:t>commendatio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8486" y="1782031"/>
            <a:ext cx="8725804" cy="4895462"/>
          </a:xfrm>
        </p:spPr>
        <p:txBody>
          <a:bodyPr>
            <a:normAutofit fontScale="92500"/>
          </a:bodyPr>
          <a:lstStyle/>
          <a:p>
            <a:r>
              <a:rPr lang="it-IT" sz="3200" dirty="0"/>
              <a:t>La </a:t>
            </a:r>
            <a:r>
              <a:rPr lang="it-IT" sz="3200" i="1" dirty="0" err="1">
                <a:solidFill>
                  <a:srgbClr val="3366FF"/>
                </a:solidFill>
              </a:rPr>
              <a:t>commendatio</a:t>
            </a:r>
            <a:r>
              <a:rPr lang="it-IT" sz="3200" dirty="0"/>
              <a:t> è la cerimonia solenne con la quale un </a:t>
            </a:r>
            <a:r>
              <a:rPr lang="it-IT" sz="3200" dirty="0" smtClean="0"/>
              <a:t>uomo (il </a:t>
            </a:r>
            <a:r>
              <a:rPr lang="it-IT" sz="3200" i="1" dirty="0" err="1" smtClean="0"/>
              <a:t>vassus</a:t>
            </a:r>
            <a:r>
              <a:rPr lang="it-IT" sz="3200" dirty="0" smtClean="0"/>
              <a:t>) </a:t>
            </a:r>
            <a:r>
              <a:rPr lang="it-IT" sz="3200" dirty="0"/>
              <a:t>si pone </a:t>
            </a:r>
            <a:r>
              <a:rPr lang="it-IT" sz="3200" i="1" dirty="0">
                <a:solidFill>
                  <a:srgbClr val="CCFFCC"/>
                </a:solidFill>
              </a:rPr>
              <a:t>in </a:t>
            </a:r>
            <a:r>
              <a:rPr lang="it-IT" sz="3200" i="1" dirty="0" err="1">
                <a:solidFill>
                  <a:srgbClr val="CCFFCC"/>
                </a:solidFill>
              </a:rPr>
              <a:t>obsequio</a:t>
            </a:r>
            <a:r>
              <a:rPr lang="it-IT" sz="3200" dirty="0">
                <a:solidFill>
                  <a:srgbClr val="CCFFCC"/>
                </a:solidFill>
              </a:rPr>
              <a:t> </a:t>
            </a:r>
            <a:r>
              <a:rPr lang="it-IT" sz="3200" dirty="0" smtClean="0"/>
              <a:t>– cioè </a:t>
            </a:r>
            <a:r>
              <a:rPr lang="it-IT" sz="3200" dirty="0"/>
              <a:t>al </a:t>
            </a:r>
            <a:r>
              <a:rPr lang="it-IT" sz="3200" dirty="0" smtClean="0"/>
              <a:t>servizio – nei </a:t>
            </a:r>
            <a:r>
              <a:rPr lang="it-IT" sz="3200" dirty="0"/>
              <a:t>confronti di un altro uomo </a:t>
            </a:r>
            <a:r>
              <a:rPr lang="it-IT" sz="3200" dirty="0" smtClean="0"/>
              <a:t>(il </a:t>
            </a:r>
            <a:r>
              <a:rPr lang="it-IT" sz="3200" i="1" dirty="0" smtClean="0"/>
              <a:t>senior </a:t>
            </a:r>
            <a:r>
              <a:rPr lang="it-IT" sz="3200" dirty="0" smtClean="0"/>
              <a:t>o </a:t>
            </a:r>
            <a:r>
              <a:rPr lang="it-IT" sz="3200" i="1" dirty="0" err="1" smtClean="0"/>
              <a:t>patronus</a:t>
            </a:r>
            <a:r>
              <a:rPr lang="it-IT" sz="3200" dirty="0" smtClean="0"/>
              <a:t>) e ne diviene ‘un suo uomo’</a:t>
            </a:r>
            <a:endParaRPr lang="it-IT" sz="3200" dirty="0"/>
          </a:p>
          <a:p>
            <a:r>
              <a:rPr lang="it-IT" sz="3200" dirty="0"/>
              <a:t>Il rapporto che nasce si chiama </a:t>
            </a:r>
            <a:r>
              <a:rPr lang="it-IT" sz="3200" i="1" dirty="0" err="1">
                <a:solidFill>
                  <a:srgbClr val="3366FF"/>
                </a:solidFill>
              </a:rPr>
              <a:t>fidelitas</a:t>
            </a:r>
            <a:r>
              <a:rPr lang="it-IT" sz="3200" dirty="0"/>
              <a:t> e lega i due uomini fra loro con un </a:t>
            </a:r>
            <a:r>
              <a:rPr lang="it-IT" sz="3200" dirty="0" smtClean="0"/>
              <a:t>vincolo personale e vitalizio </a:t>
            </a:r>
            <a:r>
              <a:rPr lang="it-IT" sz="3200" dirty="0"/>
              <a:t>che è morale e giuridico </a:t>
            </a:r>
            <a:r>
              <a:rPr lang="it-IT" sz="3200" dirty="0" smtClean="0"/>
              <a:t>insieme</a:t>
            </a:r>
          </a:p>
          <a:p>
            <a:r>
              <a:rPr lang="it-IT" sz="3200" dirty="0" smtClean="0"/>
              <a:t>Caratteristica di tale rapporto è la sostanziale </a:t>
            </a:r>
            <a:r>
              <a:rPr lang="it-IT" sz="3200" dirty="0" smtClean="0">
                <a:solidFill>
                  <a:srgbClr val="A32323"/>
                </a:solidFill>
              </a:rPr>
              <a:t>indeterminatezza delle reciproche prestazioni</a:t>
            </a:r>
            <a:r>
              <a:rPr lang="it-IT" sz="3200" dirty="0"/>
              <a:t>.</a:t>
            </a:r>
            <a:endParaRPr lang="it-IT" sz="3200" dirty="0" smtClean="0"/>
          </a:p>
        </p:txBody>
      </p:sp>
    </p:spTree>
    <p:extLst>
      <p:ext uri="{BB962C8B-B14F-4D97-AF65-F5344CB8AC3E}">
        <p14:creationId xmlns:p14="http://schemas.microsoft.com/office/powerpoint/2010/main" val="3098011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vassallaggio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7520" y="1904999"/>
            <a:ext cx="8394980" cy="4813041"/>
          </a:xfrm>
        </p:spPr>
        <p:txBody>
          <a:bodyPr>
            <a:normAutofit fontScale="85000" lnSpcReduction="10000"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it-IT" sz="3200" dirty="0"/>
              <a:t>Il rapporto di vassallaggio prevede lo scambio di prestazioni reciproche ma differenti.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sz="3200" dirty="0" smtClean="0">
                <a:solidFill>
                  <a:srgbClr val="800000"/>
                </a:solidFill>
              </a:rPr>
              <a:t>Il </a:t>
            </a:r>
            <a:r>
              <a:rPr lang="it-IT" sz="3200" i="1" dirty="0" err="1">
                <a:solidFill>
                  <a:srgbClr val="800000"/>
                </a:solidFill>
              </a:rPr>
              <a:t>vassus</a:t>
            </a:r>
            <a:r>
              <a:rPr lang="it-IT" sz="3200" dirty="0">
                <a:solidFill>
                  <a:srgbClr val="800000"/>
                </a:solidFill>
              </a:rPr>
              <a:t> </a:t>
            </a:r>
            <a:r>
              <a:rPr lang="it-IT" sz="3200" dirty="0" smtClean="0">
                <a:solidFill>
                  <a:srgbClr val="800000"/>
                </a:solidFill>
              </a:rPr>
              <a:t>(da </a:t>
            </a:r>
            <a:r>
              <a:rPr lang="it-IT" sz="3200" i="1" dirty="0" err="1" smtClean="0">
                <a:solidFill>
                  <a:srgbClr val="3366FF"/>
                </a:solidFill>
              </a:rPr>
              <a:t>gwas</a:t>
            </a:r>
            <a:r>
              <a:rPr lang="it-IT" sz="3200" i="1" dirty="0" smtClean="0">
                <a:solidFill>
                  <a:srgbClr val="800000"/>
                </a:solidFill>
              </a:rPr>
              <a:t> </a:t>
            </a:r>
            <a:r>
              <a:rPr lang="it-IT" sz="3200" dirty="0" smtClean="0">
                <a:solidFill>
                  <a:srgbClr val="800000"/>
                </a:solidFill>
              </a:rPr>
              <a:t>= </a:t>
            </a:r>
            <a:r>
              <a:rPr lang="it-IT" sz="3200" dirty="0" smtClean="0">
                <a:solidFill>
                  <a:srgbClr val="3366FF"/>
                </a:solidFill>
              </a:rPr>
              <a:t>l’uomo che serve</a:t>
            </a:r>
            <a:r>
              <a:rPr lang="it-IT" sz="3200" dirty="0" smtClean="0">
                <a:solidFill>
                  <a:srgbClr val="800000"/>
                </a:solidFill>
              </a:rPr>
              <a:t>) si </a:t>
            </a:r>
            <a:r>
              <a:rPr lang="it-IT" sz="3200" dirty="0">
                <a:solidFill>
                  <a:srgbClr val="800000"/>
                </a:solidFill>
              </a:rPr>
              <a:t>impegnava </a:t>
            </a:r>
            <a:r>
              <a:rPr lang="it-IT" sz="3200" dirty="0"/>
              <a:t>:</a:t>
            </a:r>
          </a:p>
          <a:p>
            <a:pPr algn="just">
              <a:spcBef>
                <a:spcPct val="0"/>
              </a:spcBef>
              <a:buFontTx/>
              <a:buChar char="-"/>
            </a:pPr>
            <a:r>
              <a:rPr lang="it-IT" sz="3200" dirty="0" smtClean="0"/>
              <a:t>a </a:t>
            </a:r>
            <a:r>
              <a:rPr lang="it-IT" sz="3200" dirty="0">
                <a:solidFill>
                  <a:schemeClr val="accent3"/>
                </a:solidFill>
              </a:rPr>
              <a:t>obbedire e servire </a:t>
            </a:r>
            <a:r>
              <a:rPr lang="it-IT" sz="3200" dirty="0"/>
              <a:t>per tutta la vita il </a:t>
            </a:r>
            <a:r>
              <a:rPr lang="it-IT" sz="3200" i="1" dirty="0"/>
              <a:t>senior</a:t>
            </a:r>
            <a:r>
              <a:rPr lang="it-IT" sz="3200" dirty="0"/>
              <a:t> senza </a:t>
            </a:r>
            <a:r>
              <a:rPr lang="it-IT" sz="3200" dirty="0" smtClean="0"/>
              <a:t>mai </a:t>
            </a:r>
            <a:r>
              <a:rPr lang="it-IT" sz="3200" dirty="0"/>
              <a:t>tradirlo </a:t>
            </a:r>
            <a:r>
              <a:rPr lang="it-IT" sz="3200" dirty="0" smtClean="0"/>
              <a:t>(</a:t>
            </a:r>
            <a:r>
              <a:rPr lang="it-IT" sz="3200" i="1" dirty="0" err="1" smtClean="0">
                <a:solidFill>
                  <a:srgbClr val="CCFFCC"/>
                </a:solidFill>
              </a:rPr>
              <a:t>servigium</a:t>
            </a:r>
            <a:r>
              <a:rPr lang="it-IT" sz="3200" dirty="0" smtClean="0"/>
              <a:t>) </a:t>
            </a:r>
            <a:endParaRPr lang="it-IT" sz="3200" dirty="0"/>
          </a:p>
          <a:p>
            <a:pPr algn="just">
              <a:spcBef>
                <a:spcPct val="0"/>
              </a:spcBef>
              <a:buFontTx/>
              <a:buChar char="-"/>
            </a:pPr>
            <a:r>
              <a:rPr lang="it-IT" sz="3200" dirty="0" smtClean="0"/>
              <a:t>a </a:t>
            </a:r>
            <a:r>
              <a:rPr lang="it-IT" sz="3200" dirty="0" smtClean="0">
                <a:solidFill>
                  <a:srgbClr val="4576A3"/>
                </a:solidFill>
              </a:rPr>
              <a:t>fornire al </a:t>
            </a:r>
            <a:r>
              <a:rPr lang="it-IT" sz="3200" i="1" dirty="0" smtClean="0">
                <a:solidFill>
                  <a:srgbClr val="4576A3"/>
                </a:solidFill>
              </a:rPr>
              <a:t>senior</a:t>
            </a:r>
            <a:r>
              <a:rPr lang="it-IT" sz="3200" dirty="0" smtClean="0">
                <a:solidFill>
                  <a:srgbClr val="4576A3"/>
                </a:solidFill>
              </a:rPr>
              <a:t> </a:t>
            </a:r>
            <a:r>
              <a:rPr lang="it-IT" sz="3200" dirty="0">
                <a:solidFill>
                  <a:srgbClr val="4576A3"/>
                </a:solidFill>
              </a:rPr>
              <a:t>aiuto e consiglio </a:t>
            </a:r>
            <a:r>
              <a:rPr lang="it-IT" sz="3200" dirty="0"/>
              <a:t>tutte le volte che ne </a:t>
            </a:r>
            <a:r>
              <a:rPr lang="it-IT" sz="3200" dirty="0" smtClean="0"/>
              <a:t>venisse richiesto (</a:t>
            </a:r>
            <a:r>
              <a:rPr lang="it-IT" sz="3200" i="1" dirty="0" err="1" smtClean="0">
                <a:solidFill>
                  <a:srgbClr val="CCFFCC"/>
                </a:solidFill>
              </a:rPr>
              <a:t>auxilium</a:t>
            </a:r>
            <a:r>
              <a:rPr lang="it-IT" sz="3200" i="1" dirty="0" smtClean="0">
                <a:solidFill>
                  <a:srgbClr val="CCFFCC"/>
                </a:solidFill>
              </a:rPr>
              <a:t> et </a:t>
            </a:r>
            <a:r>
              <a:rPr lang="it-IT" sz="3200" i="1" dirty="0" err="1" smtClean="0">
                <a:solidFill>
                  <a:srgbClr val="CCFFCC"/>
                </a:solidFill>
              </a:rPr>
              <a:t>consilium</a:t>
            </a:r>
            <a:r>
              <a:rPr lang="it-IT" sz="3200" dirty="0" smtClean="0"/>
              <a:t>)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sz="3200" dirty="0" smtClean="0"/>
              <a:t>Differentemente dalla </a:t>
            </a:r>
            <a:r>
              <a:rPr lang="it-IT" sz="3200" i="1" dirty="0" err="1" smtClean="0"/>
              <a:t>locatio</a:t>
            </a:r>
            <a:r>
              <a:rPr lang="it-IT" sz="3200" i="1" dirty="0" smtClean="0"/>
              <a:t> </a:t>
            </a:r>
            <a:r>
              <a:rPr lang="it-IT" sz="3200" i="1" dirty="0" err="1" smtClean="0"/>
              <a:t>operarum</a:t>
            </a:r>
            <a:r>
              <a:rPr lang="it-IT" sz="3200" dirty="0" smtClean="0"/>
              <a:t> qui non si prevede un temine al rapporto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1399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vassallaggio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3108" y="1905000"/>
            <a:ext cx="8299392" cy="464918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800" dirty="0" smtClean="0">
                <a:cs typeface="Times New Roman" charset="0"/>
              </a:rPr>
              <a:t>Da parte sua </a:t>
            </a:r>
            <a:r>
              <a:rPr lang="it-IT" sz="2800" dirty="0" smtClean="0">
                <a:solidFill>
                  <a:srgbClr val="800000"/>
                </a:solidFill>
                <a:cs typeface="Times New Roman" charset="0"/>
              </a:rPr>
              <a:t>il </a:t>
            </a:r>
            <a:r>
              <a:rPr lang="it-IT" sz="2800" i="1" dirty="0">
                <a:solidFill>
                  <a:srgbClr val="800000"/>
                </a:solidFill>
                <a:cs typeface="Times New Roman" charset="0"/>
              </a:rPr>
              <a:t>senior</a:t>
            </a:r>
            <a:r>
              <a:rPr lang="it-IT" sz="2800" dirty="0">
                <a:solidFill>
                  <a:srgbClr val="800000"/>
                </a:solidFill>
                <a:cs typeface="Times New Roman" charset="0"/>
              </a:rPr>
              <a:t> deve assicurare al </a:t>
            </a:r>
            <a:r>
              <a:rPr lang="it-IT" sz="2800" i="1" dirty="0" err="1">
                <a:solidFill>
                  <a:srgbClr val="800000"/>
                </a:solidFill>
                <a:cs typeface="Times New Roman" charset="0"/>
              </a:rPr>
              <a:t>vassus</a:t>
            </a:r>
            <a:r>
              <a:rPr lang="it-IT" sz="2800" dirty="0">
                <a:cs typeface="Times New Roman" charset="0"/>
              </a:rPr>
              <a:t>: </a:t>
            </a:r>
            <a:endParaRPr lang="it-IT" sz="2800" dirty="0" smtClean="0">
              <a:cs typeface="Times New Roman" charset="0"/>
            </a:endParaRPr>
          </a:p>
          <a:p>
            <a:pPr algn="just">
              <a:buFontTx/>
              <a:buChar char="-"/>
            </a:pPr>
            <a:r>
              <a:rPr lang="it-IT" sz="3200" dirty="0">
                <a:cs typeface="Times New Roman" charset="0"/>
              </a:rPr>
              <a:t>p</a:t>
            </a:r>
            <a:r>
              <a:rPr lang="it-IT" sz="3200" dirty="0" smtClean="0">
                <a:cs typeface="Times New Roman" charset="0"/>
              </a:rPr>
              <a:t>rotezione</a:t>
            </a:r>
          </a:p>
          <a:p>
            <a:pPr algn="just">
              <a:buFontTx/>
              <a:buChar char="-"/>
            </a:pPr>
            <a:r>
              <a:rPr lang="it-IT" sz="3200" dirty="0">
                <a:cs typeface="Times New Roman" charset="0"/>
              </a:rPr>
              <a:t>a</a:t>
            </a:r>
            <a:r>
              <a:rPr lang="it-IT" sz="3200" dirty="0" smtClean="0">
                <a:cs typeface="Times New Roman" charset="0"/>
              </a:rPr>
              <a:t>ssistenza </a:t>
            </a:r>
          </a:p>
          <a:p>
            <a:pPr algn="just">
              <a:buFontTx/>
              <a:buChar char="-"/>
            </a:pPr>
            <a:r>
              <a:rPr lang="it-IT" sz="3200" dirty="0" smtClean="0">
                <a:cs typeface="Times New Roman" charset="0"/>
              </a:rPr>
              <a:t>mantenimento</a:t>
            </a:r>
            <a:endParaRPr lang="it-IT" sz="3200" dirty="0">
              <a:cs typeface="Times New Roman" charset="0"/>
            </a:endParaRPr>
          </a:p>
          <a:p>
            <a:pPr marL="0" indent="0" algn="just">
              <a:buNone/>
            </a:pPr>
            <a:r>
              <a:rPr lang="it-IT" sz="2800" dirty="0" smtClean="0">
                <a:cs typeface="Times New Roman" charset="0"/>
              </a:rPr>
              <a:t>L</a:t>
            </a:r>
            <a:r>
              <a:rPr lang="it-IT" sz="2800" dirty="0" smtClean="0">
                <a:latin typeface="Arial"/>
                <a:cs typeface="Times New Roman" charset="0"/>
              </a:rPr>
              <a:t>’</a:t>
            </a:r>
            <a:r>
              <a:rPr lang="it-IT" sz="2800" dirty="0" smtClean="0">
                <a:cs typeface="Times New Roman" charset="0"/>
              </a:rPr>
              <a:t>obbligo </a:t>
            </a:r>
            <a:r>
              <a:rPr lang="it-IT" sz="2800" dirty="0">
                <a:cs typeface="Times New Roman" charset="0"/>
              </a:rPr>
              <a:t>di mantenimento poteva </a:t>
            </a:r>
            <a:r>
              <a:rPr lang="it-IT" sz="2800" dirty="0" smtClean="0">
                <a:cs typeface="Times New Roman" charset="0"/>
              </a:rPr>
              <a:t>essere assolto </a:t>
            </a:r>
            <a:r>
              <a:rPr lang="it-IT" sz="2800" dirty="0">
                <a:cs typeface="Times New Roman" charset="0"/>
              </a:rPr>
              <a:t>in diversi modi. Più </a:t>
            </a:r>
            <a:r>
              <a:rPr lang="it-IT" sz="2800" dirty="0" smtClean="0">
                <a:cs typeface="Times New Roman" charset="0"/>
              </a:rPr>
              <a:t>frequentemente – quando si trattava di remunerare il servizio militare – si provvedeva attraverso </a:t>
            </a:r>
            <a:r>
              <a:rPr lang="it-IT" sz="2800" dirty="0">
                <a:cs typeface="Times New Roman" charset="0"/>
              </a:rPr>
              <a:t>la concessione di terre</a:t>
            </a:r>
            <a:r>
              <a:rPr lang="it-IT" sz="2800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3205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beneficio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2090" y="1677433"/>
            <a:ext cx="8617426" cy="49723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L’espressione che più cui spesso le fonti usano per definire il modo in cui si assolve l’obbligo di mantenimento è quella di ‘concedere in </a:t>
            </a:r>
            <a:r>
              <a:rPr lang="it-IT" dirty="0" err="1" smtClean="0"/>
              <a:t>beneficio’</a:t>
            </a:r>
            <a:r>
              <a:rPr lang="it-IT" dirty="0" smtClean="0"/>
              <a:t>. L’oggetto della concessione può essere vario.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Sia </a:t>
            </a:r>
            <a:r>
              <a:rPr lang="it-IT" dirty="0"/>
              <a:t>il termine latino </a:t>
            </a:r>
            <a:r>
              <a:rPr lang="it-IT" i="1" dirty="0" err="1" smtClean="0">
                <a:solidFill>
                  <a:srgbClr val="800000"/>
                </a:solidFill>
              </a:rPr>
              <a:t>beneficium</a:t>
            </a:r>
            <a:r>
              <a:rPr lang="it-IT" dirty="0" smtClean="0"/>
              <a:t> </a:t>
            </a:r>
            <a:r>
              <a:rPr lang="it-IT" dirty="0"/>
              <a:t>(= che fa bene</a:t>
            </a:r>
            <a:r>
              <a:rPr lang="it-IT" dirty="0" smtClean="0"/>
              <a:t>) sia </a:t>
            </a:r>
            <a:r>
              <a:rPr lang="it-IT" dirty="0"/>
              <a:t>quello germanico</a:t>
            </a:r>
            <a:r>
              <a:rPr lang="it-IT" dirty="0">
                <a:solidFill>
                  <a:srgbClr val="800000"/>
                </a:solidFill>
              </a:rPr>
              <a:t> </a:t>
            </a:r>
            <a:r>
              <a:rPr lang="it-IT" i="1" dirty="0">
                <a:solidFill>
                  <a:srgbClr val="800000"/>
                </a:solidFill>
              </a:rPr>
              <a:t>feudo</a:t>
            </a:r>
            <a:r>
              <a:rPr lang="it-IT" dirty="0">
                <a:solidFill>
                  <a:srgbClr val="800000"/>
                </a:solidFill>
              </a:rPr>
              <a:t> </a:t>
            </a:r>
            <a:r>
              <a:rPr lang="it-IT" dirty="0" smtClean="0"/>
              <a:t>(in </a:t>
            </a:r>
            <a:r>
              <a:rPr lang="it-IT" dirty="0" err="1" smtClean="0"/>
              <a:t>franc</a:t>
            </a:r>
            <a:r>
              <a:rPr lang="it-IT" dirty="0" smtClean="0"/>
              <a:t>. </a:t>
            </a:r>
            <a:r>
              <a:rPr lang="it-IT" i="1" dirty="0" err="1" smtClean="0"/>
              <a:t>fief</a:t>
            </a:r>
            <a:r>
              <a:rPr lang="it-IT" dirty="0" smtClean="0"/>
              <a:t>)</a:t>
            </a:r>
            <a:r>
              <a:rPr lang="it-IT" i="1" dirty="0" smtClean="0"/>
              <a:t> </a:t>
            </a:r>
            <a:r>
              <a:rPr lang="it-IT" dirty="0" smtClean="0"/>
              <a:t>da </a:t>
            </a:r>
            <a:r>
              <a:rPr lang="it-IT" dirty="0" err="1"/>
              <a:t>fieh</a:t>
            </a:r>
            <a:r>
              <a:rPr lang="it-IT" dirty="0"/>
              <a:t> </a:t>
            </a:r>
            <a:r>
              <a:rPr lang="it-IT" dirty="0" smtClean="0"/>
              <a:t>- </a:t>
            </a:r>
            <a:r>
              <a:rPr lang="it-IT" dirty="0" err="1" smtClean="0"/>
              <a:t>Vieh</a:t>
            </a:r>
            <a:r>
              <a:rPr lang="it-IT" dirty="0" smtClean="0"/>
              <a:t> </a:t>
            </a:r>
            <a:r>
              <a:rPr lang="it-IT" dirty="0" smtClean="0"/>
              <a:t>(vacca</a:t>
            </a:r>
            <a:r>
              <a:rPr lang="it-IT" dirty="0" smtClean="0"/>
              <a:t>/bestiame) hanno </a:t>
            </a:r>
            <a:r>
              <a:rPr lang="it-IT" dirty="0"/>
              <a:t>in origine il significato </a:t>
            </a:r>
            <a:r>
              <a:rPr lang="it-IT" dirty="0" smtClean="0"/>
              <a:t>generico di ‘</a:t>
            </a:r>
            <a:r>
              <a:rPr lang="it-IT" dirty="0">
                <a:solidFill>
                  <a:srgbClr val="CCFFCC"/>
                </a:solidFill>
              </a:rPr>
              <a:t>corrispettivo</a:t>
            </a:r>
            <a:r>
              <a:rPr lang="it-IT" dirty="0">
                <a:latin typeface="Arial"/>
              </a:rPr>
              <a:t>’</a:t>
            </a:r>
            <a:r>
              <a:rPr lang="it-IT" dirty="0"/>
              <a:t>, ‘</a:t>
            </a:r>
            <a:r>
              <a:rPr lang="it-IT" dirty="0" smtClean="0">
                <a:solidFill>
                  <a:srgbClr val="CCFFCC"/>
                </a:solidFill>
              </a:rPr>
              <a:t>retribuzione</a:t>
            </a:r>
            <a:r>
              <a:rPr lang="it-IT" dirty="0" smtClean="0">
                <a:solidFill>
                  <a:srgbClr val="000000"/>
                </a:solidFill>
              </a:rPr>
              <a:t>’, ‘</a:t>
            </a:r>
            <a:r>
              <a:rPr lang="it-IT" dirty="0" smtClean="0">
                <a:solidFill>
                  <a:srgbClr val="CCFFCC"/>
                </a:solidFill>
              </a:rPr>
              <a:t>mercede</a:t>
            </a:r>
            <a:r>
              <a:rPr lang="it-IT" dirty="0" smtClean="0"/>
              <a:t>’</a:t>
            </a:r>
            <a:r>
              <a:rPr lang="it-IT" altLang="ja-JP" dirty="0" smtClean="0">
                <a:latin typeface="Arial"/>
              </a:rPr>
              <a:t>.</a:t>
            </a:r>
          </a:p>
          <a:p>
            <a:pPr marL="0" indent="0">
              <a:buNone/>
            </a:pPr>
            <a:r>
              <a:rPr lang="it-IT" dirty="0" smtClean="0"/>
              <a:t>Il legame </a:t>
            </a:r>
            <a:r>
              <a:rPr lang="it-IT" dirty="0"/>
              <a:t>con la concessione </a:t>
            </a:r>
            <a:r>
              <a:rPr lang="it-IT" dirty="0" smtClean="0"/>
              <a:t>di </a:t>
            </a:r>
            <a:r>
              <a:rPr lang="it-IT" dirty="0"/>
              <a:t>terre è solo eventuale e non </a:t>
            </a:r>
            <a:r>
              <a:rPr lang="it-IT" dirty="0" smtClean="0"/>
              <a:t>necessario. Il </a:t>
            </a:r>
            <a:r>
              <a:rPr lang="it-IT" i="1" dirty="0" err="1" smtClean="0"/>
              <a:t>beneficium</a:t>
            </a:r>
            <a:r>
              <a:rPr lang="it-IT" dirty="0" smtClean="0"/>
              <a:t> può però riguardare sia rapporti con prestazioni corrispettive (a tempo determinato) sia l’adempimento di un obbligo giuridico di carattere duraturo (come quello del </a:t>
            </a:r>
            <a:r>
              <a:rPr lang="it-IT" dirty="0" smtClean="0"/>
              <a:t>mantenimento del </a:t>
            </a:r>
            <a:r>
              <a:rPr lang="it-IT" i="1" dirty="0" err="1" smtClean="0"/>
              <a:t>vassus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8978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Diario di viaggio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Diario di viaggio.thmx</Template>
  <TotalTime>1583</TotalTime>
  <Words>1727</Words>
  <Application>Microsoft Macintosh PowerPoint</Application>
  <PresentationFormat>Presentazione su schermo (4:3)</PresentationFormat>
  <Paragraphs>89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Diario di viaggio</vt:lpstr>
      <vt:lpstr>Il feudo</vt:lpstr>
      <vt:lpstr>Definizione di feudo</vt:lpstr>
      <vt:lpstr>La teoria dei fattori</vt:lpstr>
      <vt:lpstr>Il vassallaggio: precedenti tardoantichi</vt:lpstr>
      <vt:lpstr>L’epoca franca</vt:lpstr>
      <vt:lpstr>La commendatio</vt:lpstr>
      <vt:lpstr>Il vassallaggio (1)</vt:lpstr>
      <vt:lpstr>Il vassallaggio (2)</vt:lpstr>
      <vt:lpstr>Il beneficio</vt:lpstr>
      <vt:lpstr>Le immunitates</vt:lpstr>
      <vt:lpstr>Aleatorietà della concessione</vt:lpstr>
      <vt:lpstr>La ‘giusta’ rottura della fidelitas (1)</vt:lpstr>
      <vt:lpstr>La ‘giusta’ rottura della fidelitas (2)</vt:lpstr>
      <vt:lpstr>Il contratto feudale</vt:lpstr>
      <vt:lpstr>Verso l’ereditarietà (1)</vt:lpstr>
      <vt:lpstr>Il capitolare di Quierzy (a. 877) </vt:lpstr>
      <vt:lpstr>I benefici ecclesiastici</vt:lpstr>
      <vt:lpstr>Il servizio militare</vt:lpstr>
      <vt:lpstr>Feudo lombardo / feudo francese</vt:lpstr>
      <vt:lpstr>L’edictum de beneficiis (1)</vt:lpstr>
      <vt:lpstr>L’edictum de beneficiis (2)</vt:lpstr>
      <vt:lpstr>Un nuovo istituto  giuridico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feudo</dc:title>
  <dc:creator>Luca Loschiavo</dc:creator>
  <cp:lastModifiedBy>Luca Loschiavo</cp:lastModifiedBy>
  <cp:revision>48</cp:revision>
  <dcterms:created xsi:type="dcterms:W3CDTF">2020-03-14T10:45:14Z</dcterms:created>
  <dcterms:modified xsi:type="dcterms:W3CDTF">2020-03-17T11:21:45Z</dcterms:modified>
</cp:coreProperties>
</file>