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70" r:id="rId14"/>
    <p:sldId id="271" r:id="rId15"/>
    <p:sldId id="267" r:id="rId16"/>
    <p:sldId id="268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8CB6-2B9F-4144-A7AE-31C5CCCBE327}" type="datetimeFigureOut">
              <a:rPr lang="it-IT" smtClean="0"/>
              <a:pPr/>
              <a:t>05/11/2021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75A30-8C05-4200-BDF6-E460E13869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8CB6-2B9F-4144-A7AE-31C5CCCBE327}" type="datetimeFigureOut">
              <a:rPr lang="it-IT" smtClean="0"/>
              <a:pPr/>
              <a:t>05/11/2021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75A30-8C05-4200-BDF6-E460E13869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8CB6-2B9F-4144-A7AE-31C5CCCBE327}" type="datetimeFigureOut">
              <a:rPr lang="it-IT" smtClean="0"/>
              <a:pPr/>
              <a:t>05/11/2021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75A30-8C05-4200-BDF6-E460E13869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8CB6-2B9F-4144-A7AE-31C5CCCBE327}" type="datetimeFigureOut">
              <a:rPr lang="it-IT" smtClean="0"/>
              <a:pPr/>
              <a:t>05/11/2021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75A30-8C05-4200-BDF6-E460E13869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8CB6-2B9F-4144-A7AE-31C5CCCBE327}" type="datetimeFigureOut">
              <a:rPr lang="it-IT" smtClean="0"/>
              <a:pPr/>
              <a:t>05/11/2021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75A30-8C05-4200-BDF6-E460E13869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8CB6-2B9F-4144-A7AE-31C5CCCBE327}" type="datetimeFigureOut">
              <a:rPr lang="it-IT" smtClean="0"/>
              <a:pPr/>
              <a:t>05/11/2021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75A30-8C05-4200-BDF6-E460E13869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8CB6-2B9F-4144-A7AE-31C5CCCBE327}" type="datetimeFigureOut">
              <a:rPr lang="it-IT" smtClean="0"/>
              <a:pPr/>
              <a:t>05/11/2021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75A30-8C05-4200-BDF6-E460E13869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8CB6-2B9F-4144-A7AE-31C5CCCBE327}" type="datetimeFigureOut">
              <a:rPr lang="it-IT" smtClean="0"/>
              <a:pPr/>
              <a:t>05/11/2021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75A30-8C05-4200-BDF6-E460E13869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8CB6-2B9F-4144-A7AE-31C5CCCBE327}" type="datetimeFigureOut">
              <a:rPr lang="it-IT" smtClean="0"/>
              <a:pPr/>
              <a:t>05/11/2021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75A30-8C05-4200-BDF6-E460E13869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8CB6-2B9F-4144-A7AE-31C5CCCBE327}" type="datetimeFigureOut">
              <a:rPr lang="it-IT" smtClean="0"/>
              <a:pPr/>
              <a:t>05/11/2021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75A30-8C05-4200-BDF6-E460E13869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78CB6-2B9F-4144-A7AE-31C5CCCBE327}" type="datetimeFigureOut">
              <a:rPr lang="it-IT" smtClean="0"/>
              <a:pPr/>
              <a:t>05/11/2021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75A30-8C05-4200-BDF6-E460E13869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78CB6-2B9F-4144-A7AE-31C5CCCBE327}" type="datetimeFigureOut">
              <a:rPr lang="it-IT" smtClean="0"/>
              <a:pPr/>
              <a:t>05/11/2021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75A30-8C05-4200-BDF6-E460E138693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428628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it-IT" dirty="0" smtClean="0"/>
              <a:t>ORIGINI E SVILUPPO DEL SISTEMA </a:t>
            </a:r>
            <a:r>
              <a:rPr lang="it-IT" dirty="0" err="1" smtClean="0"/>
              <a:t>DI</a:t>
            </a:r>
            <a:r>
              <a:rPr lang="it-IT" dirty="0" smtClean="0"/>
              <a:t> PROTEZIONE INTERNAZIONALE DEI DIRITTI UMANI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La distinzione in “generazioni” dei diritti umani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La divaricazione fra due tipi di diritto (priorità e urgenza diverse per i due “blocchi”) </a:t>
            </a:r>
          </a:p>
          <a:p>
            <a:r>
              <a:rPr lang="it-IT" dirty="0" smtClean="0"/>
              <a:t>Strumenti distinti, obblighi formulati differentemente (</a:t>
            </a:r>
            <a:r>
              <a:rPr lang="it-IT" dirty="0" err="1" smtClean="0"/>
              <a:t>precettivi</a:t>
            </a:r>
            <a:r>
              <a:rPr lang="it-IT" dirty="0" smtClean="0"/>
              <a:t>, programmatici), procedure di garanzia diverse, ONG differenti</a:t>
            </a:r>
          </a:p>
          <a:p>
            <a:r>
              <a:rPr lang="it-IT" dirty="0" smtClean="0"/>
              <a:t> Conferenza di Vienna del 1993: principio di universalità e interdipendenza, superamento (incompleto) della divaricazione</a:t>
            </a:r>
          </a:p>
          <a:p>
            <a:r>
              <a:rPr lang="it-IT" dirty="0" smtClean="0"/>
              <a:t>I c.d. diritti di terza generazione (sviluppo, ambiente, pace)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Diritti umani e differenze culturali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Conflitto tra universalità e “specificità nazionali e regionali”/“diverse condizioni storiche, culturali e religiose”</a:t>
            </a:r>
          </a:p>
          <a:p>
            <a:r>
              <a:rPr lang="it-IT" dirty="0" smtClean="0"/>
              <a:t>L’approccio giuridico (diritto positivo) – non </a:t>
            </a:r>
            <a:r>
              <a:rPr lang="it-IT" dirty="0" err="1" smtClean="0"/>
              <a:t>invocabilità</a:t>
            </a:r>
            <a:r>
              <a:rPr lang="it-IT" dirty="0" smtClean="0"/>
              <a:t> del diritto interno per disattendere gli obblighi internazionali (Convenzione di Vienna)</a:t>
            </a:r>
          </a:p>
          <a:p>
            <a:r>
              <a:rPr lang="it-IT" dirty="0" smtClean="0"/>
              <a:t>L’approccio culturale (dei valori) – elementi sottostanti e mutamenti</a:t>
            </a:r>
          </a:p>
          <a:p>
            <a:r>
              <a:rPr lang="it-IT" dirty="0" smtClean="0"/>
              <a:t>Diritti umani e Islam (cosa s’intende per “Stati islamici”) - questioni specifiche: diritto di cambiare religione, parità uomo donna, punizioni corporali – diverse interpretazioni dei precetti religiosi – fondamentalismo e strumentalizzazione politica </a:t>
            </a:r>
          </a:p>
          <a:p>
            <a:r>
              <a:rPr lang="it-IT" dirty="0" smtClean="0"/>
              <a:t>Altri temi legati alle differenze culturali (i c.d. valori asiatici – le divisioni all’interno del mondo occidentale su </a:t>
            </a:r>
            <a:r>
              <a:rPr lang="it-IT" smtClean="0"/>
              <a:t>temi </a:t>
            </a:r>
            <a:r>
              <a:rPr lang="it-IT" smtClean="0"/>
              <a:t>come </a:t>
            </a:r>
            <a:r>
              <a:rPr lang="it-IT" dirty="0" smtClean="0"/>
              <a:t>la pena di morte </a:t>
            </a:r>
            <a:r>
              <a:rPr lang="it-IT" smtClean="0"/>
              <a:t>o </a:t>
            </a:r>
            <a:r>
              <a:rPr lang="it-IT" smtClean="0"/>
              <a:t>l’aborto)</a:t>
            </a:r>
            <a:endParaRPr lang="it-IT" dirty="0" smtClean="0"/>
          </a:p>
          <a:p>
            <a:r>
              <a:rPr lang="it-IT" dirty="0" smtClean="0"/>
              <a:t>Metodi di costruzione dell’universalità (gradualità: norme generali specificate successivamente in un sistema dinamico, riserve e loro limiti,regionalismo)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Sviluppo e articolazione del sistema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Convenzioni regionali (europea, interamericana, africana)</a:t>
            </a:r>
          </a:p>
          <a:p>
            <a:r>
              <a:rPr lang="it-IT" dirty="0" smtClean="0"/>
              <a:t>Convenzioni anti-discriminatorie (CERD, CEDAW) – [principi di </a:t>
            </a:r>
            <a:r>
              <a:rPr lang="it-IT" dirty="0" err="1" smtClean="0"/>
              <a:t>Yogjakarta</a:t>
            </a:r>
            <a:r>
              <a:rPr lang="it-IT" dirty="0" smtClean="0"/>
              <a:t>]</a:t>
            </a:r>
          </a:p>
          <a:p>
            <a:r>
              <a:rPr lang="it-IT" dirty="0" smtClean="0"/>
              <a:t>Convenzioni sui diritti degli appartenenti a categorie vulnerabili (minori, disabili) </a:t>
            </a:r>
          </a:p>
          <a:p>
            <a:r>
              <a:rPr lang="it-IT" dirty="0" smtClean="0"/>
              <a:t>Convenzioni relative a violazioni specifiche (tortura, sparizioni)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i="1" dirty="0" smtClean="0"/>
              <a:t>Approfondimento su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Eguaglianza e non discriminazione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smtClean="0"/>
              <a:t>	</a:t>
            </a:r>
            <a:r>
              <a:rPr lang="it-IT" sz="2000" i="1" dirty="0" smtClean="0"/>
              <a:t>(ne parlo adesso perché è un tema trasversale e non è detto che approfondiremo in modo specifico le convenzioni antidiscriminatorie)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Art.1: Tutti gli esseri umani nascono liberi ed </a:t>
            </a:r>
            <a:r>
              <a:rPr lang="it-IT" b="1" dirty="0" smtClean="0"/>
              <a:t>eguali in dignità e diritti</a:t>
            </a:r>
            <a:r>
              <a:rPr lang="it-IT" dirty="0" smtClean="0"/>
              <a:t>. Essi sono dotati di ragione e di coscienza e devono agire gli uni verso gli altri in spirito di fratellanza.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Art.2 DUDU: Ad ogni individuo spettano tutti i diritti e tutte le libertà enunciate nella presente Dichiarazione, </a:t>
            </a:r>
            <a:r>
              <a:rPr lang="it-IT" b="1" dirty="0" smtClean="0"/>
              <a:t>senza distinzione alcuna, per ragioni di razza, di colore, di sesso, di lingua, di religione, di opinione politica o di altro genere, di origine nazionale o sociale, di ricchezza, di nascita o di altra condizione.</a:t>
            </a:r>
            <a:endParaRPr lang="it-IT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i="1" dirty="0" smtClean="0"/>
              <a:t>Approfondimento su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Eguaglianza e non discriminazione 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Quali sono le distinzioni che non consentono differenze nel godimento dei diritti?</a:t>
            </a:r>
          </a:p>
          <a:p>
            <a:r>
              <a:rPr lang="it-IT" dirty="0" smtClean="0"/>
              <a:t>Razza – impatto storico (</a:t>
            </a:r>
            <a:r>
              <a:rPr lang="it-IT" dirty="0" smtClean="0"/>
              <a:t>apartheid, </a:t>
            </a:r>
            <a:r>
              <a:rPr lang="it-IT" dirty="0" smtClean="0"/>
              <a:t>segregazione razziale) – prassi attuale </a:t>
            </a:r>
            <a:r>
              <a:rPr lang="it-IT" dirty="0" smtClean="0"/>
              <a:t>(</a:t>
            </a:r>
            <a:r>
              <a:rPr lang="it-IT" dirty="0" err="1" smtClean="0"/>
              <a:t>Black</a:t>
            </a:r>
            <a:r>
              <a:rPr lang="it-IT" dirty="0" smtClean="0"/>
              <a:t> </a:t>
            </a:r>
            <a:r>
              <a:rPr lang="it-IT" dirty="0" err="1" smtClean="0"/>
              <a:t>Lives</a:t>
            </a:r>
            <a:r>
              <a:rPr lang="it-IT" dirty="0" smtClean="0"/>
              <a:t> </a:t>
            </a:r>
            <a:r>
              <a:rPr lang="it-IT" dirty="0" err="1" smtClean="0"/>
              <a:t>Matter</a:t>
            </a:r>
            <a:r>
              <a:rPr lang="it-IT" dirty="0" smtClean="0"/>
              <a:t>) - CERD</a:t>
            </a:r>
          </a:p>
          <a:p>
            <a:r>
              <a:rPr lang="it-IT" dirty="0" smtClean="0"/>
              <a:t>Genere (“sesso”) – impatto storico (diritto di voto) – prassi e norme attuali (ruolo della donna nei paesi islamici) – CEDAW</a:t>
            </a:r>
          </a:p>
          <a:p>
            <a:r>
              <a:rPr lang="it-IT" dirty="0" smtClean="0"/>
              <a:t>Orientamento sessuale e identità di genere – norme e prassi – nessuna </a:t>
            </a:r>
            <a:r>
              <a:rPr lang="it-IT" dirty="0" smtClean="0"/>
              <a:t>convenzione - i </a:t>
            </a:r>
            <a:r>
              <a:rPr lang="it-IT" dirty="0" smtClean="0"/>
              <a:t>principi di </a:t>
            </a:r>
            <a:r>
              <a:rPr lang="it-IT" dirty="0" err="1" smtClean="0"/>
              <a:t>Yogyakarta</a:t>
            </a:r>
            <a:endParaRPr lang="it-IT" dirty="0" smtClean="0"/>
          </a:p>
          <a:p>
            <a:r>
              <a:rPr lang="it-IT" dirty="0" smtClean="0"/>
              <a:t>“ricchezza” – la povertà come violazione dei diritti umani? </a:t>
            </a:r>
            <a:r>
              <a:rPr lang="it-IT" dirty="0" smtClean="0"/>
              <a:t>Diritti umani </a:t>
            </a:r>
            <a:r>
              <a:rPr lang="it-IT" dirty="0" smtClean="0"/>
              <a:t>come strumento di redistribuzione delle risorse/giustizia sociale? – la “estrema povertà”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Nascita del movimento “popolare” per i diritti umani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 “movimento” (sociale e politico)</a:t>
            </a:r>
          </a:p>
          <a:p>
            <a:r>
              <a:rPr lang="it-IT" dirty="0" smtClean="0"/>
              <a:t>Anni settanta (tre fattori: dissenso nell’Europa dell’Est, opposizione alle dittature sudamericane, nascita di Amnesty International)</a:t>
            </a:r>
          </a:p>
          <a:p>
            <a:r>
              <a:rPr lang="it-IT" dirty="0" smtClean="0"/>
              <a:t>Le ONG, le loro finalità, i loro metodi, la loro interazione con il sistema intergovernativo  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Diritti umani e diritto internazionale generale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formazione di norme consuetudinarie in materia di diritti umani (rispettivo peso di prassi e </a:t>
            </a:r>
            <a:r>
              <a:rPr lang="it-IT" i="1" dirty="0" err="1" smtClean="0"/>
              <a:t>opinio</a:t>
            </a:r>
            <a:r>
              <a:rPr lang="it-IT" i="1" dirty="0" smtClean="0"/>
              <a:t> </a:t>
            </a:r>
            <a:r>
              <a:rPr lang="it-IT" i="1" dirty="0" err="1" smtClean="0"/>
              <a:t>juris</a:t>
            </a:r>
            <a:r>
              <a:rPr lang="it-IT" dirty="0" smtClean="0"/>
              <a:t>/atteggiamento)</a:t>
            </a:r>
          </a:p>
          <a:p>
            <a:r>
              <a:rPr lang="it-IT" dirty="0" smtClean="0"/>
              <a:t>Rilevanza dell’inderogabilità dei diritti (negli strumenti convenzionali)</a:t>
            </a:r>
          </a:p>
          <a:p>
            <a:r>
              <a:rPr lang="it-IT" dirty="0" smtClean="0"/>
              <a:t>Diritti umani e norme generali sulla responsabilità internazionale dello Stato – i </a:t>
            </a:r>
            <a:r>
              <a:rPr lang="it-IT" i="1" dirty="0" err="1" smtClean="0"/>
              <a:t>self-contained</a:t>
            </a:r>
            <a:r>
              <a:rPr lang="it-IT" i="1" dirty="0" smtClean="0"/>
              <a:t> </a:t>
            </a:r>
            <a:r>
              <a:rPr lang="it-IT" i="1" dirty="0" err="1" smtClean="0"/>
              <a:t>regimes</a:t>
            </a:r>
            <a:endParaRPr lang="it-IT" i="1" dirty="0" smtClean="0"/>
          </a:p>
          <a:p>
            <a:r>
              <a:rPr lang="it-IT" dirty="0" smtClean="0"/>
              <a:t>Maggiore rilevanza pratica del sistema </a:t>
            </a:r>
            <a:r>
              <a:rPr lang="it-IT" dirty="0" err="1" smtClean="0"/>
              <a:t>pattizio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Il discorso delle 4 libertà e la Carta delle Nazioni Unite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F. D. Roosevelt e il discorso delle 4 libertà (di pensiero, di credo, dal bisogno, dalla paura) </a:t>
            </a:r>
            <a:r>
              <a:rPr lang="it-IT" dirty="0" err="1" smtClean="0"/>
              <a:t>–motivazioni</a:t>
            </a:r>
            <a:r>
              <a:rPr lang="it-IT" dirty="0" smtClean="0"/>
              <a:t> e significato</a:t>
            </a:r>
          </a:p>
          <a:p>
            <a:r>
              <a:rPr lang="it-IT" dirty="0" smtClean="0"/>
              <a:t>La Carta delle Nazioni Unite:  articolo 1 – il nesso fra diritti umani e pace </a:t>
            </a:r>
          </a:p>
          <a:p>
            <a:r>
              <a:rPr lang="it-IT" dirty="0" smtClean="0"/>
              <a:t>Gli articoli 55 e 56</a:t>
            </a:r>
            <a:endParaRPr lang="it-IT" dirty="0"/>
          </a:p>
          <a:p>
            <a:r>
              <a:rPr lang="it-IT" dirty="0" smtClean="0"/>
              <a:t>La </a:t>
            </a:r>
            <a:r>
              <a:rPr lang="it-IT" i="1" dirty="0" smtClean="0"/>
              <a:t>International Bill </a:t>
            </a:r>
            <a:r>
              <a:rPr lang="it-IT" i="1" dirty="0" err="1" smtClean="0"/>
              <a:t>of</a:t>
            </a:r>
            <a:r>
              <a:rPr lang="it-IT" i="1" dirty="0" smtClean="0"/>
              <a:t> </a:t>
            </a:r>
            <a:r>
              <a:rPr lang="it-IT" i="1" dirty="0" err="1" smtClean="0"/>
              <a:t>Rights</a:t>
            </a:r>
            <a:r>
              <a:rPr lang="it-IT" i="1" dirty="0" smtClean="0"/>
              <a:t> : </a:t>
            </a:r>
            <a:r>
              <a:rPr lang="it-IT" dirty="0" smtClean="0"/>
              <a:t>una dichiarazione, una convenzione, le misure di applicazione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La Dichiarazione universale dei diritti umani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Dichiarazione Universale dei diritti umani del 1948 – il voto in Assemblea generale</a:t>
            </a:r>
          </a:p>
          <a:p>
            <a:r>
              <a:rPr lang="it-IT" dirty="0" smtClean="0"/>
              <a:t>La comunità internazionale di allora e la dialettica fra i diversi gruppi di Stati</a:t>
            </a:r>
          </a:p>
          <a:p>
            <a:r>
              <a:rPr lang="it-IT" dirty="0" smtClean="0"/>
              <a:t>Premesse filosofiche e compromesso politico</a:t>
            </a:r>
          </a:p>
          <a:p>
            <a:r>
              <a:rPr lang="it-IT" dirty="0" smtClean="0"/>
              <a:t>La natura formale (raccomandazione) – influenza sulla formazione del diritto interno e internazionale – cambiamento di paradigma (diritti umani come </a:t>
            </a:r>
            <a:r>
              <a:rPr lang="it-IT" i="1" dirty="0" err="1" smtClean="0"/>
              <a:t>international</a:t>
            </a:r>
            <a:r>
              <a:rPr lang="it-IT" i="1" dirty="0" smtClean="0"/>
              <a:t> </a:t>
            </a:r>
            <a:r>
              <a:rPr lang="it-IT" i="1" dirty="0" err="1" smtClean="0"/>
              <a:t>concern</a:t>
            </a:r>
            <a:r>
              <a:rPr lang="it-IT" dirty="0" smtClean="0"/>
              <a:t>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DU e norme sul trattamento degli stranieri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Tutela internazionale della persona e dei beni dello straniero</a:t>
            </a:r>
          </a:p>
          <a:p>
            <a:r>
              <a:rPr lang="it-IT" dirty="0" smtClean="0"/>
              <a:t>Individuo come mero beneficiario di obblighi fra Stati</a:t>
            </a:r>
          </a:p>
          <a:p>
            <a:r>
              <a:rPr lang="it-IT" dirty="0" smtClean="0"/>
              <a:t>Protezione diplomatica - previo esaurimento dei ricorsi interni</a:t>
            </a:r>
          </a:p>
          <a:p>
            <a:r>
              <a:rPr lang="it-IT" dirty="0" smtClean="0"/>
              <a:t>Reciproche interferenze (parziale assorbimento/previo esaurimento)</a:t>
            </a:r>
          </a:p>
          <a:p>
            <a:r>
              <a:rPr lang="it-IT" dirty="0" smtClean="0"/>
              <a:t>Esempio: caso </a:t>
            </a:r>
            <a:r>
              <a:rPr lang="it-IT" dirty="0" err="1" smtClean="0"/>
              <a:t>Regeni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DU e diritto umanitario dei conflitti armati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Cos’è il diritto internazionale umanitario</a:t>
            </a:r>
          </a:p>
          <a:p>
            <a:r>
              <a:rPr lang="it-IT" dirty="0" smtClean="0"/>
              <a:t>Logica interstatale originaria (conflitti internazionali) – evoluzione (anche conflitti interni) </a:t>
            </a:r>
          </a:p>
          <a:p>
            <a:r>
              <a:rPr lang="it-IT" dirty="0" smtClean="0"/>
              <a:t>Differenze tra </a:t>
            </a:r>
            <a:r>
              <a:rPr lang="it-IT" dirty="0" err="1" smtClean="0"/>
              <a:t>du</a:t>
            </a:r>
            <a:r>
              <a:rPr lang="it-IT" dirty="0" smtClean="0"/>
              <a:t> e </a:t>
            </a:r>
            <a:r>
              <a:rPr lang="it-IT" dirty="0" err="1" smtClean="0"/>
              <a:t>diu</a:t>
            </a:r>
            <a:r>
              <a:rPr lang="it-IT" dirty="0" smtClean="0"/>
              <a:t>: internazionale/internazionalizzato – beneficiari della protezione, destinatari protezione, sfera di applicazione, garanzie</a:t>
            </a:r>
          </a:p>
          <a:p>
            <a:r>
              <a:rPr lang="it-IT" dirty="0" smtClean="0"/>
              <a:t>Origini diverse/coordinamento e integrazione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DU e crimini internazionali dell’individuo (Norimberga)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Violazioni dei </a:t>
            </a:r>
            <a:r>
              <a:rPr lang="it-IT" dirty="0" err="1" smtClean="0"/>
              <a:t>du</a:t>
            </a:r>
            <a:r>
              <a:rPr lang="it-IT" dirty="0" smtClean="0"/>
              <a:t> e crimini internazionali</a:t>
            </a:r>
          </a:p>
          <a:p>
            <a:r>
              <a:rPr lang="it-IT" dirty="0" smtClean="0"/>
              <a:t>Due vie di internazionalizzazione della repressione dei crimini internazionale</a:t>
            </a:r>
          </a:p>
          <a:p>
            <a:r>
              <a:rPr lang="it-IT" dirty="0" smtClean="0"/>
              <a:t>Processo di Norimberga (tribunale “internazionale” - “tribunale dei vincitori” – solo i “grandi criminali”)</a:t>
            </a:r>
          </a:p>
          <a:p>
            <a:r>
              <a:rPr lang="it-IT" dirty="0" smtClean="0"/>
              <a:t> L’eredità di Norimberga: la triade dei crimini (il problema dell’irretroattività) – i principi generali del diritto penale (ordini superiori – no immunità)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DU e crimini internazionali dell’individuo (Genocidio)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Strumenti convenzionali che impongono obblighi di punizione agli Stati</a:t>
            </a:r>
          </a:p>
          <a:p>
            <a:endParaRPr lang="it-IT" dirty="0" smtClean="0"/>
          </a:p>
          <a:p>
            <a:r>
              <a:rPr lang="it-IT" dirty="0" smtClean="0"/>
              <a:t>Convenzione contro il genocidio (1948) (definizione/protezione dei gruppi, sistema di punizione inadeguato)</a:t>
            </a:r>
          </a:p>
          <a:p>
            <a:endParaRPr lang="it-IT" dirty="0" smtClean="0"/>
          </a:p>
          <a:p>
            <a:r>
              <a:rPr lang="it-IT" dirty="0" smtClean="0"/>
              <a:t>Convenzioni di Ginevra (1949): crimini di guerra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I Patti internazionale sui diritti umani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 smtClean="0"/>
              <a:t>	Le modifiche al progetto originario (2 Patti distinti, comprensivi di “misure di applicazione”)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Il </a:t>
            </a:r>
            <a:r>
              <a:rPr lang="it-IT" i="1" dirty="0" smtClean="0"/>
              <a:t>Patto sui diritti civili e politici</a:t>
            </a:r>
            <a:r>
              <a:rPr lang="it-IT" dirty="0" smtClean="0"/>
              <a:t>:</a:t>
            </a:r>
          </a:p>
          <a:p>
            <a:pPr>
              <a:buNone/>
            </a:pPr>
            <a:r>
              <a:rPr lang="it-IT" dirty="0" smtClean="0"/>
              <a:t>	il diritto alla vita, il diritto a non subire torture o pene o trattamenti crudeli, inumani o degradanti, il diritto alla libertà e alla sicurezza della persona, i diritti spettanti alle persone private della libertà personale, la libertà di circolazione, i diritti processuali, il diritto alla privacy, la libertà di pensiero, coscienza e religione, la libertà di espressione, la libertà di riunione e la libertà di associazione)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I Patti internazionali sui diritti umani </a:t>
            </a:r>
            <a:r>
              <a:rPr lang="it-IT" dirty="0" err="1" smtClean="0"/>
              <a:t>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smtClean="0"/>
              <a:t>	Il </a:t>
            </a:r>
            <a:r>
              <a:rPr lang="it-IT" i="1" dirty="0" smtClean="0"/>
              <a:t>Patto sui diritti economici, sociali e culturali</a:t>
            </a:r>
            <a:r>
              <a:rPr lang="it-IT" dirty="0" smtClean="0"/>
              <a:t>: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il diritto al lavoro, il diritto a godere di condizioni di lavoro giuste e favorevoli, le libertà sindacali, il diritto alla sicurezza sociale, il diritto a un livello di vita adeguato, comprensivo del diritto a un’alimentazione, a un vestiario e a un alloggio adeguati, il diritto alla salute fisica e mentale, il diritto all’istruzione e il diritto a partecipare alla vita culturale, a godere dei benefici del progresso scientifico e al riconoscimento della proprietà intellettuale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Mutato clima politico, carattere vincolante:  tempi lunghi di elaborazione, approvazione ed entrata in vigore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866</Words>
  <Application>Microsoft Office PowerPoint</Application>
  <PresentationFormat>Presentazione su schermo (4:3)</PresentationFormat>
  <Paragraphs>82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ORIGINI E SVILUPPO DEL SISTEMA DI PROTEZIONE INTERNAZIONALE DEI DIRITTI UMANI</vt:lpstr>
      <vt:lpstr>Il discorso delle 4 libertà e la Carta delle Nazioni Unite</vt:lpstr>
      <vt:lpstr>La Dichiarazione universale dei diritti umani</vt:lpstr>
      <vt:lpstr>DU e norme sul trattamento degli stranieri</vt:lpstr>
      <vt:lpstr>DU e diritto umanitario dei conflitti armati</vt:lpstr>
      <vt:lpstr>DU e crimini internazionali dell’individuo (Norimberga)</vt:lpstr>
      <vt:lpstr>DU e crimini internazionali dell’individuo (Genocidio)</vt:lpstr>
      <vt:lpstr>I Patti internazionale sui diritti umani</vt:lpstr>
      <vt:lpstr>I Patti internazionali sui diritti umani II</vt:lpstr>
      <vt:lpstr>La distinzione in “generazioni” dei diritti umani</vt:lpstr>
      <vt:lpstr>Diritti umani e differenze culturali</vt:lpstr>
      <vt:lpstr>Sviluppo e articolazione del sistema</vt:lpstr>
      <vt:lpstr>Approfondimento su Eguaglianza e non discriminazione</vt:lpstr>
      <vt:lpstr>Approfondimento su Eguaglianza e non discriminazione II</vt:lpstr>
      <vt:lpstr>Nascita del movimento “popolare” per i diritti umani</vt:lpstr>
      <vt:lpstr>Diritti umani e diritto internazionale generale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 ALLA PROTEZIONE DEI INTERNAZIONALE DIRITTI UMANI</dc:title>
  <dc:creator>Antonio Marchesi</dc:creator>
  <cp:lastModifiedBy>Antonio Marchesi</cp:lastModifiedBy>
  <cp:revision>29</cp:revision>
  <dcterms:created xsi:type="dcterms:W3CDTF">2020-05-03T15:45:29Z</dcterms:created>
  <dcterms:modified xsi:type="dcterms:W3CDTF">2021-11-05T12:14:31Z</dcterms:modified>
</cp:coreProperties>
</file>