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handoutMasterIdLst>
    <p:handoutMasterId r:id="rId14"/>
  </p:handoutMasterIdLst>
  <p:sldIdLst>
    <p:sldId id="256" r:id="rId2"/>
    <p:sldId id="284" r:id="rId3"/>
    <p:sldId id="257" r:id="rId4"/>
    <p:sldId id="270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CE60B-A130-4C54-86D2-191D0141878A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6042B-30A7-46BD-ABEB-22ACC33917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5420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63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15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61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147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2715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338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746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29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43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66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58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01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97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77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69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79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19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9C06F9F3-4769-44FE-AD83-2A27C4C63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7753" y="1881810"/>
            <a:ext cx="8915399" cy="2849216"/>
          </a:xfrm>
        </p:spPr>
        <p:txBody>
          <a:bodyPr>
            <a:normAutofit/>
          </a:bodyPr>
          <a:lstStyle/>
          <a:p>
            <a:pPr algn="ctr"/>
            <a:r>
              <a:rPr lang="it-IT" sz="5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Diritto della </a:t>
            </a:r>
            <a:r>
              <a:rPr lang="it-IT" sz="5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 e </a:t>
            </a:r>
            <a:r>
              <a:rPr lang="it-IT" sz="52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dei Trasporti</a:t>
            </a:r>
            <a:endParaRPr lang="it-IT" sz="5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 accademico </a:t>
            </a:r>
            <a:r>
              <a:rPr lang="it-IT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</a:t>
            </a:r>
            <a:endParaRPr lang="it-IT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646B091C-5E9F-4BF7-A3CF-1A7B6AD4EEE0}"/>
              </a:ext>
            </a:extLst>
          </p:cNvPr>
          <p:cNvSpPr txBox="1"/>
          <p:nvPr/>
        </p:nvSpPr>
        <p:spPr>
          <a:xfrm>
            <a:off x="7484012" y="5669281"/>
            <a:ext cx="4403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Massimiliano Musi </a:t>
            </a:r>
          </a:p>
        </p:txBody>
      </p:sp>
      <p:pic>
        <p:nvPicPr>
          <p:cNvPr id="5" name="Picture 2" descr="C:\Users\PBell\Desktop\teramo.jpg">
            <a:extLst>
              <a:ext uri="{FF2B5EF4-FFF2-40B4-BE49-F238E27FC236}">
                <a16:creationId xmlns:a16="http://schemas.microsoft.com/office/drawing/2014/main" xmlns="" id="{7E258CBC-6195-4CE6-9738-289565DB8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19" y="351381"/>
            <a:ext cx="3175068" cy="164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98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3F4CF74F-8DAD-414C-982E-A9D7AF4BF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B291E479-FEF0-4966-AF12-00C9993D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118" y="216384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fonti del Diritto della Navigazione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C96C1B16-1990-488B-A324-3B20EE16DC03}"/>
              </a:ext>
            </a:extLst>
          </p:cNvPr>
          <p:cNvSpPr/>
          <p:nvPr/>
        </p:nvSpPr>
        <p:spPr>
          <a:xfrm>
            <a:off x="1381740" y="1619241"/>
            <a:ext cx="6728590" cy="192373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Interpretazione dei modelli contrattuali nella prassi mercantile</a:t>
            </a:r>
            <a:endParaRPr lang="it-IT" sz="3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9844E03A-84F0-4029-B996-6AFF36A84A20}"/>
              </a:ext>
            </a:extLst>
          </p:cNvPr>
          <p:cNvSpPr/>
          <p:nvPr/>
        </p:nvSpPr>
        <p:spPr>
          <a:xfrm>
            <a:off x="6294781" y="3107173"/>
            <a:ext cx="5241561" cy="29779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prassi interpretativa di un Paese straniero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può assumere rilevanza, ai sensi dell’articolo 1368 del codice civile, solo laddove risulti </a:t>
            </a:r>
            <a:r>
              <a:rPr lang="it-IT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unanime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it-IT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consolidata</a:t>
            </a:r>
            <a:endParaRPr lang="it-I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Risultati immagini per contratto">
            <a:extLst>
              <a:ext uri="{FF2B5EF4-FFF2-40B4-BE49-F238E27FC236}">
                <a16:creationId xmlns:a16="http://schemas.microsoft.com/office/drawing/2014/main" xmlns="" id="{53D3AC05-6AEA-409A-B935-11DC42ED6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28" y="4276894"/>
            <a:ext cx="3823579" cy="19237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54239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7662F6FF-91CA-41F9-B528-60E1E6B2D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61F99391-3E3B-4361-839C-2B4587DF8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118" y="216384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fonti del Diritto della Navigazione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920BC442-F6EF-4904-80D8-E5130C0F8D49}"/>
              </a:ext>
            </a:extLst>
          </p:cNvPr>
          <p:cNvSpPr/>
          <p:nvPr/>
        </p:nvSpPr>
        <p:spPr>
          <a:xfrm>
            <a:off x="1302227" y="1836573"/>
            <a:ext cx="6118991" cy="14698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Vincoli costituzionali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28ECC2EA-8725-4B01-9B13-718981A0AAD8}"/>
              </a:ext>
            </a:extLst>
          </p:cNvPr>
          <p:cNvSpPr/>
          <p:nvPr/>
        </p:nvSpPr>
        <p:spPr>
          <a:xfrm>
            <a:off x="6096000" y="3075120"/>
            <a:ext cx="5393635" cy="29779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Specialità ed autonomia </a:t>
            </a:r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it-IT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possono configurare una differenziazione di disciplina di istituti in relazione ai loro corrispondenti di diritto comune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senza una razionale giustificazione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xmlns="" id="{3A458D3D-DF8E-4B6E-9D59-E9AE39F10DDA}"/>
              </a:ext>
            </a:extLst>
          </p:cNvPr>
          <p:cNvCxnSpPr/>
          <p:nvPr/>
        </p:nvCxnSpPr>
        <p:spPr>
          <a:xfrm flipH="1">
            <a:off x="3962399" y="5605670"/>
            <a:ext cx="2027583" cy="0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DE482D13-EF68-4EF7-BA71-903ACCC4E5EA}"/>
              </a:ext>
            </a:extLst>
          </p:cNvPr>
          <p:cNvSpPr/>
          <p:nvPr/>
        </p:nvSpPr>
        <p:spPr>
          <a:xfrm>
            <a:off x="1060172" y="4447814"/>
            <a:ext cx="2796209" cy="207205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caso contrario, si configurerebbe una violazione del principio di uguaglianza, ai sensi dell’articolo 3 della Costituzione</a:t>
            </a:r>
          </a:p>
        </p:txBody>
      </p:sp>
    </p:spTree>
    <p:extLst>
      <p:ext uri="{BB962C8B-B14F-4D97-AF65-F5344CB8AC3E}">
        <p14:creationId xmlns:p14="http://schemas.microsoft.com/office/powerpoint/2010/main" val="1301938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0313E9F4-137C-435B-84AD-EFAE521B6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EC070693-9C85-4C97-A953-05162200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118" y="216384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fonti del Diritto della Navigazione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28F93850-BA42-4046-B6C7-839E51A9AA34}"/>
              </a:ext>
            </a:extLst>
          </p:cNvPr>
          <p:cNvSpPr/>
          <p:nvPr/>
        </p:nvSpPr>
        <p:spPr>
          <a:xfrm>
            <a:off x="1116624" y="1562165"/>
            <a:ext cx="4697818" cy="139033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Nautica da diporto</a:t>
            </a:r>
            <a:endParaRPr lang="it-IT" sz="32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B492D0EA-3DC3-488A-BE6D-8DE46E944D58}"/>
              </a:ext>
            </a:extLst>
          </p:cNvPr>
          <p:cNvSpPr/>
          <p:nvPr/>
        </p:nvSpPr>
        <p:spPr>
          <a:xfrm>
            <a:off x="6838525" y="4935890"/>
            <a:ext cx="4697818" cy="139033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Volo da diporto o sportivo</a:t>
            </a:r>
            <a:endParaRPr lang="it-IT" sz="32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740B4C7F-623B-47C9-AFD8-1249B4572340}"/>
              </a:ext>
            </a:extLst>
          </p:cNvPr>
          <p:cNvSpPr/>
          <p:nvPr/>
        </p:nvSpPr>
        <p:spPr>
          <a:xfrm>
            <a:off x="5539407" y="1858274"/>
            <a:ext cx="2796209" cy="207205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Assoggettata, a sua volta, ad un regime di specialità – </a:t>
            </a:r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della nautica da diporto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572C5988-9D2C-4D18-A3B0-0D7F02BBA7FA}"/>
              </a:ext>
            </a:extLst>
          </p:cNvPr>
          <p:cNvSpPr/>
          <p:nvPr/>
        </p:nvSpPr>
        <p:spPr>
          <a:xfrm>
            <a:off x="2849218" y="4646565"/>
            <a:ext cx="4426225" cy="196897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linea di principio è ricollegato all’alveo del codice della navigazione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 eccezione del libro I, parte II -  «Dell’ordinamento amministrativo della navigazione»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Risultati immagini per codice della nautica da diporto">
            <a:extLst>
              <a:ext uri="{FF2B5EF4-FFF2-40B4-BE49-F238E27FC236}">
                <a16:creationId xmlns:a16="http://schemas.microsoft.com/office/drawing/2014/main" xmlns="" id="{54464DB9-C319-4216-83F3-1AA05BBB5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287" y="1482609"/>
            <a:ext cx="2809875" cy="17376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Risultati immagini per volo da diporto">
            <a:extLst>
              <a:ext uri="{FF2B5EF4-FFF2-40B4-BE49-F238E27FC236}">
                <a16:creationId xmlns:a16="http://schemas.microsoft.com/office/drawing/2014/main" xmlns="" id="{6C39F3DE-F849-4D97-A7D3-E33C709B8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65" y="3429000"/>
            <a:ext cx="2752725" cy="16668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44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xmlns="" id="{DA73AEB0-A0D3-4325-BE02-A0CCB243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0184" y="259981"/>
            <a:ext cx="7305161" cy="796376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394688" y="2244436"/>
            <a:ext cx="9642767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Capitolo II – La disciplina della navigazione e dei trasporti</a:t>
            </a:r>
          </a:p>
          <a:p>
            <a:pPr algn="ctr"/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definizione dell’ambito di applicazione;</a:t>
            </a:r>
          </a:p>
          <a:p>
            <a:pPr marL="285750" indent="-285750" algn="ctr">
              <a:buFontTx/>
              <a:buChar char="-"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fonti del diritto della navigazione</a:t>
            </a:r>
          </a:p>
        </p:txBody>
      </p:sp>
    </p:spTree>
    <p:extLst>
      <p:ext uri="{BB962C8B-B14F-4D97-AF65-F5344CB8AC3E}">
        <p14:creationId xmlns:p14="http://schemas.microsoft.com/office/powerpoint/2010/main" val="2268246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ccia circolare in giù 8">
            <a:extLst>
              <a:ext uri="{FF2B5EF4-FFF2-40B4-BE49-F238E27FC236}">
                <a16:creationId xmlns:a16="http://schemas.microsoft.com/office/drawing/2014/main" xmlns="" id="{082CA190-2CC2-4003-8E4E-5A7B9727F50C}"/>
              </a:ext>
            </a:extLst>
          </p:cNvPr>
          <p:cNvSpPr/>
          <p:nvPr/>
        </p:nvSpPr>
        <p:spPr>
          <a:xfrm rot="20335919" flipH="1">
            <a:off x="1841478" y="2172747"/>
            <a:ext cx="1621761" cy="893579"/>
          </a:xfrm>
          <a:prstGeom prst="curvedDownArrow">
            <a:avLst>
              <a:gd name="adj1" fmla="val 25000"/>
              <a:gd name="adj2" fmla="val 61959"/>
              <a:gd name="adj3" fmla="val 576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73AEB0-A0D3-4325-BE02-A0CCB243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21436"/>
            <a:ext cx="8355283" cy="1310708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disciplina del Diritto della Navigazione</a:t>
            </a:r>
          </a:p>
        </p:txBody>
      </p:sp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xmlns="" id="{EC90ED14-F31C-4B14-8137-FC5FBABB0F3A}"/>
              </a:ext>
            </a:extLst>
          </p:cNvPr>
          <p:cNvSpPr/>
          <p:nvPr/>
        </p:nvSpPr>
        <p:spPr>
          <a:xfrm>
            <a:off x="3437309" y="1587683"/>
            <a:ext cx="7071665" cy="147099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Italia, la materia della navigazione per acqua e per aria è disciplinata nel </a:t>
            </a:r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Codice della Navigazione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94EA8BAA-D93F-4D8A-8116-1E90CA447B5A}"/>
              </a:ext>
            </a:extLst>
          </p:cNvPr>
          <p:cNvSpPr/>
          <p:nvPr/>
        </p:nvSpPr>
        <p:spPr>
          <a:xfrm>
            <a:off x="827540" y="3220496"/>
            <a:ext cx="2246218" cy="117418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 Decreto 3 marzo 1942, n. </a:t>
            </a:r>
            <a:r>
              <a:rPr lang="it-IT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327</a:t>
            </a:r>
            <a:endParaRPr lang="it-IT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xmlns="" id="{45E310DB-79AE-43D5-8AFC-227C779FFEFA}"/>
              </a:ext>
            </a:extLst>
          </p:cNvPr>
          <p:cNvSpPr/>
          <p:nvPr/>
        </p:nvSpPr>
        <p:spPr>
          <a:xfrm>
            <a:off x="5328058" y="3299353"/>
            <a:ext cx="603186" cy="12896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15A59A4C-75D5-47E1-B54C-00CAF5EDE446}"/>
              </a:ext>
            </a:extLst>
          </p:cNvPr>
          <p:cNvSpPr/>
          <p:nvPr/>
        </p:nvSpPr>
        <p:spPr>
          <a:xfrm>
            <a:off x="2796397" y="4783372"/>
            <a:ext cx="6269694" cy="147099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Autonomia, specialità e unitarietà» 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 Diritto della Navigazione</a:t>
            </a:r>
          </a:p>
        </p:txBody>
      </p:sp>
      <p:pic>
        <p:nvPicPr>
          <p:cNvPr id="1026" name="Picture 2" descr="Risultati immagini per codice della navigazione">
            <a:extLst>
              <a:ext uri="{FF2B5EF4-FFF2-40B4-BE49-F238E27FC236}">
                <a16:creationId xmlns:a16="http://schemas.microsoft.com/office/drawing/2014/main" xmlns="" id="{5673F896-DB92-4F42-8789-4A4CD7D28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271" y="3429000"/>
            <a:ext cx="2716694" cy="28522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84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36E7992C-3259-42A0-96E6-9D135F273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118" y="216384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fonti del Diritto della Navigazione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977751" y="2854696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Codice della Navigazione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6400800" y="1224988"/>
            <a:ext cx="5638707" cy="264464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DISPOSIZIONI PRELIMINARI</a:t>
            </a:r>
          </a:p>
          <a:p>
            <a:pPr algn="ctr"/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 – Fonti del diritto della navigazione 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«In materia di navigazione, marittima, interna ed aerea, si applicano il presente codice, le leggi, i regolamenti, le norme corporative e gli usi ad essa relativi.</a:t>
            </a:r>
          </a:p>
          <a:p>
            <a:pPr algn="ctr"/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 manchino disposizioni del diritto della navigazione e non ve ne siano di applicabili per analogia, si applica il diritto civile».</a:t>
            </a:r>
          </a:p>
          <a:p>
            <a:pPr algn="ctr"/>
            <a:endParaRPr lang="it-IT" sz="2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F41B7639-D910-443B-B567-C658E3210C59}"/>
              </a:ext>
            </a:extLst>
          </p:cNvPr>
          <p:cNvSpPr/>
          <p:nvPr/>
        </p:nvSpPr>
        <p:spPr>
          <a:xfrm>
            <a:off x="7227739" y="5409759"/>
            <a:ext cx="4170356" cy="123185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 usi hanno efficacia anche quando non richiamati dalla legge?</a:t>
            </a:r>
            <a:endParaRPr lang="it-IT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xmlns="" id="{B7785788-A232-41AE-B921-76B8B5FC3617}"/>
              </a:ext>
            </a:extLst>
          </p:cNvPr>
          <p:cNvSpPr/>
          <p:nvPr/>
        </p:nvSpPr>
        <p:spPr>
          <a:xfrm>
            <a:off x="9047873" y="4119130"/>
            <a:ext cx="530087" cy="10411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xmlns="" id="{40EB0178-6818-411D-9EA7-874314C53001}"/>
              </a:ext>
            </a:extLst>
          </p:cNvPr>
          <p:cNvCxnSpPr>
            <a:cxnSpLocks/>
          </p:cNvCxnSpPr>
          <p:nvPr/>
        </p:nvCxnSpPr>
        <p:spPr>
          <a:xfrm flipH="1">
            <a:off x="4624784" y="3975652"/>
            <a:ext cx="2107320" cy="1967949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id="{E0773AB8-EB76-4F3F-8B29-4193126DC188}"/>
              </a:ext>
            </a:extLst>
          </p:cNvPr>
          <p:cNvSpPr/>
          <p:nvPr/>
        </p:nvSpPr>
        <p:spPr>
          <a:xfrm>
            <a:off x="2076369" y="5802156"/>
            <a:ext cx="2500582" cy="74152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«Analogia prioritaria»</a:t>
            </a:r>
          </a:p>
        </p:txBody>
      </p:sp>
      <p:pic>
        <p:nvPicPr>
          <p:cNvPr id="11" name="Picture 2" descr="Risultati immagini per codice della navigazione">
            <a:extLst>
              <a:ext uri="{FF2B5EF4-FFF2-40B4-BE49-F238E27FC236}">
                <a16:creationId xmlns:a16="http://schemas.microsoft.com/office/drawing/2014/main" xmlns="" id="{1CDB53A5-538B-4FBD-A180-3C20D3084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892" y="1484244"/>
            <a:ext cx="1759212" cy="17044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47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1AABE860-81CA-4595-AFED-4758EFFE3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8C5BC550-1199-4A23-9474-D6DFCC8B7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118" y="216384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fonti del Diritto della Navigazione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E0479198-DBB2-44A2-A4DD-36BE7041C1B9}"/>
              </a:ext>
            </a:extLst>
          </p:cNvPr>
          <p:cNvSpPr/>
          <p:nvPr/>
        </p:nvSpPr>
        <p:spPr>
          <a:xfrm>
            <a:off x="2538243" y="1007165"/>
            <a:ext cx="9083975" cy="226612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117, </a:t>
            </a:r>
            <a:r>
              <a:rPr lang="it-IT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it-IT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c., </a:t>
            </a:r>
            <a:r>
              <a:rPr lang="it-IT" sz="2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it-IT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 </a:t>
            </a:r>
            <a:r>
              <a:rPr lang="it-IT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spetta alle Regioni la potestà legislativa in riferimento ad ogni materia non espressamente riservata alla legislazione dello Stato</a:t>
            </a:r>
          </a:p>
          <a:p>
            <a:pPr algn="ctr"/>
            <a:endParaRPr lang="it-IT" sz="2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117, III c., </a:t>
            </a:r>
            <a:r>
              <a:rPr lang="it-IT" sz="2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it-IT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materie di legislazione concorrente, </a:t>
            </a:r>
            <a:r>
              <a:rPr lang="it-IT" sz="2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 alia</a:t>
            </a:r>
            <a:r>
              <a:rPr lang="it-IT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porti e aeroporti civili, grandi reti di trasporto e di navigazione</a:t>
            </a:r>
          </a:p>
          <a:p>
            <a:pPr algn="ctr"/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Risultati immagini per province autonome e regioni">
            <a:extLst>
              <a:ext uri="{FF2B5EF4-FFF2-40B4-BE49-F238E27FC236}">
                <a16:creationId xmlns:a16="http://schemas.microsoft.com/office/drawing/2014/main" xmlns="" id="{E7F6F2DF-C085-43EE-97A8-4662CF317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06" y="3988688"/>
            <a:ext cx="2384149" cy="26752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ttangolo con angoli arrotondati 4">
            <a:extLst>
              <a:ext uri="{FF2B5EF4-FFF2-40B4-BE49-F238E27FC236}">
                <a16:creationId xmlns:a16="http://schemas.microsoft.com/office/drawing/2014/main" xmlns="" id="{E0479198-DBB2-44A2-A4DD-36BE7041C1B9}"/>
              </a:ext>
            </a:extLst>
          </p:cNvPr>
          <p:cNvSpPr/>
          <p:nvPr/>
        </p:nvSpPr>
        <p:spPr>
          <a:xfrm>
            <a:off x="3713186" y="4572068"/>
            <a:ext cx="6734088" cy="226612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potere legislativo delle Regioni </a:t>
            </a:r>
          </a:p>
          <a:p>
            <a:pPr algn="ctr"/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materia di </a:t>
            </a:r>
          </a:p>
          <a:p>
            <a:pPr algn="ctr"/>
            <a:r>
              <a:rPr lang="it-I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 </a:t>
            </a:r>
            <a:r>
              <a:rPr lang="it-IT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Trasporti </a:t>
            </a:r>
            <a:endParaRPr lang="it-IT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xmlns="" id="{45E310DB-79AE-43D5-8AFC-227C779FFEFA}"/>
              </a:ext>
            </a:extLst>
          </p:cNvPr>
          <p:cNvSpPr/>
          <p:nvPr/>
        </p:nvSpPr>
        <p:spPr>
          <a:xfrm>
            <a:off x="6778637" y="3505156"/>
            <a:ext cx="603186" cy="8350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351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EDB6A90A-4E4C-4F6E-AB6D-7F2080708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118" y="216384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Coordinamento tra le fonti del Diritto della Navigazione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1A3BF256-CDC6-4204-AEA5-BA3C598BD86B}"/>
              </a:ext>
            </a:extLst>
          </p:cNvPr>
          <p:cNvSpPr/>
          <p:nvPr/>
        </p:nvSpPr>
        <p:spPr>
          <a:xfrm>
            <a:off x="1892150" y="1675877"/>
            <a:ext cx="4697818" cy="11593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1680 Codice Civile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9ED26ABF-E63F-4B28-AB41-42878BF99CBD}"/>
              </a:ext>
            </a:extLst>
          </p:cNvPr>
          <p:cNvSpPr/>
          <p:nvPr/>
        </p:nvSpPr>
        <p:spPr>
          <a:xfrm>
            <a:off x="6321286" y="1335453"/>
            <a:ext cx="4697818" cy="11593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1885 Codice Civile 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xmlns="" id="{C1BD0358-202C-485F-BC43-9447CDE23752}"/>
              </a:ext>
            </a:extLst>
          </p:cNvPr>
          <p:cNvSpPr/>
          <p:nvPr/>
        </p:nvSpPr>
        <p:spPr>
          <a:xfrm>
            <a:off x="6175512" y="3079967"/>
            <a:ext cx="636104" cy="1046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D0507B31-8602-49D3-B893-2263F1EA50CF}"/>
              </a:ext>
            </a:extLst>
          </p:cNvPr>
          <p:cNvSpPr/>
          <p:nvPr/>
        </p:nvSpPr>
        <p:spPr>
          <a:xfrm>
            <a:off x="3927884" y="4334348"/>
            <a:ext cx="5324167" cy="147099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Prevalenza della norma speciale, in materia.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id="{49FD8D2F-1D57-47C3-B0AF-FFAFB4A00193}"/>
              </a:ext>
            </a:extLst>
          </p:cNvPr>
          <p:cNvSpPr/>
          <p:nvPr/>
        </p:nvSpPr>
        <p:spPr>
          <a:xfrm>
            <a:off x="995959" y="5442067"/>
            <a:ext cx="3576405" cy="104692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Prevalenza del criterio di specialità ai sensi dell’articolo 1 del codice della navigazione</a:t>
            </a:r>
          </a:p>
        </p:txBody>
      </p:sp>
    </p:spTree>
    <p:extLst>
      <p:ext uri="{BB962C8B-B14F-4D97-AF65-F5344CB8AC3E}">
        <p14:creationId xmlns:p14="http://schemas.microsoft.com/office/powerpoint/2010/main" val="3845618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678BE76D-0C39-4E35-A147-95704675F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22DC2831-10A1-4E38-B0F1-A210C6D1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118" y="216384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fonti del Diritto della Navigazione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7277BCEE-5B3D-4FD9-8085-74CE2D336E59}"/>
              </a:ext>
            </a:extLst>
          </p:cNvPr>
          <p:cNvSpPr/>
          <p:nvPr/>
        </p:nvSpPr>
        <p:spPr>
          <a:xfrm>
            <a:off x="752464" y="1900985"/>
            <a:ext cx="4697818" cy="157700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Convenzioni di diritto uniforme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218FD7AA-86C5-4DC4-A483-D96801180A41}"/>
              </a:ext>
            </a:extLst>
          </p:cNvPr>
          <p:cNvSpPr/>
          <p:nvPr/>
        </p:nvSpPr>
        <p:spPr>
          <a:xfrm>
            <a:off x="4966777" y="2978737"/>
            <a:ext cx="6768349" cy="277270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Nell’ambito delle leggi in materia di navigazione a cui fa riferimento l’art. 1 Cod. </a:t>
            </a:r>
            <a:r>
              <a:rPr lang="it-IT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vanno collocate anche le norme di adattamento a tali Convenzioni</a:t>
            </a:r>
          </a:p>
        </p:txBody>
      </p:sp>
      <p:pic>
        <p:nvPicPr>
          <p:cNvPr id="4098" name="Picture 2" descr="Risultati immagini per documento disegno stilizzato">
            <a:extLst>
              <a:ext uri="{FF2B5EF4-FFF2-40B4-BE49-F238E27FC236}">
                <a16:creationId xmlns:a16="http://schemas.microsoft.com/office/drawing/2014/main" xmlns="" id="{06105EFF-7513-4A82-BFCE-255DA295E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13" y="4306957"/>
            <a:ext cx="3710609" cy="22129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41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5B29F30-28E3-4191-B813-49089219D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1A0BD166-27CB-42EA-A44C-7575FC505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118" y="216384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fonti del Diritto della Navigazione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760212BD-0323-40EA-A263-4482C7C58F21}"/>
              </a:ext>
            </a:extLst>
          </p:cNvPr>
          <p:cNvSpPr/>
          <p:nvPr/>
        </p:nvSpPr>
        <p:spPr>
          <a:xfrm>
            <a:off x="3932986" y="1100440"/>
            <a:ext cx="4697818" cy="111764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Distinzione tra: 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9BA043DC-D8E2-477A-94EF-C254B0188DA0}"/>
              </a:ext>
            </a:extLst>
          </p:cNvPr>
          <p:cNvSpPr/>
          <p:nvPr/>
        </p:nvSpPr>
        <p:spPr>
          <a:xfrm>
            <a:off x="689113" y="2652729"/>
            <a:ext cx="5220993" cy="232575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 di diritto uniforme che disciplinano </a:t>
            </a:r>
            <a:r>
              <a:rPr lang="it-IT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ipotesi concernenti elementi di estraneità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072C929A-9348-4DA4-810E-915C3C3FE839}"/>
              </a:ext>
            </a:extLst>
          </p:cNvPr>
          <p:cNvSpPr/>
          <p:nvPr/>
        </p:nvSpPr>
        <p:spPr>
          <a:xfrm>
            <a:off x="6414417" y="3868744"/>
            <a:ext cx="5495936" cy="266368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 di diritto uniforme che ampliano la loro applicazione ad </a:t>
            </a:r>
            <a:r>
              <a:rPr lang="it-IT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ipotesi prive di elementi di estraneità </a:t>
            </a:r>
          </a:p>
        </p:txBody>
      </p:sp>
      <p:pic>
        <p:nvPicPr>
          <p:cNvPr id="8" name="Picture 2" descr="Risultati immagini per documento disegno stilizzato">
            <a:extLst>
              <a:ext uri="{FF2B5EF4-FFF2-40B4-BE49-F238E27FC236}">
                <a16:creationId xmlns:a16="http://schemas.microsoft.com/office/drawing/2014/main" xmlns="" id="{6697C803-779E-44AA-931E-C3BE90D04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309" y="1374758"/>
            <a:ext cx="3710609" cy="22129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317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E50D22BA-E3A0-4E65-8045-39C1A558B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22CCF2B1-E3AC-4C50-A5FB-14DFDA633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118" y="216384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fonti del Diritto della Navigazione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B71CA9E-89C2-4006-8DA0-044547E97A52}"/>
              </a:ext>
            </a:extLst>
          </p:cNvPr>
          <p:cNvSpPr/>
          <p:nvPr/>
        </p:nvSpPr>
        <p:spPr>
          <a:xfrm>
            <a:off x="1199400" y="1619241"/>
            <a:ext cx="4697818" cy="139033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Problematica</a:t>
            </a:r>
            <a:endParaRPr lang="it-IT" sz="32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xmlns="" id="{6DC00BAA-DFE9-40C3-9B4E-E5BA8756BB26}"/>
              </a:ext>
            </a:extLst>
          </p:cNvPr>
          <p:cNvSpPr/>
          <p:nvPr/>
        </p:nvSpPr>
        <p:spPr>
          <a:xfrm>
            <a:off x="6202016" y="2055988"/>
            <a:ext cx="1444487" cy="516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42831077-A09D-4FA5-AB10-987F8A0C00A2}"/>
              </a:ext>
            </a:extLst>
          </p:cNvPr>
          <p:cNvSpPr/>
          <p:nvPr/>
        </p:nvSpPr>
        <p:spPr>
          <a:xfrm>
            <a:off x="7951301" y="1338959"/>
            <a:ext cx="4124337" cy="223912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Individuazione della giurisdizione relativa al contenzioso instaurato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B8987A05-10E2-4B0A-B591-02E9B995A091}"/>
              </a:ext>
            </a:extLst>
          </p:cNvPr>
          <p:cNvSpPr/>
          <p:nvPr/>
        </p:nvSpPr>
        <p:spPr>
          <a:xfrm>
            <a:off x="3853107" y="3236579"/>
            <a:ext cx="4697818" cy="139033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it-IT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 shopping»</a:t>
            </a:r>
            <a:endParaRPr lang="it-IT" sz="32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C35FFB8A-310D-4856-83BB-DAC88527E4F9}"/>
              </a:ext>
            </a:extLst>
          </p:cNvPr>
          <p:cNvSpPr/>
          <p:nvPr/>
        </p:nvSpPr>
        <p:spPr>
          <a:xfrm>
            <a:off x="6525744" y="5251285"/>
            <a:ext cx="5076860" cy="139033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Ricerca di una giurisdizione che, apparentemente, offra «il risultato più favorevole»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xmlns="" id="{10BB6A89-AD81-4601-9565-66DED20723A2}"/>
              </a:ext>
            </a:extLst>
          </p:cNvPr>
          <p:cNvCxnSpPr/>
          <p:nvPr/>
        </p:nvCxnSpPr>
        <p:spPr>
          <a:xfrm>
            <a:off x="4643935" y="4693171"/>
            <a:ext cx="0" cy="128356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xmlns="" id="{FF00A6CF-7073-4A64-B9BD-D735FDF6E5B8}"/>
              </a:ext>
            </a:extLst>
          </p:cNvPr>
          <p:cNvCxnSpPr/>
          <p:nvPr/>
        </p:nvCxnSpPr>
        <p:spPr>
          <a:xfrm>
            <a:off x="4643935" y="5976731"/>
            <a:ext cx="1881809" cy="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Risultati immagini per giurisdizione">
            <a:extLst>
              <a:ext uri="{FF2B5EF4-FFF2-40B4-BE49-F238E27FC236}">
                <a16:creationId xmlns:a16="http://schemas.microsoft.com/office/drawing/2014/main" xmlns="" id="{279B32F2-E128-411E-9A17-AC2C5165F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19" y="4288132"/>
            <a:ext cx="3263711" cy="20936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636837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Personalizzato 6">
      <a:dk1>
        <a:srgbClr val="2392AC"/>
      </a:dk1>
      <a:lt1>
        <a:sysClr val="window" lastClr="FFFFFF"/>
      </a:lt1>
      <a:dk2>
        <a:srgbClr val="2E5369"/>
      </a:dk2>
      <a:lt2>
        <a:srgbClr val="CBECF4"/>
      </a:lt2>
      <a:accent1>
        <a:srgbClr val="B1E3EF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561</TotalTime>
  <Words>544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Filo</vt:lpstr>
      <vt:lpstr>Presentazione standard di PowerPoint</vt:lpstr>
      <vt:lpstr>Programma</vt:lpstr>
      <vt:lpstr>La disciplina del Diritto della Navigazione</vt:lpstr>
      <vt:lpstr>Le fonti del Diritto della Navigazione</vt:lpstr>
      <vt:lpstr>Le fonti del Diritto della Navigazione</vt:lpstr>
      <vt:lpstr>Coordinamento tra le fonti del Diritto della Navigazione</vt:lpstr>
      <vt:lpstr>Le fonti del Diritto della Navigazione</vt:lpstr>
      <vt:lpstr>Le fonti del Diritto della Navigazione</vt:lpstr>
      <vt:lpstr>Le fonti del Diritto della Navigazione</vt:lpstr>
      <vt:lpstr>Le fonti del Diritto della Navigazione</vt:lpstr>
      <vt:lpstr>Le fonti del Diritto della Navigazione</vt:lpstr>
      <vt:lpstr>Le fonti del Diritto della Navigazione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Zunarelli</dc:creator>
  <cp:lastModifiedBy>massimiliano musi</cp:lastModifiedBy>
  <cp:revision>80</cp:revision>
  <cp:lastPrinted>2020-10-04T11:38:37Z</cp:lastPrinted>
  <dcterms:created xsi:type="dcterms:W3CDTF">2019-06-28T16:40:01Z</dcterms:created>
  <dcterms:modified xsi:type="dcterms:W3CDTF">2020-10-04T11:38:38Z</dcterms:modified>
</cp:coreProperties>
</file>