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15" r:id="rId2"/>
    <p:sldId id="312" r:id="rId3"/>
    <p:sldId id="281" r:id="rId4"/>
    <p:sldId id="302" r:id="rId5"/>
    <p:sldId id="305" r:id="rId6"/>
    <p:sldId id="264" r:id="rId7"/>
    <p:sldId id="284" r:id="rId8"/>
    <p:sldId id="274" r:id="rId9"/>
    <p:sldId id="277" r:id="rId10"/>
    <p:sldId id="278" r:id="rId11"/>
    <p:sldId id="280" r:id="rId12"/>
    <p:sldId id="29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85"/>
    <p:restoredTop sz="94628"/>
  </p:normalViewPr>
  <p:slideViewPr>
    <p:cSldViewPr snapToGrid="0">
      <p:cViewPr varScale="1">
        <p:scale>
          <a:sx n="117" d="100"/>
          <a:sy n="117" d="100"/>
        </p:scale>
        <p:origin x="17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3D5C9-5A37-5841-962E-68AD981E4767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FDE25-DAC6-264A-8415-3DB5127921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35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7A5F1-0C72-8547-A075-873018FD0DD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599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7A5F1-0C72-8547-A075-873018FD0DD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34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24/09/23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8EDA7A-742E-67F0-1270-92337AE4E2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Periodizzare il Novecento.</a:t>
            </a:r>
          </a:p>
        </p:txBody>
      </p:sp>
    </p:spTree>
    <p:extLst>
      <p:ext uri="{BB962C8B-B14F-4D97-AF65-F5344CB8AC3E}">
        <p14:creationId xmlns:p14="http://schemas.microsoft.com/office/powerpoint/2010/main" val="167944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Dan Diner, </a:t>
            </a:r>
            <a:r>
              <a:rPr lang="it-IT" i="1" dirty="0"/>
              <a:t>Raccontare il Novecento</a:t>
            </a:r>
            <a:r>
              <a:rPr lang="it-IT" dirty="0"/>
              <a:t> (1999).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6FDBB80-3C5E-8941-94C2-9CFC33BAC9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172" y="1586207"/>
            <a:ext cx="2956885" cy="45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73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Tony </a:t>
            </a:r>
            <a:r>
              <a:rPr lang="it-IT" dirty="0" err="1"/>
              <a:t>Judt</a:t>
            </a:r>
            <a:r>
              <a:rPr lang="it-IT" dirty="0"/>
              <a:t>, </a:t>
            </a:r>
            <a:r>
              <a:rPr lang="it-IT" i="1" dirty="0"/>
              <a:t>Dopoguerra</a:t>
            </a:r>
            <a:r>
              <a:rPr lang="it-IT" dirty="0"/>
              <a:t> (2007 ed. </a:t>
            </a:r>
            <a:r>
              <a:rPr lang="it-IT" dirty="0" err="1"/>
              <a:t>it</a:t>
            </a:r>
            <a:r>
              <a:rPr lang="it-IT" dirty="0"/>
              <a:t>.).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6801782-B9C7-7C4E-9815-37AE48E401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6298" y="1600802"/>
            <a:ext cx="2913322" cy="452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52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7443" y="114301"/>
            <a:ext cx="10586357" cy="15763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Adam </a:t>
            </a:r>
            <a:r>
              <a:rPr lang="it-IT" dirty="0" err="1"/>
              <a:t>Tooze</a:t>
            </a:r>
            <a:r>
              <a:rPr lang="it-IT" dirty="0"/>
              <a:t>, </a:t>
            </a:r>
            <a:r>
              <a:rPr lang="it-IT" i="1" dirty="0"/>
              <a:t>Lo schianto. 2008-2018. </a:t>
            </a:r>
            <a:br>
              <a:rPr lang="it-IT" i="1" dirty="0"/>
            </a:br>
            <a:r>
              <a:rPr lang="it-IT" i="1" dirty="0"/>
              <a:t>Come un decennio di crisi economica ha cambiato il mondo (</a:t>
            </a:r>
            <a:r>
              <a:rPr lang="it-IT" dirty="0"/>
              <a:t>2018).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780" y="1984138"/>
            <a:ext cx="1921947" cy="2941876"/>
          </a:xfrm>
        </p:spPr>
      </p:pic>
      <p:pic>
        <p:nvPicPr>
          <p:cNvPr id="1026" name="Picture 2" descr="Lo schianto. 2008-2018. Come un decennio di crisi economica ha cambiato il mondo - Adam Tooze,Chiara Rizzo,Roberto Serrai - ebook">
            <a:extLst>
              <a:ext uri="{FF2B5EF4-FFF2-40B4-BE49-F238E27FC236}">
                <a16:creationId xmlns:a16="http://schemas.microsoft.com/office/drawing/2014/main" id="{A13D4307-E732-BBE0-BE71-7CA049177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944" y="1984138"/>
            <a:ext cx="3102848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3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Ottocento.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Il Congresso di Vienna e il ritorno delle rivoluzioni:</a:t>
            </a:r>
          </a:p>
          <a:p>
            <a:pPr>
              <a:buFontTx/>
              <a:buChar char="-"/>
            </a:pPr>
            <a:r>
              <a:rPr lang="it-IT" dirty="0"/>
              <a:t>1820-1831.</a:t>
            </a:r>
          </a:p>
          <a:p>
            <a:pPr>
              <a:buFontTx/>
              <a:buChar char="-"/>
            </a:pPr>
            <a:r>
              <a:rPr lang="it-IT" dirty="0"/>
              <a:t>1848-1849.</a:t>
            </a:r>
          </a:p>
          <a:p>
            <a:pPr>
              <a:buFontTx/>
              <a:buChar char="-"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Risorgimento e l’unificazione italiana (1861).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La guerra franco-prussiana (1870-71) e l’unificazione tedesca.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r>
              <a:rPr lang="it-IT" dirty="0"/>
              <a:t>oltre che l’evoluzione negli Stati Uniti, in Russia, in Gran Bretagna e in Francia (per attenerci all’Europa e all’America).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113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Unità didattiche.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Unità 1.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1871-1918: l’apocalisse della modernità.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Dalle crisi di fine Ottocento al primo conflitto mondiale.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(1a-2a settimana.) 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1.1. 	Introduzione al corso. Le periodizzazioni del 			Novecento.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1.2. 	I processi di </a:t>
            </a:r>
            <a:r>
              <a:rPr lang="it-IT" sz="1800" i="1" dirty="0" err="1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nation</a:t>
            </a:r>
            <a:r>
              <a:rPr lang="it-IT" sz="1800" i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 building </a:t>
            </a: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e l’avvento della società di 		massa.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1.2. bis	2 ore di didattica integrativa online (data e orario da 		definire): 					Liberalismo, socialismo, nazionalismo.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1.3. 	Imperialismo e colonialismo. 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2.1. 	La crisi del sistema internazionale e la riorganizzazione 		delle alleanze.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2.2. 	La prima guerra mondiale.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2.3. 	Le Rivoluzioni del 1917.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2.3. bis. 	2 ore di didattica integrativa online (data e orario da 		definire): </a:t>
            </a:r>
            <a:endParaRPr lang="it-IT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	Il mondo postbellico.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09F02D-76A7-B708-D380-3276A7EF02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Unità 2.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1919-1939: tra le due guerre mondiali.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Totalitarismi, democrazie, imperi.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(3a-4a settimana.)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3.1. 	Il biennio rosso, l’avvento del fascismo in Italia e la Repubblica di 	Weimar.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3.1. bis	2 ore di didattica integrativa online (data e orario da definire): 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	Il totalitarismo.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3.2. 	L’Italia fascista.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3.3. 	La grande depressione.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4.1. 	La Germania nazista e l’Unione sovietica di Stalin.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4.2. 	Le democrazie occidentali e la crisi dell’idea di Europa.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4.3. 	La politica internazionale tra le due guerre mondiali.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0745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26C9EA9-0EF1-11DE-E7D6-BF22123D02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Unità 3.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1939-1970: il secondo conflitto mondiale e il lungo dopoguerra.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La guerra fredda, i processi di decolonizzazione e lo sviluppo postbellico.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(5a-6a settimana.)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5.1. 	La seconda guerra mondiale (I).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5.2. 	La seconda guerra mondiale (II).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5.2.bis	2 ore di didattica integrativa online (data e orario da definire):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	Politiche di occupazione, collaborazionismi, resistenze.	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5.3. 	La Shoah.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6.1. 	La divisione dell’Europa e il mondo bipolare.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6.2. 	Tra distensioni e “seconda guerra fredda”.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6.3. 	Il processo di decolonizzazione.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6.3.bis	2 ore di didattica integrativa online (data e orario da definire):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	Le guerre del Vietnam e il 1968.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A67D9DC-2177-A311-FF60-557634E66C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Unità 4.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1973-2001: mondi post coloniali.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Dalla crisi degli anni Settanta alle ‘nuove guerre’ di fine millennio.</a:t>
            </a:r>
            <a:endParaRPr lang="it-IT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(7a-8a-9a settimana.)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7.1. 	Le crisi degli anni Settanta.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7.2. 	I conflitti arabo-israeliani.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7.3. 	La fine della “guerra fredda” e la riunificazione dell’Europa.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7.3.bis 	2 ore di didattica integrativa online (data e orario da definire): 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	Il processo di integrazione europea.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8.1.  	Uno sguardo sulla Repubblica italiana.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8.2.  	Le “nuove guerre”.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8.3.  	Mondi postcoloniali.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dirty="0"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9.1.	La globalizzazione di fine millennio.</a:t>
            </a:r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411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/>
              <a:t>Alberto Mario Banti, </a:t>
            </a:r>
            <a:r>
              <a:rPr lang="it-IT" sz="2000" i="1" dirty="0"/>
              <a:t>L’età contemporanea. Dalle rivoluzioni settecentesche all’imperialismo</a:t>
            </a:r>
            <a:r>
              <a:rPr lang="it-IT" sz="2000" dirty="0"/>
              <a:t>, Roma-Bari, Laterza, 2011 (</a:t>
            </a:r>
            <a:r>
              <a:rPr lang="it-IT" sz="2000" dirty="0" err="1"/>
              <a:t>capp</a:t>
            </a:r>
            <a:r>
              <a:rPr lang="it-IT" sz="2000" dirty="0"/>
              <a:t>. 14, 15, 17, 20-25).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0C97AE1-A351-9237-99A6-45856E12E5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/>
              <a:t>Alberto Mario Banti, </a:t>
            </a:r>
            <a:r>
              <a:rPr lang="it-IT" sz="2000" i="1" dirty="0"/>
              <a:t>L’età contemporanea. Dalla Grande guerra a oggi</a:t>
            </a:r>
            <a:r>
              <a:rPr lang="it-IT" sz="2000" dirty="0"/>
              <a:t>, Roma-Bari, Laterza, 2011.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9C190A6-4B60-2002-DE14-71E70AB47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14663"/>
            <a:ext cx="2095500" cy="31623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D7CE560-08BB-A040-6EE6-4113030BB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014663"/>
            <a:ext cx="2095500" cy="3162300"/>
          </a:xfrm>
          <a:prstGeom prst="rect">
            <a:avLst/>
          </a:prstGeom>
        </p:spPr>
      </p:pic>
      <p:sp>
        <p:nvSpPr>
          <p:cNvPr id="8" name="Titolo 7">
            <a:extLst>
              <a:ext uri="{FF2B5EF4-FFF2-40B4-BE49-F238E27FC236}">
                <a16:creationId xmlns:a16="http://schemas.microsoft.com/office/drawing/2014/main" id="{9C921A7A-69C1-8BA4-0EB6-08328421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083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Testi monografici.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/>
              <a:t>George L. Mosse, </a:t>
            </a:r>
            <a:r>
              <a:rPr lang="it-IT" sz="2000" i="1" dirty="0"/>
              <a:t>Le guerre mondiali. Dalla tragedia al mito dei caduti, </a:t>
            </a:r>
            <a:r>
              <a:rPr lang="it-IT" sz="2000" dirty="0"/>
              <a:t>Laterza, Roma-Bari, 2014 (ed. or. 1994).</a:t>
            </a:r>
          </a:p>
          <a:p>
            <a:pPr>
              <a:buFontTx/>
              <a:buChar char="•"/>
            </a:pPr>
            <a:endParaRPr lang="it-IT" dirty="0"/>
          </a:p>
          <a:p>
            <a:pPr marL="0" indent="0">
              <a:buNone/>
            </a:pPr>
            <a:endParaRPr lang="it-IT" i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B881BF-DC0B-FB40-77D9-37DA3A7966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0" i="1" dirty="0">
                <a:solidFill>
                  <a:srgbClr val="212121"/>
                </a:solidFill>
                <a:effectLst/>
              </a:rPr>
              <a:t>L'età contemporanea. Prospettive di storia europea e globale</a:t>
            </a:r>
            <a:r>
              <a:rPr lang="it-IT" sz="2000" b="0" i="0" dirty="0">
                <a:solidFill>
                  <a:srgbClr val="212121"/>
                </a:solidFill>
                <a:effectLst/>
              </a:rPr>
              <a:t>, a cura di Marco Bresciani e Fulvio Conti, Roma, Carocci, 2023 (2 saggi a scelta dello studente</a:t>
            </a:r>
            <a:r>
              <a:rPr lang="it-IT" sz="2000" dirty="0"/>
              <a:t>(2 saggi a scelta dello studente).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7990DA4-91D9-3953-FF2F-87B77E7FF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83156"/>
            <a:ext cx="2188029" cy="3293807"/>
          </a:xfrm>
          <a:prstGeom prst="rect">
            <a:avLst/>
          </a:prstGeom>
        </p:spPr>
      </p:pic>
      <p:pic>
        <p:nvPicPr>
          <p:cNvPr id="1026" name="Picture 2" descr="L' età contemporanea. Prospettive di storia europea e globale - copertina">
            <a:extLst>
              <a:ext uri="{FF2B5EF4-FFF2-40B4-BE49-F238E27FC236}">
                <a16:creationId xmlns:a16="http://schemas.microsoft.com/office/drawing/2014/main" id="{3F447132-D32B-96FF-DD12-AF850350D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77985"/>
            <a:ext cx="1908748" cy="279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03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Periodizzare il Novecento.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a. senso </a:t>
            </a:r>
            <a:r>
              <a:rPr lang="it-IT" i="1" dirty="0"/>
              <a:t>convenzionale</a:t>
            </a:r>
            <a:r>
              <a:rPr lang="it-IT" dirty="0"/>
              <a:t> delle periodizzazioni.</a:t>
            </a:r>
          </a:p>
          <a:p>
            <a:endParaRPr lang="it-IT" dirty="0"/>
          </a:p>
          <a:p>
            <a:r>
              <a:rPr lang="it-IT" dirty="0"/>
              <a:t>b. valenza </a:t>
            </a:r>
            <a:r>
              <a:rPr lang="it-IT" i="1" dirty="0"/>
              <a:t>interpretativa </a:t>
            </a:r>
            <a:r>
              <a:rPr lang="it-IT" dirty="0"/>
              <a:t>delle periodizzazioni.</a:t>
            </a:r>
          </a:p>
          <a:p>
            <a:endParaRPr lang="it-IT" dirty="0"/>
          </a:p>
          <a:p>
            <a:r>
              <a:rPr lang="it-IT" dirty="0"/>
              <a:t>c. </a:t>
            </a:r>
            <a:r>
              <a:rPr lang="it-IT" i="1" dirty="0"/>
              <a:t>ante</a:t>
            </a:r>
            <a:r>
              <a:rPr lang="it-IT" dirty="0"/>
              <a:t> e </a:t>
            </a:r>
            <a:r>
              <a:rPr lang="it-IT" i="1" dirty="0"/>
              <a:t>post quem: </a:t>
            </a:r>
            <a:r>
              <a:rPr lang="it-IT" dirty="0"/>
              <a:t>le relazioni tra Novecento e Ottocento, da un lato; tra Novecento e Ventunesimo secolo dall’altro lato.</a:t>
            </a:r>
          </a:p>
        </p:txBody>
      </p:sp>
    </p:spTree>
    <p:extLst>
      <p:ext uri="{BB962C8B-B14F-4D97-AF65-F5344CB8AC3E}">
        <p14:creationId xmlns:p14="http://schemas.microsoft.com/office/powerpoint/2010/main" val="1674766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Eric </a:t>
            </a:r>
            <a:r>
              <a:rPr lang="it-IT" dirty="0" err="1"/>
              <a:t>J</a:t>
            </a:r>
            <a:r>
              <a:rPr lang="it-IT" dirty="0"/>
              <a:t>. </a:t>
            </a:r>
            <a:r>
              <a:rPr lang="it-IT" dirty="0" err="1"/>
              <a:t>Hobsbawm</a:t>
            </a:r>
            <a:r>
              <a:rPr lang="it-IT" dirty="0"/>
              <a:t>, </a:t>
            </a:r>
            <a:r>
              <a:rPr lang="it-IT" i="1" dirty="0"/>
              <a:t>Il secolo breve</a:t>
            </a:r>
            <a:r>
              <a:rPr lang="it-IT" dirty="0"/>
              <a:t> (1994).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63967C2-5282-CA4F-B317-D52DE210C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773" y="1600201"/>
            <a:ext cx="2886455" cy="4525963"/>
          </a:xfrm>
        </p:spPr>
      </p:pic>
      <p:pic>
        <p:nvPicPr>
          <p:cNvPr id="4" name="Segnaposto contenuto 6">
            <a:extLst>
              <a:ext uri="{FF2B5EF4-FFF2-40B4-BE49-F238E27FC236}">
                <a16:creationId xmlns:a16="http://schemas.microsoft.com/office/drawing/2014/main" id="{364D9685-20A7-8347-A13E-972B46D910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773" y="1600201"/>
            <a:ext cx="288645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53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Mark </a:t>
            </a:r>
            <a:r>
              <a:rPr lang="it-IT" dirty="0" err="1"/>
              <a:t>Mazower</a:t>
            </a:r>
            <a:r>
              <a:rPr lang="it-IT" dirty="0"/>
              <a:t>, </a:t>
            </a:r>
            <a:r>
              <a:rPr lang="it-IT" i="1" dirty="0"/>
              <a:t>Le ombre dell’Europa</a:t>
            </a:r>
            <a:r>
              <a:rPr lang="it-IT" dirty="0"/>
              <a:t> (1999).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8B536F9-17C2-9C47-A0ED-010680E85C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304" y="1594579"/>
            <a:ext cx="2948417" cy="453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806</Words>
  <Application>Microsoft Macintosh PowerPoint</Application>
  <PresentationFormat>Widescreen</PresentationFormat>
  <Paragraphs>96</Paragraphs>
  <Slides>12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</vt:lpstr>
      <vt:lpstr>Tema di Office</vt:lpstr>
      <vt:lpstr>Periodizzare il Novecento.</vt:lpstr>
      <vt:lpstr>Ottocento.</vt:lpstr>
      <vt:lpstr>Unità didattiche. </vt:lpstr>
      <vt:lpstr>Presentazione standard di PowerPoint</vt:lpstr>
      <vt:lpstr>Presentazione standard di PowerPoint</vt:lpstr>
      <vt:lpstr>Testi monografici.</vt:lpstr>
      <vt:lpstr>Periodizzare il Novecento.</vt:lpstr>
      <vt:lpstr>Eric J. Hobsbawm, Il secolo breve (1994).</vt:lpstr>
      <vt:lpstr>Mark Mazower, Le ombre dell’Europa (1999).</vt:lpstr>
      <vt:lpstr>Dan Diner, Raccontare il Novecento (1999).</vt:lpstr>
      <vt:lpstr>Tony Judt, Dopoguerra (2007 ed. it.).</vt:lpstr>
      <vt:lpstr>Adam Tooze, Lo schianto. 2008-2018.  Come un decennio di crisi economica ha cambiato il mondo (2018).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</cp:revision>
  <dcterms:created xsi:type="dcterms:W3CDTF">2022-09-23T13:57:19Z</dcterms:created>
  <dcterms:modified xsi:type="dcterms:W3CDTF">2023-09-24T16:09:03Z</dcterms:modified>
</cp:coreProperties>
</file>