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26"/>
  </p:notesMasterIdLst>
  <p:sldIdLst>
    <p:sldId id="256" r:id="rId2"/>
    <p:sldId id="281" r:id="rId3"/>
    <p:sldId id="282" r:id="rId4"/>
    <p:sldId id="257" r:id="rId5"/>
    <p:sldId id="258" r:id="rId6"/>
    <p:sldId id="259" r:id="rId7"/>
    <p:sldId id="260" r:id="rId8"/>
    <p:sldId id="283" r:id="rId9"/>
    <p:sldId id="261" r:id="rId10"/>
    <p:sldId id="262" r:id="rId11"/>
    <p:sldId id="263" r:id="rId12"/>
    <p:sldId id="264" r:id="rId13"/>
    <p:sldId id="265" r:id="rId14"/>
    <p:sldId id="266" r:id="rId15"/>
    <p:sldId id="267" r:id="rId16"/>
    <p:sldId id="293" r:id="rId17"/>
    <p:sldId id="268" r:id="rId18"/>
    <p:sldId id="269" r:id="rId19"/>
    <p:sldId id="270" r:id="rId20"/>
    <p:sldId id="294" r:id="rId21"/>
    <p:sldId id="295" r:id="rId22"/>
    <p:sldId id="296" r:id="rId23"/>
    <p:sldId id="297" r:id="rId24"/>
    <p:sldId id="29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95"/>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B47C9C-796E-C34C-B2BB-579F2AF115C0}" type="datetimeFigureOut">
              <a:rPr lang="it-IT" smtClean="0"/>
              <a:t>09/08/24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48F546-7466-DD4F-9948-53C9CA21CB2C}" type="slidenum">
              <a:rPr lang="it-IT" smtClean="0"/>
              <a:t>‹N›</a:t>
            </a:fld>
            <a:endParaRPr lang="it-IT"/>
          </a:p>
        </p:txBody>
      </p:sp>
    </p:spTree>
    <p:extLst>
      <p:ext uri="{BB962C8B-B14F-4D97-AF65-F5344CB8AC3E}">
        <p14:creationId xmlns:p14="http://schemas.microsoft.com/office/powerpoint/2010/main" val="3391234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0994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27734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264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896850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6171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09/08/24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09/08/24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09/08/24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09/08/24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09/08/24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09/08/24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09/08/24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09/08/24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09/08/24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ur-lex.europa.eu/legal-content/IT/ALL/?uri=CELEX%3A32004L0035"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c.europa.eu/environment/strategy/environment-action-programme-2030_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ur-lex.europa.eu/legal-content/IT/TXT/?uri=CELEX%3A32014L005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eur-lex.europa.eu/legal-content/IT/ALL/?uri=CELEX%3A32001L0042"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eea.europa.eu/i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eea.europa.eu/soer/2020"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eur-lex.europa.eu/legal-content/IT/TXT/PDF/?uri=CELEX:52021DC096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eur-lex.europa.eu/legal-content/IT/TXT/?uri=CELEX:32013R0347" TargetMode="External"/><Relationship Id="rId3" Type="http://schemas.openxmlformats.org/officeDocument/2006/relationships/hyperlink" Target="https://eur-lex.europa.eu/legal-content/IT/TXT/PDF/?uri=CELEX:52020PC0080&amp;from=EN" TargetMode="External"/><Relationship Id="rId7" Type="http://schemas.openxmlformats.org/officeDocument/2006/relationships/hyperlink" Target="https://ec.europa.eu/commission/presscorner/detail/it/fs_20_50"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eur-lex.europa.eu/legal-content/IT/TXT/PDF/?uri=CELEX:52020DC0788&amp;from=EN" TargetMode="External"/><Relationship Id="rId11" Type="http://schemas.openxmlformats.org/officeDocument/2006/relationships/hyperlink" Target="https://eur-lex.europa.eu/legal-content/IT/TXT/?uri=CELEX:52021DC0082" TargetMode="External"/><Relationship Id="rId5" Type="http://schemas.openxmlformats.org/officeDocument/2006/relationships/hyperlink" Target="https://eur-lex.europa.eu/legal-content/IT/TXT/?uri=CELEX:52020DC0021" TargetMode="External"/><Relationship Id="rId10" Type="http://schemas.openxmlformats.org/officeDocument/2006/relationships/hyperlink" Target="https://energy.ec.europa.eu/topics/energy-systems-integration/hydrogen_en" TargetMode="External"/><Relationship Id="rId4" Type="http://schemas.openxmlformats.org/officeDocument/2006/relationships/hyperlink" Target="https://eur-lex.europa.eu/legal-content/IT/TXT/PDF/?uri=CELEX:52020DC0562&amp;from=EN" TargetMode="External"/><Relationship Id="rId9" Type="http://schemas.openxmlformats.org/officeDocument/2006/relationships/hyperlink" Target="https://energy.ec.europa.eu/topics/energy-systems-integration/eu-strategy-energy-system-integration_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279400"/>
            <a:ext cx="9144000" cy="1662135"/>
          </a:xfrm>
        </p:spPr>
        <p:txBody>
          <a:bodyPr>
            <a:noAutofit/>
          </a:bodyPr>
          <a:lstStyle/>
          <a:p>
            <a:pPr algn="l"/>
            <a:r>
              <a:rPr lang="it-IT" sz="3600" b="1" i="0" u="none" strike="noStrike" dirty="0">
                <a:solidFill>
                  <a:srgbClr val="00B050"/>
                </a:solidFill>
                <a:effectLst/>
                <a:highlight>
                  <a:srgbClr val="FFFFFF"/>
                </a:highlight>
                <a:latin typeface="+mn-lt"/>
              </a:rPr>
              <a:t>Politiche dell’Unione europea e tutela dell’ambiente</a:t>
            </a:r>
            <a:br>
              <a:rPr lang="it-IT" sz="4000" b="1" dirty="0">
                <a:solidFill>
                  <a:srgbClr val="00B0F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normAutofit/>
          </a:bodyPr>
          <a:lstStyle/>
          <a:p>
            <a:endParaRPr lang="it-IT" sz="3600" b="1" dirty="0">
              <a:solidFill>
                <a:srgbClr val="00B050"/>
              </a:solidFill>
            </a:endParaRPr>
          </a:p>
          <a:p>
            <a:r>
              <a:rPr lang="it-IT" sz="3600" b="1" dirty="0">
                <a:solidFill>
                  <a:srgbClr val="00B050"/>
                </a:solidFill>
              </a:rPr>
              <a:t>Settimana 8</a:t>
            </a:r>
          </a:p>
          <a:p>
            <a:r>
              <a:rPr lang="it-IT" sz="2800" b="1" i="1" dirty="0">
                <a:solidFill>
                  <a:srgbClr val="92D050"/>
                </a:solidFill>
                <a:effectLst/>
                <a:ea typeface="Aptos" panose="020B0004020202020204" pitchFamily="34" charset="0"/>
                <a:cs typeface="Aptos" panose="020B0004020202020204" pitchFamily="34" charset="0"/>
              </a:rPr>
              <a:t>Gli obiettivi, i principi e il contesto del diritto e della politica dell'ambiente UE</a:t>
            </a:r>
            <a:endParaRPr lang="it-IT" sz="2800" b="1" dirty="0">
              <a:solidFill>
                <a:srgbClr val="92D050"/>
              </a:solidFill>
            </a:endParaRPr>
          </a:p>
        </p:txBody>
      </p:sp>
      <p:pic>
        <p:nvPicPr>
          <p:cNvPr id="7" name="Immagine 6">
            <a:extLst>
              <a:ext uri="{FF2B5EF4-FFF2-40B4-BE49-F238E27FC236}">
                <a16:creationId xmlns:a16="http://schemas.microsoft.com/office/drawing/2014/main" id="{728E83C0-5B68-8240-2A2D-3BEC5CDAD1B3}"/>
              </a:ext>
            </a:extLst>
          </p:cNvPr>
          <p:cNvPicPr>
            <a:picLocks noChangeAspect="1"/>
          </p:cNvPicPr>
          <p:nvPr/>
        </p:nvPicPr>
        <p:blipFill>
          <a:blip r:embed="rId2"/>
          <a:stretch>
            <a:fillRect/>
          </a:stretch>
        </p:blipFill>
        <p:spPr>
          <a:xfrm>
            <a:off x="8887725" y="0"/>
            <a:ext cx="3304275" cy="1339306"/>
          </a:xfrm>
          <a:prstGeom prst="rect">
            <a:avLst/>
          </a:prstGeom>
        </p:spPr>
      </p:pic>
      <p:pic>
        <p:nvPicPr>
          <p:cNvPr id="8" name="Immagine 7">
            <a:extLst>
              <a:ext uri="{FF2B5EF4-FFF2-40B4-BE49-F238E27FC236}">
                <a16:creationId xmlns:a16="http://schemas.microsoft.com/office/drawing/2014/main" id="{2CDBFDDD-99C0-0B17-ECF6-CB10F08DD456}"/>
              </a:ext>
            </a:extLst>
          </p:cNvPr>
          <p:cNvPicPr>
            <a:picLocks noChangeAspect="1"/>
          </p:cNvPicPr>
          <p:nvPr/>
        </p:nvPicPr>
        <p:blipFill>
          <a:blip r:embed="rId3"/>
          <a:stretch>
            <a:fillRect/>
          </a:stretch>
        </p:blipFill>
        <p:spPr>
          <a:xfrm>
            <a:off x="3049044" y="5257800"/>
            <a:ext cx="6331977" cy="1196036"/>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i="0" u="none" strike="noStrike" dirty="0">
                <a:solidFill>
                  <a:srgbClr val="92D050"/>
                </a:solidFill>
              </a:rPr>
              <a:t>Principi generali della Politica ambientale</a:t>
            </a:r>
            <a:endParaRPr dirty="0">
              <a:solidFill>
                <a:srgbClr val="92D050"/>
              </a:solidFill>
            </a:endParaRPr>
          </a:p>
        </p:txBody>
      </p:sp>
      <p:sp>
        <p:nvSpPr>
          <p:cNvPr id="123" name="Google Shape;123;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rgbClr val="1E1E1F"/>
              </a:buClr>
              <a:buSzPts val="2800"/>
              <a:buChar char="•"/>
            </a:pPr>
            <a:r>
              <a:rPr lang="it-IT" b="0" i="0" u="none" strike="noStrike">
                <a:solidFill>
                  <a:srgbClr val="1E1E1F"/>
                </a:solidFill>
                <a:latin typeface="Calibri"/>
                <a:ea typeface="Calibri"/>
                <a:cs typeface="Calibri"/>
                <a:sym typeface="Calibri"/>
              </a:rPr>
              <a:t>l principio </a:t>
            </a:r>
            <a:r>
              <a:rPr lang="it-IT" b="1" i="0" u="none" strike="noStrike">
                <a:solidFill>
                  <a:srgbClr val="00B0F0"/>
                </a:solidFill>
                <a:latin typeface="Calibri"/>
                <a:ea typeface="Calibri"/>
                <a:cs typeface="Calibri"/>
                <a:sym typeface="Calibri"/>
              </a:rPr>
              <a:t>«chi inquina paga»:</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è attuato dalla </a:t>
            </a:r>
            <a:r>
              <a:rPr lang="it-IT" b="1" i="0" u="sng">
                <a:solidFill>
                  <a:srgbClr val="00B0F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direttiva sulla responsabilità ambientale</a:t>
            </a:r>
            <a:r>
              <a:rPr lang="it-IT" b="0" i="0" u="none" strike="noStrike">
                <a:solidFill>
                  <a:srgbClr val="1E1E1F"/>
                </a:solidFill>
                <a:latin typeface="Calibri"/>
                <a:ea typeface="Calibri"/>
                <a:cs typeface="Calibri"/>
                <a:sym typeface="Calibri"/>
              </a:rPr>
              <a:t>, che è finalizzata a prevenire o altrimenti riparare il danno ambientale alle specie e agli habitat naturali protetti, all'acqua e al suolo. </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Gli operatori che esercitano talune attività professionali quali il trasporto di sostanze pericolose, o attività che comportano lo scarico in acqua, sono tenuti ad adottare misure preventive in caso di minaccia imminente per l'ambiente. </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Qualora il danno si sia già verificato, essi sono obbligati ad adottare le misure del caso per porvi rimedio e a sostenerne i costi. </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Il campo di applicazione della direttiva è stato ampliato tre volte per includere rispettivamente la gestione dei rifiuti di estrazione, l'esercizio dei siti di stoccaggio geologico e la sicurezza delle operazioni offshore nel settore degli idrocarburi.</a:t>
            </a:r>
            <a:endParaRPr>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8"/>
          <p:cNvSpPr txBox="1">
            <a:spLocks noGrp="1"/>
          </p:cNvSpPr>
          <p:nvPr>
            <p:ph type="title"/>
          </p:nvPr>
        </p:nvSpPr>
        <p:spPr>
          <a:xfrm>
            <a:off x="838200" y="365126"/>
            <a:ext cx="10515600" cy="93233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i="0" u="none" strike="noStrike" dirty="0">
                <a:solidFill>
                  <a:srgbClr val="92D050"/>
                </a:solidFill>
              </a:rPr>
              <a:t>Quadro di riferimento</a:t>
            </a:r>
            <a:endParaRPr b="1" dirty="0">
              <a:solidFill>
                <a:srgbClr val="92D050"/>
              </a:solidFill>
            </a:endParaRPr>
          </a:p>
        </p:txBody>
      </p:sp>
      <p:sp>
        <p:nvSpPr>
          <p:cNvPr id="129" name="Google Shape;129;p8"/>
          <p:cNvSpPr txBox="1">
            <a:spLocks noGrp="1"/>
          </p:cNvSpPr>
          <p:nvPr>
            <p:ph type="body" idx="1"/>
          </p:nvPr>
        </p:nvSpPr>
        <p:spPr>
          <a:xfrm>
            <a:off x="838200" y="1470454"/>
            <a:ext cx="10515600" cy="5263978"/>
          </a:xfrm>
          <a:prstGeom prst="rect">
            <a:avLst/>
          </a:prstGeom>
          <a:noFill/>
          <a:ln>
            <a:noFill/>
          </a:ln>
        </p:spPr>
        <p:txBody>
          <a:bodyPr spcFirstLastPara="1" wrap="square" lIns="91425" tIns="45700" rIns="91425" bIns="45700" anchor="t" anchorCtr="0">
            <a:normAutofit fontScale="40000" lnSpcReduction="20000"/>
          </a:bodyPr>
          <a:lstStyle/>
          <a:p>
            <a:pPr marL="228600" lvl="0" indent="-228600" algn="l" rtl="0">
              <a:lnSpc>
                <a:spcPct val="90000"/>
              </a:lnSpc>
              <a:spcBef>
                <a:spcPts val="0"/>
              </a:spcBef>
              <a:spcAft>
                <a:spcPts val="0"/>
              </a:spcAft>
              <a:buClr>
                <a:srgbClr val="00B0F0"/>
              </a:buClr>
              <a:buSzPct val="100000"/>
              <a:buChar char="•"/>
            </a:pPr>
            <a:r>
              <a:rPr lang="it-IT" sz="5000" b="1" i="0" u="none" strike="noStrike">
                <a:solidFill>
                  <a:srgbClr val="00B0F0"/>
                </a:solidFill>
              </a:rPr>
              <a:t>Programmi di azione per l'ambiente (1)</a:t>
            </a:r>
            <a:r>
              <a:rPr lang="it-IT" sz="5000" b="0" i="0" u="none" strike="noStrike">
                <a:solidFill>
                  <a:srgbClr val="1E1E1F"/>
                </a:solidFill>
              </a:rPr>
              <a:t>:</a:t>
            </a:r>
            <a:endParaRPr/>
          </a:p>
          <a:p>
            <a:pPr marL="228600" lvl="0" indent="-228600" algn="l" rtl="0">
              <a:lnSpc>
                <a:spcPct val="90000"/>
              </a:lnSpc>
              <a:spcBef>
                <a:spcPts val="1000"/>
              </a:spcBef>
              <a:spcAft>
                <a:spcPts val="0"/>
              </a:spcAft>
              <a:buClr>
                <a:srgbClr val="1E1E1F"/>
              </a:buClr>
              <a:buSzPct val="100000"/>
              <a:buChar char="•"/>
            </a:pPr>
            <a:r>
              <a:rPr lang="it-IT" sz="5000" b="0" i="0" u="none" strike="noStrike">
                <a:solidFill>
                  <a:srgbClr val="1E1E1F"/>
                </a:solidFill>
              </a:rPr>
              <a:t>Dal 1973 la Commissione emana programmi di azione per l'ambiente (PAA) pluriennali che definiscono le proposte legislative e gli obiettivi futuri per la politica ambientale dell'Unione. Alla fine del 2020 la Commissione ha presentato la sua proposta relativa all'</a:t>
            </a:r>
            <a:r>
              <a:rPr lang="it-IT" sz="5000" b="0" i="0" u="sng">
                <a:solidFill>
                  <a:srgbClr val="993499"/>
                </a:solidFill>
                <a:hlinkClick r:id="rId3">
                  <a:extLst>
                    <a:ext uri="{A12FA001-AC4F-418D-AE19-62706E023703}">
                      <ahyp:hlinkClr xmlns:ahyp="http://schemas.microsoft.com/office/drawing/2018/hyperlinkcolor" val="tx"/>
                    </a:ext>
                  </a:extLst>
                </a:hlinkClick>
              </a:rPr>
              <a:t>ottavo PAA</a:t>
            </a:r>
            <a:r>
              <a:rPr lang="it-IT" sz="5000" b="0" i="0" u="none" strike="noStrike">
                <a:solidFill>
                  <a:srgbClr val="1E1E1F"/>
                </a:solidFill>
              </a:rPr>
              <a:t>, che dovrebbe svolgersi dal 2021 al 2030.</a:t>
            </a:r>
            <a:endParaRPr/>
          </a:p>
          <a:p>
            <a:pPr marL="228600" lvl="0" indent="-228600" algn="l" rtl="0">
              <a:lnSpc>
                <a:spcPct val="90000"/>
              </a:lnSpc>
              <a:spcBef>
                <a:spcPts val="1000"/>
              </a:spcBef>
              <a:spcAft>
                <a:spcPts val="0"/>
              </a:spcAft>
              <a:buClr>
                <a:srgbClr val="00B0F0"/>
              </a:buClr>
              <a:buSzPct val="100000"/>
              <a:buChar char="•"/>
            </a:pPr>
            <a:r>
              <a:rPr lang="it-IT" sz="5000" b="1" i="0" u="none" strike="noStrike">
                <a:solidFill>
                  <a:srgbClr val="00B0F0"/>
                </a:solidFill>
              </a:rPr>
              <a:t>Obiettivi prioritari 2021-2030</a:t>
            </a:r>
            <a:r>
              <a:rPr lang="it-IT" sz="5000" b="0" i="0" u="none" strike="noStrike">
                <a:solidFill>
                  <a:srgbClr val="1E1E1F"/>
                </a:solidFill>
              </a:rPr>
              <a:t>:</a:t>
            </a:r>
            <a:endParaRPr/>
          </a:p>
          <a:p>
            <a:pPr marL="685800" lvl="1" indent="-228600" algn="l" rtl="0">
              <a:lnSpc>
                <a:spcPct val="90000"/>
              </a:lnSpc>
              <a:spcBef>
                <a:spcPts val="500"/>
              </a:spcBef>
              <a:spcAft>
                <a:spcPts val="0"/>
              </a:spcAft>
              <a:buClr>
                <a:srgbClr val="1E1E1F"/>
              </a:buClr>
              <a:buSzPct val="100000"/>
              <a:buChar char="•"/>
            </a:pPr>
            <a:r>
              <a:rPr lang="it-IT" sz="5000" b="0" i="0" u="none" strike="noStrike">
                <a:solidFill>
                  <a:srgbClr val="1E1E1F"/>
                </a:solidFill>
              </a:rPr>
              <a:t>conseguire l'obiettivo di riduzione delle emissioni di gas a effetto serra per il 2030 e la neutralità climatica entro il 2050;</a:t>
            </a:r>
            <a:endParaRPr/>
          </a:p>
          <a:p>
            <a:pPr marL="685800" lvl="1" indent="-228600" algn="l" rtl="0">
              <a:lnSpc>
                <a:spcPct val="90000"/>
              </a:lnSpc>
              <a:spcBef>
                <a:spcPts val="500"/>
              </a:spcBef>
              <a:spcAft>
                <a:spcPts val="0"/>
              </a:spcAft>
              <a:buClr>
                <a:srgbClr val="1E1E1F"/>
              </a:buClr>
              <a:buSzPct val="100000"/>
              <a:buChar char="•"/>
            </a:pPr>
            <a:r>
              <a:rPr lang="it-IT" sz="5000" b="0" i="0" u="none" strike="noStrike">
                <a:solidFill>
                  <a:srgbClr val="1E1E1F"/>
                </a:solidFill>
              </a:rPr>
              <a:t>rafforzare la capacità di adattamento, consolidare la resilienza e ridurre la vulnerabilità ai cambiamenti climatici;</a:t>
            </a:r>
            <a:endParaRPr/>
          </a:p>
          <a:p>
            <a:pPr marL="685800" lvl="1" indent="-228600" algn="l" rtl="0">
              <a:lnSpc>
                <a:spcPct val="90000"/>
              </a:lnSpc>
              <a:spcBef>
                <a:spcPts val="500"/>
              </a:spcBef>
              <a:spcAft>
                <a:spcPts val="0"/>
              </a:spcAft>
              <a:buClr>
                <a:srgbClr val="1E1E1F"/>
              </a:buClr>
              <a:buSzPct val="100000"/>
              <a:buChar char="•"/>
            </a:pPr>
            <a:r>
              <a:rPr lang="it-IT" sz="5000" b="0" i="0" u="none" strike="noStrike">
                <a:solidFill>
                  <a:srgbClr val="1E1E1F"/>
                </a:solidFill>
              </a:rPr>
              <a:t>progredire verso un modello di crescita rigenerativo, dissociando la crescita economica dall'uso delle risorse e dal degrado ambientale e accelerando la transizione verso un'economia circolare;</a:t>
            </a:r>
            <a:endParaRPr/>
          </a:p>
          <a:p>
            <a:pPr marL="685800" lvl="1" indent="-228600" algn="l" rtl="0">
              <a:lnSpc>
                <a:spcPct val="90000"/>
              </a:lnSpc>
              <a:spcBef>
                <a:spcPts val="500"/>
              </a:spcBef>
              <a:spcAft>
                <a:spcPts val="0"/>
              </a:spcAft>
              <a:buClr>
                <a:srgbClr val="1E1E1F"/>
              </a:buClr>
              <a:buSzPct val="100000"/>
              <a:buChar char="•"/>
            </a:pPr>
            <a:r>
              <a:rPr lang="it-IT" sz="5000" b="0" i="0" u="none" strike="noStrike">
                <a:solidFill>
                  <a:srgbClr val="1E1E1F"/>
                </a:solidFill>
              </a:rPr>
              <a:t>perseguire l'ambizione in materia di inquinamento zero, compreso quello dell'aria, dell'acqua e del suolo, e proteggere la salute e il benessere degli europei;</a:t>
            </a:r>
            <a:endParaRPr/>
          </a:p>
          <a:p>
            <a:pPr marL="685800" lvl="1" indent="-228600" algn="l" rtl="0">
              <a:lnSpc>
                <a:spcPct val="90000"/>
              </a:lnSpc>
              <a:spcBef>
                <a:spcPts val="500"/>
              </a:spcBef>
              <a:spcAft>
                <a:spcPts val="0"/>
              </a:spcAft>
              <a:buClr>
                <a:srgbClr val="1E1E1F"/>
              </a:buClr>
              <a:buSzPct val="100000"/>
              <a:buChar char="•"/>
            </a:pPr>
            <a:r>
              <a:rPr lang="it-IT" sz="5000" b="0" i="0" u="none" strike="noStrike">
                <a:solidFill>
                  <a:srgbClr val="1E1E1F"/>
                </a:solidFill>
              </a:rPr>
              <a:t>proteggere, preservare e ripristinare la biodiversità e rafforzare il capitale naturale (in particolare l'aria, l'acqua, il suolo e le foreste, le acque dolci, le zone umide e gli ecosistemi marini);</a:t>
            </a:r>
            <a:endParaRPr/>
          </a:p>
          <a:p>
            <a:pPr marL="685800" lvl="1" indent="-228600" algn="l" rtl="0">
              <a:lnSpc>
                <a:spcPct val="90000"/>
              </a:lnSpc>
              <a:spcBef>
                <a:spcPts val="500"/>
              </a:spcBef>
              <a:spcAft>
                <a:spcPts val="0"/>
              </a:spcAft>
              <a:buClr>
                <a:srgbClr val="1E1E1F"/>
              </a:buClr>
              <a:buSzPct val="100000"/>
              <a:buChar char="•"/>
            </a:pPr>
            <a:r>
              <a:rPr lang="it-IT" sz="5000" b="0" i="0" u="none" strike="noStrike">
                <a:solidFill>
                  <a:srgbClr val="1E1E1F"/>
                </a:solidFill>
              </a:rPr>
              <a:t>ridurre le pressioni ambientali e climatiche connesse alla produzione e al consumo (in particolare nei settori dell'energia, dello sviluppo industriale, dell'edilizia e delle infrastrutture, della mobilità e dei sistemi alimentari).</a:t>
            </a:r>
            <a:endParaRPr/>
          </a:p>
          <a:p>
            <a:pPr marL="228600" lvl="0" indent="-157480" algn="l" rtl="0">
              <a:lnSpc>
                <a:spcPct val="90000"/>
              </a:lnSpc>
              <a:spcBef>
                <a:spcPts val="1000"/>
              </a:spcBef>
              <a:spcAft>
                <a:spcPts val="0"/>
              </a:spcAft>
              <a:buClr>
                <a:schemeClr val="dk1"/>
              </a:buClr>
              <a:buSzPct val="1000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i="0" u="none" strike="noStrike" dirty="0">
                <a:solidFill>
                  <a:srgbClr val="92D050"/>
                </a:solidFill>
              </a:rPr>
              <a:t>Quadro di riferimento</a:t>
            </a:r>
            <a:endParaRPr dirty="0">
              <a:solidFill>
                <a:srgbClr val="92D050"/>
              </a:solidFill>
            </a:endParaRPr>
          </a:p>
        </p:txBody>
      </p:sp>
      <p:sp>
        <p:nvSpPr>
          <p:cNvPr id="135" name="Google Shape;135;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just" rtl="0">
              <a:lnSpc>
                <a:spcPct val="90000"/>
              </a:lnSpc>
              <a:spcBef>
                <a:spcPts val="0"/>
              </a:spcBef>
              <a:spcAft>
                <a:spcPts val="0"/>
              </a:spcAft>
              <a:buClr>
                <a:srgbClr val="00B0F0"/>
              </a:buClr>
              <a:buSzPts val="2800"/>
              <a:buChar char="•"/>
            </a:pPr>
            <a:r>
              <a:rPr lang="it-IT" b="1" i="0" u="none" strike="noStrike">
                <a:solidFill>
                  <a:srgbClr val="00B0F0"/>
                </a:solidFill>
                <a:latin typeface="Calibri"/>
                <a:ea typeface="Calibri"/>
                <a:cs typeface="Calibri"/>
                <a:sym typeface="Calibri"/>
              </a:rPr>
              <a:t>Strategie orizzontali (2):</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Nel 2001 l'Unione europea ha introdotto la sua prima </a:t>
            </a:r>
            <a:r>
              <a:rPr lang="it-IT" b="1" i="0" u="none" strike="noStrike">
                <a:solidFill>
                  <a:srgbClr val="1E1E1F"/>
                </a:solidFill>
                <a:latin typeface="Calibri"/>
                <a:ea typeface="Calibri"/>
                <a:cs typeface="Calibri"/>
                <a:sym typeface="Calibri"/>
              </a:rPr>
              <a:t>strategia per lo sviluppo sostenibile</a:t>
            </a:r>
            <a:r>
              <a:rPr lang="it-IT" b="0" i="0" u="none" strike="noStrike">
                <a:solidFill>
                  <a:srgbClr val="1E1E1F"/>
                </a:solidFill>
                <a:latin typeface="Calibri"/>
                <a:ea typeface="Calibri"/>
                <a:cs typeface="Calibri"/>
                <a:sym typeface="Calibri"/>
              </a:rPr>
              <a:t> (SSS), introducendo così una dimensione ambientale nella sua strategia di Lisbona.</a:t>
            </a:r>
            <a:endParaRPr>
              <a:solidFill>
                <a:srgbClr val="1E1E1F"/>
              </a:solidFill>
              <a:latin typeface="Calibri"/>
              <a:ea typeface="Calibri"/>
              <a:cs typeface="Calibri"/>
              <a:sym typeface="Calibri"/>
            </a:endParaRPr>
          </a:p>
          <a:p>
            <a:pPr marL="228600" lvl="0" indent="-228600" algn="just" rtl="0">
              <a:lnSpc>
                <a:spcPct val="90000"/>
              </a:lnSpc>
              <a:spcBef>
                <a:spcPts val="1000"/>
              </a:spcBef>
              <a:spcAft>
                <a:spcPts val="0"/>
              </a:spcAft>
              <a:buClr>
                <a:srgbClr val="00B0F0"/>
              </a:buClr>
              <a:buSzPts val="2800"/>
              <a:buChar char="•"/>
            </a:pPr>
            <a:r>
              <a:rPr lang="it-IT" b="1" i="0" u="none" strike="noStrike">
                <a:solidFill>
                  <a:srgbClr val="00B0F0"/>
                </a:solidFill>
                <a:latin typeface="Calibri"/>
                <a:ea typeface="Calibri"/>
                <a:cs typeface="Calibri"/>
                <a:sym typeface="Calibri"/>
              </a:rPr>
              <a:t>Cooperazione internazionale in materia ambientale (3):</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L'UE svolge un ruolo essenziale nei negoziati internazionali in materia di ambiente. Essa è parte di numerosi accordi ambientali a livello mondiale, regionale o subregionale che coprono un'ampia gamma di questioni, quali la protezione della natura e la biodiversità, i cambiamenti climatici e l'inquinamento transfrontaliero dell'aria e dell'acqua. </a:t>
            </a:r>
            <a:endParaRPr>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i="0" u="none" strike="noStrike" dirty="0">
                <a:solidFill>
                  <a:srgbClr val="92D050"/>
                </a:solidFill>
              </a:rPr>
              <a:t>Quadro di riferimento</a:t>
            </a:r>
            <a:endParaRPr dirty="0">
              <a:solidFill>
                <a:srgbClr val="92D050"/>
              </a:solidFill>
            </a:endParaRPr>
          </a:p>
        </p:txBody>
      </p:sp>
      <p:sp>
        <p:nvSpPr>
          <p:cNvPr id="141" name="Google Shape;141;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just" rtl="0">
              <a:lnSpc>
                <a:spcPct val="90000"/>
              </a:lnSpc>
              <a:spcBef>
                <a:spcPts val="0"/>
              </a:spcBef>
              <a:spcAft>
                <a:spcPts val="0"/>
              </a:spcAft>
              <a:buClr>
                <a:srgbClr val="00B0F0"/>
              </a:buClr>
              <a:buSzPts val="2800"/>
              <a:buChar char="•"/>
            </a:pPr>
            <a:r>
              <a:rPr lang="it-IT" b="1" i="0" u="none" strike="noStrike">
                <a:solidFill>
                  <a:srgbClr val="00B0F0"/>
                </a:solidFill>
                <a:latin typeface="Calibri"/>
                <a:ea typeface="Calibri"/>
                <a:cs typeface="Calibri"/>
                <a:sym typeface="Calibri"/>
              </a:rPr>
              <a:t>Valutazione dell'impatto ambientale e partecipazione del pubblico (4):</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Alcuni progetti (privati o pubblici) che si presume avranno effetti significativi sull'ambiente, ad esempio la costruzione di un'autostrada o di un aeroporto, sono sottoposti a una valutazione dell'impatto ambientale (</a:t>
            </a:r>
            <a:r>
              <a:rPr lang="it-IT" b="0" i="0" u="sng">
                <a:solidFill>
                  <a:srgbClr val="00B0F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VIA</a:t>
            </a:r>
            <a:r>
              <a:rPr lang="it-IT" b="0" i="0" u="none" strike="noStrike">
                <a:solidFill>
                  <a:srgbClr val="1E1E1F"/>
                </a:solidFill>
                <a:latin typeface="Calibri"/>
                <a:ea typeface="Calibri"/>
                <a:cs typeface="Calibri"/>
                <a:sym typeface="Calibri"/>
              </a:rPr>
              <a:t>). </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Analogamente, una serie di piani e programmi pubblici (riguardanti, ad esempio, la destinazione dei suoli, i trasporti, l'energia, i rifiuti o l'agricoltura) sono sottoposti a un processo simile denominato valutazione ambientale strategica (</a:t>
            </a:r>
            <a:r>
              <a:rPr lang="it-IT" b="0" i="0" u="sng">
                <a:solidFill>
                  <a:srgbClr val="00B0F0"/>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VAS</a:t>
            </a:r>
            <a:r>
              <a:rPr lang="it-IT" b="0" i="0" u="none" strike="noStrike">
                <a:solidFill>
                  <a:srgbClr val="1E1E1F"/>
                </a:solidFill>
                <a:latin typeface="Calibri"/>
                <a:ea typeface="Calibri"/>
                <a:cs typeface="Calibri"/>
                <a:sym typeface="Calibri"/>
              </a:rPr>
              <a:t>). </a:t>
            </a:r>
            <a:endParaRPr/>
          </a:p>
          <a:p>
            <a:pPr marL="685800" lvl="1" indent="-76200" algn="l" rtl="0">
              <a:lnSpc>
                <a:spcPct val="90000"/>
              </a:lnSpc>
              <a:spcBef>
                <a:spcPts val="500"/>
              </a:spcBef>
              <a:spcAft>
                <a:spcPts val="0"/>
              </a:spcAft>
              <a:buClr>
                <a:schemeClr val="dk1"/>
              </a:buClr>
              <a:buSzPts val="2400"/>
              <a:buNone/>
            </a:pPr>
            <a:endParaRPr>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i="0" u="none" strike="noStrike" dirty="0">
                <a:solidFill>
                  <a:srgbClr val="92D050"/>
                </a:solidFill>
              </a:rPr>
              <a:t>Quadro di riferimento</a:t>
            </a:r>
            <a:endParaRPr dirty="0">
              <a:solidFill>
                <a:srgbClr val="92D050"/>
              </a:solidFill>
            </a:endParaRPr>
          </a:p>
        </p:txBody>
      </p:sp>
      <p:sp>
        <p:nvSpPr>
          <p:cNvPr id="147" name="Google Shape;147;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rgbClr val="00B0F0"/>
              </a:buClr>
              <a:buSzPts val="2800"/>
              <a:buChar char="•"/>
            </a:pPr>
            <a:r>
              <a:rPr lang="it-IT" b="1" i="0" u="none" strike="noStrike">
                <a:solidFill>
                  <a:srgbClr val="00B0F0"/>
                </a:solidFill>
              </a:rPr>
              <a:t>Attuazione, applicazione e monitoraggio (5):</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rPr>
              <a:t>Il diritto ambientale dell'Unione viene sviluppato sin dagli anni settanta. Alcune centinaia di direttive, regolamenti e decisioni in materia sono oggi in vigore. L'efficacia della politica ambientale dell'Unione europea dipende tuttavia in larga misura dalla sua attuazione a livello nazionale, regionale e locale e il deficit in termini di attuazione e applicazione resta una questione importante. È fondamentale il monitoraggio, sia dello stato dell'ambiente sia del livello di attuazione del diritto ambientale dell’UE.</a:t>
            </a:r>
            <a:endParaRPr>
              <a:solidFill>
                <a:srgbClr val="1E1E1F"/>
              </a:solidFill>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rPr>
              <a:t>Nel 1990, è stata istituita l'Agenzia europea per l'ambiente (</a:t>
            </a:r>
            <a:r>
              <a:rPr lang="it-IT" b="0" i="0" u="sng">
                <a:solidFill>
                  <a:srgbClr val="00B0F0"/>
                </a:solidFill>
                <a:hlinkClick r:id="rId3">
                  <a:extLst>
                    <a:ext uri="{A12FA001-AC4F-418D-AE19-62706E023703}">
                      <ahyp:hlinkClr xmlns:ahyp="http://schemas.microsoft.com/office/drawing/2018/hyperlinkcolor" val="tx"/>
                    </a:ext>
                  </a:extLst>
                </a:hlinkClick>
              </a:rPr>
              <a:t>AEA</a:t>
            </a:r>
            <a:r>
              <a:rPr lang="it-IT" b="0" i="0" u="none" strike="noStrike">
                <a:solidFill>
                  <a:srgbClr val="1E1E1F"/>
                </a:solidFill>
              </a:rPr>
              <a:t>), con sede a Copenaghen, al fine di sostenere lo sviluppo, l'attuazione e la valutazione della politica ambientale e di informare il pubblico su tale argomento. </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rPr>
              <a:t>Nel 2020 l'Agenzia ha pubblicato la sua </a:t>
            </a:r>
            <a:r>
              <a:rPr lang="it-IT" b="0" i="0" u="sng">
                <a:solidFill>
                  <a:srgbClr val="00B0F0"/>
                </a:solidFill>
                <a:hlinkClick r:id="rId4">
                  <a:extLst>
                    <a:ext uri="{A12FA001-AC4F-418D-AE19-62706E023703}">
                      <ahyp:hlinkClr xmlns:ahyp="http://schemas.microsoft.com/office/drawing/2018/hyperlinkcolor" val="tx"/>
                    </a:ext>
                  </a:extLst>
                </a:hlinkClick>
              </a:rPr>
              <a:t>sesta relazione sullo stato dell'ambiente</a:t>
            </a:r>
            <a:r>
              <a:rPr lang="it-IT" b="0" i="0" u="none" strike="noStrike">
                <a:solidFill>
                  <a:srgbClr val="00B0F0"/>
                </a:solidFill>
              </a:rPr>
              <a:t> </a:t>
            </a:r>
            <a:r>
              <a:rPr lang="it-IT" b="0" i="0" u="none" strike="noStrike">
                <a:solidFill>
                  <a:srgbClr val="1E1E1F"/>
                </a:solidFill>
              </a:rPr>
              <a:t>concernente lo stato e le prospettive dell'ambiente in Europa.</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just" rtl="0">
              <a:lnSpc>
                <a:spcPct val="90000"/>
              </a:lnSpc>
              <a:spcBef>
                <a:spcPts val="0"/>
              </a:spcBef>
              <a:spcAft>
                <a:spcPts val="0"/>
              </a:spcAft>
              <a:buClr>
                <a:srgbClr val="FF0000"/>
              </a:buClr>
              <a:buSzPts val="4000"/>
              <a:buFont typeface="Calibri"/>
              <a:buNone/>
            </a:pPr>
            <a:r>
              <a:rPr lang="it-IT" sz="4000" dirty="0">
                <a:solidFill>
                  <a:srgbClr val="92D050"/>
                </a:solidFill>
                <a:latin typeface="Calibri"/>
                <a:ea typeface="Calibri"/>
                <a:cs typeface="Calibri"/>
                <a:sym typeface="Calibri"/>
              </a:rPr>
              <a:t>Politica dell’ambiente e specifici settori di intervento</a:t>
            </a:r>
            <a:endParaRPr dirty="0">
              <a:solidFill>
                <a:srgbClr val="92D050"/>
              </a:solidFill>
            </a:endParaRPr>
          </a:p>
        </p:txBody>
      </p:sp>
      <p:sp>
        <p:nvSpPr>
          <p:cNvPr id="153" name="Google Shape;153;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00B0F0"/>
              </a:buClr>
              <a:buSzPts val="2800"/>
              <a:buChar char="•"/>
            </a:pPr>
            <a:r>
              <a:rPr lang="it-IT" b="1">
                <a:solidFill>
                  <a:srgbClr val="00B0F0"/>
                </a:solidFill>
              </a:rPr>
              <a:t>Settori di intervento:</a:t>
            </a:r>
            <a:endParaRPr/>
          </a:p>
          <a:p>
            <a:pPr marL="228600" lvl="0" indent="-228600" algn="l" rtl="0">
              <a:lnSpc>
                <a:spcPct val="90000"/>
              </a:lnSpc>
              <a:spcBef>
                <a:spcPts val="1000"/>
              </a:spcBef>
              <a:spcAft>
                <a:spcPts val="0"/>
              </a:spcAft>
              <a:buClr>
                <a:schemeClr val="dk1"/>
              </a:buClr>
              <a:buSzPts val="2800"/>
              <a:buChar char="•"/>
            </a:pPr>
            <a:r>
              <a:rPr lang="it-IT"/>
              <a:t>Lotta ai cambiamenti climatici</a:t>
            </a:r>
            <a:endParaRPr/>
          </a:p>
          <a:p>
            <a:pPr marL="228600" lvl="0" indent="-228600" algn="l" rtl="0">
              <a:lnSpc>
                <a:spcPct val="90000"/>
              </a:lnSpc>
              <a:spcBef>
                <a:spcPts val="1000"/>
              </a:spcBef>
              <a:spcAft>
                <a:spcPts val="0"/>
              </a:spcAft>
              <a:buClr>
                <a:schemeClr val="dk1"/>
              </a:buClr>
              <a:buSzPts val="2800"/>
              <a:buChar char="•"/>
            </a:pPr>
            <a:r>
              <a:rPr lang="it-IT"/>
              <a:t>Bio-diversità</a:t>
            </a:r>
            <a:endParaRPr/>
          </a:p>
          <a:p>
            <a:pPr marL="228600" lvl="0" indent="-228600" algn="l" rtl="0">
              <a:lnSpc>
                <a:spcPct val="90000"/>
              </a:lnSpc>
              <a:spcBef>
                <a:spcPts val="1000"/>
              </a:spcBef>
              <a:spcAft>
                <a:spcPts val="0"/>
              </a:spcAft>
              <a:buClr>
                <a:schemeClr val="dk1"/>
              </a:buClr>
              <a:buSzPts val="2800"/>
              <a:buChar char="•"/>
            </a:pPr>
            <a:r>
              <a:rPr lang="it-IT"/>
              <a:t>Protezione delle risorse idriche </a:t>
            </a:r>
            <a:endParaRPr/>
          </a:p>
          <a:p>
            <a:pPr marL="228600" lvl="0" indent="-228600" algn="l" rtl="0">
              <a:lnSpc>
                <a:spcPct val="90000"/>
              </a:lnSpc>
              <a:spcBef>
                <a:spcPts val="1000"/>
              </a:spcBef>
              <a:spcAft>
                <a:spcPts val="0"/>
              </a:spcAft>
              <a:buClr>
                <a:schemeClr val="dk1"/>
              </a:buClr>
              <a:buSzPts val="2800"/>
              <a:buChar char="•"/>
            </a:pPr>
            <a:r>
              <a:rPr lang="it-IT"/>
              <a:t>Inquinamento atmosferico e acustico</a:t>
            </a:r>
            <a:endParaRPr/>
          </a:p>
          <a:p>
            <a:pPr marL="228600" lvl="0" indent="-228600" algn="l" rtl="0">
              <a:lnSpc>
                <a:spcPct val="90000"/>
              </a:lnSpc>
              <a:spcBef>
                <a:spcPts val="1000"/>
              </a:spcBef>
              <a:spcAft>
                <a:spcPts val="0"/>
              </a:spcAft>
              <a:buClr>
                <a:schemeClr val="dk1"/>
              </a:buClr>
              <a:buSzPts val="2800"/>
              <a:buChar char="•"/>
            </a:pPr>
            <a:r>
              <a:rPr lang="it-IT"/>
              <a:t>Sostanze chimiche e pesticidi</a:t>
            </a:r>
            <a:endParaRPr/>
          </a:p>
          <a:p>
            <a:pPr marL="228600" lvl="0" indent="-228600" algn="l" rtl="0">
              <a:lnSpc>
                <a:spcPct val="90000"/>
              </a:lnSpc>
              <a:spcBef>
                <a:spcPts val="1000"/>
              </a:spcBef>
              <a:spcAft>
                <a:spcPts val="0"/>
              </a:spcAft>
              <a:buClr>
                <a:schemeClr val="dk1"/>
              </a:buClr>
              <a:buSzPts val="2800"/>
              <a:buChar char="•"/>
            </a:pPr>
            <a:r>
              <a:rPr lang="it-IT"/>
              <a:t>Consumo e produzione sostenibile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3</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8</a:t>
            </a:r>
          </a:p>
        </p:txBody>
      </p:sp>
    </p:spTree>
    <p:extLst>
      <p:ext uri="{BB962C8B-B14F-4D97-AF65-F5344CB8AC3E}">
        <p14:creationId xmlns:p14="http://schemas.microsoft.com/office/powerpoint/2010/main" val="2482929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a:solidFill>
                  <a:srgbClr val="92D050"/>
                </a:solidFill>
              </a:rPr>
              <a:t>Lotta ai cambiamenti climatici e UE</a:t>
            </a:r>
            <a:endParaRPr dirty="0">
              <a:solidFill>
                <a:srgbClr val="92D050"/>
              </a:solidFill>
            </a:endParaRPr>
          </a:p>
        </p:txBody>
      </p:sp>
      <p:sp>
        <p:nvSpPr>
          <p:cNvPr id="159" name="Google Shape;159;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85000" lnSpcReduction="10000"/>
          </a:bodyPr>
          <a:lstStyle/>
          <a:p>
            <a:pPr marL="228600" lvl="0" indent="-228600" algn="l" rtl="0">
              <a:lnSpc>
                <a:spcPct val="90000"/>
              </a:lnSpc>
              <a:spcBef>
                <a:spcPts val="0"/>
              </a:spcBef>
              <a:spcAft>
                <a:spcPts val="0"/>
              </a:spcAft>
              <a:buClr>
                <a:srgbClr val="1E1E1F"/>
              </a:buClr>
              <a:buSzPct val="100000"/>
              <a:buChar char="•"/>
            </a:pPr>
            <a:r>
              <a:rPr lang="it-IT" b="0" i="0" u="none" strike="noStrike">
                <a:solidFill>
                  <a:srgbClr val="1E1E1F"/>
                </a:solidFill>
                <a:latin typeface="Calibri"/>
                <a:ea typeface="Calibri"/>
                <a:cs typeface="Calibri"/>
                <a:sym typeface="Calibri"/>
              </a:rPr>
              <a:t>L'Unione europea è una delle potenze economiche più attive nella lotta alle emissioni di gas serra. Nel 2020 </a:t>
            </a:r>
            <a:r>
              <a:rPr lang="it-IT" b="0" i="0" u="sng">
                <a:solidFill>
                  <a:srgbClr val="00B0F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le emissioni di gas a effetto serra dell'UE sono diminuite del 31 %</a:t>
            </a:r>
            <a:r>
              <a:rPr lang="it-IT" b="0" i="0" u="none" strike="noStrike">
                <a:solidFill>
                  <a:srgbClr val="1E1E1F"/>
                </a:solidFill>
                <a:latin typeface="Calibri"/>
                <a:ea typeface="Calibri"/>
                <a:cs typeface="Calibri"/>
                <a:sym typeface="Calibri"/>
              </a:rPr>
              <a:t> rispetto ai livelli del 1990 e hanno raggiunto il livello più basso degli ultimi trent'anni, superando l'obiettivo dell'UE stabilito nel protocollo di Kyoto di ridurre le emissioni del 20 % entro il 2020. </a:t>
            </a:r>
            <a:endParaRPr/>
          </a:p>
          <a:p>
            <a:pPr marL="228600" lvl="0" indent="-228600" algn="l" rtl="0">
              <a:lnSpc>
                <a:spcPct val="90000"/>
              </a:lnSpc>
              <a:spcBef>
                <a:spcPts val="1000"/>
              </a:spcBef>
              <a:spcAft>
                <a:spcPts val="0"/>
              </a:spcAft>
              <a:buClr>
                <a:srgbClr val="1E1E1F"/>
              </a:buClr>
              <a:buSzPct val="100000"/>
              <a:buChar char="•"/>
            </a:pPr>
            <a:r>
              <a:rPr lang="it-IT" b="0" i="0" u="none" strike="noStrike">
                <a:solidFill>
                  <a:srgbClr val="1E1E1F"/>
                </a:solidFill>
                <a:latin typeface="Calibri"/>
                <a:ea typeface="Calibri"/>
                <a:cs typeface="Calibri"/>
                <a:sym typeface="Calibri"/>
              </a:rPr>
              <a:t>Nel dicembre 2019 la Commissione europea ha presentato il Green Deal europeo e propone ora un pacchetto di misure volte a fissare obiettivi più ambiziosi in termini di riduzione delle emissioni di gas serra per il 2030 e a decarbonizzare l'economia dell'UE entro il 2050, conformemente all'accordo di Parigi. </a:t>
            </a:r>
            <a:endParaRPr/>
          </a:p>
          <a:p>
            <a:pPr marL="228600" lvl="0" indent="-228600" algn="l" rtl="0">
              <a:lnSpc>
                <a:spcPct val="90000"/>
              </a:lnSpc>
              <a:spcBef>
                <a:spcPts val="1000"/>
              </a:spcBef>
              <a:spcAft>
                <a:spcPts val="0"/>
              </a:spcAft>
              <a:buClr>
                <a:srgbClr val="1E1E1F"/>
              </a:buClr>
              <a:buSzPct val="100000"/>
              <a:buChar char="•"/>
            </a:pPr>
            <a:r>
              <a:rPr lang="it-IT" b="0" i="0" u="none" strike="noStrike">
                <a:solidFill>
                  <a:srgbClr val="1E1E1F"/>
                </a:solidFill>
                <a:latin typeface="Calibri"/>
                <a:ea typeface="Calibri"/>
                <a:cs typeface="Calibri"/>
                <a:sym typeface="Calibri"/>
              </a:rPr>
              <a:t>Per favorire un percorso equilibrato verso la neutralità dell'UE in termini di emissioni di carbonio entro il 2050, nell'aprile 2021 la Commissione ha convenuto di innalzare dal 40 % al 55 % il precedente obiettivo di riduzione delle emissioni di gas serra entro il 2030, rispetto ai livelli del 1990.</a:t>
            </a:r>
            <a:endParaRPr>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a:solidFill>
                  <a:srgbClr val="92D050"/>
                </a:solidFill>
              </a:rPr>
              <a:t>Lotta ai cambiamenti climatici e UE</a:t>
            </a:r>
            <a:endParaRPr dirty="0">
              <a:solidFill>
                <a:srgbClr val="92D050"/>
              </a:solidFill>
            </a:endParaRPr>
          </a:p>
        </p:txBody>
      </p:sp>
      <p:sp>
        <p:nvSpPr>
          <p:cNvPr id="165" name="Google Shape;165;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1E1E1F"/>
              </a:buClr>
              <a:buSzPts val="2800"/>
              <a:buChar char="•"/>
            </a:pPr>
            <a:r>
              <a:rPr lang="it-IT" b="1" i="0" u="none" strike="noStrike">
                <a:solidFill>
                  <a:srgbClr val="1E1E1F"/>
                </a:solidFill>
                <a:latin typeface="Calibri"/>
                <a:ea typeface="Calibri"/>
                <a:cs typeface="Calibri"/>
                <a:sym typeface="Calibri"/>
              </a:rPr>
              <a:t>Base giuridica e obiettivi:</a:t>
            </a:r>
            <a:endParaRPr/>
          </a:p>
          <a:p>
            <a:pPr marL="228600" lvl="0" indent="-228600" algn="l" rtl="0">
              <a:lnSpc>
                <a:spcPct val="90000"/>
              </a:lnSpc>
              <a:spcBef>
                <a:spcPts val="1000"/>
              </a:spcBef>
              <a:spcAft>
                <a:spcPts val="0"/>
              </a:spcAft>
              <a:buClr>
                <a:srgbClr val="1E1E1F"/>
              </a:buClr>
              <a:buSzPts val="2800"/>
              <a:buChar char="•"/>
            </a:pPr>
            <a:r>
              <a:rPr lang="it-IT" b="0" i="0" u="none" strike="noStrike">
                <a:solidFill>
                  <a:srgbClr val="1E1E1F"/>
                </a:solidFill>
                <a:latin typeface="Calibri"/>
                <a:ea typeface="Calibri"/>
                <a:cs typeface="Calibri"/>
                <a:sym typeface="Calibri"/>
              </a:rPr>
              <a:t>L'articolo 191 del trattato sul funzionamento dell'Unione europea (TFUE) definisce la lotta ai cambiamenti climatici quale obiettivo dichiarato della politica ambientale dell’UE.</a:t>
            </a:r>
            <a:endParaRPr/>
          </a:p>
          <a:p>
            <a:pPr marL="228600" lvl="0" indent="-228600" algn="l" rtl="0">
              <a:lnSpc>
                <a:spcPct val="90000"/>
              </a:lnSpc>
              <a:spcBef>
                <a:spcPts val="1000"/>
              </a:spcBef>
              <a:spcAft>
                <a:spcPts val="0"/>
              </a:spcAft>
              <a:buClr>
                <a:srgbClr val="00B0F0"/>
              </a:buClr>
              <a:buSzPts val="2800"/>
              <a:buChar char="•"/>
            </a:pPr>
            <a:r>
              <a:rPr lang="it-IT" b="1">
                <a:solidFill>
                  <a:srgbClr val="00B0F0"/>
                </a:solidFill>
                <a:latin typeface="Calibri"/>
                <a:ea typeface="Calibri"/>
                <a:cs typeface="Calibri"/>
                <a:sym typeface="Calibri"/>
              </a:rPr>
              <a:t>Green Deal:</a:t>
            </a:r>
            <a:endParaRPr/>
          </a:p>
          <a:p>
            <a:pPr marL="228600" lvl="0" indent="-228600" algn="just" rtl="0">
              <a:lnSpc>
                <a:spcPct val="90000"/>
              </a:lnSpc>
              <a:spcBef>
                <a:spcPts val="1000"/>
              </a:spcBef>
              <a:spcAft>
                <a:spcPts val="0"/>
              </a:spcAft>
              <a:buClr>
                <a:srgbClr val="1E1E1F"/>
              </a:buClr>
              <a:buSzPts val="2800"/>
              <a:buChar char="•"/>
            </a:pPr>
            <a:r>
              <a:rPr lang="it-IT" b="0" i="0" u="none" strike="noStrike">
                <a:solidFill>
                  <a:srgbClr val="1E1E1F"/>
                </a:solidFill>
                <a:latin typeface="Calibri"/>
                <a:ea typeface="Calibri"/>
                <a:cs typeface="Calibri"/>
                <a:sym typeface="Calibri"/>
              </a:rPr>
              <a:t>L'11 dicembre 2019 la Commissione ha presentato il Green Deal europeo, un pacchetto ambizioso di misure finalizzate al raggiungimento della neutralità dell'UE in termini di emissioni di carbonio entro il 2050. </a:t>
            </a:r>
            <a:endParaRPr/>
          </a:p>
          <a:p>
            <a:pPr marL="228600" lvl="0" indent="-50800" algn="l" rtl="0">
              <a:lnSpc>
                <a:spcPct val="90000"/>
              </a:lnSpc>
              <a:spcBef>
                <a:spcPts val="1000"/>
              </a:spcBef>
              <a:spcAft>
                <a:spcPts val="0"/>
              </a:spcAft>
              <a:buClr>
                <a:schemeClr val="dk1"/>
              </a:buClr>
              <a:buSzPts val="2800"/>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a:solidFill>
                  <a:srgbClr val="92D050"/>
                </a:solidFill>
              </a:rPr>
              <a:t>Green Deal</a:t>
            </a:r>
            <a:endParaRPr dirty="0">
              <a:solidFill>
                <a:srgbClr val="92D050"/>
              </a:solidFill>
            </a:endParaRPr>
          </a:p>
        </p:txBody>
      </p:sp>
      <p:sp>
        <p:nvSpPr>
          <p:cNvPr id="171" name="Google Shape;171;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70000" lnSpcReduction="20000"/>
          </a:bodyPr>
          <a:lstStyle/>
          <a:p>
            <a:pPr marL="228600" lvl="0" indent="-228600" algn="just" rtl="0">
              <a:lnSpc>
                <a:spcPct val="90000"/>
              </a:lnSpc>
              <a:spcBef>
                <a:spcPts val="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Tra le principali misure proposte nell'ambito del Green Deal europeo figura la </a:t>
            </a:r>
            <a:r>
              <a:rPr lang="it-IT" b="1" i="0" u="sng" strike="noStrike">
                <a:solidFill>
                  <a:srgbClr val="00B0F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legge europea sul clima</a:t>
            </a:r>
            <a:r>
              <a:rPr lang="it-IT" b="0" i="0" u="none" strike="noStrike">
                <a:solidFill>
                  <a:srgbClr val="0C0C0C"/>
                </a:solidFill>
                <a:latin typeface="Calibri"/>
                <a:ea typeface="Calibri"/>
                <a:cs typeface="Calibri"/>
                <a:sym typeface="Calibri"/>
              </a:rPr>
              <a:t>, volta a garantire un'Unione a impatto climatico zero entro il 2050. </a:t>
            </a:r>
            <a:endParaRPr/>
          </a:p>
          <a:p>
            <a:pPr marL="228600" lvl="0" indent="-228600" algn="just" rtl="0">
              <a:lnSpc>
                <a:spcPct val="90000"/>
              </a:lnSpc>
              <a:spcBef>
                <a:spcPts val="100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Nello specifico, prevede di aumentare </a:t>
            </a:r>
            <a:r>
              <a:rPr lang="it-IT" b="1" i="0" u="none" strike="noStrike">
                <a:solidFill>
                  <a:srgbClr val="00B0F0"/>
                </a:solidFill>
                <a:latin typeface="Calibri"/>
                <a:ea typeface="Calibri"/>
                <a:cs typeface="Calibri"/>
                <a:sym typeface="Calibri"/>
              </a:rPr>
              <a:t>dell'</a:t>
            </a:r>
            <a:r>
              <a:rPr lang="it-IT" b="1" i="0" u="sng" strike="noStrike">
                <a:solidFill>
                  <a:srgbClr val="00B0F0"/>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obiettivo di riduzione delle emissioni</a:t>
            </a:r>
            <a:r>
              <a:rPr lang="it-IT" b="1" i="0" u="none" strike="noStrike">
                <a:solidFill>
                  <a:srgbClr val="00B0F0"/>
                </a:solidFill>
                <a:latin typeface="Calibri"/>
                <a:ea typeface="Calibri"/>
                <a:cs typeface="Calibri"/>
                <a:sym typeface="Calibri"/>
              </a:rPr>
              <a:t> </a:t>
            </a:r>
            <a:r>
              <a:rPr lang="it-IT" b="0" i="0" u="none" strike="noStrike">
                <a:solidFill>
                  <a:srgbClr val="0C0C0C"/>
                </a:solidFill>
                <a:latin typeface="Calibri"/>
                <a:ea typeface="Calibri"/>
                <a:cs typeface="Calibri"/>
                <a:sym typeface="Calibri"/>
              </a:rPr>
              <a:t>di gas a effetto serra fissato per il 2030, portandolo almeno al 55 %. </a:t>
            </a:r>
            <a:endParaRPr/>
          </a:p>
          <a:p>
            <a:pPr marL="228600" lvl="0" indent="-228600" algn="just" rtl="0">
              <a:lnSpc>
                <a:spcPct val="90000"/>
              </a:lnSpc>
              <a:spcBef>
                <a:spcPts val="100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Inoltre, tra le proposte della Commissione rientrano:</a:t>
            </a:r>
            <a:endParaRPr/>
          </a:p>
          <a:p>
            <a:pPr marL="228600" lvl="0" indent="-228600" algn="just" rtl="0">
              <a:lnSpc>
                <a:spcPct val="90000"/>
              </a:lnSpc>
              <a:spcBef>
                <a:spcPts val="100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la comunicazione sul</a:t>
            </a:r>
            <a:r>
              <a:rPr lang="it-IT" b="1" i="0" u="none" strike="noStrike">
                <a:solidFill>
                  <a:srgbClr val="00B0F0"/>
                </a:solidFill>
                <a:latin typeface="Calibri"/>
                <a:ea typeface="Calibri"/>
                <a:cs typeface="Calibri"/>
                <a:sym typeface="Calibri"/>
              </a:rPr>
              <a:t> </a:t>
            </a:r>
            <a:r>
              <a:rPr lang="it-IT" b="1" i="0" u="sng" strike="noStrike">
                <a:solidFill>
                  <a:srgbClr val="00B0F0"/>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piano di investimenti per un'Europa sostenibile</a:t>
            </a:r>
            <a:r>
              <a:rPr lang="it-IT" b="1" i="0" u="none" strike="noStrike">
                <a:solidFill>
                  <a:srgbClr val="00B0F0"/>
                </a:solidFill>
                <a:latin typeface="Calibri"/>
                <a:ea typeface="Calibri"/>
                <a:cs typeface="Calibri"/>
                <a:sym typeface="Calibri"/>
              </a:rPr>
              <a:t>, la comunicazione sul </a:t>
            </a:r>
            <a:r>
              <a:rPr lang="it-IT" b="1" i="0" u="sng" strike="noStrike">
                <a:solidFill>
                  <a:srgbClr val="00B0F0"/>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patto europeo per il clima</a:t>
            </a:r>
            <a:r>
              <a:rPr lang="it-IT" b="0" i="0" u="none" strike="noStrike">
                <a:solidFill>
                  <a:srgbClr val="0C0C0C"/>
                </a:solidFill>
                <a:latin typeface="Calibri"/>
                <a:ea typeface="Calibri"/>
                <a:cs typeface="Calibri"/>
                <a:sym typeface="Calibri"/>
              </a:rPr>
              <a:t>, </a:t>
            </a:r>
            <a:endParaRPr/>
          </a:p>
          <a:p>
            <a:pPr marL="228600" lvl="0" indent="-228600" algn="just" rtl="0">
              <a:lnSpc>
                <a:spcPct val="90000"/>
              </a:lnSpc>
              <a:spcBef>
                <a:spcPts val="100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la proposta di regolamento che istituisce il </a:t>
            </a:r>
            <a:r>
              <a:rPr lang="it-IT" b="1" i="0" u="sng" strike="noStrike">
                <a:solidFill>
                  <a:srgbClr val="00B0F0"/>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Fondo per una transizione giusta</a:t>
            </a:r>
            <a:r>
              <a:rPr lang="it-IT" b="0" i="0" u="none" strike="noStrike">
                <a:solidFill>
                  <a:srgbClr val="0C0C0C"/>
                </a:solidFill>
                <a:latin typeface="Calibri"/>
                <a:ea typeface="Calibri"/>
                <a:cs typeface="Calibri"/>
                <a:sym typeface="Calibri"/>
              </a:rPr>
              <a:t>, </a:t>
            </a:r>
            <a:endParaRPr/>
          </a:p>
          <a:p>
            <a:pPr marL="228600" lvl="0" indent="-228600" algn="just" rtl="0">
              <a:lnSpc>
                <a:spcPct val="90000"/>
              </a:lnSpc>
              <a:spcBef>
                <a:spcPts val="100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la proposta di regolamento sugli</a:t>
            </a:r>
            <a:r>
              <a:rPr lang="it-IT" b="1" i="0" u="none" strike="noStrike">
                <a:solidFill>
                  <a:srgbClr val="00B0F0"/>
                </a:solidFill>
                <a:latin typeface="Calibri"/>
                <a:ea typeface="Calibri"/>
                <a:cs typeface="Calibri"/>
                <a:sym typeface="Calibri"/>
              </a:rPr>
              <a:t> </a:t>
            </a:r>
            <a:r>
              <a:rPr lang="it-IT" b="1" i="0" u="sng" strike="noStrike">
                <a:solidFill>
                  <a:srgbClr val="00B0F0"/>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orientamenti per le infrastrutture energetiche transeuropee</a:t>
            </a:r>
            <a:r>
              <a:rPr lang="it-IT" b="0" i="0" u="none" strike="noStrike">
                <a:solidFill>
                  <a:srgbClr val="0C0C0C"/>
                </a:solidFill>
                <a:latin typeface="Calibri"/>
                <a:ea typeface="Calibri"/>
                <a:cs typeface="Calibri"/>
                <a:sym typeface="Calibri"/>
              </a:rPr>
              <a:t>, </a:t>
            </a:r>
            <a:endParaRPr/>
          </a:p>
          <a:p>
            <a:pPr marL="228600" lvl="0" indent="-228600" algn="just" rtl="0">
              <a:lnSpc>
                <a:spcPct val="90000"/>
              </a:lnSpc>
              <a:spcBef>
                <a:spcPts val="100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la </a:t>
            </a:r>
            <a:r>
              <a:rPr lang="it-IT" b="1" i="0" u="sng" strike="noStrike">
                <a:solidFill>
                  <a:srgbClr val="00B0F0"/>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strategia dell'UE per l'integrazione del sistema energetico</a:t>
            </a:r>
            <a:r>
              <a:rPr lang="it-IT" b="1" i="0" u="none" strike="noStrike">
                <a:solidFill>
                  <a:srgbClr val="00B0F0"/>
                </a:solidFill>
                <a:latin typeface="Calibri"/>
                <a:ea typeface="Calibri"/>
                <a:cs typeface="Calibri"/>
                <a:sym typeface="Calibri"/>
              </a:rPr>
              <a:t> </a:t>
            </a:r>
            <a:r>
              <a:rPr lang="it-IT" b="0" i="0" u="none" strike="noStrike">
                <a:solidFill>
                  <a:srgbClr val="0C0C0C"/>
                </a:solidFill>
                <a:latin typeface="Calibri"/>
                <a:ea typeface="Calibri"/>
                <a:cs typeface="Calibri"/>
                <a:sym typeface="Calibri"/>
              </a:rPr>
              <a:t>e la </a:t>
            </a:r>
            <a:r>
              <a:rPr lang="it-IT" b="1" i="0" u="sng" strike="noStrike">
                <a:solidFill>
                  <a:srgbClr val="00B0F0"/>
                </a:solidFill>
                <a:latin typeface="Calibri"/>
                <a:ea typeface="Calibri"/>
                <a:cs typeface="Calibri"/>
                <a:sym typeface="Calibri"/>
                <a:hlinkClick r:id="rId10">
                  <a:extLst>
                    <a:ext uri="{A12FA001-AC4F-418D-AE19-62706E023703}">
                      <ahyp:hlinkClr xmlns:ahyp="http://schemas.microsoft.com/office/drawing/2018/hyperlinkcolor" val="tx"/>
                    </a:ext>
                  </a:extLst>
                </a:hlinkClick>
              </a:rPr>
              <a:t>strategia dell'UE per l'idrogeno</a:t>
            </a:r>
            <a:r>
              <a:rPr lang="it-IT" b="0" i="0" u="none" strike="noStrike">
                <a:solidFill>
                  <a:srgbClr val="0C0C0C"/>
                </a:solidFill>
                <a:latin typeface="Calibri"/>
                <a:ea typeface="Calibri"/>
                <a:cs typeface="Calibri"/>
                <a:sym typeface="Calibri"/>
              </a:rPr>
              <a:t>. </a:t>
            </a:r>
            <a:endParaRPr/>
          </a:p>
          <a:p>
            <a:pPr marL="228600" lvl="0" indent="-228600" algn="just" rtl="0">
              <a:lnSpc>
                <a:spcPct val="90000"/>
              </a:lnSpc>
              <a:spcBef>
                <a:spcPts val="1000"/>
              </a:spcBef>
              <a:spcAft>
                <a:spcPts val="0"/>
              </a:spcAft>
              <a:buClr>
                <a:srgbClr val="0C0C0C"/>
              </a:buClr>
              <a:buSzPct val="100000"/>
              <a:buChar char="•"/>
            </a:pPr>
            <a:r>
              <a:rPr lang="it-IT" b="0" i="0" u="none" strike="noStrike">
                <a:solidFill>
                  <a:srgbClr val="0C0C0C"/>
                </a:solidFill>
                <a:latin typeface="Calibri"/>
                <a:ea typeface="Calibri"/>
                <a:cs typeface="Calibri"/>
                <a:sym typeface="Calibri"/>
              </a:rPr>
              <a:t>In aggiunta, il 24 febbraio 2021 la Commissione ha adottato una nuova </a:t>
            </a:r>
            <a:r>
              <a:rPr lang="it-IT" b="1" i="0" u="sng" strike="noStrike">
                <a:solidFill>
                  <a:srgbClr val="00B0F0"/>
                </a:solidFill>
                <a:latin typeface="Calibri"/>
                <a:ea typeface="Calibri"/>
                <a:cs typeface="Calibri"/>
                <a:sym typeface="Calibri"/>
                <a:hlinkClick r:id="rId11">
                  <a:extLst>
                    <a:ext uri="{A12FA001-AC4F-418D-AE19-62706E023703}">
                      <ahyp:hlinkClr xmlns:ahyp="http://schemas.microsoft.com/office/drawing/2018/hyperlinkcolor" val="tx"/>
                    </a:ext>
                  </a:extLst>
                </a:hlinkClick>
              </a:rPr>
              <a:t>strategia dell'UE di adattamento ai cambiamenti climatici</a:t>
            </a:r>
            <a:r>
              <a:rPr lang="it-IT" b="0" i="0" u="none" strike="noStrike">
                <a:solidFill>
                  <a:srgbClr val="0C0C0C"/>
                </a:solidFill>
                <a:latin typeface="Calibri"/>
                <a:ea typeface="Calibri"/>
                <a:cs typeface="Calibri"/>
                <a:sym typeface="Calibri"/>
              </a:rPr>
              <a:t>, che stabilisce come l'UE possa adattarsi agli effetti inevitabili dei cambiamenti climatici e diventare resiliente a tali cambiamenti entro il 2050. </a:t>
            </a:r>
            <a:endParaRPr/>
          </a:p>
          <a:p>
            <a:pPr marL="228600" lvl="0" indent="-104140" algn="l" rtl="0">
              <a:lnSpc>
                <a:spcPct val="90000"/>
              </a:lnSpc>
              <a:spcBef>
                <a:spcPts val="1000"/>
              </a:spcBef>
              <a:spcAft>
                <a:spcPts val="0"/>
              </a:spcAft>
              <a:buClr>
                <a:schemeClr val="dk1"/>
              </a:buClr>
              <a:buSzPct val="1000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EF47EE-0F20-2376-6A71-291DEEA0DBCC}"/>
              </a:ext>
            </a:extLst>
          </p:cNvPr>
          <p:cNvSpPr>
            <a:spLocks noGrp="1"/>
          </p:cNvSpPr>
          <p:nvPr>
            <p:ph type="title"/>
          </p:nvPr>
        </p:nvSpPr>
        <p:spPr>
          <a:xfrm>
            <a:off x="838200" y="365125"/>
            <a:ext cx="10515600" cy="968375"/>
          </a:xfrm>
        </p:spPr>
        <p:txBody>
          <a:bodyPr/>
          <a:lstStyle/>
          <a:p>
            <a:r>
              <a:rPr lang="it-IT" b="1" dirty="0">
                <a:solidFill>
                  <a:srgbClr val="00B050"/>
                </a:solidFill>
              </a:rPr>
              <a:t>Indice </a:t>
            </a:r>
          </a:p>
        </p:txBody>
      </p:sp>
      <p:sp>
        <p:nvSpPr>
          <p:cNvPr id="3" name="Segnaposto contenuto 2">
            <a:extLst>
              <a:ext uri="{FF2B5EF4-FFF2-40B4-BE49-F238E27FC236}">
                <a16:creationId xmlns:a16="http://schemas.microsoft.com/office/drawing/2014/main" id="{DAB267B7-2701-CF0D-2CC6-BA2D2A544399}"/>
              </a:ext>
            </a:extLst>
          </p:cNvPr>
          <p:cNvSpPr>
            <a:spLocks noGrp="1"/>
          </p:cNvSpPr>
          <p:nvPr>
            <p:ph idx="1"/>
          </p:nvPr>
        </p:nvSpPr>
        <p:spPr>
          <a:xfrm>
            <a:off x="838200" y="1825624"/>
            <a:ext cx="10515600" cy="4562475"/>
          </a:xfrm>
        </p:spPr>
        <p:txBody>
          <a:bodyPr>
            <a:normAutofit/>
          </a:bodyPr>
          <a:lstStyle/>
          <a:p>
            <a:pPr algn="just"/>
            <a:r>
              <a:rPr lang="it-IT" b="1" dirty="0">
                <a:solidFill>
                  <a:srgbClr val="00B050"/>
                </a:solidFill>
              </a:rPr>
              <a:t>Lezione 1</a:t>
            </a:r>
          </a:p>
          <a:p>
            <a:pPr algn="just">
              <a:lnSpc>
                <a:spcPct val="100000"/>
              </a:lnSpc>
              <a:spcBef>
                <a:spcPts val="0"/>
              </a:spcBef>
            </a:pPr>
            <a:r>
              <a:rPr lang="it-IT" sz="1800" b="1" i="1" dirty="0">
                <a:solidFill>
                  <a:srgbClr val="000000"/>
                </a:solidFill>
                <a:effectLst/>
                <a:ea typeface="Aptos" panose="020B0004020202020204" pitchFamily="34" charset="0"/>
                <a:cs typeface="Aptos" panose="020B0004020202020204" pitchFamily="34" charset="0"/>
              </a:rPr>
              <a:t>Gli obiettivi, i principi e il contesto del diritto e della politica dell'ambiente UE (I): </a:t>
            </a:r>
            <a:r>
              <a:rPr lang="it-IT" sz="1800" i="1" dirty="0" err="1">
                <a:solidFill>
                  <a:srgbClr val="000000"/>
                </a:solidFill>
                <a:effectLst/>
                <a:ea typeface="Aptos" panose="020B0004020202020204" pitchFamily="34" charset="0"/>
                <a:cs typeface="Aptos" panose="020B0004020202020204" pitchFamily="34" charset="0"/>
              </a:rPr>
              <a:t>a.i</a:t>
            </a:r>
            <a:r>
              <a:rPr lang="it-IT" sz="1800" dirty="0" err="1">
                <a:solidFill>
                  <a:srgbClr val="000000"/>
                </a:solidFill>
                <a:effectLst/>
                <a:ea typeface="Aptos" panose="020B0004020202020204" pitchFamily="34" charset="0"/>
                <a:cs typeface="Aptos" panose="020B0004020202020204" pitchFamily="34" charset="0"/>
              </a:rPr>
              <a:t>.</a:t>
            </a:r>
            <a:r>
              <a:rPr lang="it-IT" sz="1800" dirty="0">
                <a:solidFill>
                  <a:srgbClr val="000000"/>
                </a:solidFill>
                <a:effectLst/>
                <a:ea typeface="Aptos" panose="020B0004020202020204" pitchFamily="34" charset="0"/>
                <a:cs typeface="Aptos" panose="020B0004020202020204" pitchFamily="34" charset="0"/>
              </a:rPr>
              <a:t> Obiettivi; </a:t>
            </a:r>
            <a:r>
              <a:rPr lang="it-IT" sz="1800" i="1" dirty="0" err="1">
                <a:solidFill>
                  <a:srgbClr val="000000"/>
                </a:solidFill>
                <a:effectLst/>
                <a:ea typeface="Aptos" panose="020B0004020202020204" pitchFamily="34" charset="0"/>
                <a:cs typeface="Aptos" panose="020B0004020202020204" pitchFamily="34" charset="0"/>
              </a:rPr>
              <a:t>a.ii</a:t>
            </a:r>
            <a:r>
              <a:rPr lang="it-IT" sz="1800" i="1" dirty="0">
                <a:solidFill>
                  <a:srgbClr val="000000"/>
                </a:solidFill>
                <a:effectLst/>
                <a:ea typeface="Aptos" panose="020B0004020202020204" pitchFamily="34" charset="0"/>
                <a:cs typeface="Aptos" panose="020B0004020202020204" pitchFamily="34" charset="0"/>
              </a:rPr>
              <a:t>. </a:t>
            </a:r>
            <a:r>
              <a:rPr lang="it-IT" sz="1800" dirty="0">
                <a:solidFill>
                  <a:srgbClr val="000000"/>
                </a:solidFill>
                <a:effectLst/>
                <a:ea typeface="Aptos" panose="020B0004020202020204" pitchFamily="34" charset="0"/>
                <a:cs typeface="Aptos" panose="020B0004020202020204" pitchFamily="34" charset="0"/>
              </a:rPr>
              <a:t>Fasi del diritto dell'ambiente UE; </a:t>
            </a:r>
            <a:r>
              <a:rPr lang="it-IT" sz="1800" i="1" dirty="0" err="1">
                <a:solidFill>
                  <a:srgbClr val="000000"/>
                </a:solidFill>
                <a:effectLst/>
                <a:ea typeface="Aptos" panose="020B0004020202020204" pitchFamily="34" charset="0"/>
                <a:cs typeface="Aptos" panose="020B0004020202020204" pitchFamily="34" charset="0"/>
              </a:rPr>
              <a:t>b.i</a:t>
            </a:r>
            <a:r>
              <a:rPr lang="it-IT" sz="1800" i="1" dirty="0">
                <a:solidFill>
                  <a:srgbClr val="000000"/>
                </a:solidFill>
                <a:effectLst/>
                <a:ea typeface="Aptos" panose="020B0004020202020204" pitchFamily="34" charset="0"/>
                <a:cs typeface="Aptos" panose="020B0004020202020204" pitchFamily="34" charset="0"/>
              </a:rPr>
              <a:t>.</a:t>
            </a:r>
            <a:r>
              <a:rPr lang="it-IT" sz="1800" dirty="0">
                <a:solidFill>
                  <a:srgbClr val="000000"/>
                </a:solidFill>
                <a:effectLst/>
                <a:ea typeface="Aptos" panose="020B0004020202020204" pitchFamily="34" charset="0"/>
                <a:cs typeface="Aptos" panose="020B0004020202020204" pitchFamily="34" charset="0"/>
              </a:rPr>
              <a:t> contesto del diritto ambientale UE; </a:t>
            </a:r>
            <a:r>
              <a:rPr lang="it-IT" sz="1800" i="1" dirty="0" err="1">
                <a:solidFill>
                  <a:srgbClr val="000000"/>
                </a:solidFill>
                <a:effectLst/>
                <a:ea typeface="Aptos" panose="020B0004020202020204" pitchFamily="34" charset="0"/>
                <a:cs typeface="Aptos" panose="020B0004020202020204" pitchFamily="34" charset="0"/>
              </a:rPr>
              <a:t>b.ii</a:t>
            </a:r>
            <a:r>
              <a:rPr lang="it-IT" sz="1800" i="1" dirty="0">
                <a:solidFill>
                  <a:srgbClr val="000000"/>
                </a:solidFill>
                <a:effectLst/>
                <a:ea typeface="Aptos" panose="020B0004020202020204" pitchFamily="34" charset="0"/>
                <a:cs typeface="Aptos" panose="020B0004020202020204" pitchFamily="34" charset="0"/>
              </a:rPr>
              <a:t>.</a:t>
            </a:r>
            <a:r>
              <a:rPr lang="it-IT" sz="1800" dirty="0">
                <a:solidFill>
                  <a:srgbClr val="000000"/>
                </a:solidFill>
                <a:effectLst/>
                <a:ea typeface="Aptos" panose="020B0004020202020204" pitchFamily="34" charset="0"/>
                <a:cs typeface="Aptos" panose="020B0004020202020204" pitchFamily="34" charset="0"/>
              </a:rPr>
              <a:t> Diritto dell'ambiente UE e DI</a:t>
            </a:r>
          </a:p>
          <a:p>
            <a:pPr algn="just">
              <a:lnSpc>
                <a:spcPct val="100000"/>
              </a:lnSpc>
              <a:spcBef>
                <a:spcPts val="0"/>
              </a:spcBef>
            </a:pPr>
            <a:endParaRPr lang="it-IT" sz="1800" dirty="0">
              <a:solidFill>
                <a:srgbClr val="000000"/>
              </a:solidFill>
              <a:effectLst/>
              <a:ea typeface="Aptos" panose="020B0004020202020204" pitchFamily="34" charset="0"/>
              <a:cs typeface="Aptos" panose="020B0004020202020204" pitchFamily="34" charset="0"/>
            </a:endParaRPr>
          </a:p>
          <a:p>
            <a:pPr algn="just">
              <a:lnSpc>
                <a:spcPct val="100000"/>
              </a:lnSpc>
              <a:spcBef>
                <a:spcPts val="0"/>
              </a:spcBef>
            </a:pPr>
            <a:r>
              <a:rPr lang="it-IT" b="1" dirty="0">
                <a:solidFill>
                  <a:srgbClr val="00B050"/>
                </a:solidFill>
              </a:rPr>
              <a:t>Lezione 2</a:t>
            </a:r>
          </a:p>
          <a:p>
            <a:pPr algn="just">
              <a:lnSpc>
                <a:spcPct val="100000"/>
              </a:lnSpc>
              <a:spcBef>
                <a:spcPts val="0"/>
              </a:spcBef>
            </a:pPr>
            <a:r>
              <a:rPr lang="it-IT" sz="1800" b="1" i="1" dirty="0">
                <a:solidFill>
                  <a:srgbClr val="000000"/>
                </a:solidFill>
              </a:rPr>
              <a:t>Gli obiettivi, i principi e il contesto del diritto e della politica dell'ambiente UE (II): </a:t>
            </a:r>
            <a:r>
              <a:rPr lang="it-IT" sz="1800" dirty="0" err="1">
                <a:solidFill>
                  <a:srgbClr val="000000"/>
                </a:solidFill>
              </a:rPr>
              <a:t>c.i.</a:t>
            </a:r>
            <a:r>
              <a:rPr lang="it-IT" sz="1800" dirty="0">
                <a:solidFill>
                  <a:srgbClr val="000000"/>
                </a:solidFill>
              </a:rPr>
              <a:t> Principio di precauzione; </a:t>
            </a:r>
            <a:r>
              <a:rPr lang="it-IT" sz="1800" dirty="0" err="1">
                <a:solidFill>
                  <a:srgbClr val="000000"/>
                </a:solidFill>
              </a:rPr>
              <a:t>c.ii</a:t>
            </a:r>
            <a:r>
              <a:rPr lang="it-IT" sz="1800" dirty="0">
                <a:solidFill>
                  <a:srgbClr val="000000"/>
                </a:solidFill>
              </a:rPr>
              <a:t>. Principio di Prevenzione; </a:t>
            </a:r>
            <a:r>
              <a:rPr lang="it-IT" sz="1800" dirty="0" err="1">
                <a:solidFill>
                  <a:srgbClr val="000000"/>
                </a:solidFill>
              </a:rPr>
              <a:t>c.iii</a:t>
            </a:r>
            <a:r>
              <a:rPr lang="it-IT" sz="1800" dirty="0">
                <a:solidFill>
                  <a:srgbClr val="000000"/>
                </a:solidFill>
              </a:rPr>
              <a:t> Principio di chi inquina paga; </a:t>
            </a:r>
            <a:r>
              <a:rPr lang="it-IT" sz="1800" dirty="0" err="1">
                <a:solidFill>
                  <a:srgbClr val="000000"/>
                </a:solidFill>
              </a:rPr>
              <a:t>c.iv</a:t>
            </a:r>
            <a:r>
              <a:rPr lang="it-IT" sz="1800" dirty="0">
                <a:solidFill>
                  <a:srgbClr val="000000"/>
                </a:solidFill>
              </a:rPr>
              <a:t>. Correggere l'inquinamento alla fonte; </a:t>
            </a:r>
          </a:p>
          <a:p>
            <a:pPr algn="just"/>
            <a:r>
              <a:rPr lang="it-IT" b="1" dirty="0">
                <a:solidFill>
                  <a:srgbClr val="00B050"/>
                </a:solidFill>
              </a:rPr>
              <a:t>Lezione 3</a:t>
            </a:r>
          </a:p>
          <a:p>
            <a:pPr algn="just"/>
            <a:r>
              <a:rPr lang="it-IT" dirty="0"/>
              <a:t> </a:t>
            </a:r>
            <a:r>
              <a:rPr lang="it-IT" sz="1800" b="1" i="1" dirty="0">
                <a:solidFill>
                  <a:srgbClr val="000000"/>
                </a:solidFill>
                <a:effectLst/>
                <a:ea typeface="Aptos" panose="020B0004020202020204" pitchFamily="34" charset="0"/>
                <a:cs typeface="Aptos" panose="020B0004020202020204" pitchFamily="34" charset="0"/>
              </a:rPr>
              <a:t>Il diritto e la politica dell'ambiente UE di fronte alla sfida dei cambiamenti climatici:</a:t>
            </a:r>
            <a:r>
              <a:rPr lang="it-IT" sz="1800" dirty="0">
                <a:solidFill>
                  <a:srgbClr val="000000"/>
                </a:solidFill>
                <a:effectLst/>
                <a:ea typeface="Aptos" panose="020B0004020202020204" pitchFamily="34" charset="0"/>
                <a:cs typeface="Aptos" panose="020B0004020202020204" pitchFamily="34" charset="0"/>
              </a:rPr>
              <a:t> </a:t>
            </a:r>
            <a:r>
              <a:rPr lang="it-IT" sz="1800" dirty="0" err="1">
                <a:solidFill>
                  <a:srgbClr val="000000"/>
                </a:solidFill>
                <a:effectLst/>
                <a:ea typeface="Aptos" panose="020B0004020202020204" pitchFamily="34" charset="0"/>
                <a:cs typeface="Aptos" panose="020B0004020202020204" pitchFamily="34" charset="0"/>
              </a:rPr>
              <a:t>a.i.</a:t>
            </a:r>
            <a:r>
              <a:rPr lang="it-IT" sz="1800" dirty="0">
                <a:solidFill>
                  <a:srgbClr val="000000"/>
                </a:solidFill>
                <a:effectLst/>
                <a:ea typeface="Aptos" panose="020B0004020202020204" pitchFamily="34" charset="0"/>
                <a:cs typeface="Aptos" panose="020B0004020202020204" pitchFamily="34" charset="0"/>
              </a:rPr>
              <a:t> Transizione verde; </a:t>
            </a:r>
            <a:r>
              <a:rPr lang="it-IT" sz="1800" dirty="0" err="1">
                <a:solidFill>
                  <a:srgbClr val="000000"/>
                </a:solidFill>
                <a:effectLst/>
                <a:ea typeface="Aptos" panose="020B0004020202020204" pitchFamily="34" charset="0"/>
                <a:cs typeface="Aptos" panose="020B0004020202020204" pitchFamily="34" charset="0"/>
              </a:rPr>
              <a:t>a.ii</a:t>
            </a:r>
            <a:r>
              <a:rPr lang="it-IT" sz="1800" dirty="0">
                <a:solidFill>
                  <a:srgbClr val="000000"/>
                </a:solidFill>
                <a:effectLst/>
                <a:ea typeface="Aptos" panose="020B0004020202020204" pitchFamily="34" charset="0"/>
                <a:cs typeface="Aptos" panose="020B0004020202020204" pitchFamily="34" charset="0"/>
              </a:rPr>
              <a:t>. Green Deal; </a:t>
            </a:r>
            <a:r>
              <a:rPr lang="it-IT" sz="1800" dirty="0" err="1">
                <a:solidFill>
                  <a:srgbClr val="000000"/>
                </a:solidFill>
                <a:effectLst/>
                <a:ea typeface="Aptos" panose="020B0004020202020204" pitchFamily="34" charset="0"/>
                <a:cs typeface="Aptos" panose="020B0004020202020204" pitchFamily="34" charset="0"/>
              </a:rPr>
              <a:t>b.i</a:t>
            </a:r>
            <a:r>
              <a:rPr lang="it-IT" sz="1800" dirty="0">
                <a:solidFill>
                  <a:srgbClr val="000000"/>
                </a:solidFill>
                <a:effectLst/>
                <a:ea typeface="Aptos" panose="020B0004020202020204" pitchFamily="34" charset="0"/>
                <a:cs typeface="Aptos" panose="020B0004020202020204" pitchFamily="34" charset="0"/>
              </a:rPr>
              <a:t>. </a:t>
            </a:r>
            <a:r>
              <a:rPr lang="it-IT" sz="1800" dirty="0" err="1">
                <a:solidFill>
                  <a:srgbClr val="000000"/>
                </a:solidFill>
                <a:effectLst/>
                <a:ea typeface="Aptos" panose="020B0004020202020204" pitchFamily="34" charset="0"/>
                <a:cs typeface="Aptos" panose="020B0004020202020204" pitchFamily="34" charset="0"/>
              </a:rPr>
              <a:t>RePowerEU</a:t>
            </a:r>
            <a:r>
              <a:rPr lang="it-IT" sz="1800" dirty="0">
                <a:solidFill>
                  <a:srgbClr val="000000"/>
                </a:solidFill>
                <a:effectLst/>
                <a:ea typeface="Aptos" panose="020B0004020202020204" pitchFamily="34" charset="0"/>
                <a:cs typeface="Aptos" panose="020B0004020202020204" pitchFamily="34" charset="0"/>
              </a:rPr>
              <a:t>; </a:t>
            </a:r>
            <a:r>
              <a:rPr lang="it-IT" sz="1800" dirty="0" err="1">
                <a:solidFill>
                  <a:srgbClr val="000000"/>
                </a:solidFill>
                <a:effectLst/>
                <a:ea typeface="Aptos" panose="020B0004020202020204" pitchFamily="34" charset="0"/>
                <a:cs typeface="Aptos" panose="020B0004020202020204" pitchFamily="34" charset="0"/>
              </a:rPr>
              <a:t>b.ii</a:t>
            </a:r>
            <a:r>
              <a:rPr lang="it-IT" sz="1800" dirty="0">
                <a:solidFill>
                  <a:srgbClr val="000000"/>
                </a:solidFill>
                <a:effectLst/>
                <a:ea typeface="Aptos" panose="020B0004020202020204" pitchFamily="34" charset="0"/>
                <a:cs typeface="Aptos" panose="020B0004020202020204" pitchFamily="34" charset="0"/>
              </a:rPr>
              <a:t>. Green Bonds</a:t>
            </a:r>
            <a:endParaRPr lang="it-IT" sz="1800" dirty="0">
              <a:effectLst/>
              <a:ea typeface="Aptos" panose="020B0004020202020204" pitchFamily="34" charset="0"/>
              <a:cs typeface="Aptos" panose="020B0004020202020204" pitchFamily="34" charset="0"/>
            </a:endParaRPr>
          </a:p>
          <a:p>
            <a:pPr marL="0" indent="0" algn="just">
              <a:buNone/>
            </a:pPr>
            <a:endParaRPr lang="it-IT" dirty="0"/>
          </a:p>
        </p:txBody>
      </p:sp>
    </p:spTree>
    <p:extLst>
      <p:ext uri="{BB962C8B-B14F-4D97-AF65-F5344CB8AC3E}">
        <p14:creationId xmlns:p14="http://schemas.microsoft.com/office/powerpoint/2010/main" val="3716676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err="1">
                <a:solidFill>
                  <a:srgbClr val="92D050"/>
                </a:solidFill>
              </a:rPr>
              <a:t>RepowerEU</a:t>
            </a:r>
            <a:endParaRPr dirty="0">
              <a:solidFill>
                <a:srgbClr val="92D050"/>
              </a:solidFill>
            </a:endParaRPr>
          </a:p>
        </p:txBody>
      </p:sp>
      <p:sp>
        <p:nvSpPr>
          <p:cNvPr id="171" name="Google Shape;171;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581660" indent="-457200">
              <a:buClr>
                <a:schemeClr val="dk1"/>
              </a:buClr>
              <a:buSzPct val="100000"/>
            </a:pPr>
            <a:r>
              <a:rPr lang="it-IT" b="0" i="0" u="none" strike="noStrike" dirty="0">
                <a:solidFill>
                  <a:srgbClr val="00B0F0"/>
                </a:solidFill>
                <a:effectLst/>
              </a:rPr>
              <a:t>Caratteristiche:</a:t>
            </a:r>
          </a:p>
          <a:p>
            <a:pPr marL="581660" indent="-457200">
              <a:buClr>
                <a:schemeClr val="dk1"/>
              </a:buClr>
              <a:buSzPct val="100000"/>
            </a:pPr>
            <a:r>
              <a:rPr lang="it-IT" b="0" i="0" u="none" strike="noStrike" dirty="0">
                <a:solidFill>
                  <a:srgbClr val="3E4951"/>
                </a:solidFill>
                <a:effectLst/>
              </a:rPr>
              <a:t>Il piano </a:t>
            </a:r>
            <a:r>
              <a:rPr lang="it-IT" b="0" i="0" u="none" strike="noStrike" dirty="0" err="1">
                <a:solidFill>
                  <a:srgbClr val="3E4951"/>
                </a:solidFill>
                <a:effectLst/>
              </a:rPr>
              <a:t>REPowerEU</a:t>
            </a:r>
            <a:r>
              <a:rPr lang="it-IT" b="0" i="0" u="none" strike="noStrike" dirty="0">
                <a:solidFill>
                  <a:srgbClr val="3E4951"/>
                </a:solidFill>
                <a:effectLst/>
              </a:rPr>
              <a:t> si basa sulla piena attuazione del pacchetto</a:t>
            </a:r>
          </a:p>
          <a:p>
            <a:pPr marL="581660" indent="-457200">
              <a:buClr>
                <a:schemeClr val="dk1"/>
              </a:buClr>
              <a:buSzPct val="100000"/>
            </a:pPr>
            <a:r>
              <a:rPr lang="it-IT" b="0" i="0" u="none" strike="noStrike" dirty="0">
                <a:solidFill>
                  <a:srgbClr val="3E4951"/>
                </a:solidFill>
                <a:effectLst/>
              </a:rPr>
              <a:t>"Pronti per il 55%". Il pacchetto fissa l'obiettivo di realizzare </a:t>
            </a:r>
            <a:r>
              <a:rPr lang="it-IT" b="1" i="0" u="none" strike="noStrike" dirty="0">
                <a:solidFill>
                  <a:srgbClr val="3E4951"/>
                </a:solidFill>
                <a:effectLst/>
              </a:rPr>
              <a:t>una riduzione pari almeno al 55% delle emissioni nette di gas a effetto serra entro il 2030 e la neutralità climatica entro il 2050</a:t>
            </a:r>
            <a:r>
              <a:rPr lang="it-IT" b="0" i="0" u="none" strike="noStrike" dirty="0">
                <a:solidFill>
                  <a:srgbClr val="3E4951"/>
                </a:solidFill>
                <a:effectLst/>
              </a:rPr>
              <a:t>, in linea con il Green Deal europeo.</a:t>
            </a:r>
            <a:endParaRPr dirty="0"/>
          </a:p>
        </p:txBody>
      </p:sp>
    </p:spTree>
    <p:extLst>
      <p:ext uri="{BB962C8B-B14F-4D97-AF65-F5344CB8AC3E}">
        <p14:creationId xmlns:p14="http://schemas.microsoft.com/office/powerpoint/2010/main" val="111874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err="1">
                <a:solidFill>
                  <a:srgbClr val="92D050"/>
                </a:solidFill>
              </a:rPr>
              <a:t>RepowerEU</a:t>
            </a:r>
            <a:endParaRPr dirty="0">
              <a:solidFill>
                <a:srgbClr val="92D050"/>
              </a:solidFill>
            </a:endParaRPr>
          </a:p>
        </p:txBody>
      </p:sp>
      <p:sp>
        <p:nvSpPr>
          <p:cNvPr id="171" name="Google Shape;171;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581660" indent="-457200">
              <a:buClr>
                <a:schemeClr val="dk1"/>
              </a:buClr>
              <a:buSzPct val="100000"/>
            </a:pPr>
            <a:r>
              <a:rPr lang="it-IT" b="0" i="0" u="none" strike="noStrike" dirty="0">
                <a:solidFill>
                  <a:srgbClr val="00B0F0"/>
                </a:solidFill>
                <a:effectLst/>
              </a:rPr>
              <a:t>Caratteristiche:</a:t>
            </a:r>
          </a:p>
          <a:p>
            <a:pPr marL="581660" indent="-457200">
              <a:buClr>
                <a:schemeClr val="dk1"/>
              </a:buClr>
              <a:buSzPct val="100000"/>
            </a:pPr>
            <a:r>
              <a:rPr lang="it-IT" b="0" i="0" u="none" strike="noStrike" dirty="0">
                <a:solidFill>
                  <a:srgbClr val="3E4951"/>
                </a:solidFill>
                <a:effectLst/>
                <a:latin typeface="Source Sans"/>
              </a:rPr>
              <a:t>I paesi UE aggiungono capitoli specifici ai rispettivi piani nazionali di ripresa e resilienza (PNRR) nel quadro di Next Generation EU per finanziare investimenti e riforme chiave che contribuiranno al conseguimento degli obiettivi di </a:t>
            </a:r>
            <a:r>
              <a:rPr lang="it-IT" b="0" i="0" u="none" strike="noStrike" dirty="0" err="1">
                <a:solidFill>
                  <a:srgbClr val="3E4951"/>
                </a:solidFill>
                <a:effectLst/>
                <a:latin typeface="Source Sans"/>
              </a:rPr>
              <a:t>REPowerEU</a:t>
            </a:r>
            <a:r>
              <a:rPr lang="it-IT" b="0" i="0" u="none" strike="noStrike" dirty="0">
                <a:solidFill>
                  <a:srgbClr val="3E4951"/>
                </a:solidFill>
                <a:effectLst/>
                <a:latin typeface="Source Sans"/>
              </a:rPr>
              <a:t>. Tra questi obiettivi figurano i </a:t>
            </a:r>
            <a:r>
              <a:rPr lang="it-IT" b="1" i="0" u="none" strike="noStrike" dirty="0">
                <a:solidFill>
                  <a:srgbClr val="3E4951"/>
                </a:solidFill>
                <a:effectLst/>
                <a:latin typeface="Source Sans"/>
              </a:rPr>
              <a:t>risparmi energetici</a:t>
            </a:r>
            <a:r>
              <a:rPr lang="it-IT" b="0" i="0" u="none" strike="noStrike" dirty="0">
                <a:solidFill>
                  <a:srgbClr val="3E4951"/>
                </a:solidFill>
                <a:effectLst/>
                <a:latin typeface="Source Sans"/>
              </a:rPr>
              <a:t>, la </a:t>
            </a:r>
            <a:r>
              <a:rPr lang="it-IT" b="1" i="0" u="none" strike="noStrike" dirty="0">
                <a:solidFill>
                  <a:srgbClr val="3E4951"/>
                </a:solidFill>
                <a:effectLst/>
                <a:latin typeface="Source Sans"/>
              </a:rPr>
              <a:t>diversificazione degli approvvigionamenti energetici</a:t>
            </a:r>
            <a:r>
              <a:rPr lang="it-IT" b="0" i="0" u="none" strike="noStrike" dirty="0">
                <a:solidFill>
                  <a:srgbClr val="3E4951"/>
                </a:solidFill>
                <a:effectLst/>
                <a:latin typeface="Source Sans"/>
              </a:rPr>
              <a:t> e una </a:t>
            </a:r>
            <a:r>
              <a:rPr lang="it-IT" b="1" i="0" u="none" strike="noStrike" dirty="0">
                <a:solidFill>
                  <a:srgbClr val="3E4951"/>
                </a:solidFill>
                <a:effectLst/>
                <a:latin typeface="Source Sans"/>
              </a:rPr>
              <a:t>diffusione più rapida delle energie rinnovabili</a:t>
            </a:r>
            <a:r>
              <a:rPr lang="it-IT" b="0" i="0" u="none" strike="noStrike" dirty="0">
                <a:solidFill>
                  <a:srgbClr val="3E4951"/>
                </a:solidFill>
                <a:effectLst/>
                <a:latin typeface="Source Sans"/>
              </a:rPr>
              <a:t>.</a:t>
            </a:r>
            <a:endParaRPr dirty="0"/>
          </a:p>
        </p:txBody>
      </p:sp>
    </p:spTree>
    <p:extLst>
      <p:ext uri="{BB962C8B-B14F-4D97-AF65-F5344CB8AC3E}">
        <p14:creationId xmlns:p14="http://schemas.microsoft.com/office/powerpoint/2010/main" val="42925673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err="1">
                <a:solidFill>
                  <a:srgbClr val="92D050"/>
                </a:solidFill>
              </a:rPr>
              <a:t>RepowerEU</a:t>
            </a:r>
            <a:endParaRPr dirty="0">
              <a:solidFill>
                <a:srgbClr val="92D050"/>
              </a:solidFill>
            </a:endParaRPr>
          </a:p>
        </p:txBody>
      </p:sp>
      <p:sp>
        <p:nvSpPr>
          <p:cNvPr id="171" name="Google Shape;171;p15"/>
          <p:cNvSpPr txBox="1">
            <a:spLocks noGrp="1"/>
          </p:cNvSpPr>
          <p:nvPr>
            <p:ph type="body" idx="1"/>
          </p:nvPr>
        </p:nvSpPr>
        <p:spPr>
          <a:xfrm>
            <a:off x="838200" y="1465545"/>
            <a:ext cx="10515600" cy="5027330"/>
          </a:xfrm>
          <a:prstGeom prst="rect">
            <a:avLst/>
          </a:prstGeom>
          <a:noFill/>
          <a:ln>
            <a:noFill/>
          </a:ln>
        </p:spPr>
        <p:txBody>
          <a:bodyPr spcFirstLastPara="1" wrap="square" lIns="91425" tIns="45700" rIns="91425" bIns="45700" anchor="t" anchorCtr="0">
            <a:normAutofit fontScale="85000" lnSpcReduction="20000"/>
          </a:bodyPr>
          <a:lstStyle/>
          <a:p>
            <a:pPr algn="l"/>
            <a:r>
              <a:rPr lang="it-IT" b="0" i="0" u="none" strike="noStrike" dirty="0">
                <a:solidFill>
                  <a:srgbClr val="00B0F0"/>
                </a:solidFill>
                <a:effectLst/>
                <a:latin typeface="Source Sans"/>
              </a:rPr>
              <a:t>Nello specifico le riforme e gli investimenti dovrebbero concentrarsi sui seguenti aspetti:</a:t>
            </a:r>
          </a:p>
          <a:p>
            <a:pPr lvl="1"/>
            <a:r>
              <a:rPr lang="it-IT" b="0" i="0" u="none" strike="noStrike" dirty="0">
                <a:solidFill>
                  <a:srgbClr val="3E4951"/>
                </a:solidFill>
                <a:effectLst/>
                <a:latin typeface="Source Sans"/>
              </a:rPr>
              <a:t>il miglioramento delle </a:t>
            </a:r>
            <a:r>
              <a:rPr lang="it-IT" b="1" i="0" u="none" strike="noStrike" dirty="0">
                <a:solidFill>
                  <a:srgbClr val="3E4951"/>
                </a:solidFill>
                <a:effectLst/>
                <a:latin typeface="Source Sans"/>
              </a:rPr>
              <a:t>infrastrutture e degli impianti energetici</a:t>
            </a:r>
            <a:r>
              <a:rPr lang="it-IT" b="0" i="0" u="none" strike="noStrike" dirty="0">
                <a:solidFill>
                  <a:srgbClr val="3E4951"/>
                </a:solidFill>
                <a:effectLst/>
                <a:latin typeface="Source Sans"/>
              </a:rPr>
              <a:t> per soddisfare il fabbisogno immediato di sicurezza dell'approvvigionamento di gas, incluso il gas naturale liquefatto (GNL), in particolare per consentire la diversificazione dell'approvvigionamento, negli interessi dell'UE nel suo complesso</a:t>
            </a:r>
          </a:p>
          <a:p>
            <a:pPr lvl="1"/>
            <a:r>
              <a:rPr lang="it-IT" b="0" i="0" u="none" strike="noStrike" dirty="0">
                <a:solidFill>
                  <a:srgbClr val="3E4951"/>
                </a:solidFill>
                <a:effectLst/>
                <a:latin typeface="Source Sans"/>
              </a:rPr>
              <a:t>l'aumento dell'</a:t>
            </a:r>
            <a:r>
              <a:rPr lang="it-IT" b="1" i="0" u="none" strike="noStrike" dirty="0">
                <a:solidFill>
                  <a:srgbClr val="3E4951"/>
                </a:solidFill>
                <a:effectLst/>
                <a:latin typeface="Source Sans"/>
              </a:rPr>
              <a:t>efficienza energetica</a:t>
            </a:r>
            <a:r>
              <a:rPr lang="it-IT" b="0" i="0" u="none" strike="noStrike" dirty="0">
                <a:solidFill>
                  <a:srgbClr val="3E4951"/>
                </a:solidFill>
                <a:effectLst/>
                <a:latin typeface="Source Sans"/>
              </a:rPr>
              <a:t> nell'edilizia</a:t>
            </a:r>
          </a:p>
          <a:p>
            <a:pPr lvl="1"/>
            <a:r>
              <a:rPr lang="it-IT" b="0" i="0" u="none" strike="noStrike" dirty="0">
                <a:solidFill>
                  <a:srgbClr val="3E4951"/>
                </a:solidFill>
                <a:effectLst/>
                <a:latin typeface="Source Sans"/>
              </a:rPr>
              <a:t>la </a:t>
            </a:r>
            <a:r>
              <a:rPr lang="it-IT" b="1" i="0" u="none" strike="noStrike" dirty="0">
                <a:solidFill>
                  <a:srgbClr val="3E4951"/>
                </a:solidFill>
                <a:effectLst/>
                <a:latin typeface="Source Sans"/>
              </a:rPr>
              <a:t>decarbonizzazione</a:t>
            </a:r>
            <a:r>
              <a:rPr lang="it-IT" b="0" i="0" u="none" strike="noStrike" dirty="0">
                <a:solidFill>
                  <a:srgbClr val="3E4951"/>
                </a:solidFill>
                <a:effectLst/>
                <a:latin typeface="Source Sans"/>
              </a:rPr>
              <a:t> dell'industria</a:t>
            </a:r>
          </a:p>
          <a:p>
            <a:pPr lvl="1"/>
            <a:r>
              <a:rPr lang="it-IT" b="0" i="0" u="none" strike="noStrike" dirty="0">
                <a:solidFill>
                  <a:srgbClr val="3E4951"/>
                </a:solidFill>
                <a:effectLst/>
                <a:latin typeface="Source Sans"/>
              </a:rPr>
              <a:t>l'aumento della produzione e della diffusione di </a:t>
            </a:r>
            <a:r>
              <a:rPr lang="it-IT" b="1" i="0" u="none" strike="noStrike" dirty="0">
                <a:solidFill>
                  <a:srgbClr val="3E4951"/>
                </a:solidFill>
                <a:effectLst/>
                <a:latin typeface="Source Sans"/>
              </a:rPr>
              <a:t>biometano</a:t>
            </a:r>
            <a:r>
              <a:rPr lang="it-IT" b="0" i="0" u="none" strike="noStrike" dirty="0">
                <a:solidFill>
                  <a:srgbClr val="3E4951"/>
                </a:solidFill>
                <a:effectLst/>
                <a:latin typeface="Source Sans"/>
              </a:rPr>
              <a:t> sostenibile e di </a:t>
            </a:r>
            <a:r>
              <a:rPr lang="it-IT" b="1" i="0" u="none" strike="noStrike" dirty="0">
                <a:solidFill>
                  <a:srgbClr val="3E4951"/>
                </a:solidFill>
                <a:effectLst/>
                <a:latin typeface="Source Sans"/>
              </a:rPr>
              <a:t>idrogeno</a:t>
            </a:r>
            <a:r>
              <a:rPr lang="it-IT" b="0" i="0" u="none" strike="noStrike" dirty="0">
                <a:solidFill>
                  <a:srgbClr val="3E4951"/>
                </a:solidFill>
                <a:effectLst/>
                <a:latin typeface="Source Sans"/>
              </a:rPr>
              <a:t> rinnovabile o ottenuto senza combustibili fossili</a:t>
            </a:r>
          </a:p>
          <a:p>
            <a:pPr lvl="1"/>
            <a:r>
              <a:rPr lang="it-IT" b="0" i="0" u="none" strike="noStrike" dirty="0">
                <a:solidFill>
                  <a:srgbClr val="3E4951"/>
                </a:solidFill>
                <a:effectLst/>
                <a:latin typeface="Source Sans"/>
              </a:rPr>
              <a:t>l'aumento della quota e la diffusione più rapida delle </a:t>
            </a:r>
            <a:r>
              <a:rPr lang="it-IT" b="1" i="0" u="none" strike="noStrike" dirty="0">
                <a:solidFill>
                  <a:srgbClr val="3E4951"/>
                </a:solidFill>
                <a:effectLst/>
                <a:latin typeface="Source Sans"/>
              </a:rPr>
              <a:t>energie rinnovabili</a:t>
            </a:r>
            <a:endParaRPr lang="it-IT" b="0" i="0" u="none" strike="noStrike" dirty="0">
              <a:solidFill>
                <a:srgbClr val="3E4951"/>
              </a:solidFill>
              <a:effectLst/>
              <a:latin typeface="Source Sans"/>
            </a:endParaRPr>
          </a:p>
          <a:p>
            <a:pPr lvl="1"/>
            <a:r>
              <a:rPr lang="it-IT" b="0" i="0" u="none" strike="noStrike" dirty="0">
                <a:solidFill>
                  <a:srgbClr val="3E4951"/>
                </a:solidFill>
                <a:effectLst/>
                <a:latin typeface="Source Sans"/>
              </a:rPr>
              <a:t>la lotta alla </a:t>
            </a:r>
            <a:r>
              <a:rPr lang="it-IT" b="1" i="0" u="none" strike="noStrike" dirty="0">
                <a:solidFill>
                  <a:srgbClr val="3E4951"/>
                </a:solidFill>
                <a:effectLst/>
                <a:latin typeface="Source Sans"/>
              </a:rPr>
              <a:t>povertà energetica</a:t>
            </a:r>
            <a:endParaRPr lang="it-IT" b="0" i="0" u="none" strike="noStrike" dirty="0">
              <a:solidFill>
                <a:srgbClr val="3E4951"/>
              </a:solidFill>
              <a:effectLst/>
              <a:latin typeface="Source Sans"/>
            </a:endParaRPr>
          </a:p>
          <a:p>
            <a:pPr lvl="1"/>
            <a:r>
              <a:rPr lang="it-IT" b="0" i="0" u="none" strike="noStrike" dirty="0">
                <a:solidFill>
                  <a:srgbClr val="3E4951"/>
                </a:solidFill>
                <a:effectLst/>
                <a:latin typeface="Source Sans"/>
              </a:rPr>
              <a:t>gli incentivi per </a:t>
            </a:r>
            <a:r>
              <a:rPr lang="it-IT" b="1" i="0" u="none" strike="noStrike" dirty="0">
                <a:solidFill>
                  <a:srgbClr val="3E4951"/>
                </a:solidFill>
                <a:effectLst/>
                <a:latin typeface="Source Sans"/>
              </a:rPr>
              <a:t>ridurre la domanda di energia</a:t>
            </a:r>
            <a:endParaRPr lang="it-IT" b="0" i="0" u="none" strike="noStrike" dirty="0">
              <a:solidFill>
                <a:srgbClr val="3E4951"/>
              </a:solidFill>
              <a:effectLst/>
              <a:latin typeface="Source Sans"/>
            </a:endParaRPr>
          </a:p>
          <a:p>
            <a:pPr lvl="1"/>
            <a:r>
              <a:rPr lang="it-IT" b="0" i="0" u="none" strike="noStrike" dirty="0">
                <a:solidFill>
                  <a:srgbClr val="3E4951"/>
                </a:solidFill>
                <a:effectLst/>
                <a:latin typeface="Source Sans"/>
              </a:rPr>
              <a:t>l'eliminazione delle strozzature interne e transfrontaliere nella trasmissione e nella distribuzione di energia e il sostegno ai </a:t>
            </a:r>
            <a:r>
              <a:rPr lang="it-IT" b="1" i="0" u="none" strike="noStrike" dirty="0">
                <a:solidFill>
                  <a:srgbClr val="3E4951"/>
                </a:solidFill>
                <a:effectLst/>
                <a:latin typeface="Source Sans"/>
              </a:rPr>
              <a:t>trasporti a zero emissioni</a:t>
            </a:r>
            <a:r>
              <a:rPr lang="it-IT" b="0" i="0" u="none" strike="noStrike" dirty="0">
                <a:solidFill>
                  <a:srgbClr val="3E4951"/>
                </a:solidFill>
                <a:effectLst/>
                <a:latin typeface="Source Sans"/>
              </a:rPr>
              <a:t> e alle relative infrastrutture, comprese le ferrovie</a:t>
            </a:r>
          </a:p>
          <a:p>
            <a:pPr lvl="1"/>
            <a:r>
              <a:rPr lang="it-IT" b="0" i="0" u="none" strike="noStrike" dirty="0">
                <a:solidFill>
                  <a:srgbClr val="3E4951"/>
                </a:solidFill>
                <a:effectLst/>
                <a:latin typeface="Source Sans"/>
              </a:rPr>
              <a:t>il sostegno allo </a:t>
            </a:r>
            <a:r>
              <a:rPr lang="it-IT" b="1" i="0" u="none" strike="noStrike" dirty="0">
                <a:solidFill>
                  <a:srgbClr val="3E4951"/>
                </a:solidFill>
                <a:effectLst/>
                <a:latin typeface="Source Sans"/>
              </a:rPr>
              <a:t>stoccaggio di energia elettrica</a:t>
            </a:r>
            <a:endParaRPr lang="it-IT" b="0" i="0" u="none" strike="noStrike" dirty="0">
              <a:solidFill>
                <a:srgbClr val="3E4951"/>
              </a:solidFill>
              <a:effectLst/>
              <a:latin typeface="Source Sans"/>
            </a:endParaRPr>
          </a:p>
        </p:txBody>
      </p:sp>
    </p:spTree>
    <p:extLst>
      <p:ext uri="{BB962C8B-B14F-4D97-AF65-F5344CB8AC3E}">
        <p14:creationId xmlns:p14="http://schemas.microsoft.com/office/powerpoint/2010/main" val="38413938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err="1">
                <a:solidFill>
                  <a:srgbClr val="92D050"/>
                </a:solidFill>
              </a:rPr>
              <a:t>RepowerEU</a:t>
            </a:r>
            <a:endParaRPr dirty="0">
              <a:solidFill>
                <a:srgbClr val="92D050"/>
              </a:solidFill>
            </a:endParaRPr>
          </a:p>
        </p:txBody>
      </p:sp>
      <p:sp>
        <p:nvSpPr>
          <p:cNvPr id="171" name="Google Shape;171;p15"/>
          <p:cNvSpPr txBox="1">
            <a:spLocks noGrp="1"/>
          </p:cNvSpPr>
          <p:nvPr>
            <p:ph type="body" idx="1"/>
          </p:nvPr>
        </p:nvSpPr>
        <p:spPr>
          <a:xfrm>
            <a:off x="838200" y="1465545"/>
            <a:ext cx="10515600" cy="5027330"/>
          </a:xfrm>
          <a:prstGeom prst="rect">
            <a:avLst/>
          </a:prstGeom>
          <a:noFill/>
          <a:ln>
            <a:noFill/>
          </a:ln>
        </p:spPr>
        <p:txBody>
          <a:bodyPr spcFirstLastPara="1" wrap="square" lIns="91425" tIns="45700" rIns="91425" bIns="45700" anchor="t" anchorCtr="0">
            <a:normAutofit/>
          </a:bodyPr>
          <a:lstStyle/>
          <a:p>
            <a:pPr algn="l"/>
            <a:r>
              <a:rPr lang="it-IT" b="0" i="0" u="none" strike="noStrike" dirty="0">
                <a:solidFill>
                  <a:srgbClr val="3E4951"/>
                </a:solidFill>
                <a:effectLst/>
                <a:latin typeface="Source Sans"/>
              </a:rPr>
              <a:t>Gli Stati membri devono garantire sinergie e complementarità tra le misure già finanziate a titolo del dispositivo per la ripresa e la resilienza (RRF) e le iniziative sostenute attraverso altri fondi nazionali o dell'UE.</a:t>
            </a:r>
          </a:p>
          <a:p>
            <a:pPr algn="l"/>
            <a:r>
              <a:rPr lang="it-IT" b="0" i="0" u="none" strike="noStrike" dirty="0">
                <a:solidFill>
                  <a:srgbClr val="3E4951"/>
                </a:solidFill>
                <a:effectLst/>
                <a:latin typeface="Source Sans"/>
              </a:rPr>
              <a:t>I capitoli dedicati al piano </a:t>
            </a:r>
            <a:r>
              <a:rPr lang="it-IT" b="0" i="0" u="none" strike="noStrike" dirty="0" err="1">
                <a:solidFill>
                  <a:srgbClr val="3E4951"/>
                </a:solidFill>
                <a:effectLst/>
                <a:latin typeface="Source Sans"/>
              </a:rPr>
              <a:t>REPowerEU</a:t>
            </a:r>
            <a:r>
              <a:rPr lang="it-IT" b="0" i="0" u="none" strike="noStrike" dirty="0">
                <a:solidFill>
                  <a:srgbClr val="3E4951"/>
                </a:solidFill>
                <a:effectLst/>
                <a:latin typeface="Source Sans"/>
              </a:rPr>
              <a:t> delineano nuove riforme e nuovi investimenti, avviati a partire dal 1º febbraio 2022, e/o gli aspetti rafforzati delle riforme e degli investimenti già inclusi nei piani per la ripresa e la resilienza (PRR) adottati, insieme ai corrispondenti traguardi e obiettivi.</a:t>
            </a:r>
          </a:p>
        </p:txBody>
      </p:sp>
    </p:spTree>
    <p:extLst>
      <p:ext uri="{BB962C8B-B14F-4D97-AF65-F5344CB8AC3E}">
        <p14:creationId xmlns:p14="http://schemas.microsoft.com/office/powerpoint/2010/main" val="2482108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err="1">
                <a:solidFill>
                  <a:srgbClr val="92D050"/>
                </a:solidFill>
              </a:rPr>
              <a:t>RepowerEU</a:t>
            </a:r>
            <a:endParaRPr dirty="0">
              <a:solidFill>
                <a:srgbClr val="92D050"/>
              </a:solidFill>
            </a:endParaRPr>
          </a:p>
        </p:txBody>
      </p:sp>
      <p:sp>
        <p:nvSpPr>
          <p:cNvPr id="171" name="Google Shape;171;p15"/>
          <p:cNvSpPr txBox="1">
            <a:spLocks noGrp="1"/>
          </p:cNvSpPr>
          <p:nvPr>
            <p:ph type="body" idx="1"/>
          </p:nvPr>
        </p:nvSpPr>
        <p:spPr>
          <a:xfrm>
            <a:off x="838200" y="1465545"/>
            <a:ext cx="10515600" cy="5027330"/>
          </a:xfrm>
          <a:prstGeom prst="rect">
            <a:avLst/>
          </a:prstGeom>
          <a:noFill/>
          <a:ln>
            <a:noFill/>
          </a:ln>
        </p:spPr>
        <p:txBody>
          <a:bodyPr spcFirstLastPara="1" wrap="square" lIns="91425" tIns="45700" rIns="91425" bIns="45700" anchor="t" anchorCtr="0">
            <a:normAutofit fontScale="92500" lnSpcReduction="20000"/>
          </a:bodyPr>
          <a:lstStyle/>
          <a:p>
            <a:pPr algn="l"/>
            <a:r>
              <a:rPr lang="it-IT" i="0" u="none" strike="noStrike" dirty="0">
                <a:solidFill>
                  <a:srgbClr val="00B0F0"/>
                </a:solidFill>
                <a:effectLst/>
                <a:latin typeface="Source Sans"/>
              </a:rPr>
              <a:t>Come è finanziato il </a:t>
            </a:r>
            <a:r>
              <a:rPr lang="it-IT" i="0" u="none" strike="noStrike" dirty="0" err="1">
                <a:solidFill>
                  <a:srgbClr val="00B0F0"/>
                </a:solidFill>
                <a:effectLst/>
                <a:latin typeface="Source Sans"/>
              </a:rPr>
              <a:t>RepowerEU</a:t>
            </a:r>
            <a:r>
              <a:rPr lang="it-IT" i="0" u="none" strike="noStrike" dirty="0">
                <a:solidFill>
                  <a:srgbClr val="00B0F0"/>
                </a:solidFill>
                <a:effectLst/>
                <a:latin typeface="Source Sans"/>
              </a:rPr>
              <a:t>?</a:t>
            </a:r>
          </a:p>
          <a:p>
            <a:pPr algn="l"/>
            <a:r>
              <a:rPr lang="it-IT" b="0" i="0" u="none" strike="noStrike" dirty="0">
                <a:solidFill>
                  <a:srgbClr val="3E4951"/>
                </a:solidFill>
                <a:effectLst/>
                <a:latin typeface="Source Sans"/>
              </a:rPr>
              <a:t>Il </a:t>
            </a:r>
            <a:r>
              <a:rPr lang="it-IT" b="1" i="0" u="none" strike="noStrike" dirty="0">
                <a:solidFill>
                  <a:srgbClr val="3E4951"/>
                </a:solidFill>
                <a:effectLst/>
                <a:latin typeface="Source Sans"/>
              </a:rPr>
              <a:t>dispositivo per la ripresa e la resilienza (RRF)</a:t>
            </a:r>
            <a:r>
              <a:rPr lang="it-IT" b="0" i="0" u="none" strike="noStrike" dirty="0">
                <a:solidFill>
                  <a:srgbClr val="3E4951"/>
                </a:solidFill>
                <a:effectLst/>
                <a:latin typeface="Source Sans"/>
              </a:rPr>
              <a:t> è la principale fonte di finanziamento di </a:t>
            </a:r>
            <a:r>
              <a:rPr lang="it-IT" b="0" i="0" u="none" strike="noStrike" dirty="0" err="1">
                <a:solidFill>
                  <a:srgbClr val="3E4951"/>
                </a:solidFill>
                <a:effectLst/>
                <a:latin typeface="Source Sans"/>
              </a:rPr>
              <a:t>REPowerEU</a:t>
            </a:r>
            <a:r>
              <a:rPr lang="it-IT" b="0" i="0" u="none" strike="noStrike" dirty="0">
                <a:solidFill>
                  <a:srgbClr val="3E4951"/>
                </a:solidFill>
                <a:effectLst/>
                <a:latin typeface="Source Sans"/>
              </a:rPr>
              <a:t>. Nello specifico, i capitoli dedicati al piano </a:t>
            </a:r>
            <a:r>
              <a:rPr lang="it-IT" b="0" i="0" u="none" strike="noStrike" dirty="0" err="1">
                <a:solidFill>
                  <a:srgbClr val="3E4951"/>
                </a:solidFill>
                <a:effectLst/>
                <a:latin typeface="Source Sans"/>
              </a:rPr>
              <a:t>REPowerEU</a:t>
            </a:r>
            <a:r>
              <a:rPr lang="it-IT" b="0" i="0" u="none" strike="noStrike" dirty="0">
                <a:solidFill>
                  <a:srgbClr val="3E4951"/>
                </a:solidFill>
                <a:effectLst/>
                <a:latin typeface="Source Sans"/>
              </a:rPr>
              <a:t> sono finanziati principalmente dai </a:t>
            </a:r>
            <a:r>
              <a:rPr lang="it-IT" b="1" i="0" u="none" strike="noStrike" dirty="0">
                <a:solidFill>
                  <a:srgbClr val="3E4951"/>
                </a:solidFill>
                <a:effectLst/>
                <a:latin typeface="Source Sans"/>
              </a:rPr>
              <a:t>prestiti rimanenti</a:t>
            </a:r>
            <a:r>
              <a:rPr lang="it-IT" b="0" i="0" u="none" strike="noStrike" dirty="0">
                <a:solidFill>
                  <a:srgbClr val="3E4951"/>
                </a:solidFill>
                <a:effectLst/>
                <a:latin typeface="Source Sans"/>
              </a:rPr>
              <a:t>, che ammontano a 225 miliardi di EUR.</a:t>
            </a:r>
          </a:p>
          <a:p>
            <a:pPr algn="l"/>
            <a:r>
              <a:rPr lang="it-IT" b="0" i="0" u="none" strike="noStrike" dirty="0">
                <a:solidFill>
                  <a:srgbClr val="3E4951"/>
                </a:solidFill>
                <a:effectLst/>
                <a:latin typeface="Source Sans"/>
              </a:rPr>
              <a:t>Il finanziamento delle </a:t>
            </a:r>
            <a:r>
              <a:rPr lang="it-IT" b="1" i="0" u="none" strike="noStrike" dirty="0">
                <a:solidFill>
                  <a:srgbClr val="3E4951"/>
                </a:solidFill>
                <a:effectLst/>
                <a:latin typeface="Source Sans"/>
              </a:rPr>
              <a:t>sovvenzioni, per un importo massimo di 20 miliardi di </a:t>
            </a:r>
            <a:r>
              <a:rPr lang="it-IT" b="1" i="0" u="none" strike="noStrike" dirty="0" err="1">
                <a:solidFill>
                  <a:srgbClr val="3E4951"/>
                </a:solidFill>
                <a:effectLst/>
                <a:latin typeface="Source Sans"/>
              </a:rPr>
              <a:t>EUR,</a:t>
            </a:r>
            <a:r>
              <a:rPr lang="it-IT" b="0" i="0" u="none" strike="noStrike" dirty="0" err="1">
                <a:solidFill>
                  <a:srgbClr val="3E4951"/>
                </a:solidFill>
                <a:effectLst/>
                <a:latin typeface="Source Sans"/>
              </a:rPr>
              <a:t>è</a:t>
            </a:r>
            <a:r>
              <a:rPr lang="it-IT" b="0" i="0" u="none" strike="noStrike" dirty="0">
                <a:solidFill>
                  <a:srgbClr val="3E4951"/>
                </a:solidFill>
                <a:effectLst/>
                <a:latin typeface="Source Sans"/>
              </a:rPr>
              <a:t> fornito per il 60% dal Fondo per l'innovazione e per il 40% dalla vendita di quote del sistema di scambio di quote di emissione (ETS).</a:t>
            </a:r>
          </a:p>
          <a:p>
            <a:pPr algn="l"/>
            <a:r>
              <a:rPr lang="it-IT" b="0" i="0" u="none" strike="noStrike" dirty="0">
                <a:solidFill>
                  <a:srgbClr val="3E4951"/>
                </a:solidFill>
                <a:effectLst/>
                <a:latin typeface="Source Sans"/>
              </a:rPr>
              <a:t>L'importo delle sovvenzioni per ciascuno Stato membro è assegnato sulla base di una formula che tiene in considerazione:</a:t>
            </a:r>
          </a:p>
          <a:p>
            <a:pPr algn="l">
              <a:buFont typeface="Arial" panose="020B0604020202020204" pitchFamily="34" charset="0"/>
              <a:buChar char="•"/>
            </a:pPr>
            <a:r>
              <a:rPr lang="it-IT" b="0" i="0" u="none" strike="noStrike" dirty="0">
                <a:solidFill>
                  <a:srgbClr val="3E4951"/>
                </a:solidFill>
                <a:effectLst/>
                <a:latin typeface="Source Sans"/>
              </a:rPr>
              <a:t>i criteri della politica di coesione</a:t>
            </a:r>
          </a:p>
          <a:p>
            <a:pPr algn="l">
              <a:buFont typeface="Arial" panose="020B0604020202020204" pitchFamily="34" charset="0"/>
              <a:buChar char="•"/>
            </a:pPr>
            <a:r>
              <a:rPr lang="it-IT" b="0" i="0" u="none" strike="noStrike" dirty="0">
                <a:solidFill>
                  <a:srgbClr val="3E4951"/>
                </a:solidFill>
                <a:effectLst/>
                <a:latin typeface="Source Sans"/>
              </a:rPr>
              <a:t>la dipendenza degli Stati membri dai combustibili fossili</a:t>
            </a:r>
          </a:p>
          <a:p>
            <a:pPr algn="l">
              <a:buFont typeface="Arial" panose="020B0604020202020204" pitchFamily="34" charset="0"/>
              <a:buChar char="•"/>
            </a:pPr>
            <a:r>
              <a:rPr lang="it-IT" b="0" i="0" u="none" strike="noStrike" dirty="0">
                <a:solidFill>
                  <a:srgbClr val="3E4951"/>
                </a:solidFill>
                <a:effectLst/>
                <a:latin typeface="Source Sans"/>
              </a:rPr>
              <a:t>l'aumento dei prezzi degli investimenti</a:t>
            </a:r>
          </a:p>
          <a:p>
            <a:pPr algn="l"/>
            <a:endParaRPr lang="it-IT" b="0" i="0" u="none" strike="noStrike" dirty="0">
              <a:solidFill>
                <a:srgbClr val="3E4951"/>
              </a:solidFill>
              <a:effectLst/>
              <a:latin typeface="Source Sans"/>
            </a:endParaRPr>
          </a:p>
        </p:txBody>
      </p:sp>
    </p:spTree>
    <p:extLst>
      <p:ext uri="{BB962C8B-B14F-4D97-AF65-F5344CB8AC3E}">
        <p14:creationId xmlns:p14="http://schemas.microsoft.com/office/powerpoint/2010/main" val="1739963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1</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8</a:t>
            </a:r>
          </a:p>
        </p:txBody>
      </p:sp>
    </p:spTree>
    <p:extLst>
      <p:ext uri="{BB962C8B-B14F-4D97-AF65-F5344CB8AC3E}">
        <p14:creationId xmlns:p14="http://schemas.microsoft.com/office/powerpoint/2010/main" val="195604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a:solidFill>
                  <a:srgbClr val="92D050"/>
                </a:solidFill>
              </a:rPr>
              <a:t>La politica dell’ambiente UE</a:t>
            </a:r>
            <a:endParaRPr dirty="0">
              <a:solidFill>
                <a:srgbClr val="92D050"/>
              </a:solidFill>
            </a:endParaRPr>
          </a:p>
        </p:txBody>
      </p:sp>
      <p:sp>
        <p:nvSpPr>
          <p:cNvPr id="93" name="Google Shape;93;p2"/>
          <p:cNvSpPr txBox="1">
            <a:spLocks noGrp="1"/>
          </p:cNvSpPr>
          <p:nvPr>
            <p:ph type="body" idx="1"/>
          </p:nvPr>
        </p:nvSpPr>
        <p:spPr>
          <a:xfrm>
            <a:off x="838200" y="1690688"/>
            <a:ext cx="10515600" cy="4486275"/>
          </a:xfrm>
          <a:prstGeom prst="rect">
            <a:avLst/>
          </a:prstGeom>
          <a:noFill/>
          <a:ln>
            <a:noFill/>
          </a:ln>
        </p:spPr>
        <p:txBody>
          <a:bodyPr spcFirstLastPara="1" wrap="square" lIns="91425" tIns="45700" rIns="91425" bIns="45700" anchor="t" anchorCtr="0">
            <a:normAutofit fontScale="92500"/>
          </a:bodyPr>
          <a:lstStyle/>
          <a:p>
            <a:pPr marL="228600" lvl="0" indent="-228600" algn="just" rtl="0">
              <a:lnSpc>
                <a:spcPct val="90000"/>
              </a:lnSpc>
              <a:spcBef>
                <a:spcPts val="0"/>
              </a:spcBef>
              <a:spcAft>
                <a:spcPts val="0"/>
              </a:spcAft>
              <a:buClr>
                <a:srgbClr val="1E1E1F"/>
              </a:buClr>
              <a:buSzPct val="100000"/>
              <a:buChar char="•"/>
            </a:pPr>
            <a:r>
              <a:rPr lang="it-IT" b="0" i="0" u="none" strike="noStrike">
                <a:solidFill>
                  <a:srgbClr val="1E1E1F"/>
                </a:solidFill>
              </a:rPr>
              <a:t>La politica dell'Unione in materia di ambiente si fonda sui principi della precauzione, dell'azione preventiva e della correzione alla fonte dei danni causati dall'inquinamento, nonché sul principio «chi inquina paga».</a:t>
            </a:r>
            <a:endParaRPr/>
          </a:p>
          <a:p>
            <a:pPr marL="228600" lvl="0" indent="-228600" algn="just" rtl="0">
              <a:lnSpc>
                <a:spcPct val="90000"/>
              </a:lnSpc>
              <a:spcBef>
                <a:spcPts val="1000"/>
              </a:spcBef>
              <a:spcAft>
                <a:spcPts val="0"/>
              </a:spcAft>
              <a:buClr>
                <a:srgbClr val="1E1E1F"/>
              </a:buClr>
              <a:buSzPct val="100000"/>
              <a:buChar char="•"/>
            </a:pPr>
            <a:r>
              <a:rPr lang="it-IT" b="0" i="0" u="none" strike="noStrike">
                <a:solidFill>
                  <a:srgbClr val="1E1E1F"/>
                </a:solidFill>
              </a:rPr>
              <a:t> I programmi pluriennali di azione per l'ambiente definiscono il quadro per l'azione futura in tutti gli ambiti della politica ambientale.</a:t>
            </a:r>
            <a:endParaRPr/>
          </a:p>
          <a:p>
            <a:pPr marL="228600" lvl="0" indent="-228600" algn="just" rtl="0">
              <a:lnSpc>
                <a:spcPct val="90000"/>
              </a:lnSpc>
              <a:spcBef>
                <a:spcPts val="1000"/>
              </a:spcBef>
              <a:spcAft>
                <a:spcPts val="0"/>
              </a:spcAft>
              <a:buClr>
                <a:srgbClr val="1E1E1F"/>
              </a:buClr>
              <a:buSzPct val="100000"/>
              <a:buChar char="•"/>
            </a:pPr>
            <a:r>
              <a:rPr lang="it-IT" b="0" i="0" u="none" strike="noStrike">
                <a:solidFill>
                  <a:srgbClr val="1E1E1F"/>
                </a:solidFill>
              </a:rPr>
              <a:t> Essi sono integrati in strategie orizzontali e sono presi in considerazione nell'ambito dei negoziati internazionali in materia di ambiente. </a:t>
            </a:r>
            <a:endParaRPr/>
          </a:p>
          <a:p>
            <a:pPr marL="228600" lvl="0" indent="-228600" algn="just" rtl="0">
              <a:lnSpc>
                <a:spcPct val="90000"/>
              </a:lnSpc>
              <a:spcBef>
                <a:spcPts val="1000"/>
              </a:spcBef>
              <a:spcAft>
                <a:spcPts val="0"/>
              </a:spcAft>
              <a:buClr>
                <a:srgbClr val="1E1E1F"/>
              </a:buClr>
              <a:buSzPct val="100000"/>
              <a:buChar char="•"/>
            </a:pPr>
            <a:r>
              <a:rPr lang="it-IT" b="0" i="0" u="none" strike="noStrike">
                <a:solidFill>
                  <a:srgbClr val="1E1E1F"/>
                </a:solidFill>
              </a:rPr>
              <a:t>La politica ambientale è stata recentemente messa al centro dell'elaborazione delle politiche dell'UE e la Commissione europea ha varato il Green Deal europeo, il principale motore della sua strategia di crescita economica.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a:solidFill>
                  <a:srgbClr val="92D050"/>
                </a:solidFill>
              </a:rPr>
              <a:t>La politica dell’ambiente UE</a:t>
            </a:r>
            <a:endParaRPr dirty="0">
              <a:solidFill>
                <a:srgbClr val="92D050"/>
              </a:solidFill>
            </a:endParaRPr>
          </a:p>
        </p:txBody>
      </p:sp>
      <p:sp>
        <p:nvSpPr>
          <p:cNvPr id="99" name="Google Shape;9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just" rtl="0">
              <a:lnSpc>
                <a:spcPct val="90000"/>
              </a:lnSpc>
              <a:spcBef>
                <a:spcPts val="0"/>
              </a:spcBef>
              <a:spcAft>
                <a:spcPts val="0"/>
              </a:spcAft>
              <a:buClr>
                <a:schemeClr val="dk1"/>
              </a:buClr>
              <a:buSzPct val="100000"/>
              <a:buChar char="•"/>
            </a:pPr>
            <a:r>
              <a:rPr lang="it-IT" b="1" i="0" u="none" strike="noStrike"/>
              <a:t>Base giuridica</a:t>
            </a:r>
            <a:endParaRPr/>
          </a:p>
          <a:p>
            <a:pPr marL="228600" lvl="0" indent="-228600" algn="just" rtl="0">
              <a:lnSpc>
                <a:spcPct val="90000"/>
              </a:lnSpc>
              <a:spcBef>
                <a:spcPts val="1000"/>
              </a:spcBef>
              <a:spcAft>
                <a:spcPts val="0"/>
              </a:spcAft>
              <a:buClr>
                <a:srgbClr val="1E1E1F"/>
              </a:buClr>
              <a:buSzPct val="100000"/>
              <a:buChar char="•"/>
            </a:pPr>
            <a:r>
              <a:rPr lang="it-IT" b="0" i="0" u="none" strike="noStrike">
                <a:solidFill>
                  <a:srgbClr val="1E1E1F"/>
                </a:solidFill>
              </a:rPr>
              <a:t>Articoli 11 e da 191 a 193 del trattato sul funzionamento dell'Unione europea (TFUE). </a:t>
            </a:r>
            <a:endParaRPr/>
          </a:p>
          <a:p>
            <a:pPr marL="228600" lvl="0" indent="-228600" algn="just" rtl="0">
              <a:lnSpc>
                <a:spcPct val="90000"/>
              </a:lnSpc>
              <a:spcBef>
                <a:spcPts val="1000"/>
              </a:spcBef>
              <a:spcAft>
                <a:spcPts val="0"/>
              </a:spcAft>
              <a:buClr>
                <a:srgbClr val="1E1E1F"/>
              </a:buClr>
              <a:buSzPct val="100000"/>
              <a:buChar char="•"/>
            </a:pPr>
            <a:r>
              <a:rPr lang="it-IT" b="0" i="0" u="none" strike="noStrike">
                <a:solidFill>
                  <a:srgbClr val="1E1E1F"/>
                </a:solidFill>
              </a:rPr>
              <a:t>L'Unione europea dispone delle competenze per intervenire in tutti gli ambiti della politica ambientale, come ad esempio l'inquinamento dell'aria e dell'acqua, la gestione dei rifiuti e i cambiamenti climatici. </a:t>
            </a:r>
            <a:endParaRPr/>
          </a:p>
          <a:p>
            <a:pPr marL="228600" lvl="0" indent="-228600" algn="just" rtl="0">
              <a:lnSpc>
                <a:spcPct val="90000"/>
              </a:lnSpc>
              <a:spcBef>
                <a:spcPts val="1000"/>
              </a:spcBef>
              <a:spcAft>
                <a:spcPts val="0"/>
              </a:spcAft>
              <a:buClr>
                <a:srgbClr val="1E1E1F"/>
              </a:buClr>
              <a:buSzPct val="100000"/>
              <a:buChar char="•"/>
            </a:pPr>
            <a:r>
              <a:rPr lang="it-IT" b="0" i="0" u="none" strike="noStrike">
                <a:solidFill>
                  <a:srgbClr val="1E1E1F"/>
                </a:solidFill>
              </a:rPr>
              <a:t>Il suo campo d'azione è limitato dal principio di sussidiarietà e dal requisito dell'unanimità in seno al Consiglio per quanto riguarda le questioni di natura fiscale, la pianificazione del territorio, la destinazione dei suoli, la gestione quantitativa delle risorse idriche, la scelta delle fonti di energia e la struttura dell'approvvigionamento energetico.</a:t>
            </a:r>
            <a:endParaRPr/>
          </a:p>
          <a:p>
            <a:pPr marL="228600" lvl="0" indent="-64135" algn="l" rtl="0">
              <a:lnSpc>
                <a:spcPct val="90000"/>
              </a:lnSpc>
              <a:spcBef>
                <a:spcPts val="1000"/>
              </a:spcBef>
              <a:spcAft>
                <a:spcPts val="0"/>
              </a:spcAft>
              <a:buClr>
                <a:schemeClr val="dk1"/>
              </a:buClr>
              <a:buSzPct val="1000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4"/>
          <p:cNvSpPr txBox="1">
            <a:spLocks noGrp="1"/>
          </p:cNvSpPr>
          <p:nvPr>
            <p:ph type="title"/>
          </p:nvPr>
        </p:nvSpPr>
        <p:spPr>
          <a:xfrm>
            <a:off x="838200" y="365125"/>
            <a:ext cx="10515600" cy="981761"/>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a:solidFill>
                  <a:srgbClr val="92D050"/>
                </a:solidFill>
              </a:rPr>
              <a:t>La politica dell’ambiente UE</a:t>
            </a:r>
            <a:endParaRPr dirty="0">
              <a:solidFill>
                <a:srgbClr val="92D050"/>
              </a:solidFill>
            </a:endParaRPr>
          </a:p>
        </p:txBody>
      </p:sp>
      <p:sp>
        <p:nvSpPr>
          <p:cNvPr id="105" name="Google Shape;105;p4"/>
          <p:cNvSpPr txBox="1">
            <a:spLocks noGrp="1"/>
          </p:cNvSpPr>
          <p:nvPr>
            <p:ph type="body" idx="1"/>
          </p:nvPr>
        </p:nvSpPr>
        <p:spPr>
          <a:xfrm>
            <a:off x="838200" y="1594022"/>
            <a:ext cx="10515600" cy="4582941"/>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800"/>
              <a:buChar char="•"/>
            </a:pPr>
            <a:r>
              <a:rPr lang="it-IT" b="1"/>
              <a:t>Origini e sviluppo 1:</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La politica dell'Unione in materia di ambiente risale al Consiglio europeo tenutosi a </a:t>
            </a:r>
            <a:r>
              <a:rPr lang="it-IT" b="1" i="0" u="none" strike="noStrike">
                <a:solidFill>
                  <a:srgbClr val="00B0F0"/>
                </a:solidFill>
                <a:latin typeface="Calibri"/>
                <a:ea typeface="Calibri"/>
                <a:cs typeface="Calibri"/>
                <a:sym typeface="Calibri"/>
              </a:rPr>
              <a:t>Parigi nel 1972</a:t>
            </a:r>
            <a:r>
              <a:rPr lang="it-IT" b="0" i="0" u="none" strike="noStrike">
                <a:solidFill>
                  <a:srgbClr val="1E1E1F"/>
                </a:solidFill>
                <a:latin typeface="Calibri"/>
                <a:ea typeface="Calibri"/>
                <a:cs typeface="Calibri"/>
                <a:sym typeface="Calibri"/>
              </a:rPr>
              <a:t>, in occasione del quale i capi di Stato o di governo (sulla scia della prima conferenza delle Nazioni Unite sull'ambiente) hanno dichiarato la necessità di una politica comunitaria in materia di ambiente che accompagni l'espansione economica e hanno chiesto un programma d'azione.</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 </a:t>
            </a:r>
            <a:r>
              <a:rPr lang="it-IT" b="1" i="0" u="none" strike="noStrike">
                <a:solidFill>
                  <a:srgbClr val="00B0F0"/>
                </a:solidFill>
                <a:latin typeface="Calibri"/>
                <a:ea typeface="Calibri"/>
                <a:cs typeface="Calibri"/>
                <a:sym typeface="Calibri"/>
              </a:rPr>
              <a:t>L'Atto unico europeo </a:t>
            </a:r>
            <a:r>
              <a:rPr lang="it-IT" b="0" i="0" u="none" strike="noStrike">
                <a:solidFill>
                  <a:srgbClr val="1E1E1F"/>
                </a:solidFill>
                <a:latin typeface="Calibri"/>
                <a:ea typeface="Calibri"/>
                <a:cs typeface="Calibri"/>
                <a:sym typeface="Calibri"/>
              </a:rPr>
              <a:t>del 1987 ha introdotto un nuovo titolo «Ambiente», che ha costituito la prima base giuridica per una politica ambientale comune finalizzata a salvaguardare la qualità dell'ambiente, proteggere la salute umana e garantire un uso razionale delle risorse naturali.</a:t>
            </a:r>
            <a:endParaRPr/>
          </a:p>
          <a:p>
            <a:pPr marL="685800" lvl="1" indent="-228600" algn="l"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Le successive revisioni dei trattati hanno rafforzato l'impegno della Comunità a favore della tutela ambientale e il ruolo del Parlamento europeo nello sviluppo di una politica in materia</a:t>
            </a:r>
            <a:endParaRPr>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5"/>
          <p:cNvSpPr txBox="1">
            <a:spLocks noGrp="1"/>
          </p:cNvSpPr>
          <p:nvPr>
            <p:ph type="title"/>
          </p:nvPr>
        </p:nvSpPr>
        <p:spPr>
          <a:xfrm>
            <a:off x="838200" y="365125"/>
            <a:ext cx="10515600" cy="981761"/>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ts val="4400"/>
              <a:buFont typeface="Calibri"/>
              <a:buNone/>
            </a:pPr>
            <a:r>
              <a:rPr lang="it-IT" b="1" dirty="0">
                <a:solidFill>
                  <a:srgbClr val="92D050"/>
                </a:solidFill>
              </a:rPr>
              <a:t>La politica dell’ambiente UE</a:t>
            </a:r>
            <a:endParaRPr dirty="0">
              <a:solidFill>
                <a:srgbClr val="92D050"/>
              </a:solidFill>
            </a:endParaRPr>
          </a:p>
        </p:txBody>
      </p:sp>
      <p:sp>
        <p:nvSpPr>
          <p:cNvPr id="111" name="Google Shape;111;p5"/>
          <p:cNvSpPr txBox="1">
            <a:spLocks noGrp="1"/>
          </p:cNvSpPr>
          <p:nvPr>
            <p:ph type="body" idx="1"/>
          </p:nvPr>
        </p:nvSpPr>
        <p:spPr>
          <a:xfrm>
            <a:off x="838200" y="1594022"/>
            <a:ext cx="10515600" cy="489885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it-IT" b="1"/>
              <a:t>Origini e sviluppo 2:</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Il trattato di </a:t>
            </a:r>
            <a:r>
              <a:rPr lang="it-IT" b="1" i="0" u="none" strike="noStrike">
                <a:solidFill>
                  <a:srgbClr val="00B0F0"/>
                </a:solidFill>
                <a:latin typeface="Calibri"/>
                <a:ea typeface="Calibri"/>
                <a:cs typeface="Calibri"/>
                <a:sym typeface="Calibri"/>
              </a:rPr>
              <a:t>Maastricht (1993)</a:t>
            </a:r>
            <a:r>
              <a:rPr lang="it-IT" b="0" i="0" u="none" strike="noStrike">
                <a:solidFill>
                  <a:srgbClr val="1E1E1F"/>
                </a:solidFill>
                <a:latin typeface="Calibri"/>
                <a:ea typeface="Calibri"/>
                <a:cs typeface="Calibri"/>
                <a:sym typeface="Calibri"/>
              </a:rPr>
              <a:t> ha fatto dell'ambiente un settore ufficiale della politica dell'UE, introducendo la procedura di codecisione e stabilendo come regola generale il voto a maggioranza qualificata in seno al Consiglio. </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Il trattato di </a:t>
            </a:r>
            <a:r>
              <a:rPr lang="it-IT" b="1" i="0" u="none" strike="noStrike">
                <a:solidFill>
                  <a:srgbClr val="00B0F0"/>
                </a:solidFill>
                <a:latin typeface="Calibri"/>
                <a:ea typeface="Calibri"/>
                <a:cs typeface="Calibri"/>
                <a:sym typeface="Calibri"/>
              </a:rPr>
              <a:t>Amsterdam (1999)</a:t>
            </a:r>
            <a:r>
              <a:rPr lang="it-IT" b="0" i="0" u="none" strike="noStrike">
                <a:solidFill>
                  <a:srgbClr val="1E1E1F"/>
                </a:solidFill>
                <a:latin typeface="Calibri"/>
                <a:ea typeface="Calibri"/>
                <a:cs typeface="Calibri"/>
                <a:sym typeface="Calibri"/>
              </a:rPr>
              <a:t> ha stabilito l'obbligo di integrare la tutela ambientale in tutte le politiche settoriali dell'Unione al fine di promuovere lo sviluppo sostenibile. </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Quello di «combattere i cambiamenti climatici» è divenuto un obiettivo specifico con il trattato di </a:t>
            </a:r>
            <a:r>
              <a:rPr lang="it-IT" b="1" i="0" u="none" strike="noStrike">
                <a:solidFill>
                  <a:srgbClr val="00B0F0"/>
                </a:solidFill>
                <a:latin typeface="Calibri"/>
                <a:ea typeface="Calibri"/>
                <a:cs typeface="Calibri"/>
                <a:sym typeface="Calibri"/>
              </a:rPr>
              <a:t>Lisbona (2009)</a:t>
            </a:r>
            <a:r>
              <a:rPr lang="it-IT" b="0" i="0" u="none" strike="noStrike">
                <a:solidFill>
                  <a:srgbClr val="1E1E1F"/>
                </a:solidFill>
                <a:latin typeface="Calibri"/>
                <a:ea typeface="Calibri"/>
                <a:cs typeface="Calibri"/>
                <a:sym typeface="Calibri"/>
              </a:rPr>
              <a:t>, così come il perseguimento dello sviluppo sostenibile nelle relazioni con i paesi terzi. La personalità giuridica consentiva ora all'UE di concludere accordi internazionali.</a:t>
            </a:r>
            <a:endParaRPr b="1">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2</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8</a:t>
            </a:r>
          </a:p>
        </p:txBody>
      </p:sp>
    </p:spTree>
    <p:extLst>
      <p:ext uri="{BB962C8B-B14F-4D97-AF65-F5344CB8AC3E}">
        <p14:creationId xmlns:p14="http://schemas.microsoft.com/office/powerpoint/2010/main" val="2619193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6"/>
          <p:cNvSpPr txBox="1">
            <a:spLocks noGrp="1"/>
          </p:cNvSpPr>
          <p:nvPr>
            <p:ph type="title"/>
          </p:nvPr>
        </p:nvSpPr>
        <p:spPr>
          <a:xfrm>
            <a:off x="838200" y="365126"/>
            <a:ext cx="10515600" cy="8952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FF0000"/>
              </a:buClr>
              <a:buSzPct val="100000"/>
              <a:buFont typeface="Calibri"/>
              <a:buNone/>
            </a:pPr>
            <a:br>
              <a:rPr lang="it-IT" b="1" i="0" u="none" strike="noStrike" dirty="0">
                <a:solidFill>
                  <a:srgbClr val="FF0000"/>
                </a:solidFill>
              </a:rPr>
            </a:br>
            <a:r>
              <a:rPr lang="it-IT" b="1" i="0" u="none" strike="noStrike" dirty="0">
                <a:solidFill>
                  <a:srgbClr val="92D050"/>
                </a:solidFill>
              </a:rPr>
              <a:t>Principi generali della Politica ambientale</a:t>
            </a:r>
            <a:br>
              <a:rPr lang="it-IT" b="0" i="0" u="none" strike="noStrike" dirty="0">
                <a:solidFill>
                  <a:srgbClr val="1E1E1F"/>
                </a:solidFill>
                <a:latin typeface="Georgia"/>
                <a:ea typeface="Georgia"/>
                <a:cs typeface="Georgia"/>
                <a:sym typeface="Georgia"/>
              </a:rPr>
            </a:br>
            <a:endParaRPr dirty="0"/>
          </a:p>
        </p:txBody>
      </p:sp>
      <p:sp>
        <p:nvSpPr>
          <p:cNvPr id="117" name="Google Shape;117;p6"/>
          <p:cNvSpPr txBox="1">
            <a:spLocks noGrp="1"/>
          </p:cNvSpPr>
          <p:nvPr>
            <p:ph type="body" idx="1"/>
          </p:nvPr>
        </p:nvSpPr>
        <p:spPr>
          <a:xfrm>
            <a:off x="838200" y="1581664"/>
            <a:ext cx="10515600" cy="4911209"/>
          </a:xfrm>
          <a:prstGeom prst="rect">
            <a:avLst/>
          </a:prstGeom>
          <a:noFill/>
          <a:ln>
            <a:noFill/>
          </a:ln>
        </p:spPr>
        <p:txBody>
          <a:bodyPr spcFirstLastPara="1" wrap="square" lIns="91425" tIns="45700" rIns="91425" bIns="45700" anchor="t" anchorCtr="0">
            <a:normAutofit/>
          </a:bodyPr>
          <a:lstStyle/>
          <a:p>
            <a:pPr marL="228600" lvl="0" indent="-228600" algn="just" rtl="0">
              <a:lnSpc>
                <a:spcPct val="90000"/>
              </a:lnSpc>
              <a:spcBef>
                <a:spcPts val="0"/>
              </a:spcBef>
              <a:spcAft>
                <a:spcPts val="0"/>
              </a:spcAft>
              <a:buClr>
                <a:srgbClr val="1E1E1F"/>
              </a:buClr>
              <a:buSzPts val="2400"/>
              <a:buChar char="•"/>
            </a:pPr>
            <a:r>
              <a:rPr lang="it-IT" sz="2400" b="0" i="0" u="none" strike="noStrike">
                <a:solidFill>
                  <a:srgbClr val="1E1E1F"/>
                </a:solidFill>
                <a:latin typeface="Calibri"/>
                <a:ea typeface="Calibri"/>
                <a:cs typeface="Calibri"/>
                <a:sym typeface="Calibri"/>
              </a:rPr>
              <a:t>La politica dell'Unione in materia di ambiente si fonda sui principi della </a:t>
            </a:r>
            <a:r>
              <a:rPr lang="it-IT" sz="2400" b="1" i="0" u="none" strike="noStrike">
                <a:solidFill>
                  <a:srgbClr val="00B0F0"/>
                </a:solidFill>
                <a:latin typeface="Calibri"/>
                <a:ea typeface="Calibri"/>
                <a:cs typeface="Calibri"/>
                <a:sym typeface="Calibri"/>
              </a:rPr>
              <a:t>precauzione</a:t>
            </a:r>
            <a:r>
              <a:rPr lang="it-IT" sz="2400" b="0" i="0" u="none" strike="noStrike">
                <a:solidFill>
                  <a:srgbClr val="1E1E1F"/>
                </a:solidFill>
                <a:latin typeface="Calibri"/>
                <a:ea typeface="Calibri"/>
                <a:cs typeface="Calibri"/>
                <a:sym typeface="Calibri"/>
              </a:rPr>
              <a:t>, dell'</a:t>
            </a:r>
            <a:r>
              <a:rPr lang="it-IT" sz="2400" b="1" i="0" u="none" strike="noStrike">
                <a:solidFill>
                  <a:srgbClr val="00B0F0"/>
                </a:solidFill>
                <a:latin typeface="Calibri"/>
                <a:ea typeface="Calibri"/>
                <a:cs typeface="Calibri"/>
                <a:sym typeface="Calibri"/>
              </a:rPr>
              <a:t>azione preventiva </a:t>
            </a:r>
            <a:r>
              <a:rPr lang="it-IT" sz="2400" b="0" i="0" u="none" strike="noStrike">
                <a:solidFill>
                  <a:srgbClr val="1E1E1F"/>
                </a:solidFill>
                <a:latin typeface="Calibri"/>
                <a:ea typeface="Calibri"/>
                <a:cs typeface="Calibri"/>
                <a:sym typeface="Calibri"/>
              </a:rPr>
              <a:t>e della </a:t>
            </a:r>
            <a:r>
              <a:rPr lang="it-IT" sz="2400" b="1" i="0" u="none" strike="noStrike">
                <a:solidFill>
                  <a:srgbClr val="00B0F0"/>
                </a:solidFill>
                <a:latin typeface="Calibri"/>
                <a:ea typeface="Calibri"/>
                <a:cs typeface="Calibri"/>
                <a:sym typeface="Calibri"/>
              </a:rPr>
              <a:t>correzione dell'inquinamento alla fonte</a:t>
            </a:r>
            <a:r>
              <a:rPr lang="it-IT" sz="2400" b="0" i="0" u="none" strike="noStrike">
                <a:solidFill>
                  <a:srgbClr val="1E1E1F"/>
                </a:solidFill>
                <a:latin typeface="Calibri"/>
                <a:ea typeface="Calibri"/>
                <a:cs typeface="Calibri"/>
                <a:sym typeface="Calibri"/>
              </a:rPr>
              <a:t>, nonché sul principio «</a:t>
            </a:r>
            <a:r>
              <a:rPr lang="it-IT" sz="2400" b="1" i="0" u="none" strike="noStrike">
                <a:solidFill>
                  <a:srgbClr val="00B0F0"/>
                </a:solidFill>
                <a:latin typeface="Calibri"/>
                <a:ea typeface="Calibri"/>
                <a:cs typeface="Calibri"/>
                <a:sym typeface="Calibri"/>
              </a:rPr>
              <a:t>chi inquina paga</a:t>
            </a:r>
            <a:r>
              <a:rPr lang="it-IT" sz="2400" b="0" i="0" u="none" strike="noStrike">
                <a:solidFill>
                  <a:srgbClr val="1E1E1F"/>
                </a:solidFill>
                <a:latin typeface="Calibri"/>
                <a:ea typeface="Calibri"/>
                <a:cs typeface="Calibri"/>
                <a:sym typeface="Calibri"/>
              </a:rPr>
              <a:t>».</a:t>
            </a:r>
            <a:endParaRPr/>
          </a:p>
          <a:p>
            <a:pPr marL="228600" lvl="0" indent="-228600" algn="just" rtl="0">
              <a:lnSpc>
                <a:spcPct val="90000"/>
              </a:lnSpc>
              <a:spcBef>
                <a:spcPts val="1000"/>
              </a:spcBef>
              <a:spcAft>
                <a:spcPts val="0"/>
              </a:spcAft>
              <a:buClr>
                <a:srgbClr val="1E1E1F"/>
              </a:buClr>
              <a:buSzPts val="2400"/>
              <a:buChar char="•"/>
            </a:pPr>
            <a:r>
              <a:rPr lang="it-IT" sz="2400" b="0" i="0" u="none" strike="noStrike">
                <a:solidFill>
                  <a:srgbClr val="1E1E1F"/>
                </a:solidFill>
                <a:latin typeface="Calibri"/>
                <a:ea typeface="Calibri"/>
                <a:cs typeface="Calibri"/>
                <a:sym typeface="Calibri"/>
              </a:rPr>
              <a:t> </a:t>
            </a:r>
            <a:r>
              <a:rPr lang="it-IT" sz="2400" b="1" i="0" u="none" strike="noStrike">
                <a:solidFill>
                  <a:srgbClr val="00B0F0"/>
                </a:solidFill>
                <a:latin typeface="Calibri"/>
                <a:ea typeface="Calibri"/>
                <a:cs typeface="Calibri"/>
                <a:sym typeface="Calibri"/>
              </a:rPr>
              <a:t>Il principio di precauzione</a:t>
            </a:r>
            <a:r>
              <a:rPr lang="it-IT" sz="2400" b="0" i="0" u="none" strike="noStrike">
                <a:solidFill>
                  <a:srgbClr val="1E1E1F"/>
                </a:solidFill>
                <a:latin typeface="Calibri"/>
                <a:ea typeface="Calibri"/>
                <a:cs typeface="Calibri"/>
                <a:sym typeface="Calibri"/>
              </a:rPr>
              <a:t>:</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è uno strumento di gestione dei rischi cui è possibile ricorrere in caso d'incertezza scientifica in merito a un rischio presunto per la salute umana o per l'ambiente derivante da una determinata azione o politica. </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Per esempio, qualora sussistano dubbi in merito all'effetto potenzialmente pericoloso di un prodotto e qualora, in seguito a una valutazione scientifica obiettiva, permanga l'incertezza, può essere impartita l'istruzione di bloccare la distribuzione di tale prodotto o di ritirarlo dal mercato. </a:t>
            </a:r>
            <a:endParaRPr/>
          </a:p>
          <a:p>
            <a:pPr marL="685800" lvl="1" indent="-228600" algn="just" rtl="0">
              <a:lnSpc>
                <a:spcPct val="90000"/>
              </a:lnSpc>
              <a:spcBef>
                <a:spcPts val="500"/>
              </a:spcBef>
              <a:spcAft>
                <a:spcPts val="0"/>
              </a:spcAft>
              <a:buClr>
                <a:srgbClr val="1E1E1F"/>
              </a:buClr>
              <a:buSzPts val="2400"/>
              <a:buChar char="•"/>
            </a:pPr>
            <a:r>
              <a:rPr lang="it-IT" b="0" i="0" u="none" strike="noStrike">
                <a:solidFill>
                  <a:srgbClr val="1E1E1F"/>
                </a:solidFill>
                <a:latin typeface="Calibri"/>
                <a:ea typeface="Calibri"/>
                <a:cs typeface="Calibri"/>
                <a:sym typeface="Calibri"/>
              </a:rPr>
              <a:t>Tali misure devono essere non discriminatorie e proporzionate e vanno riviste non appena si rendano disponibili maggiori informazioni scientifiche.</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138</TotalTime>
  <Words>2489</Words>
  <Application>Microsoft Macintosh PowerPoint</Application>
  <PresentationFormat>Widescreen</PresentationFormat>
  <Paragraphs>129</Paragraphs>
  <Slides>24</Slides>
  <Notes>19</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24</vt:i4>
      </vt:variant>
    </vt:vector>
  </HeadingPairs>
  <TitlesOfParts>
    <vt:vector size="31" baseType="lpstr">
      <vt:lpstr>Aptos</vt:lpstr>
      <vt:lpstr>Arial</vt:lpstr>
      <vt:lpstr>Calibri</vt:lpstr>
      <vt:lpstr>Calibri Light</vt:lpstr>
      <vt:lpstr>Georgia</vt:lpstr>
      <vt:lpstr>Source Sans</vt:lpstr>
      <vt:lpstr>Tema di Office</vt:lpstr>
      <vt:lpstr>Politiche dell’Unione europea e tutela dell’ambiente Prof. Dr. Alessandro Nato</vt:lpstr>
      <vt:lpstr>Indice </vt:lpstr>
      <vt:lpstr>Lezione 1</vt:lpstr>
      <vt:lpstr>La politica dell’ambiente UE</vt:lpstr>
      <vt:lpstr>La politica dell’ambiente UE</vt:lpstr>
      <vt:lpstr>La politica dell’ambiente UE</vt:lpstr>
      <vt:lpstr>La politica dell’ambiente UE</vt:lpstr>
      <vt:lpstr>Lezione 2</vt:lpstr>
      <vt:lpstr> Principi generali della Politica ambientale </vt:lpstr>
      <vt:lpstr>Principi generali della Politica ambientale</vt:lpstr>
      <vt:lpstr>Quadro di riferimento</vt:lpstr>
      <vt:lpstr>Quadro di riferimento</vt:lpstr>
      <vt:lpstr>Quadro di riferimento</vt:lpstr>
      <vt:lpstr>Quadro di riferimento</vt:lpstr>
      <vt:lpstr>Politica dell’ambiente e specifici settori di intervento</vt:lpstr>
      <vt:lpstr>Lezione 3</vt:lpstr>
      <vt:lpstr>Lotta ai cambiamenti climatici e UE</vt:lpstr>
      <vt:lpstr>Lotta ai cambiamenti climatici e UE</vt:lpstr>
      <vt:lpstr>Green Deal</vt:lpstr>
      <vt:lpstr>RepowerEU</vt:lpstr>
      <vt:lpstr>RepowerEU</vt:lpstr>
      <vt:lpstr>RepowerEU</vt:lpstr>
      <vt:lpstr>RepowerEU</vt:lpstr>
      <vt:lpstr>RepowerEU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30</cp:revision>
  <dcterms:created xsi:type="dcterms:W3CDTF">2022-09-09T08:27:37Z</dcterms:created>
  <dcterms:modified xsi:type="dcterms:W3CDTF">2024-08-09T13:47:19Z</dcterms:modified>
</cp:coreProperties>
</file>