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1ABD5-93AF-47AE-9996-2B3493BF8C74}" type="datetimeFigureOut">
              <a:rPr lang="it-IT" smtClean="0"/>
              <a:pPr/>
              <a:t>04/12/2020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62F79-54C1-4BB9-B596-351E9D57793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714488"/>
            <a:ext cx="8229600" cy="3286148"/>
          </a:xfrm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diritti dei rifugiati e dei migranti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/>
              <a:t>Ostacoli fisici e </a:t>
            </a:r>
            <a:r>
              <a:rPr lang="it-IT" dirty="0" smtClean="0"/>
              <a:t>giuridici - Esternalizzazione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it-IT" dirty="0" smtClean="0"/>
          </a:p>
          <a:p>
            <a:pPr>
              <a:buNone/>
            </a:pPr>
            <a:r>
              <a:rPr lang="it-IT" dirty="0" smtClean="0"/>
              <a:t>	Ostacoli giuridici: la “criminalizzazione” </a:t>
            </a:r>
            <a:r>
              <a:rPr lang="it-IT" dirty="0"/>
              <a:t>della presenza </a:t>
            </a:r>
            <a:r>
              <a:rPr lang="it-IT" dirty="0" smtClean="0"/>
              <a:t>irregolare (</a:t>
            </a:r>
            <a:r>
              <a:rPr lang="it-IT" dirty="0" smtClean="0"/>
              <a:t>esempi)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Ostacoli </a:t>
            </a:r>
            <a:r>
              <a:rPr lang="it-IT" dirty="0"/>
              <a:t>fisici (</a:t>
            </a:r>
            <a:r>
              <a:rPr lang="it-IT" dirty="0" smtClean="0"/>
              <a:t>muri e altre barriere) </a:t>
            </a:r>
            <a:r>
              <a:rPr lang="it-IT" dirty="0"/>
              <a:t>all’accesso al </a:t>
            </a:r>
            <a:r>
              <a:rPr lang="it-IT" dirty="0" smtClean="0"/>
              <a:t>territorio </a:t>
            </a:r>
            <a:r>
              <a:rPr lang="it-IT" dirty="0"/>
              <a:t>statale/europeo </a:t>
            </a:r>
            <a:r>
              <a:rPr lang="it-IT" dirty="0" smtClean="0"/>
              <a:t>(esempi) </a:t>
            </a:r>
          </a:p>
          <a:p>
            <a:pPr>
              <a:buNone/>
            </a:pPr>
            <a:r>
              <a:rPr lang="it-IT" dirty="0" smtClean="0"/>
              <a:t>	“Esternalizzazione” (politiche finalizzate a tenere le persone fuori/a distanza):</a:t>
            </a:r>
          </a:p>
          <a:p>
            <a:pPr>
              <a:buNone/>
            </a:pPr>
            <a:r>
              <a:rPr lang="it-IT" dirty="0" smtClean="0"/>
              <a:t>	a) il caso </a:t>
            </a:r>
            <a:r>
              <a:rPr lang="it-IT" dirty="0" err="1" smtClean="0"/>
              <a:t>Hirsi</a:t>
            </a:r>
            <a:r>
              <a:rPr lang="it-IT" dirty="0" smtClean="0"/>
              <a:t> </a:t>
            </a:r>
            <a:r>
              <a:rPr lang="it-IT" dirty="0" err="1" smtClean="0"/>
              <a:t>Jamaa</a:t>
            </a:r>
            <a:r>
              <a:rPr lang="it-IT" dirty="0" smtClean="0"/>
              <a:t> (“no are </a:t>
            </a:r>
            <a:r>
              <a:rPr lang="it-IT" dirty="0" err="1" smtClean="0"/>
              <a:t>outside</a:t>
            </a:r>
            <a:r>
              <a:rPr lang="it-IT" dirty="0" smtClean="0"/>
              <a:t> the </a:t>
            </a:r>
            <a:r>
              <a:rPr lang="it-IT" dirty="0" err="1" smtClean="0"/>
              <a:t>law</a:t>
            </a:r>
            <a:r>
              <a:rPr lang="it-IT" dirty="0" smtClean="0"/>
              <a:t>”)</a:t>
            </a:r>
          </a:p>
          <a:p>
            <a:pPr>
              <a:buNone/>
            </a:pPr>
            <a:r>
              <a:rPr lang="it-IT" dirty="0" smtClean="0"/>
              <a:t>	b) gli accordi con Stati terzi (i “guardiani della frontiera”): intesa tra Unione europea e Turchia; gli accordi fra Italia e Libia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/>
              <a:t>I rapporti Italia – Libia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Premessa su situazione libica:  detenzione automatica di tutti gli stranieri irregolari, assenza di un sistema di asilo </a:t>
            </a:r>
            <a:r>
              <a:rPr lang="it-IT" dirty="0" smtClean="0"/>
              <a:t>(e inoltre </a:t>
            </a:r>
            <a:r>
              <a:rPr lang="it-IT" dirty="0" smtClean="0"/>
              <a:t>torture, stupri, estorsioni, commercio di nuovi schiavi)</a:t>
            </a:r>
          </a:p>
          <a:p>
            <a:endParaRPr lang="it-IT" dirty="0" smtClean="0"/>
          </a:p>
          <a:p>
            <a:r>
              <a:rPr lang="it-IT" dirty="0" smtClean="0"/>
              <a:t>Trattato </a:t>
            </a:r>
            <a:r>
              <a:rPr lang="it-IT" dirty="0"/>
              <a:t>di amicizia </a:t>
            </a:r>
            <a:r>
              <a:rPr lang="it-IT" dirty="0" smtClean="0"/>
              <a:t>Berlusconi Gheddafi del 2008: respingimenti </a:t>
            </a:r>
            <a:r>
              <a:rPr lang="it-IT" dirty="0"/>
              <a:t>verso e </a:t>
            </a:r>
            <a:r>
              <a:rPr lang="it-IT" dirty="0" smtClean="0"/>
              <a:t>successiva </a:t>
            </a:r>
            <a:r>
              <a:rPr lang="it-IT" dirty="0"/>
              <a:t>detenzione in </a:t>
            </a:r>
            <a:r>
              <a:rPr lang="it-IT" dirty="0" smtClean="0"/>
              <a:t>Libia</a:t>
            </a:r>
          </a:p>
          <a:p>
            <a:endParaRPr lang="it-IT" dirty="0"/>
          </a:p>
          <a:p>
            <a:r>
              <a:rPr lang="it-IT" dirty="0"/>
              <a:t>sentenza </a:t>
            </a:r>
            <a:r>
              <a:rPr lang="it-IT" dirty="0" err="1" smtClean="0"/>
              <a:t>Hirsi</a:t>
            </a:r>
            <a:r>
              <a:rPr lang="it-IT" dirty="0" smtClean="0"/>
              <a:t> </a:t>
            </a:r>
            <a:r>
              <a:rPr lang="it-IT" dirty="0" err="1" smtClean="0"/>
              <a:t>Jamaa</a:t>
            </a:r>
            <a:r>
              <a:rPr lang="it-IT" dirty="0" smtClean="0"/>
              <a:t>: “no area </a:t>
            </a:r>
            <a:r>
              <a:rPr lang="it-IT" dirty="0" err="1" smtClean="0"/>
              <a:t>outside</a:t>
            </a:r>
            <a:r>
              <a:rPr lang="it-IT" dirty="0" smtClean="0"/>
              <a:t> the </a:t>
            </a:r>
            <a:r>
              <a:rPr lang="it-IT" dirty="0" err="1" smtClean="0"/>
              <a:t>law</a:t>
            </a:r>
            <a:r>
              <a:rPr lang="it-IT" dirty="0" smtClean="0"/>
              <a:t>” </a:t>
            </a:r>
          </a:p>
          <a:p>
            <a:endParaRPr lang="it-IT" dirty="0" smtClean="0"/>
          </a:p>
          <a:p>
            <a:r>
              <a:rPr lang="it-IT" dirty="0" smtClean="0"/>
              <a:t>Operazione </a:t>
            </a:r>
            <a:r>
              <a:rPr lang="it-IT" i="1" dirty="0"/>
              <a:t>Mare </a:t>
            </a:r>
            <a:r>
              <a:rPr lang="it-IT" i="1" dirty="0" smtClean="0"/>
              <a:t>Nostrum</a:t>
            </a:r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rapporti Italia Libia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it-IT" dirty="0" smtClean="0"/>
          </a:p>
          <a:p>
            <a:pPr>
              <a:buNone/>
            </a:pPr>
            <a:r>
              <a:rPr lang="it-IT" sz="6000" dirty="0" smtClean="0"/>
              <a:t>	</a:t>
            </a:r>
            <a:r>
              <a:rPr lang="it-IT" sz="8000" dirty="0" smtClean="0"/>
              <a:t>Nuova variante della esternalizzazione: sostegno, finanziamento, assistenza tecnica, addestramento alla Guardia Costiera Libica (e altri attori sulla scena libica) </a:t>
            </a:r>
          </a:p>
          <a:p>
            <a:endParaRPr lang="it-IT" sz="8000" dirty="0" smtClean="0"/>
          </a:p>
          <a:p>
            <a:pPr>
              <a:buNone/>
            </a:pPr>
            <a:r>
              <a:rPr lang="it-IT" sz="8000" dirty="0" smtClean="0"/>
              <a:t>	Argomenti contro (controversie in corso):</a:t>
            </a:r>
          </a:p>
          <a:p>
            <a:pPr>
              <a:buNone/>
            </a:pPr>
            <a:endParaRPr lang="it-IT" sz="8000" dirty="0" smtClean="0"/>
          </a:p>
          <a:p>
            <a:pPr>
              <a:buNone/>
            </a:pPr>
            <a:r>
              <a:rPr lang="it-IT" sz="8000" dirty="0" smtClean="0"/>
              <a:t>	a) </a:t>
            </a:r>
            <a:r>
              <a:rPr lang="it-IT" sz="8000" i="1" dirty="0" smtClean="0"/>
              <a:t>refoulement</a:t>
            </a:r>
            <a:r>
              <a:rPr lang="it-IT" sz="8000" dirty="0" smtClean="0"/>
              <a:t> delegato (attuato per conto  e nell’interesse dell’Italia)</a:t>
            </a:r>
          </a:p>
          <a:p>
            <a:endParaRPr lang="it-IT" sz="8000" dirty="0" smtClean="0"/>
          </a:p>
          <a:p>
            <a:pPr>
              <a:buNone/>
            </a:pPr>
            <a:r>
              <a:rPr lang="it-IT" sz="8000" dirty="0" smtClean="0"/>
              <a:t>	b) complicità (articoli sulla responsabilità – condotta che contribuisce a violazioni gravi dei diritti umani nella consapevolezza  del risultato)</a:t>
            </a:r>
          </a:p>
          <a:p>
            <a:endParaRPr lang="it-IT" sz="8000" dirty="0" smtClean="0"/>
          </a:p>
          <a:p>
            <a:pPr>
              <a:buNone/>
            </a:pPr>
            <a:r>
              <a:rPr lang="it-IT" sz="8000" dirty="0" smtClean="0"/>
              <a:t>	c) attribuzione  (CEDU: </a:t>
            </a:r>
            <a:r>
              <a:rPr lang="en-US" sz="8000" dirty="0" smtClean="0"/>
              <a:t>“decisive influence over policies and practices of another administration”: </a:t>
            </a:r>
            <a:r>
              <a:rPr lang="en-US" sz="8000" dirty="0" err="1" smtClean="0"/>
              <a:t>sostegno</a:t>
            </a:r>
            <a:r>
              <a:rPr lang="en-US" sz="8000" dirty="0" smtClean="0"/>
              <a:t> politico, </a:t>
            </a:r>
            <a:r>
              <a:rPr lang="en-US" sz="8000" dirty="0" err="1" smtClean="0"/>
              <a:t>finanzamento</a:t>
            </a:r>
            <a:r>
              <a:rPr lang="en-US" sz="8000" dirty="0" smtClean="0"/>
              <a:t>, </a:t>
            </a:r>
            <a:r>
              <a:rPr lang="en-US" sz="8000" dirty="0" err="1" smtClean="0"/>
              <a:t>assistenza</a:t>
            </a:r>
            <a:r>
              <a:rPr lang="en-US" sz="8000" dirty="0" smtClean="0"/>
              <a:t> </a:t>
            </a:r>
            <a:r>
              <a:rPr lang="en-US" sz="8000" dirty="0" err="1" smtClean="0"/>
              <a:t>tecnica</a:t>
            </a:r>
            <a:r>
              <a:rPr lang="en-US" sz="8000" dirty="0" smtClean="0"/>
              <a:t>, </a:t>
            </a:r>
            <a:r>
              <a:rPr lang="en-US" sz="8000" dirty="0" err="1" smtClean="0"/>
              <a:t>addestramento</a:t>
            </a:r>
            <a:r>
              <a:rPr lang="en-US" sz="8000" dirty="0" smtClean="0"/>
              <a:t>, </a:t>
            </a:r>
            <a:r>
              <a:rPr lang="en-US" sz="8000" dirty="0" err="1" smtClean="0"/>
              <a:t>controllo</a:t>
            </a:r>
            <a:r>
              <a:rPr lang="en-US" sz="8000" dirty="0" smtClean="0"/>
              <a:t> de facto </a:t>
            </a:r>
            <a:r>
              <a:rPr lang="en-US" sz="8000" dirty="0" err="1" smtClean="0"/>
              <a:t>sulla</a:t>
            </a:r>
            <a:r>
              <a:rPr lang="en-US" sz="8000" dirty="0" smtClean="0"/>
              <a:t> </a:t>
            </a:r>
            <a:r>
              <a:rPr lang="en-US" sz="8000" dirty="0" err="1" smtClean="0"/>
              <a:t>gestione</a:t>
            </a:r>
            <a:r>
              <a:rPr lang="en-US" sz="8000" dirty="0" smtClean="0"/>
              <a:t> </a:t>
            </a:r>
            <a:r>
              <a:rPr lang="en-US" sz="8000" dirty="0" err="1" smtClean="0"/>
              <a:t>dell’area</a:t>
            </a:r>
            <a:r>
              <a:rPr lang="en-US" sz="8000" dirty="0" smtClean="0"/>
              <a:t> SAR </a:t>
            </a:r>
            <a:r>
              <a:rPr lang="en-US" sz="8000" dirty="0" err="1" smtClean="0"/>
              <a:t>libica</a:t>
            </a:r>
            <a:r>
              <a:rPr lang="en-US" sz="8000" dirty="0" smtClean="0"/>
              <a:t>)  </a:t>
            </a:r>
          </a:p>
          <a:p>
            <a:pPr>
              <a:buNone/>
            </a:pPr>
            <a:r>
              <a:rPr lang="en-US" sz="8000" dirty="0" smtClean="0"/>
              <a:t>	 </a:t>
            </a:r>
            <a:endParaRPr lang="it-IT" sz="8000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SAR (attività di salvataggio in mare)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Dal 2016 varie ONG fanno attività SAR (ricerca e soccorso) e non consegnano alla Libia (non è un “porto sicuro” e </a:t>
            </a:r>
            <a:r>
              <a:rPr lang="it-IT" dirty="0" smtClean="0"/>
              <a:t>sarebbe, secondo loro, </a:t>
            </a:r>
            <a:r>
              <a:rPr lang="it-IT" dirty="0"/>
              <a:t>violazione dei principio di </a:t>
            </a:r>
            <a:r>
              <a:rPr lang="it-IT" i="1" dirty="0"/>
              <a:t>non refoulement</a:t>
            </a:r>
            <a:r>
              <a:rPr lang="it-IT" dirty="0"/>
              <a:t>)</a:t>
            </a:r>
          </a:p>
          <a:p>
            <a:endParaRPr lang="it-IT" dirty="0"/>
          </a:p>
          <a:p>
            <a:r>
              <a:rPr lang="it-IT" dirty="0"/>
              <a:t>In conflitto con politiche di affidamento di compiti alla Libia (scontri con Guardia Costiera Libica e difficoltà crescenti per gli sbarchi in Europa)</a:t>
            </a:r>
          </a:p>
          <a:p>
            <a:endParaRPr lang="it-IT" dirty="0"/>
          </a:p>
          <a:p>
            <a:r>
              <a:rPr lang="it-IT" dirty="0"/>
              <a:t>Offensiva </a:t>
            </a:r>
            <a:r>
              <a:rPr lang="it-IT" dirty="0" smtClean="0"/>
              <a:t>politico-mediatica </a:t>
            </a:r>
            <a:r>
              <a:rPr lang="it-IT" dirty="0"/>
              <a:t>e </a:t>
            </a:r>
            <a:r>
              <a:rPr lang="it-IT" dirty="0" smtClean="0"/>
              <a:t>giudiziaria (azioni penali </a:t>
            </a:r>
            <a:r>
              <a:rPr lang="it-IT" dirty="0" smtClean="0"/>
              <a:t>nei confronti di </a:t>
            </a:r>
            <a:r>
              <a:rPr lang="it-IT" dirty="0"/>
              <a:t>esponenti di </a:t>
            </a:r>
            <a:r>
              <a:rPr lang="it-IT" dirty="0" smtClean="0"/>
              <a:t>ONG </a:t>
            </a:r>
            <a:r>
              <a:rPr lang="it-IT" dirty="0"/>
              <a:t>e sequestri di navi)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/>
              <a:t>Asilo e protezione internazionale in </a:t>
            </a:r>
            <a:r>
              <a:rPr lang="it-IT" dirty="0" smtClean="0"/>
              <a:t>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Ostacoli crescenti per chi chiede asilo/protezione internazionale in Italia</a:t>
            </a:r>
            <a:endParaRPr lang="it-IT" dirty="0"/>
          </a:p>
          <a:p>
            <a:r>
              <a:rPr lang="it-IT" dirty="0" smtClean="0"/>
              <a:t>Decreto </a:t>
            </a:r>
            <a:r>
              <a:rPr lang="it-IT" dirty="0"/>
              <a:t>“</a:t>
            </a:r>
            <a:r>
              <a:rPr lang="it-IT" dirty="0" err="1"/>
              <a:t>Minniti</a:t>
            </a:r>
            <a:r>
              <a:rPr lang="it-IT" dirty="0"/>
              <a:t>” del 17 febbraio 2017 </a:t>
            </a:r>
            <a:r>
              <a:rPr lang="it-IT" dirty="0" smtClean="0"/>
              <a:t>(accelerazione attraverso limiti </a:t>
            </a:r>
            <a:r>
              <a:rPr lang="it-IT" dirty="0"/>
              <a:t>alle garanzie procedurali, limiti all’appello, limiti alla sospensione dell’esecuzione)</a:t>
            </a:r>
          </a:p>
          <a:p>
            <a:r>
              <a:rPr lang="it-IT" dirty="0" smtClean="0"/>
              <a:t>Decreti “sicurezza</a:t>
            </a:r>
            <a:r>
              <a:rPr lang="it-IT" dirty="0" smtClean="0"/>
              <a:t>” (</a:t>
            </a:r>
            <a:r>
              <a:rPr lang="it-IT" dirty="0" err="1" smtClean="0"/>
              <a:t>Salvini</a:t>
            </a:r>
            <a:r>
              <a:rPr lang="it-IT" dirty="0" smtClean="0"/>
              <a:t>): </a:t>
            </a:r>
            <a:r>
              <a:rPr lang="it-IT" dirty="0" smtClean="0"/>
              <a:t>abolizione </a:t>
            </a:r>
            <a:r>
              <a:rPr lang="it-IT" dirty="0"/>
              <a:t>della cd protezione umanitaria, che affianca l’asilo quale forma di protezione </a:t>
            </a:r>
            <a:r>
              <a:rPr lang="it-IT" dirty="0" smtClean="0"/>
              <a:t>internazionale, sostituita con alcune ipotesi </a:t>
            </a:r>
            <a:r>
              <a:rPr lang="it-IT" dirty="0" smtClean="0"/>
              <a:t>specifiche </a:t>
            </a:r>
            <a:r>
              <a:rPr lang="it-IT" dirty="0" smtClean="0"/>
              <a:t>di protezione speciale - </a:t>
            </a:r>
            <a:r>
              <a:rPr lang="it-IT" dirty="0" smtClean="0"/>
              <a:t>ridimensionamento </a:t>
            </a:r>
            <a:r>
              <a:rPr lang="it-IT" dirty="0"/>
              <a:t>del sistema pubblico di accoglienza </a:t>
            </a:r>
            <a:r>
              <a:rPr lang="it-IT" dirty="0" smtClean="0"/>
              <a:t>(SPRAR)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Asilo e protezione internazionale in Italia (</a:t>
            </a:r>
            <a:r>
              <a:rPr lang="it-IT" dirty="0" err="1" smtClean="0"/>
              <a:t>Lamorgese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b="1" dirty="0" smtClean="0"/>
              <a:t>Non espulsione</a:t>
            </a:r>
          </a:p>
          <a:p>
            <a:pPr>
              <a:buNone/>
            </a:pPr>
            <a:r>
              <a:rPr lang="it-IT" i="1" dirty="0" smtClean="0"/>
              <a:t>	Non sono ammessi il respingimento o l'espulsione o l'estradizione di una persona verso uno Stato qualora esistano fondati  motivi di ritenere che essa rischi di essere sottoposta a tortura o a trattamenti inumani o degradanti. Nella valutazione di tali  motivi si tiene conto anche dell'esistenza, in tale Stato, di violazioni sistematiche e gravi di diritti umani. Non sono altresì ammessi il respingimento o l'espulsione di una persona verso uno Stato qualora esistano fondati motivi di ritenere che l'allontanamento dal territorio nazionale comporti una violazione del diritto al rispetto della propria vita privata e familiare, a meno che esso non sia necessario per ragioni di sicurezza nazionale ovvero di ordine e sicurezza pubblica. Ai fini della valutazione del rischio di violazione di cui al periodo precedente, si tiene conto della natura e della effettività dei vincoli familiari dell’interessato, del suo effettivo inserimento sociale in Italia,  della durata del suo soggiorno nel territorio nazionale nonché dell’esistenza di legami familiari, culturali o sociali con il suo Paese d’origine.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Decreto </a:t>
            </a:r>
            <a:r>
              <a:rPr lang="it-IT" dirty="0" err="1" smtClean="0"/>
              <a:t>Lamorgese</a:t>
            </a:r>
            <a:r>
              <a:rPr lang="it-IT" dirty="0" smtClean="0"/>
              <a:t> (punti di forza)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b="1" dirty="0" smtClean="0"/>
              <a:t>protezione speciale</a:t>
            </a:r>
            <a:r>
              <a:rPr lang="it-IT" dirty="0" smtClean="0"/>
              <a:t>: tornano i permessi di soggiorno per motivi umanitari (stranieri che presentano seri motivi, in particolare di carattere umanitario o “risultanti da obblighi costituzionali o internazionali dello stato italiano</a:t>
            </a:r>
            <a:r>
              <a:rPr lang="it-IT" dirty="0" smtClean="0"/>
              <a:t>”).</a:t>
            </a:r>
            <a:endParaRPr lang="it-IT" dirty="0" smtClean="0"/>
          </a:p>
          <a:p>
            <a:endParaRPr lang="it-IT" b="1" dirty="0" smtClean="0"/>
          </a:p>
          <a:p>
            <a:r>
              <a:rPr lang="it-IT" b="1" dirty="0" smtClean="0"/>
              <a:t>permessi di soggiorno convertibili in permessi di lavoro</a:t>
            </a:r>
            <a:r>
              <a:rPr lang="it-IT" dirty="0" smtClean="0"/>
              <a:t>: diventano convertibili in permesso di soggiorno per motivi di lavoro i permessi di soggiorno per protezione speciale (richiesta di estensione ai motivi di studio)</a:t>
            </a:r>
          </a:p>
          <a:p>
            <a:pPr fontAlgn="base"/>
            <a:endParaRPr lang="it-IT" b="1" dirty="0" smtClean="0"/>
          </a:p>
          <a:p>
            <a:pPr fontAlgn="base"/>
            <a:r>
              <a:rPr lang="it-IT" b="1" dirty="0" smtClean="0"/>
              <a:t>iscrizione anagrafica</a:t>
            </a:r>
            <a:r>
              <a:rPr lang="it-IT" dirty="0" smtClean="0"/>
              <a:t>: eliminato il divieto di registrazione alle anagrafi comunali dei richiedenti asilo (la norma che vietava l’iscrizione anagrafica dei richiedenti asilo è stata dichiarata incostituzionale in </a:t>
            </a:r>
            <a:r>
              <a:rPr lang="it-IT" dirty="0" smtClean="0"/>
              <a:t>luglio 2020)</a:t>
            </a:r>
            <a:endParaRPr lang="it-IT" dirty="0" smtClean="0"/>
          </a:p>
          <a:p>
            <a:endParaRPr lang="it-IT" b="1" dirty="0" smtClean="0"/>
          </a:p>
          <a:p>
            <a:r>
              <a:rPr lang="it-IT" b="1" dirty="0" smtClean="0"/>
              <a:t>sistema di accoglienza</a:t>
            </a:r>
            <a:r>
              <a:rPr lang="it-IT" dirty="0" smtClean="0"/>
              <a:t>: ripristinato il sistema di accoglienza diffuso ex SPRAR/SIPROIMI (ora “Sistema di accoglienza e integrazione”) a cui accedono anche i richiedenti asilo e non solo la categoria più ristretta dei casi più vulnerabili, </a:t>
            </a:r>
            <a:r>
              <a:rPr lang="it-IT" dirty="0" smtClean="0"/>
              <a:t>(gestito </a:t>
            </a:r>
            <a:r>
              <a:rPr lang="it-IT" dirty="0" smtClean="0"/>
              <a:t>dai </a:t>
            </a:r>
            <a:r>
              <a:rPr lang="it-IT" dirty="0" smtClean="0"/>
              <a:t>Comuni </a:t>
            </a:r>
            <a:r>
              <a:rPr lang="it-IT" dirty="0" smtClean="0"/>
              <a:t>su base volontaria).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Decreto </a:t>
            </a:r>
            <a:r>
              <a:rPr lang="it-IT" dirty="0" err="1" smtClean="0"/>
              <a:t>Lamorgese</a:t>
            </a:r>
            <a:r>
              <a:rPr lang="it-IT" dirty="0" smtClean="0"/>
              <a:t> (punti critici)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detenzione amministrative dei migranti (rilievi del GNPL su “luoghi idonei”, ecc.)</a:t>
            </a:r>
          </a:p>
          <a:p>
            <a:r>
              <a:rPr lang="it-IT" dirty="0" smtClean="0"/>
              <a:t>soccorso in mare </a:t>
            </a:r>
            <a:r>
              <a:rPr lang="it-IT" dirty="0" smtClean="0"/>
              <a:t>(rilievi di ASGI: rischio </a:t>
            </a:r>
            <a:r>
              <a:rPr lang="it-IT" dirty="0" smtClean="0"/>
              <a:t>di sanzioni </a:t>
            </a:r>
            <a:r>
              <a:rPr lang="it-IT" dirty="0" smtClean="0"/>
              <a:t>che </a:t>
            </a:r>
            <a:r>
              <a:rPr lang="it-IT" dirty="0" smtClean="0"/>
              <a:t>rimane)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it-IT" altLang="en-US" dirty="0"/>
              <a:t>Detenzione amministrativa di persone </a:t>
            </a:r>
            <a:r>
              <a:rPr lang="it-IT" altLang="en-US" dirty="0" smtClean="0"/>
              <a:t>straniere</a:t>
            </a:r>
            <a:endParaRPr lang="it-IT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algn="l"/>
            <a:endParaRPr lang="it-IT" altLang="en-US" dirty="0" smtClean="0"/>
          </a:p>
          <a:p>
            <a:pPr algn="l"/>
            <a:r>
              <a:rPr lang="it-IT" altLang="en-US" dirty="0" smtClean="0"/>
              <a:t>CEDU, art.5, 1 </a:t>
            </a:r>
            <a:r>
              <a:rPr lang="it-IT" altLang="en-US" dirty="0" err="1" smtClean="0"/>
              <a:t>lett.f</a:t>
            </a:r>
            <a:r>
              <a:rPr lang="it-IT" altLang="en-US" dirty="0" smtClean="0"/>
              <a:t>: “ … se si tratta dell’arresto o della detenzione legali di una persona per impedirle di penetrare irregolarmente sul territorio,  o di una persona contro la quale è in corso un procedimento di espulsione o d’estradizione”</a:t>
            </a:r>
          </a:p>
          <a:p>
            <a:pPr algn="l"/>
            <a:endParaRPr lang="it-IT" altLang="en-US" dirty="0" smtClean="0"/>
          </a:p>
          <a:p>
            <a:pPr algn="l"/>
            <a:r>
              <a:rPr lang="it-IT" altLang="en-US" dirty="0" smtClean="0"/>
              <a:t>Diritto dell’Unione europea (</a:t>
            </a:r>
            <a:r>
              <a:rPr lang="it-IT" altLang="en-US" dirty="0" err="1" smtClean="0"/>
              <a:t>Returns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directive</a:t>
            </a:r>
            <a:r>
              <a:rPr lang="it-IT" altLang="en-US" dirty="0" smtClean="0"/>
              <a:t>)</a:t>
            </a:r>
          </a:p>
          <a:p>
            <a:pPr algn="l"/>
            <a:endParaRPr lang="it-IT" altLang="en-US" dirty="0" smtClean="0"/>
          </a:p>
          <a:p>
            <a:pPr algn="l"/>
            <a:r>
              <a:rPr lang="it-IT" altLang="en-US" dirty="0" smtClean="0"/>
              <a:t>Giurisprudenza, soft </a:t>
            </a:r>
            <a:r>
              <a:rPr lang="it-IT" altLang="en-US" dirty="0" err="1" smtClean="0"/>
              <a:t>law</a:t>
            </a:r>
            <a:r>
              <a:rPr lang="it-IT" altLang="en-US" dirty="0" smtClean="0"/>
              <a:t>, meccanismi a tema: Gruppo di lavoro sulla detenzione arbitraria, Relatore speciale sui diritti dei migranti</a:t>
            </a:r>
            <a:endParaRPr lang="it-IT" altLang="en-US" dirty="0"/>
          </a:p>
          <a:p>
            <a:pPr algn="l"/>
            <a:endParaRPr lang="it-IT" altLang="en-US" dirty="0"/>
          </a:p>
          <a:p>
            <a:pPr algn="l"/>
            <a:r>
              <a:rPr lang="it-IT" altLang="en-US" dirty="0"/>
              <a:t>Liceità solo quale misura di ultima istanza (eccezione rispetto a un diritto fondamentale, scopo non punitivo)</a:t>
            </a:r>
          </a:p>
          <a:p>
            <a:pPr algn="l"/>
            <a:endParaRPr lang="it-IT" altLang="en-US" dirty="0"/>
          </a:p>
          <a:p>
            <a:pPr algn="l"/>
            <a:r>
              <a:rPr lang="it-IT" altLang="en-US" dirty="0"/>
              <a:t>Criteri generali: necessità e proporzionalità</a:t>
            </a:r>
          </a:p>
          <a:p>
            <a:pPr algn="l"/>
            <a:endParaRPr lang="it-IT" altLang="en-US" dirty="0"/>
          </a:p>
          <a:p>
            <a:pPr algn="l"/>
            <a:r>
              <a:rPr lang="it-IT" altLang="en-US" dirty="0"/>
              <a:t>Divieti specifici: persone </a:t>
            </a:r>
            <a:r>
              <a:rPr lang="it-IT" altLang="en-US" dirty="0" smtClean="0"/>
              <a:t>escluse (detenzione intrinsecamente sproporzionata)</a:t>
            </a:r>
            <a:endParaRPr lang="it-IT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it-IT" altLang="en-US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/>
            </a:r>
            <a:br>
              <a:rPr lang="it-IT" altLang="en-US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</a:br>
            <a:r>
              <a:rPr lang="it-IT" altLang="en-US" sz="490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>Detenzione </a:t>
            </a:r>
            <a:r>
              <a:rPr lang="it-IT" altLang="en-US" sz="4900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>amministrativa di persone </a:t>
            </a:r>
            <a:r>
              <a:rPr lang="it-IT" altLang="en-US" sz="490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>straniere (II)</a:t>
            </a:r>
            <a:r>
              <a:rPr lang="it-IT" altLang="en-US" b="1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/>
            </a:r>
            <a:br>
              <a:rPr lang="it-IT" altLang="en-US" b="1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</a:br>
            <a:endParaRPr lang="it-IT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altLang="en-US" dirty="0" smtClean="0">
                <a:sym typeface="+mn-ea"/>
              </a:rPr>
              <a:t>	</a:t>
            </a:r>
            <a:r>
              <a:rPr lang="it-IT" altLang="en-US" b="1" i="1" dirty="0" smtClean="0">
                <a:sym typeface="+mn-ea"/>
              </a:rPr>
              <a:t>Standard del Garante nazionale sui diritti delle persone private della libertà personale (GNPL)</a:t>
            </a:r>
          </a:p>
          <a:p>
            <a:pPr>
              <a:buNone/>
            </a:pPr>
            <a:endParaRPr lang="it-IT" altLang="en-US" b="1" dirty="0" smtClean="0">
              <a:sym typeface="+mn-ea"/>
            </a:endParaRPr>
          </a:p>
          <a:p>
            <a:pPr>
              <a:buNone/>
            </a:pPr>
            <a:r>
              <a:rPr lang="it-IT" altLang="en-US" b="1" dirty="0" smtClean="0">
                <a:sym typeface="+mn-ea"/>
              </a:rPr>
              <a:t>		Standard </a:t>
            </a:r>
            <a:r>
              <a:rPr lang="it-IT" altLang="en-US" b="1" dirty="0">
                <a:sym typeface="+mn-ea"/>
              </a:rPr>
              <a:t>1</a:t>
            </a:r>
            <a:r>
              <a:rPr lang="it-IT" altLang="en-US" dirty="0">
                <a:sym typeface="+mn-ea"/>
              </a:rPr>
              <a:t> (libertà personale):</a:t>
            </a:r>
          </a:p>
          <a:p>
            <a:pPr marL="0" indent="0">
              <a:buNone/>
            </a:pPr>
            <a:r>
              <a:rPr lang="it-IT" altLang="en-US" dirty="0" smtClean="0">
                <a:sym typeface="+mn-ea"/>
              </a:rPr>
              <a:t>	a</a:t>
            </a:r>
            <a:r>
              <a:rPr lang="it-IT" altLang="en-US" dirty="0">
                <a:sym typeface="+mn-ea"/>
              </a:rPr>
              <a:t>) necessità e proporzionalità allo scopo </a:t>
            </a:r>
          </a:p>
          <a:p>
            <a:pPr marL="0" indent="0">
              <a:buNone/>
            </a:pPr>
            <a:r>
              <a:rPr lang="it-IT" altLang="en-US" dirty="0" smtClean="0">
                <a:sym typeface="+mn-ea"/>
              </a:rPr>
              <a:t>	b</a:t>
            </a:r>
            <a:r>
              <a:rPr lang="it-IT" altLang="en-US" dirty="0">
                <a:sym typeface="+mn-ea"/>
              </a:rPr>
              <a:t>) tempo più breve </a:t>
            </a:r>
            <a:r>
              <a:rPr lang="it-IT" altLang="en-US" dirty="0" smtClean="0">
                <a:sym typeface="+mn-ea"/>
              </a:rPr>
              <a:t>possibile</a:t>
            </a:r>
            <a:endParaRPr lang="it-IT" altLang="en-US" dirty="0">
              <a:sym typeface="+mn-ea"/>
            </a:endParaRPr>
          </a:p>
          <a:p>
            <a:pPr marL="0" indent="0">
              <a:buNone/>
            </a:pPr>
            <a:r>
              <a:rPr lang="it-IT" altLang="en-US" dirty="0" smtClean="0">
                <a:sym typeface="+mn-ea"/>
              </a:rPr>
              <a:t>	c</a:t>
            </a:r>
            <a:r>
              <a:rPr lang="it-IT" altLang="en-US" dirty="0">
                <a:sym typeface="+mn-ea"/>
              </a:rPr>
              <a:t>) esclusioni (donne in gravidanza, minori non accompagnati, </a:t>
            </a:r>
            <a:r>
              <a:rPr lang="it-IT" altLang="en-US" dirty="0" smtClean="0">
                <a:sym typeface="+mn-ea"/>
              </a:rPr>
              <a:t>	vittime </a:t>
            </a:r>
            <a:r>
              <a:rPr lang="it-IT" altLang="en-US" dirty="0">
                <a:sym typeface="+mn-ea"/>
              </a:rPr>
              <a:t>di tratta e altri gravi abusi, gravi problemi di salute</a:t>
            </a:r>
          </a:p>
          <a:p>
            <a:pPr marL="0" indent="0">
              <a:buNone/>
            </a:pPr>
            <a:r>
              <a:rPr lang="it-IT" altLang="en-US" dirty="0" smtClean="0">
                <a:sym typeface="+mn-ea"/>
              </a:rPr>
              <a:t>	d</a:t>
            </a:r>
            <a:r>
              <a:rPr lang="it-IT" altLang="en-US" dirty="0">
                <a:sym typeface="+mn-ea"/>
              </a:rPr>
              <a:t>) principio del rispetto dei diritti diversi dal diritto alla libertà </a:t>
            </a:r>
            <a:r>
              <a:rPr lang="it-IT" altLang="en-US" dirty="0" smtClean="0">
                <a:sym typeface="+mn-ea"/>
              </a:rPr>
              <a:t>	personale</a:t>
            </a:r>
            <a:endParaRPr lang="it-IT" altLang="en-US" dirty="0">
              <a:sym typeface="+mn-ea"/>
            </a:endParaRPr>
          </a:p>
          <a:p>
            <a:pPr marL="0" indent="0">
              <a:buNone/>
            </a:pPr>
            <a:r>
              <a:rPr lang="it-IT" altLang="en-US" dirty="0" smtClean="0">
                <a:sym typeface="+mn-ea"/>
              </a:rPr>
              <a:t>	e</a:t>
            </a:r>
            <a:r>
              <a:rPr lang="it-IT" altLang="en-US" dirty="0">
                <a:sym typeface="+mn-ea"/>
              </a:rPr>
              <a:t>) luoghi in cui può avvenire la detenzione </a:t>
            </a:r>
            <a:r>
              <a:rPr lang="it-IT" altLang="en-US" dirty="0" smtClean="0">
                <a:sym typeface="+mn-ea"/>
              </a:rPr>
              <a:t>amministrativa</a:t>
            </a:r>
            <a:endParaRPr lang="it-IT" altLang="en-US" dirty="0">
              <a:sym typeface="+mn-ea"/>
            </a:endParaRPr>
          </a:p>
          <a:p>
            <a:endParaRPr lang="it-IT" altLang="en-US" dirty="0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Diritti umani, cittadini e stranieri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Diritti umani </a:t>
            </a:r>
            <a:r>
              <a:rPr lang="it-IT" dirty="0" smtClean="0"/>
              <a:t>di tutti (senza discriminazione in base alla nazionalità) </a:t>
            </a:r>
          </a:p>
          <a:p>
            <a:endParaRPr lang="it-IT" dirty="0" smtClean="0"/>
          </a:p>
          <a:p>
            <a:r>
              <a:rPr lang="it-IT" dirty="0" smtClean="0"/>
              <a:t>Eccezione  per i diritti umani che </a:t>
            </a:r>
            <a:r>
              <a:rPr lang="it-IT" dirty="0"/>
              <a:t>non sono riconosciuti ai non </a:t>
            </a:r>
            <a:r>
              <a:rPr lang="it-IT" dirty="0" smtClean="0"/>
              <a:t>cittadini: </a:t>
            </a:r>
            <a:r>
              <a:rPr lang="it-IT" dirty="0"/>
              <a:t>i diritti politici, il diritto di entrare e di restare 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Eccezione (all’eccezione ) per i rifugiati </a:t>
            </a:r>
            <a:r>
              <a:rPr lang="it-IT" dirty="0"/>
              <a:t>e </a:t>
            </a:r>
            <a:r>
              <a:rPr lang="it-IT" dirty="0" smtClean="0"/>
              <a:t>categorie equiparate (potenziali vittime di tortura, persone che fuggono da un conflitto armato … che godono del diritto </a:t>
            </a:r>
            <a:r>
              <a:rPr lang="it-IT" dirty="0"/>
              <a:t>di entrare/restare)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/>
            </a:r>
            <a:b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</a:br>
            <a:r>
              <a:rPr lang="it-IT" altLang="en-US" sz="4900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  <a:t>Detenzione amministrativa di persone </a:t>
            </a:r>
            <a:r>
              <a:rPr lang="it-IT" altLang="en-US" sz="490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  <a:t>straniere (III)</a:t>
            </a:r>
            <a: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/>
            </a:r>
            <a:b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altLang="en-US" dirty="0" smtClean="0"/>
              <a:t>	</a:t>
            </a:r>
            <a:r>
              <a:rPr lang="it-IT" altLang="en-US" b="1" dirty="0" smtClean="0"/>
              <a:t>Standard </a:t>
            </a:r>
            <a:r>
              <a:rPr lang="it-IT" altLang="en-US" b="1" dirty="0"/>
              <a:t>3</a:t>
            </a:r>
            <a:r>
              <a:rPr lang="it-IT" altLang="en-US" dirty="0"/>
              <a:t> (asilo e protezione internazionale):</a:t>
            </a:r>
          </a:p>
          <a:p>
            <a:pPr>
              <a:buNone/>
            </a:pPr>
            <a:r>
              <a:rPr lang="it-IT" altLang="en-US" dirty="0" smtClean="0"/>
              <a:t>	assenza </a:t>
            </a:r>
            <a:r>
              <a:rPr lang="it-IT" altLang="en-US" dirty="0"/>
              <a:t>di ostacoli, informazione e tempestiva registrazione della volontà </a:t>
            </a:r>
          </a:p>
          <a:p>
            <a:pPr>
              <a:buNone/>
            </a:pPr>
            <a:r>
              <a:rPr lang="it-IT" altLang="en-US" dirty="0" smtClean="0"/>
              <a:t>	</a:t>
            </a:r>
            <a:r>
              <a:rPr lang="it-IT" altLang="en-US" b="1" dirty="0" smtClean="0"/>
              <a:t>Standard </a:t>
            </a:r>
            <a:r>
              <a:rPr lang="it-IT" altLang="en-US" b="1" dirty="0"/>
              <a:t>8</a:t>
            </a:r>
            <a:r>
              <a:rPr lang="it-IT" altLang="en-US" dirty="0"/>
              <a:t> (vita privata e familiare):</a:t>
            </a:r>
          </a:p>
          <a:p>
            <a:pPr>
              <a:buNone/>
            </a:pPr>
            <a:r>
              <a:rPr lang="it-IT" altLang="en-US" dirty="0" smtClean="0"/>
              <a:t>	comunicazioni </a:t>
            </a:r>
            <a:r>
              <a:rPr lang="it-IT" altLang="en-US" dirty="0"/>
              <a:t>telefoniche e visite (limitazioni richiedono autorizzazione del giudice)</a:t>
            </a:r>
          </a:p>
          <a:p>
            <a:pPr>
              <a:buNone/>
            </a:pPr>
            <a:r>
              <a:rPr lang="it-IT" altLang="en-US" dirty="0" smtClean="0"/>
              <a:t>	</a:t>
            </a:r>
            <a:r>
              <a:rPr lang="it-IT" altLang="en-US" b="1" dirty="0" smtClean="0"/>
              <a:t>Standard </a:t>
            </a:r>
            <a:r>
              <a:rPr lang="it-IT" altLang="en-US" b="1" dirty="0"/>
              <a:t>9</a:t>
            </a:r>
            <a:r>
              <a:rPr lang="it-IT" altLang="en-US" dirty="0"/>
              <a:t> (vita quotidiana):</a:t>
            </a:r>
          </a:p>
          <a:p>
            <a:pPr>
              <a:buNone/>
            </a:pPr>
            <a:r>
              <a:rPr lang="it-IT" altLang="en-US" dirty="0" smtClean="0"/>
              <a:t>	condizioni </a:t>
            </a:r>
            <a:r>
              <a:rPr lang="it-IT" altLang="en-US" dirty="0"/>
              <a:t>dell'alloggio, cibo e generi di prima necessità, beni personali</a:t>
            </a:r>
          </a:p>
          <a:p>
            <a:endParaRPr lang="it-IT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/>
            </a:r>
            <a:b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</a:br>
            <a:r>
              <a:rPr lang="it-IT" altLang="en-US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/>
            </a:r>
            <a:br>
              <a:rPr lang="it-IT" altLang="en-US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</a:br>
            <a:r>
              <a:rPr lang="it-IT" altLang="en-US" sz="490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  <a:t>Detenzione </a:t>
            </a:r>
            <a:r>
              <a:rPr lang="it-IT" altLang="en-US" sz="4900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  <a:t>amministrativa di persone </a:t>
            </a:r>
            <a:r>
              <a:rPr lang="it-IT" altLang="en-US" sz="490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  <a:t>straniere (IV)</a:t>
            </a:r>
            <a: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  <a:t/>
            </a:r>
            <a:b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  <a:sym typeface="+mn-ea"/>
              </a:rPr>
            </a:br>
            <a: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  <a:t/>
            </a:r>
            <a:br>
              <a:rPr lang="it-IT" altLang="en-US" dirty="0">
                <a:ln w="10160">
                  <a:noFill/>
                  <a:prstDash val="solid"/>
                </a:ln>
                <a:solidFill>
                  <a:srgbClr val="FFFFFF"/>
                </a:solidFill>
                <a:effectLst/>
              </a:rPr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altLang="en-US" dirty="0" smtClean="0"/>
              <a:t>	</a:t>
            </a:r>
            <a:r>
              <a:rPr lang="it-IT" altLang="en-US" b="1" dirty="0" smtClean="0"/>
              <a:t>Standard </a:t>
            </a:r>
            <a:r>
              <a:rPr lang="it-IT" altLang="en-US" b="1" dirty="0"/>
              <a:t>12 </a:t>
            </a:r>
            <a:r>
              <a:rPr lang="it-IT" altLang="en-US" dirty="0"/>
              <a:t>(sicurezza personale):</a:t>
            </a:r>
          </a:p>
          <a:p>
            <a:pPr>
              <a:buNone/>
            </a:pPr>
            <a:r>
              <a:rPr lang="it-IT" altLang="en-US" dirty="0" smtClean="0"/>
              <a:t>	limiti </a:t>
            </a:r>
            <a:r>
              <a:rPr lang="it-IT" altLang="en-US" dirty="0"/>
              <a:t>all'uso di mezzi di coercizione</a:t>
            </a:r>
          </a:p>
          <a:p>
            <a:pPr>
              <a:buNone/>
            </a:pPr>
            <a:endParaRPr lang="it-IT" altLang="en-US" dirty="0"/>
          </a:p>
          <a:p>
            <a:pPr>
              <a:buNone/>
            </a:pPr>
            <a:r>
              <a:rPr lang="it-IT" altLang="en-US" dirty="0" smtClean="0"/>
              <a:t>	</a:t>
            </a:r>
            <a:r>
              <a:rPr lang="it-IT" altLang="en-US" b="1" dirty="0" smtClean="0"/>
              <a:t>Standard </a:t>
            </a:r>
            <a:r>
              <a:rPr lang="it-IT" altLang="en-US" b="1" dirty="0"/>
              <a:t>13 </a:t>
            </a:r>
            <a:r>
              <a:rPr lang="it-IT" altLang="en-US" dirty="0"/>
              <a:t>(trasparenza e </a:t>
            </a:r>
            <a:r>
              <a:rPr lang="it-IT" altLang="en-US" dirty="0" err="1"/>
              <a:t>accountability</a:t>
            </a:r>
            <a:r>
              <a:rPr lang="it-IT" altLang="en-US" dirty="0"/>
              <a:t>):</a:t>
            </a:r>
          </a:p>
          <a:p>
            <a:pPr>
              <a:buNone/>
            </a:pPr>
            <a:r>
              <a:rPr lang="it-IT" altLang="en-US" dirty="0" smtClean="0"/>
              <a:t>	regole </a:t>
            </a:r>
            <a:r>
              <a:rPr lang="it-IT" altLang="en-US" dirty="0"/>
              <a:t>generali sulla gestione dei centri</a:t>
            </a:r>
          </a:p>
          <a:p>
            <a:pPr>
              <a:buNone/>
            </a:pPr>
            <a:r>
              <a:rPr lang="it-IT" altLang="en-US" dirty="0" smtClean="0"/>
              <a:t>	apertura </a:t>
            </a:r>
            <a:r>
              <a:rPr lang="it-IT" altLang="en-US" dirty="0"/>
              <a:t>all'esterno</a:t>
            </a:r>
          </a:p>
          <a:p>
            <a:pPr>
              <a:buNone/>
            </a:pPr>
            <a:r>
              <a:rPr lang="it-IT" altLang="en-US" dirty="0" smtClean="0"/>
              <a:t>	documentazione </a:t>
            </a:r>
            <a:r>
              <a:rPr lang="it-IT" altLang="en-US" dirty="0"/>
              <a:t>(registri)</a:t>
            </a:r>
          </a:p>
          <a:p>
            <a:endParaRPr lang="it-IT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it-IT" sz="3600" dirty="0" smtClean="0"/>
              <a:t>Distinzione </a:t>
            </a:r>
            <a:r>
              <a:rPr lang="it-IT" sz="3600" dirty="0"/>
              <a:t>tra migranti </a:t>
            </a:r>
            <a:r>
              <a:rPr lang="it-IT" sz="3600" dirty="0" smtClean="0"/>
              <a:t>e rifugiati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it-IT" dirty="0" smtClean="0"/>
          </a:p>
          <a:p>
            <a:r>
              <a:rPr lang="it-IT" dirty="0" smtClean="0"/>
              <a:t>Distinzione, nella </a:t>
            </a:r>
            <a:r>
              <a:rPr lang="it-IT" dirty="0"/>
              <a:t>prospettiva dei diritti umani, </a:t>
            </a:r>
            <a:r>
              <a:rPr lang="it-IT" dirty="0" smtClean="0"/>
              <a:t>tra stranieri/migranti </a:t>
            </a:r>
            <a:r>
              <a:rPr lang="it-IT" dirty="0"/>
              <a:t>e </a:t>
            </a:r>
            <a:r>
              <a:rPr lang="it-IT" dirty="0" smtClean="0"/>
              <a:t>stranieri/rifugiati </a:t>
            </a:r>
            <a:endParaRPr lang="it-IT" dirty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Migranti: norme sugli stranieri </a:t>
            </a:r>
            <a:r>
              <a:rPr lang="it-IT" dirty="0"/>
              <a:t>in </a:t>
            </a:r>
            <a:r>
              <a:rPr lang="it-IT" dirty="0" smtClean="0"/>
              <a:t>generale (tutti </a:t>
            </a:r>
            <a:r>
              <a:rPr lang="it-IT" dirty="0"/>
              <a:t>i diritti senza discriminazione, </a:t>
            </a:r>
            <a:r>
              <a:rPr lang="it-IT" dirty="0" smtClean="0"/>
              <a:t>ad esclusione del diritto </a:t>
            </a:r>
            <a:r>
              <a:rPr lang="it-IT" dirty="0"/>
              <a:t>di entrare/restare (oltre ai diritti politici) </a:t>
            </a:r>
          </a:p>
          <a:p>
            <a:pPr>
              <a:buNone/>
            </a:pPr>
            <a:r>
              <a:rPr lang="it-IT" dirty="0" smtClean="0"/>
              <a:t>	Rifugiati, (potenziali) vittime di tortura: diritto </a:t>
            </a:r>
            <a:r>
              <a:rPr lang="it-IT" dirty="0"/>
              <a:t>di asilo e il principio di non refoulement (rinvio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Le </a:t>
            </a:r>
            <a:r>
              <a:rPr lang="it-IT" dirty="0"/>
              <a:t>norme statali sull’ingresso e il soggiorno degli </a:t>
            </a:r>
            <a:r>
              <a:rPr lang="it-IT" dirty="0" smtClean="0"/>
              <a:t>stranieri incontrano </a:t>
            </a:r>
            <a:r>
              <a:rPr lang="it-IT" dirty="0"/>
              <a:t>limiti </a:t>
            </a:r>
            <a:r>
              <a:rPr lang="it-IT" dirty="0" smtClean="0"/>
              <a:t>per </a:t>
            </a:r>
            <a:r>
              <a:rPr lang="it-IT" dirty="0"/>
              <a:t>effetto </a:t>
            </a:r>
            <a:r>
              <a:rPr lang="it-IT" dirty="0" smtClean="0"/>
              <a:t>sia dei </a:t>
            </a:r>
            <a:r>
              <a:rPr lang="it-IT" dirty="0"/>
              <a:t>diritti umani che si applicano a </a:t>
            </a:r>
            <a:r>
              <a:rPr lang="it-IT" dirty="0" smtClean="0"/>
              <a:t>tutti, migranti compresi (diritto </a:t>
            </a:r>
            <a:r>
              <a:rPr lang="it-IT" dirty="0"/>
              <a:t>alla </a:t>
            </a:r>
            <a:r>
              <a:rPr lang="it-IT" dirty="0" smtClean="0"/>
              <a:t>vita, </a:t>
            </a:r>
            <a:r>
              <a:rPr lang="it-IT" dirty="0"/>
              <a:t>diritto a non subire torture) sia dei diritti che spettano ai soli </a:t>
            </a:r>
            <a:r>
              <a:rPr lang="it-IT" dirty="0" smtClean="0"/>
              <a:t>rifugiati (diritto </a:t>
            </a:r>
            <a:r>
              <a:rPr lang="it-IT" dirty="0"/>
              <a:t>di asilo).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 </a:t>
            </a:r>
            <a:r>
              <a:rPr lang="it-IT" dirty="0"/>
              <a:t>diritti dei migranti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I migranti godono </a:t>
            </a:r>
            <a:r>
              <a:rPr lang="it-IT" dirty="0" smtClean="0"/>
              <a:t>(fase </a:t>
            </a:r>
            <a:r>
              <a:rPr lang="it-IT" dirty="0"/>
              <a:t>del viaggio) </a:t>
            </a:r>
            <a:r>
              <a:rPr lang="it-IT" dirty="0" smtClean="0"/>
              <a:t>del </a:t>
            </a:r>
            <a:r>
              <a:rPr lang="it-IT" dirty="0"/>
              <a:t>diritto alla vita (salvataggi un mare </a:t>
            </a:r>
            <a:r>
              <a:rPr lang="it-IT" dirty="0" smtClean="0"/>
              <a:t>– disciplina </a:t>
            </a:r>
            <a:r>
              <a:rPr lang="it-IT" dirty="0"/>
              <a:t>dettagliata che fa riferimento tra l’altro al concetto di “porto sicuro</a:t>
            </a:r>
            <a:r>
              <a:rPr lang="it-IT" dirty="0" smtClean="0"/>
              <a:t>” - rinvio) </a:t>
            </a:r>
          </a:p>
          <a:p>
            <a:endParaRPr lang="it-IT" dirty="0"/>
          </a:p>
          <a:p>
            <a:r>
              <a:rPr lang="it-IT" dirty="0" smtClean="0"/>
              <a:t>Sul </a:t>
            </a:r>
            <a:r>
              <a:rPr lang="it-IT" dirty="0"/>
              <a:t>territorio statale, i migranti, anche se non hanno il diritto di farvi </a:t>
            </a:r>
            <a:r>
              <a:rPr lang="it-IT" dirty="0" smtClean="0"/>
              <a:t>ingresso/restare (a prescindere </a:t>
            </a:r>
            <a:r>
              <a:rPr lang="it-IT" dirty="0"/>
              <a:t>dalla loro “regolarità</a:t>
            </a:r>
            <a:r>
              <a:rPr lang="it-IT" dirty="0" smtClean="0"/>
              <a:t>”) godono </a:t>
            </a:r>
            <a:r>
              <a:rPr lang="it-IT" dirty="0"/>
              <a:t>dei diritti umani che spettano a tutte le persone: accesso alla giustizia (diritti civili), cure mediche (diritti sociali), condizioni di lavoro e retribuzione (diritti economici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</a:t>
            </a:r>
            <a:r>
              <a:rPr lang="it-IT" dirty="0"/>
              <a:t>diritto di asilo e lo status di rifugiato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smtClean="0"/>
              <a:t>Dichiarazione Universale </a:t>
            </a:r>
            <a:r>
              <a:rPr lang="it-IT" dirty="0" smtClean="0"/>
              <a:t>– art.14: “cercare </a:t>
            </a:r>
            <a:r>
              <a:rPr lang="it-IT" dirty="0"/>
              <a:t>e </a:t>
            </a:r>
            <a:r>
              <a:rPr lang="it-IT" dirty="0" smtClean="0"/>
              <a:t>godere” asilo dalle persecuzioni </a:t>
            </a:r>
            <a:r>
              <a:rPr lang="it-IT" dirty="0"/>
              <a:t>– </a:t>
            </a:r>
            <a:r>
              <a:rPr lang="it-IT" dirty="0" smtClean="0"/>
              <a:t>elemento mancante: “ottenere” </a:t>
            </a:r>
          </a:p>
          <a:p>
            <a:r>
              <a:rPr lang="it-IT" b="1" dirty="0" smtClean="0"/>
              <a:t>Convenzione di Ginevra </a:t>
            </a:r>
            <a:r>
              <a:rPr lang="it-IT" dirty="0" smtClean="0"/>
              <a:t>del 1951 : </a:t>
            </a:r>
          </a:p>
          <a:p>
            <a:pPr>
              <a:buNone/>
            </a:pPr>
            <a:r>
              <a:rPr lang="it-IT" dirty="0" smtClean="0"/>
              <a:t>	definizione di rifugiato </a:t>
            </a:r>
            <a:r>
              <a:rPr lang="it-IT" dirty="0"/>
              <a:t>e </a:t>
            </a:r>
            <a:r>
              <a:rPr lang="it-IT" dirty="0" smtClean="0"/>
              <a:t>dei presupposti per il </a:t>
            </a:r>
            <a:r>
              <a:rPr lang="it-IT" dirty="0" smtClean="0"/>
              <a:t>riconoscimento </a:t>
            </a:r>
            <a:r>
              <a:rPr lang="it-IT" dirty="0" smtClean="0"/>
              <a:t>dello status – </a:t>
            </a:r>
            <a:r>
              <a:rPr lang="it-IT" dirty="0"/>
              <a:t>problematica del ruolo </a:t>
            </a:r>
            <a:r>
              <a:rPr lang="it-IT" dirty="0" smtClean="0"/>
              <a:t>degli Stati: </a:t>
            </a:r>
            <a:r>
              <a:rPr lang="it-IT" dirty="0"/>
              <a:t>accertamento o concessione? 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come </a:t>
            </a:r>
            <a:r>
              <a:rPr lang="it-IT" dirty="0"/>
              <a:t>deve essere </a:t>
            </a:r>
            <a:r>
              <a:rPr lang="it-IT" dirty="0" smtClean="0"/>
              <a:t>una </a:t>
            </a:r>
            <a:r>
              <a:rPr lang="it-IT" dirty="0"/>
              <a:t>procedura equa ed </a:t>
            </a:r>
            <a:r>
              <a:rPr lang="it-IT" dirty="0" smtClean="0"/>
              <a:t>efficace </a:t>
            </a:r>
            <a:r>
              <a:rPr lang="it-IT" dirty="0" smtClean="0"/>
              <a:t>(finalizzata a individuare </a:t>
            </a:r>
            <a:r>
              <a:rPr lang="it-IT" dirty="0"/>
              <a:t>correttamente i veri rifugiati)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 limiti alla libertà di allontanamento: il </a:t>
            </a:r>
            <a:r>
              <a:rPr lang="it-IT" dirty="0"/>
              <a:t>principio di </a:t>
            </a:r>
            <a:r>
              <a:rPr lang="it-IT" i="1" dirty="0"/>
              <a:t>non refoulement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Libertà </a:t>
            </a:r>
            <a:r>
              <a:rPr lang="it-IT" dirty="0"/>
              <a:t>statale di allontanare </a:t>
            </a:r>
            <a:r>
              <a:rPr lang="it-IT" dirty="0" smtClean="0"/>
              <a:t>gli stranieri: eccezioni e regole</a:t>
            </a:r>
            <a:endParaRPr lang="it-IT" dirty="0"/>
          </a:p>
          <a:p>
            <a:r>
              <a:rPr lang="it-IT" dirty="0" smtClean="0"/>
              <a:t>Il diritto </a:t>
            </a:r>
            <a:r>
              <a:rPr lang="it-IT" dirty="0"/>
              <a:t>alla vita privata e </a:t>
            </a:r>
            <a:r>
              <a:rPr lang="it-IT" dirty="0" smtClean="0"/>
              <a:t>familiare (“i legami stretti e durevoli”) </a:t>
            </a:r>
            <a:r>
              <a:rPr lang="it-IT" dirty="0"/>
              <a:t>– </a:t>
            </a:r>
            <a:r>
              <a:rPr lang="it-IT" dirty="0" smtClean="0"/>
              <a:t>la questione </a:t>
            </a:r>
            <a:r>
              <a:rPr lang="it-IT" dirty="0"/>
              <a:t>della “</a:t>
            </a:r>
            <a:r>
              <a:rPr lang="it-IT" dirty="0" err="1"/>
              <a:t>own</a:t>
            </a:r>
            <a:r>
              <a:rPr lang="it-IT" dirty="0"/>
              <a:t> </a:t>
            </a:r>
            <a:r>
              <a:rPr lang="it-IT" dirty="0" err="1"/>
              <a:t>country</a:t>
            </a:r>
            <a:r>
              <a:rPr lang="it-IT" dirty="0"/>
              <a:t>” </a:t>
            </a:r>
            <a:r>
              <a:rPr lang="it-IT" dirty="0" smtClean="0"/>
              <a:t>e la </a:t>
            </a:r>
            <a:r>
              <a:rPr lang="it-IT" dirty="0"/>
              <a:t>problematica del diritto alla cittadinanza</a:t>
            </a:r>
          </a:p>
          <a:p>
            <a:r>
              <a:rPr lang="it-IT" dirty="0" smtClean="0"/>
              <a:t>Il divieto </a:t>
            </a:r>
            <a:r>
              <a:rPr lang="it-IT" dirty="0"/>
              <a:t>di espulsioni collettive</a:t>
            </a:r>
          </a:p>
          <a:p>
            <a:r>
              <a:rPr lang="it-IT" dirty="0" smtClean="0"/>
              <a:t>Le modalità di allontanamento (problematica della detenzione dei migranti)</a:t>
            </a:r>
            <a:endParaRPr lang="it-IT" dirty="0"/>
          </a:p>
          <a:p>
            <a:r>
              <a:rPr lang="it-IT" dirty="0" smtClean="0"/>
              <a:t>Principio </a:t>
            </a:r>
            <a:r>
              <a:rPr lang="it-IT" dirty="0"/>
              <a:t>di non refoulement (art.33 della Convenzione di Ginevra)</a:t>
            </a:r>
          </a:p>
          <a:p>
            <a:r>
              <a:rPr lang="it-IT" dirty="0"/>
              <a:t>Oltre che ai rifugiati, si applica a tutti quando vi è il rischio di tortura nello </a:t>
            </a:r>
            <a:r>
              <a:rPr lang="it-IT" dirty="0" smtClean="0"/>
              <a:t>stato </a:t>
            </a:r>
            <a:r>
              <a:rPr lang="it-IT" dirty="0"/>
              <a:t>di destinazione </a:t>
            </a:r>
            <a:r>
              <a:rPr lang="it-IT" dirty="0" smtClean="0"/>
              <a:t>(rinvio)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Sintesi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Gli </a:t>
            </a:r>
            <a:r>
              <a:rPr lang="it-IT" dirty="0" smtClean="0"/>
              <a:t>Stati </a:t>
            </a:r>
            <a:r>
              <a:rPr lang="it-IT" dirty="0"/>
              <a:t>sono liberi di </a:t>
            </a:r>
            <a:r>
              <a:rPr lang="it-IT" dirty="0" smtClean="0"/>
              <a:t>lasciare o </a:t>
            </a:r>
            <a:r>
              <a:rPr lang="it-IT" dirty="0"/>
              <a:t>meno entrare e </a:t>
            </a:r>
            <a:r>
              <a:rPr lang="it-IT" dirty="0" smtClean="0"/>
              <a:t>rimanere </a:t>
            </a:r>
            <a:r>
              <a:rPr lang="it-IT" dirty="0"/>
              <a:t>i </a:t>
            </a:r>
            <a:r>
              <a:rPr lang="it-IT" b="1" dirty="0"/>
              <a:t>migranti </a:t>
            </a:r>
            <a:r>
              <a:rPr lang="it-IT" dirty="0"/>
              <a:t>- </a:t>
            </a:r>
            <a:r>
              <a:rPr lang="it-IT" dirty="0" smtClean="0"/>
              <a:t>devono </a:t>
            </a:r>
            <a:r>
              <a:rPr lang="it-IT" dirty="0"/>
              <a:t>rispettare i loro diritti umani </a:t>
            </a:r>
            <a:r>
              <a:rPr lang="it-IT" dirty="0" smtClean="0"/>
              <a:t>nel </a:t>
            </a:r>
            <a:r>
              <a:rPr lang="it-IT" dirty="0"/>
              <a:t>corso del viaggio </a:t>
            </a:r>
            <a:r>
              <a:rPr lang="it-IT" dirty="0" smtClean="0"/>
              <a:t>(diritto alla vita</a:t>
            </a:r>
            <a:r>
              <a:rPr lang="it-IT" dirty="0"/>
              <a:t>) </a:t>
            </a:r>
            <a:r>
              <a:rPr lang="it-IT" dirty="0" smtClean="0"/>
              <a:t>e sul territorio </a:t>
            </a:r>
            <a:r>
              <a:rPr lang="it-IT" dirty="0" smtClean="0"/>
              <a:t>(esempi: salute</a:t>
            </a:r>
            <a:r>
              <a:rPr lang="it-IT" dirty="0" smtClean="0"/>
              <a:t>, equa retribuzione, accesso alla giustizia)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Gli </a:t>
            </a:r>
            <a:r>
              <a:rPr lang="it-IT" dirty="0"/>
              <a:t>stati devono ammettere sul territorio i </a:t>
            </a:r>
            <a:r>
              <a:rPr lang="it-IT" b="1" dirty="0" smtClean="0"/>
              <a:t>rifugiati</a:t>
            </a:r>
            <a:r>
              <a:rPr lang="it-IT" dirty="0" smtClean="0"/>
              <a:t> (e categorie equiparate): diritto di fare </a:t>
            </a:r>
            <a:r>
              <a:rPr lang="it-IT" dirty="0"/>
              <a:t>domanda di protezione (art.14 DUDU, diritto di cercare asilo dalle persecuzioni)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Ciò </a:t>
            </a:r>
            <a:r>
              <a:rPr lang="it-IT" dirty="0"/>
              <a:t>comporta che prima di essere </a:t>
            </a:r>
            <a:r>
              <a:rPr lang="it-IT" dirty="0" smtClean="0"/>
              <a:t>eventualmente respinti </a:t>
            </a:r>
            <a:r>
              <a:rPr lang="it-IT" dirty="0" smtClean="0"/>
              <a:t>o </a:t>
            </a:r>
            <a:r>
              <a:rPr lang="it-IT" dirty="0"/>
              <a:t>espulsi dal territorio devono essere identificati, avere diritto di fare domanda di </a:t>
            </a:r>
            <a:r>
              <a:rPr lang="it-IT" b="1" dirty="0"/>
              <a:t>asilo </a:t>
            </a:r>
            <a:r>
              <a:rPr lang="it-IT" dirty="0"/>
              <a:t>e vedersela correttamente </a:t>
            </a:r>
            <a:r>
              <a:rPr lang="it-IT" dirty="0" smtClean="0"/>
              <a:t>esaminata (e rimanere sul territorio in attesa di risposta – </a:t>
            </a:r>
            <a:r>
              <a:rPr lang="it-IT" b="1" i="1" dirty="0" smtClean="0"/>
              <a:t>non refoulement</a:t>
            </a:r>
            <a:r>
              <a:rPr lang="it-IT" dirty="0" smtClean="0"/>
              <a:t>)   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/>
              <a:t>La dimensione europea </a:t>
            </a:r>
            <a:r>
              <a:rPr lang="it-IT" dirty="0" smtClean="0"/>
              <a:t>dell’asilo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Schengen: spazio </a:t>
            </a:r>
            <a:r>
              <a:rPr lang="it-IT" dirty="0"/>
              <a:t>senza frontiere </a:t>
            </a:r>
            <a:r>
              <a:rPr lang="it-IT" dirty="0" smtClean="0"/>
              <a:t>interne e necessità </a:t>
            </a:r>
            <a:r>
              <a:rPr lang="it-IT" dirty="0"/>
              <a:t>di un sistema condiviso di gestione delle frontiere esterne</a:t>
            </a:r>
          </a:p>
          <a:p>
            <a:r>
              <a:rPr lang="it-IT" dirty="0"/>
              <a:t>La </a:t>
            </a:r>
            <a:r>
              <a:rPr lang="it-IT" dirty="0" smtClean="0"/>
              <a:t>graduale costruzione di un </a:t>
            </a:r>
            <a:r>
              <a:rPr lang="it-IT" dirty="0"/>
              <a:t>sistema comune di asilo </a:t>
            </a:r>
            <a:r>
              <a:rPr lang="it-IT" dirty="0" smtClean="0"/>
              <a:t>(direttive</a:t>
            </a:r>
            <a:r>
              <a:rPr lang="it-IT" dirty="0"/>
              <a:t>)</a:t>
            </a:r>
          </a:p>
          <a:p>
            <a:r>
              <a:rPr lang="it-IT" dirty="0"/>
              <a:t>I regolamenti di Dublino </a:t>
            </a:r>
            <a:r>
              <a:rPr lang="it-IT" dirty="0" smtClean="0"/>
              <a:t>(problemi </a:t>
            </a:r>
            <a:r>
              <a:rPr lang="it-IT" dirty="0"/>
              <a:t>di compatibilità con il diritto individuale a chiedere asilo e con il principio di non refoulement che vale anche tra stati membri </a:t>
            </a:r>
            <a:r>
              <a:rPr lang="it-IT" dirty="0" smtClean="0"/>
              <a:t>dell’UE – distribuzione del “carico” fra Stati membri)</a:t>
            </a:r>
            <a:endParaRPr lang="it-IT" dirty="0"/>
          </a:p>
          <a:p>
            <a:r>
              <a:rPr lang="it-IT" dirty="0" smtClean="0"/>
              <a:t>Tentativi </a:t>
            </a:r>
            <a:r>
              <a:rPr lang="it-IT" dirty="0"/>
              <a:t>di </a:t>
            </a:r>
            <a:r>
              <a:rPr lang="it-IT" dirty="0" smtClean="0"/>
              <a:t>riforma del sistema </a:t>
            </a:r>
            <a:r>
              <a:rPr lang="it-IT" dirty="0"/>
              <a:t>di </a:t>
            </a:r>
            <a:r>
              <a:rPr lang="it-IT" dirty="0" smtClean="0"/>
              <a:t>Dublino</a:t>
            </a:r>
            <a:endParaRPr lang="it-IT" dirty="0"/>
          </a:p>
          <a:p>
            <a:r>
              <a:rPr lang="it-IT" dirty="0"/>
              <a:t>Approcci </a:t>
            </a:r>
            <a:r>
              <a:rPr lang="it-IT" dirty="0" smtClean="0"/>
              <a:t>emergenziali: l’“</a:t>
            </a:r>
            <a:r>
              <a:rPr lang="it-IT" dirty="0"/>
              <a:t>approccio </a:t>
            </a:r>
            <a:r>
              <a:rPr lang="it-IT" dirty="0" err="1"/>
              <a:t>hotspot</a:t>
            </a:r>
            <a:r>
              <a:rPr lang="it-IT" dirty="0"/>
              <a:t>” (centri di identificazione e smistamento rapido </a:t>
            </a:r>
            <a:r>
              <a:rPr lang="it-IT" dirty="0" smtClean="0"/>
              <a:t>accompagnati </a:t>
            </a:r>
            <a:r>
              <a:rPr lang="it-IT" dirty="0"/>
              <a:t>da possibilità di ricollocazione in altri </a:t>
            </a:r>
            <a:r>
              <a:rPr lang="it-IT" dirty="0" smtClean="0"/>
              <a:t>paesi)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Politiche </a:t>
            </a:r>
            <a:r>
              <a:rPr lang="it-IT" dirty="0"/>
              <a:t>di </a:t>
            </a:r>
            <a:r>
              <a:rPr lang="it-IT" dirty="0" smtClean="0"/>
              <a:t>chiusura </a:t>
            </a:r>
            <a:r>
              <a:rPr lang="it-IT" dirty="0"/>
              <a:t>e retorica dell’invasione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Di fronte ad arrivi </a:t>
            </a:r>
            <a:r>
              <a:rPr lang="it-IT" dirty="0" smtClean="0"/>
              <a:t>numerosi, politica volta a </a:t>
            </a:r>
            <a:r>
              <a:rPr lang="it-IT" dirty="0"/>
              <a:t>fermare (piuttosto che governare) i flussi migratori.</a:t>
            </a:r>
          </a:p>
          <a:p>
            <a:r>
              <a:rPr lang="it-IT" dirty="0" smtClean="0"/>
              <a:t>Consenso </a:t>
            </a:r>
            <a:r>
              <a:rPr lang="it-IT" dirty="0"/>
              <a:t>attorno a queste politiche del “tenere alla maggiore distanza possibile</a:t>
            </a:r>
            <a:r>
              <a:rPr lang="it-IT" dirty="0" smtClean="0"/>
              <a:t>” </a:t>
            </a:r>
            <a:r>
              <a:rPr lang="it-IT" dirty="0"/>
              <a:t>rafforzato da raffigurazioni degli arrivi come </a:t>
            </a:r>
            <a:r>
              <a:rPr lang="it-IT" dirty="0" smtClean="0"/>
              <a:t>invasione </a:t>
            </a:r>
            <a:r>
              <a:rPr lang="it-IT" dirty="0"/>
              <a:t>ostile (perché </a:t>
            </a:r>
            <a:r>
              <a:rPr lang="it-IT" dirty="0" smtClean="0"/>
              <a:t>in generale non </a:t>
            </a:r>
            <a:r>
              <a:rPr lang="it-IT" dirty="0"/>
              <a:t>è </a:t>
            </a:r>
            <a:r>
              <a:rPr lang="it-IT" dirty="0" smtClean="0"/>
              <a:t>ostile/relazione </a:t>
            </a:r>
            <a:r>
              <a:rPr lang="it-IT" dirty="0"/>
              <a:t>con il terrorismo, perché non è </a:t>
            </a:r>
            <a:r>
              <a:rPr lang="it-IT" dirty="0" smtClean="0"/>
              <a:t>un’invasione/uno sguardo ai numeri</a:t>
            </a:r>
            <a:r>
              <a:rPr lang="it-IT" dirty="0"/>
              <a:t>). </a:t>
            </a:r>
          </a:p>
          <a:p>
            <a:r>
              <a:rPr lang="it-IT" dirty="0"/>
              <a:t>Conseguenze sui diritti dei migranti </a:t>
            </a:r>
            <a:r>
              <a:rPr lang="it-IT" dirty="0" smtClean="0"/>
              <a:t>(assenza di canali d’ingresso legali e sicuri) </a:t>
            </a:r>
            <a:r>
              <a:rPr lang="it-IT" dirty="0"/>
              <a:t>e dei rifugiati </a:t>
            </a:r>
            <a:r>
              <a:rPr lang="it-IT" dirty="0" smtClean="0"/>
              <a:t>(limitazioni all’accesso </a:t>
            </a:r>
            <a:r>
              <a:rPr lang="it-IT" dirty="0"/>
              <a:t>alla procedura di asilo – violazioni del principio di non </a:t>
            </a:r>
            <a:r>
              <a:rPr lang="it-IT" dirty="0" smtClean="0"/>
              <a:t>refoulement e del divieto </a:t>
            </a:r>
            <a:r>
              <a:rPr lang="it-IT" dirty="0"/>
              <a:t>di espulsioni collettive)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1206</Words>
  <Application>Microsoft Office PowerPoint</Application>
  <PresentationFormat>Presentazione su schermo (4:3)</PresentationFormat>
  <Paragraphs>139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I diritti dei rifugiati e dei migranti</vt:lpstr>
      <vt:lpstr>Diritti umani, cittadini e stranieri</vt:lpstr>
      <vt:lpstr>Distinzione tra migranti e rifugiati</vt:lpstr>
      <vt:lpstr> I diritti dei migranti </vt:lpstr>
      <vt:lpstr>Il diritto di asilo e lo status di rifugiato </vt:lpstr>
      <vt:lpstr>I limiti alla libertà di allontanamento: il principio di non refoulement </vt:lpstr>
      <vt:lpstr>Sintesi</vt:lpstr>
      <vt:lpstr>La dimensione europea dell’asilo</vt:lpstr>
      <vt:lpstr>Politiche di chiusura e retorica dell’invasione</vt:lpstr>
      <vt:lpstr>Ostacoli fisici e giuridici - Esternalizzazione</vt:lpstr>
      <vt:lpstr>I rapporti Italia – Libia </vt:lpstr>
      <vt:lpstr>I rapporti Italia Libia II</vt:lpstr>
      <vt:lpstr>SAR (attività di salvataggio in mare)</vt:lpstr>
      <vt:lpstr>Asilo e protezione internazionale in Italia</vt:lpstr>
      <vt:lpstr>Asilo e protezione internazionale in Italia (Lamorgese)</vt:lpstr>
      <vt:lpstr>Decreto Lamorgese (punti di forza)</vt:lpstr>
      <vt:lpstr>Decreto Lamorgese (punti critici)</vt:lpstr>
      <vt:lpstr>Detenzione amministrativa di persone straniere</vt:lpstr>
      <vt:lpstr> Detenzione amministrativa di persone straniere (II) </vt:lpstr>
      <vt:lpstr> Detenzione amministrativa di persone straniere (III) </vt:lpstr>
      <vt:lpstr>  Detenzione amministrativa di persone straniere (IV)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diritti dei rifugiati e dei migranti</dc:title>
  <dc:creator>Antonio Marchesi</dc:creator>
  <cp:lastModifiedBy>Antonio Marchesi</cp:lastModifiedBy>
  <cp:revision>27</cp:revision>
  <dcterms:created xsi:type="dcterms:W3CDTF">2020-05-13T16:26:01Z</dcterms:created>
  <dcterms:modified xsi:type="dcterms:W3CDTF">2020-12-04T09:30:11Z</dcterms:modified>
</cp:coreProperties>
</file>