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0" r:id="rId3"/>
    <p:sldId id="259" r:id="rId4"/>
    <p:sldId id="261" r:id="rId5"/>
    <p:sldId id="270" r:id="rId6"/>
    <p:sldId id="272" r:id="rId7"/>
    <p:sldId id="262" r:id="rId8"/>
    <p:sldId id="263" r:id="rId9"/>
    <p:sldId id="265" r:id="rId10"/>
    <p:sldId id="264" r:id="rId11"/>
    <p:sldId id="266" r:id="rId12"/>
    <p:sldId id="267" r:id="rId13"/>
    <p:sldId id="273" r:id="rId14"/>
    <p:sldId id="274" r:id="rId15"/>
    <p:sldId id="268" r:id="rId16"/>
    <p:sldId id="269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35"/>
    <p:restoredTop sz="86063"/>
  </p:normalViewPr>
  <p:slideViewPr>
    <p:cSldViewPr snapToGrid="0">
      <p:cViewPr>
        <p:scale>
          <a:sx n="100" d="100"/>
          <a:sy n="100" d="100"/>
        </p:scale>
        <p:origin x="1712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Donna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Europa</c:v>
                </c:pt>
                <c:pt idx="1">
                  <c:v>Africa</c:v>
                </c:pt>
                <c:pt idx="2">
                  <c:v>Asia</c:v>
                </c:pt>
                <c:pt idx="3">
                  <c:v>Americhe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84</c:v>
                </c:pt>
                <c:pt idx="1">
                  <c:v>65</c:v>
                </c:pt>
                <c:pt idx="2">
                  <c:v>74</c:v>
                </c:pt>
                <c:pt idx="3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CE-3F43-8031-C5A8D964859E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Uomo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Europa</c:v>
                </c:pt>
                <c:pt idx="1">
                  <c:v>Africa</c:v>
                </c:pt>
                <c:pt idx="2">
                  <c:v>Asia</c:v>
                </c:pt>
                <c:pt idx="3">
                  <c:v>Americhe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82</c:v>
                </c:pt>
                <c:pt idx="1">
                  <c:v>64</c:v>
                </c:pt>
                <c:pt idx="2">
                  <c:v>73</c:v>
                </c:pt>
                <c:pt idx="3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CE-3F43-8031-C5A8D964859E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Colonna2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Europa</c:v>
                </c:pt>
                <c:pt idx="1">
                  <c:v>Africa</c:v>
                </c:pt>
                <c:pt idx="2">
                  <c:v>Asia</c:v>
                </c:pt>
                <c:pt idx="3">
                  <c:v>Americhe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15CE-3F43-8031-C5A8D96485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8519248"/>
        <c:axId val="2108521520"/>
      </c:barChart>
      <c:catAx>
        <c:axId val="2108519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08521520"/>
        <c:crosses val="autoZero"/>
        <c:auto val="1"/>
        <c:lblAlgn val="ctr"/>
        <c:lblOffset val="100"/>
        <c:noMultiLvlLbl val="0"/>
      </c:catAx>
      <c:valAx>
        <c:axId val="210852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08519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Religioni in Italia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1E6-8E40-8F1D-E70675F3674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1E6-8E40-8F1D-E70675F3674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1E6-8E40-8F1D-E70675F3674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1E6-8E40-8F1D-E70675F36749}"/>
              </c:ext>
            </c:extLst>
          </c:dPt>
          <c:cat>
            <c:strRef>
              <c:f>Foglio1!$A$2:$A$5</c:f>
              <c:strCache>
                <c:ptCount val="3"/>
                <c:pt idx="0">
                  <c:v>Cristiani</c:v>
                </c:pt>
                <c:pt idx="1">
                  <c:v>Atei</c:v>
                </c:pt>
                <c:pt idx="2">
                  <c:v>Altre religioni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82</c:v>
                </c:pt>
                <c:pt idx="1">
                  <c:v>16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E0-6C48-93D3-18A37D7C5E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Religioni in Italia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57A-4E4B-A0E3-736DCD1E6B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57A-4E4B-A0E3-736DCD1E6B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57A-4E4B-A0E3-736DCD1E6B8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57A-4E4B-A0E3-736DCD1E6B84}"/>
              </c:ext>
            </c:extLst>
          </c:dPt>
          <c:cat>
            <c:strRef>
              <c:f>Foglio1!$A$2:$A$5</c:f>
              <c:strCache>
                <c:ptCount val="3"/>
                <c:pt idx="0">
                  <c:v>Cristiani</c:v>
                </c:pt>
                <c:pt idx="1">
                  <c:v>Atei</c:v>
                </c:pt>
                <c:pt idx="2">
                  <c:v>Altre religioni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82</c:v>
                </c:pt>
                <c:pt idx="1">
                  <c:v>16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E0-6C48-93D3-18A37D7C5E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Religione a</a:t>
            </a:r>
            <a:r>
              <a:rPr lang="it-IT" baseline="0" dirty="0"/>
              <a:t> confronto</a:t>
            </a:r>
            <a:endParaRPr lang="it-I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Cristiani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Foglio1!$A$2:$A$5</c:f>
              <c:numCache>
                <c:formatCode>General</c:formatCode>
                <c:ptCount val="4"/>
                <c:pt idx="0">
                  <c:v>1952</c:v>
                </c:pt>
                <c:pt idx="1">
                  <c:v>2022</c:v>
                </c:pt>
              </c:numCache>
            </c:numRef>
          </c:cat>
          <c:val>
            <c:numRef>
              <c:f>Foglio1!$B$2:$B$5</c:f>
              <c:numCache>
                <c:formatCode>General</c:formatCode>
                <c:ptCount val="4"/>
                <c:pt idx="0">
                  <c:v>98</c:v>
                </c:pt>
                <c:pt idx="1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E6-2E47-A2A1-37BA944D529D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Atei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Foglio1!$A$2:$A$5</c:f>
              <c:numCache>
                <c:formatCode>General</c:formatCode>
                <c:ptCount val="4"/>
                <c:pt idx="0">
                  <c:v>1952</c:v>
                </c:pt>
                <c:pt idx="1">
                  <c:v>2022</c:v>
                </c:pt>
              </c:numCache>
            </c:numRef>
          </c:cat>
          <c:val>
            <c:numRef>
              <c:f>Foglio1!$C$2:$C$5</c:f>
              <c:numCache>
                <c:formatCode>General</c:formatCode>
                <c:ptCount val="4"/>
                <c:pt idx="0">
                  <c:v>1.5</c:v>
                </c:pt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E6-2E47-A2A1-37BA944D529D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Altre religioni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Foglio1!$A$2:$A$5</c:f>
              <c:numCache>
                <c:formatCode>General</c:formatCode>
                <c:ptCount val="4"/>
                <c:pt idx="0">
                  <c:v>1952</c:v>
                </c:pt>
                <c:pt idx="1">
                  <c:v>2022</c:v>
                </c:pt>
              </c:numCache>
            </c:numRef>
          </c:cat>
          <c:val>
            <c:numRef>
              <c:f>Foglio1!$D$2:$D$5</c:f>
              <c:numCache>
                <c:formatCode>General</c:formatCode>
                <c:ptCount val="4"/>
                <c:pt idx="0">
                  <c:v>0.5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E6-2E47-A2A1-37BA944D52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767967"/>
        <c:axId val="23275199"/>
      </c:barChart>
      <c:catAx>
        <c:axId val="757679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275199"/>
        <c:crosses val="autoZero"/>
        <c:auto val="1"/>
        <c:lblAlgn val="ctr"/>
        <c:lblOffset val="100"/>
        <c:noMultiLvlLbl val="0"/>
      </c:catAx>
      <c:valAx>
        <c:axId val="23275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57679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23CE9-0C00-4743-939C-6B4DFE2911BE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B8168-0A4E-134F-9530-FEA8D260790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3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CB8168-0A4E-134F-9530-FEA8D260790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58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CB8168-0A4E-134F-9530-FEA8D260790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648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CB8168-0A4E-134F-9530-FEA8D260790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882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B841E6-D9DA-06CF-24CE-41C3AA7DA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B9BCFD-7E38-F12B-E998-B4BB4F404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4C504D-8F6E-E0A0-7206-956FB13EF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351F0F-A475-EA1D-EA20-31E0ECC42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651A64-4096-3E9E-6ADF-94B667CD1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3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D83CDC-4453-4A5E-C82B-C1FF0377A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0C1E878-D2C0-F341-FAAD-1136A5EA6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DE44D4D-86B7-3A82-18DA-CCC025DD6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DD010E-AC57-1478-C5D7-5545C82F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2D1308-A545-B1A2-4646-E1A3435F7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43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9C4620-2308-769C-12A6-1956AA2EEE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78B955E-8BC4-5507-6EC0-62AC54A21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7107DE-5C9B-EB74-03EC-8A4E63F59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7C25A3-46E8-CE0C-8B36-97DEE2900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1A8A7C-F752-F1DC-0830-4C9C144EB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71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B378AD-0EC6-5684-A59A-69D0B2288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218894-DC3B-C01E-D718-2CC06B1E0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166298-FF51-27CC-6058-587EAAF6B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6213DB-97CF-3F7F-0807-DB55A333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83AD30-F950-F682-BBD8-1EC5FEF98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525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31868A-86ED-3301-1509-87D3FC4F8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CA5D56-4E07-3818-D2B8-138358453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C20A11-C5E6-D70A-786D-182C6F78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7A39FAC-5FD3-577C-E3A5-614A26B5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D2E9B3-E21E-083A-6487-BC14BD21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85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A76227-2F12-6F29-8471-9F7A4D53F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A1196F-2AC2-8E30-8FA4-D3E71C9A5B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4953B6C-5D4C-3573-B938-E78314B42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2D7FC1-892D-6B1D-998D-EA5CE8A2F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DE49D30-3052-6BD4-0D0B-B91E15613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D7B7C2B-61EC-CE52-D1F3-CF488367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103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BF3897-89C6-60F6-1F4D-422C53F1F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7D01FE-75D7-BE2E-E706-C037847AF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ACC09A5-13D8-A834-C6D4-83AF2841E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3767441-247A-48ED-3DF8-86FC034490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0CE1055-EC90-1DA9-96C4-ADBC4151E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085C20A-E720-7BD7-0630-DBD0B4FC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E8C6D0-626F-082C-FB90-BFBA6139D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80D3347-1945-A19E-4996-0A3C2F57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83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707A07-BBB5-F6B6-1C00-E960CAB6F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8ADB7EE-D7DE-A683-1A34-5B79CEC21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AE6903E-B6F0-6F3B-FBDF-9146D2268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165678F-4FCB-E64C-9EDE-89768F665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46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A91CA0A-4BD2-2EBE-599B-DCBD35C39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6718EEA-DFEE-739C-CA19-1CDF5482F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C2D139A-AE00-4E27-649F-5A1E8D89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84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D18497-B35A-99B2-F1A1-5091F1029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E79F07-7AFA-C668-285E-321D85283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7079A17-7484-B4B4-1017-0D218B52C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105BAD-9865-3972-FD90-A3781AD67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F8B55AD-F312-8590-506D-05A08772C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465FFB-6663-FF6C-7866-4056C8E6B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96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499EB0-13BB-FF23-04B8-EE246481D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9856849-18C2-2155-824E-C3BC61F5DD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579892-09E3-6BCE-CB8C-0C1BCD263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0A5A1A-CE45-0572-B74F-7E99FA7F7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862D94D-9718-9A8F-2250-BFA551910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80E00C-79C0-7FED-0608-EE0A13B6B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54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38704F4-36EF-F57D-ADDF-05EE0B40A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3C6F225-E4D3-F709-1CFD-0DF5E59C4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377204-64C3-171B-4A4E-E8B5EC0CC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ECD63-BE0E-2142-B86E-310A94C6B5E7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AAFC06-EC39-1B8A-CD2B-A54092713A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75ED72-19DF-818A-72AC-D89F2A1876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D81E2-2E37-EB4E-97B8-CF11A54DF60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08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ED1FD8F-E57E-FE2A-862B-B11A61F8B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it-IT" sz="6100" dirty="0"/>
              <a:t>I Grafici</a:t>
            </a:r>
            <a:endParaRPr lang="en-GB" sz="61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910235-9703-4DD2-A6BA-570B20023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1076926"/>
          </a:xfrm>
        </p:spPr>
        <p:txBody>
          <a:bodyPr anchor="ctr">
            <a:noAutofit/>
          </a:bodyPr>
          <a:lstStyle/>
          <a:p>
            <a:r>
              <a:rPr lang="en-GB" sz="1000" dirty="0" err="1"/>
              <a:t>a.a.</a:t>
            </a:r>
            <a:r>
              <a:rPr lang="en-GB" sz="1000" dirty="0"/>
              <a:t> 2025-26</a:t>
            </a:r>
          </a:p>
          <a:p>
            <a:r>
              <a:rPr lang="en-GB" sz="1000" dirty="0"/>
              <a:t>Prof. </a:t>
            </a:r>
            <a:r>
              <a:rPr lang="en-GB" sz="1000" dirty="0" err="1"/>
              <a:t>N.Bortoletto</a:t>
            </a:r>
            <a:endParaRPr lang="en-GB" sz="1000" dirty="0"/>
          </a:p>
          <a:p>
            <a:r>
              <a:rPr lang="en-GB" sz="1000" dirty="0" err="1"/>
              <a:t>D.ssa</a:t>
            </a:r>
            <a:r>
              <a:rPr lang="en-GB" sz="1000" dirty="0"/>
              <a:t> G. Spineti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985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365041" cy="2447434"/>
          </a:xfrm>
        </p:spPr>
        <p:txBody>
          <a:bodyPr anchor="ctr">
            <a:normAutofit/>
          </a:bodyPr>
          <a:lstStyle/>
          <a:p>
            <a:r>
              <a:rPr lang="en-GB" sz="5000" dirty="0" err="1"/>
              <a:t>Diagramma</a:t>
            </a:r>
            <a:br>
              <a:rPr lang="en-GB" sz="5000" dirty="0"/>
            </a:br>
            <a:r>
              <a:rPr lang="en-GB" sz="5000" dirty="0"/>
              <a:t>a barre</a:t>
            </a:r>
            <a:br>
              <a:rPr lang="en-GB" sz="5000" dirty="0"/>
            </a:br>
            <a:r>
              <a:rPr lang="en-GB" sz="5000" dirty="0" err="1"/>
              <a:t>suddivise</a:t>
            </a:r>
            <a:endParaRPr lang="en-GB" sz="50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8706E0B-4231-ACA8-9F68-89721F5BE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846" y="667012"/>
            <a:ext cx="7469028" cy="30250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altLang="it-IT" dirty="0"/>
              <a:t>Un altro tipo di </a:t>
            </a:r>
            <a:r>
              <a:rPr lang="it-IT" altLang="it-IT" b="1" dirty="0"/>
              <a:t>diagramma di composizione</a:t>
            </a:r>
            <a:r>
              <a:rPr lang="it-IT" altLang="it-IT" dirty="0"/>
              <a:t>, è il diagramma a barre suddivise, in cui una colonna è suddivisa in fasce di altezza proporzionale alle frequenze delle varie categorie.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77CA84B8-8871-2BE2-1000-374C1584B9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918445"/>
              </p:ext>
            </p:extLst>
          </p:nvPr>
        </p:nvGraphicFramePr>
        <p:xfrm>
          <a:off x="4792453" y="2691442"/>
          <a:ext cx="6352875" cy="367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8060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24" y="2124567"/>
            <a:ext cx="3365041" cy="2447434"/>
          </a:xfrm>
        </p:spPr>
        <p:txBody>
          <a:bodyPr anchor="ctr">
            <a:normAutofit/>
          </a:bodyPr>
          <a:lstStyle/>
          <a:p>
            <a:r>
              <a:rPr lang="en-GB" sz="5000" dirty="0" err="1"/>
              <a:t>Grafici</a:t>
            </a:r>
            <a:r>
              <a:rPr lang="en-GB" sz="5000" dirty="0"/>
              <a:t> di </a:t>
            </a:r>
            <a:r>
              <a:rPr lang="en-GB" sz="5000" dirty="0" err="1"/>
              <a:t>dispersione</a:t>
            </a:r>
            <a:endParaRPr lang="en-GB" sz="50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8706E0B-4231-ACA8-9F68-89721F5BE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9352" y="2064491"/>
            <a:ext cx="7469028" cy="3025094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t-IT" altLang="it-IT" sz="2800" dirty="0"/>
              <a:t>Anche detti </a:t>
            </a:r>
            <a:r>
              <a:rPr lang="it-IT" altLang="it-IT" sz="2800" b="1" dirty="0"/>
              <a:t>grafici a punti</a:t>
            </a:r>
            <a:r>
              <a:rPr lang="it-IT" altLang="it-IT" sz="2800" dirty="0"/>
              <a:t>,</a:t>
            </a:r>
            <a:r>
              <a:rPr lang="it-IT" altLang="it-IT" sz="2800" b="1" dirty="0"/>
              <a:t> </a:t>
            </a:r>
            <a:r>
              <a:rPr lang="it-IT" altLang="it-IT" sz="2800" dirty="0"/>
              <a:t>sono impiegati principalmente per visualizzare graficamente l</a:t>
            </a:r>
            <a:r>
              <a:rPr lang="ja-JP" altLang="it-IT" sz="2800">
                <a:latin typeface="Arial" panose="020B0604020202020204" pitchFamily="34" charset="0"/>
              </a:rPr>
              <a:t>’</a:t>
            </a:r>
            <a:r>
              <a:rPr lang="it-IT" altLang="ja-JP" sz="2800" dirty="0"/>
              <a:t>andamento di due variabili continue.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t-IT" altLang="it-IT" sz="2800" dirty="0"/>
              <a:t>Il grafico restituisce </a:t>
            </a:r>
            <a:r>
              <a:rPr lang="it-IT" altLang="ja-JP" sz="2800" dirty="0"/>
              <a:t>a colpo d</a:t>
            </a:r>
            <a:r>
              <a:rPr lang="ja-JP" altLang="it-IT" sz="2800">
                <a:latin typeface="Arial" panose="020B0604020202020204" pitchFamily="34" charset="0"/>
              </a:rPr>
              <a:t>’</a:t>
            </a:r>
            <a:r>
              <a:rPr lang="it-IT" altLang="ja-JP" sz="2800" dirty="0"/>
              <a:t>occhio l</a:t>
            </a:r>
            <a:r>
              <a:rPr lang="ja-JP" altLang="it-IT" sz="2800">
                <a:latin typeface="Arial" panose="020B0604020202020204" pitchFamily="34" charset="0"/>
              </a:rPr>
              <a:t>’</a:t>
            </a:r>
            <a:r>
              <a:rPr lang="it-IT" altLang="ja-JP" sz="2800" dirty="0"/>
              <a:t>esistenza di relazioni lineari (o meno) tra variabili e di evidenziare punti cartesiani in cui i valori di tali variabili siano particolarmente congruenti.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it-IT" altLang="it-IT" sz="2800" dirty="0"/>
          </a:p>
        </p:txBody>
      </p:sp>
    </p:spTree>
    <p:extLst>
      <p:ext uri="{BB962C8B-B14F-4D97-AF65-F5344CB8AC3E}">
        <p14:creationId xmlns:p14="http://schemas.microsoft.com/office/powerpoint/2010/main" val="2698941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24" y="2124567"/>
            <a:ext cx="3365041" cy="2447434"/>
          </a:xfrm>
        </p:spPr>
        <p:txBody>
          <a:bodyPr anchor="ctr">
            <a:normAutofit/>
          </a:bodyPr>
          <a:lstStyle/>
          <a:p>
            <a:r>
              <a:rPr lang="en-GB" sz="5000" dirty="0" err="1"/>
              <a:t>Grafici</a:t>
            </a:r>
            <a:r>
              <a:rPr lang="en-GB" sz="5000" dirty="0"/>
              <a:t> di </a:t>
            </a:r>
            <a:r>
              <a:rPr lang="en-GB" sz="5000" dirty="0" err="1"/>
              <a:t>dispersione</a:t>
            </a:r>
            <a:endParaRPr lang="en-GB" sz="50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Diagramma di dispersione | Project Management Center">
            <a:extLst>
              <a:ext uri="{FF2B5EF4-FFF2-40B4-BE49-F238E27FC236}">
                <a16:creationId xmlns:a16="http://schemas.microsoft.com/office/drawing/2014/main" id="{A96BC6C1-4827-A5B9-5EE2-11C5D6DB6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359" y="508000"/>
            <a:ext cx="7408117" cy="55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001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24" y="2124567"/>
            <a:ext cx="3365041" cy="2447434"/>
          </a:xfrm>
        </p:spPr>
        <p:txBody>
          <a:bodyPr anchor="ctr">
            <a:normAutofit/>
          </a:bodyPr>
          <a:lstStyle/>
          <a:p>
            <a:r>
              <a:rPr lang="en-GB" sz="5000" dirty="0"/>
              <a:t>Boxplot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A4BC2A2-C436-9984-C2B0-126AA9995164}"/>
              </a:ext>
            </a:extLst>
          </p:cNvPr>
          <p:cNvSpPr txBox="1">
            <a:spLocks/>
          </p:cNvSpPr>
          <p:nvPr/>
        </p:nvSpPr>
        <p:spPr>
          <a:xfrm>
            <a:off x="4584499" y="922927"/>
            <a:ext cx="7469028" cy="554688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it-IT" altLang="it-IT" dirty="0"/>
              <a:t>Il diagramma a scatola rappresenta graficamente le caratteristiche salienti della distribuzione (minimo, 1° quartile Q1, mediana, 3° quartile Q3, massimo, e i valori anomali di un insieme di dati).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it-IT" altLang="it-IT" dirty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it-IT" altLang="it-IT" dirty="0"/>
              <a:t>La mediana divide la scatola in due parti. I baffi si ottengono congiungendo Q1 al minimo e Q3 al massimo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it-IT" altLang="it-IT" dirty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it-IT" altLang="it-IT" dirty="0"/>
              <a:t>Per rappresentare una distribuzione in modo sintetico, il box plot è un’ottima possibilità: con poche informazioni, si riesce a comprendere la sua forma, simmetrica o asimmetrica che sia. </a:t>
            </a:r>
          </a:p>
        </p:txBody>
      </p:sp>
    </p:spTree>
    <p:extLst>
      <p:ext uri="{BB962C8B-B14F-4D97-AF65-F5344CB8AC3E}">
        <p14:creationId xmlns:p14="http://schemas.microsoft.com/office/powerpoint/2010/main" val="2165512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24" y="2124567"/>
            <a:ext cx="3365041" cy="2447434"/>
          </a:xfrm>
        </p:spPr>
        <p:txBody>
          <a:bodyPr anchor="ctr">
            <a:normAutofit/>
          </a:bodyPr>
          <a:lstStyle/>
          <a:p>
            <a:r>
              <a:rPr lang="en-GB" sz="5000" dirty="0"/>
              <a:t>Boxplot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magine 3" descr="Immagine che contiene schermata, nero, oscurità&#10;&#10;Descrizione generata automaticamente">
            <a:extLst>
              <a:ext uri="{FF2B5EF4-FFF2-40B4-BE49-F238E27FC236}">
                <a16:creationId xmlns:a16="http://schemas.microsoft.com/office/drawing/2014/main" id="{2B6AC57A-5B49-4A8F-FDD3-DFB7404B6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0086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164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698CEF4-8D49-8978-F376-C3938D619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87" y="1198418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FFFFFF"/>
                </a:solidFill>
              </a:rPr>
              <a:t>Attenzione</a:t>
            </a:r>
            <a:r>
              <a:rPr lang="en-GB" dirty="0">
                <a:solidFill>
                  <a:srgbClr val="FFFFFF"/>
                </a:solidFill>
              </a:rPr>
              <a:t>!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245E430C-2A13-E04D-2B8B-153831222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2438" y="603849"/>
            <a:ext cx="7608498" cy="2656936"/>
          </a:xfrm>
        </p:spPr>
        <p:txBody>
          <a:bodyPr/>
          <a:lstStyle/>
          <a:p>
            <a:pPr marL="0" indent="0" algn="just">
              <a:buNone/>
            </a:pPr>
            <a:r>
              <a:rPr lang="it-IT" altLang="it-IT" sz="2800" dirty="0">
                <a:latin typeface="Arial" panose="020B0604020202020204" pitchFamily="34" charset="0"/>
              </a:rPr>
              <a:t>Non sempre il grafico è la scelta migliore: mostrare una piccola tabella di valori (con meno di 20 voci) può essere preferibile. </a:t>
            </a:r>
          </a:p>
          <a:p>
            <a:pPr marL="0" indent="0" algn="just">
              <a:buNone/>
            </a:pPr>
            <a:r>
              <a:rPr lang="it-IT" altLang="it-IT" sz="2800" dirty="0">
                <a:latin typeface="Arial" panose="020B0604020202020204" pitchFamily="34" charset="0"/>
              </a:rPr>
              <a:t>Il lettore potrà così ricavare le informazioni veramente importanti (ovviamente dipende molto dal contesto di divulgazione).</a:t>
            </a:r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238AF5-9B66-0360-6AA3-A8C1185D7C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53" t="2781" r="3689" b="53689"/>
          <a:stretch/>
        </p:blipFill>
        <p:spPr>
          <a:xfrm>
            <a:off x="4054416" y="3519577"/>
            <a:ext cx="3778370" cy="2191109"/>
          </a:xfrm>
          <a:prstGeom prst="rect">
            <a:avLst/>
          </a:prstGeom>
          <a:noFill/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035CA6FD-9392-7FEC-3038-5DDDD71C7FD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871" t="46311" r="4962" b="2961"/>
          <a:stretch/>
        </p:blipFill>
        <p:spPr>
          <a:xfrm>
            <a:off x="7953555" y="3502324"/>
            <a:ext cx="3502326" cy="25534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1846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698CEF4-8D49-8978-F376-C3938D619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87" y="1198418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FFFFFF"/>
                </a:solidFill>
              </a:rPr>
              <a:t>Attenzione</a:t>
            </a:r>
            <a:r>
              <a:rPr lang="en-GB" dirty="0">
                <a:solidFill>
                  <a:srgbClr val="FFFFFF"/>
                </a:solidFill>
              </a:rPr>
              <a:t>!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245E430C-2A13-E04D-2B8B-153831222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2438" y="1000664"/>
            <a:ext cx="7608498" cy="2656936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t-IT" altLang="it-IT" dirty="0">
                <a:latin typeface="Arial" panose="020B0604020202020204" pitchFamily="34" charset="0"/>
              </a:rPr>
              <a:t>Accertarsi che la rappresentazione abbia come </a:t>
            </a:r>
            <a:r>
              <a:rPr lang="it-IT" altLang="it-IT" b="1" dirty="0">
                <a:latin typeface="Arial" panose="020B0604020202020204" pitchFamily="34" charset="0"/>
              </a:rPr>
              <a:t>protagonista il dato</a:t>
            </a:r>
            <a:r>
              <a:rPr lang="it-IT" altLang="it-IT" dirty="0">
                <a:latin typeface="Arial" panose="020B0604020202020204" pitchFamily="34" charset="0"/>
              </a:rPr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t-IT" altLang="it-IT" dirty="0">
                <a:latin typeface="Arial" panose="020B0604020202020204" pitchFamily="34" charset="0"/>
              </a:rPr>
              <a:t>Minimizzare, pertanto, titoli, legenda, assi e dei vari richiami.</a:t>
            </a:r>
          </a:p>
        </p:txBody>
      </p:sp>
      <p:pic>
        <p:nvPicPr>
          <p:cNvPr id="3" name="Picture 4" descr="http://www.statix.ch/Grafici/stat-40.gif">
            <a:extLst>
              <a:ext uri="{FF2B5EF4-FFF2-40B4-BE49-F238E27FC236}">
                <a16:creationId xmlns:a16="http://schemas.microsoft.com/office/drawing/2014/main" id="{DFAEDBD1-C64D-5CBB-1F38-EC4CD0F01E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1" t="4192" r="2438" b="9485"/>
          <a:stretch/>
        </p:blipFill>
        <p:spPr bwMode="auto">
          <a:xfrm>
            <a:off x="2053087" y="3950898"/>
            <a:ext cx="5676182" cy="2398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http://www.statix.ch/Grafici/stat-41.gif">
            <a:extLst>
              <a:ext uri="{FF2B5EF4-FFF2-40B4-BE49-F238E27FC236}">
                <a16:creationId xmlns:a16="http://schemas.microsoft.com/office/drawing/2014/main" id="{F7BDF21F-F337-7972-48C1-ECB40C174D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82" t="993" r="11016" b="14433"/>
          <a:stretch/>
        </p:blipFill>
        <p:spPr bwMode="auto">
          <a:xfrm>
            <a:off x="7712015" y="3743864"/>
            <a:ext cx="4175186" cy="2881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018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698CEF4-8D49-8978-F376-C3938D619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87" y="1198418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I </a:t>
            </a:r>
            <a:r>
              <a:rPr lang="en-GB" dirty="0" err="1">
                <a:solidFill>
                  <a:srgbClr val="FFFFFF"/>
                </a:solidFill>
              </a:rPr>
              <a:t>Grafici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6A2C5C-28AA-4461-61F9-3F1598895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119" y="322292"/>
            <a:ext cx="7394563" cy="6219824"/>
          </a:xfrm>
        </p:spPr>
        <p:txBody>
          <a:bodyPr anchor="ctr">
            <a:normAutofit/>
          </a:bodyPr>
          <a:lstStyle/>
          <a:p>
            <a:pPr marL="0" indent="0" algn="just" eaLnBrk="1" hangingPunct="1">
              <a:buNone/>
            </a:pPr>
            <a:r>
              <a:rPr lang="it-IT" altLang="it-IT" dirty="0"/>
              <a:t>In genere i grafici non forniscono informazioni aggiuntive rispetto alla forma tabellare, ma sono di </a:t>
            </a:r>
            <a:r>
              <a:rPr lang="it-IT" altLang="it-IT" b="1" dirty="0"/>
              <a:t>grande efficacia comunicativa.</a:t>
            </a:r>
          </a:p>
          <a:p>
            <a:pPr marL="0" indent="0" algn="just" eaLnBrk="1" hangingPunct="1">
              <a:buNone/>
            </a:pPr>
            <a:r>
              <a:rPr lang="it-IT" altLang="it-IT" dirty="0"/>
              <a:t>Sono utili per illustrare dati e informazioni anche a un pubblico che potrebbe avere difficoltà ad interpretare i numeri, in quanto consentono di rendere eloquenti liste e tabelle numeriche dai contenuti apparentemente poco significativi.</a:t>
            </a:r>
          </a:p>
        </p:txBody>
      </p:sp>
    </p:spTree>
    <p:extLst>
      <p:ext uri="{BB962C8B-B14F-4D97-AF65-F5344CB8AC3E}">
        <p14:creationId xmlns:p14="http://schemas.microsoft.com/office/powerpoint/2010/main" val="3997662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365041" cy="1515781"/>
          </a:xfrm>
        </p:spPr>
        <p:txBody>
          <a:bodyPr anchor="ctr">
            <a:normAutofit/>
          </a:bodyPr>
          <a:lstStyle/>
          <a:p>
            <a:r>
              <a:rPr lang="en-GB" sz="5000" dirty="0" err="1"/>
              <a:t>Grafici</a:t>
            </a:r>
            <a:br>
              <a:rPr lang="en-GB" sz="5000" dirty="0"/>
            </a:br>
            <a:r>
              <a:rPr lang="en-GB" sz="5000" dirty="0"/>
              <a:t>a barre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8706E0B-4231-ACA8-9F68-89721F5BE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846" y="667012"/>
            <a:ext cx="7469028" cy="5388731"/>
          </a:xfrm>
        </p:spPr>
        <p:txBody>
          <a:bodyPr>
            <a:normAutofit/>
          </a:bodyPr>
          <a:lstStyle/>
          <a:p>
            <a:pPr marL="0" indent="0" algn="just" eaLnBrk="1" hangingPunct="1">
              <a:buNone/>
            </a:pPr>
            <a:endParaRPr lang="it-IT" altLang="it-IT" sz="2800" b="1" dirty="0"/>
          </a:p>
          <a:p>
            <a:pPr marL="0" indent="0" algn="just">
              <a:buNone/>
            </a:pPr>
            <a:r>
              <a:rPr lang="it-IT" altLang="it-IT" dirty="0"/>
              <a:t>Tra i</a:t>
            </a:r>
            <a:r>
              <a:rPr lang="it-IT" altLang="it-IT" sz="2800" dirty="0"/>
              <a:t> grafici più semplici c’è il </a:t>
            </a:r>
            <a:r>
              <a:rPr lang="it-IT" altLang="it-IT" sz="2800" b="1" dirty="0"/>
              <a:t>diagramma a barre</a:t>
            </a:r>
            <a:r>
              <a:rPr lang="it-IT" altLang="it-IT" sz="2800" dirty="0"/>
              <a:t>. Questo tipo di grafico è utile per comparare gruppi di dati omogenei tra loro (es. aspettativa media di vita uomo/donna nei diversi continenti</a:t>
            </a:r>
            <a:r>
              <a:rPr lang="it-IT" altLang="ja-JP" sz="2800" dirty="0"/>
              <a:t>). Usati principalmente con variabili nominali.</a:t>
            </a:r>
          </a:p>
          <a:p>
            <a:pPr marL="0" indent="0" algn="just">
              <a:buNone/>
            </a:pPr>
            <a:endParaRPr lang="it-IT" altLang="ja-JP" sz="2800" dirty="0"/>
          </a:p>
          <a:p>
            <a:pPr marL="0" indent="0" algn="just" eaLnBrk="1" hangingPunct="1">
              <a:buNone/>
            </a:pPr>
            <a:r>
              <a:rPr lang="it-IT" altLang="it-IT" sz="2800" dirty="0"/>
              <a:t>Ai fini della leggibilità, le barre sul piano del grafico non dovrebbero mai essere superiori a 7-8.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2046F8C7-87B3-1349-FEA7-1D83920F08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1255263"/>
              </p:ext>
            </p:extLst>
          </p:nvPr>
        </p:nvGraphicFramePr>
        <p:xfrm>
          <a:off x="134189" y="2829463"/>
          <a:ext cx="4299789" cy="3153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7782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698CEF4-8D49-8978-F376-C3938D619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198418"/>
            <a:ext cx="3122762" cy="4719303"/>
          </a:xfrm>
        </p:spPr>
        <p:txBody>
          <a:bodyPr>
            <a:normAutofit/>
          </a:bodyPr>
          <a:lstStyle/>
          <a:p>
            <a:r>
              <a:rPr lang="en-GB" sz="4000" dirty="0" err="1">
                <a:solidFill>
                  <a:srgbClr val="FFFFFF"/>
                </a:solidFill>
              </a:rPr>
              <a:t>Diagramma</a:t>
            </a:r>
            <a:r>
              <a:rPr lang="en-GB" sz="4000" dirty="0">
                <a:solidFill>
                  <a:srgbClr val="FFFFFF"/>
                </a:solidFill>
              </a:rPr>
              <a:t> a barre </a:t>
            </a:r>
            <a:r>
              <a:rPr lang="en-GB" sz="4000" dirty="0" err="1">
                <a:solidFill>
                  <a:srgbClr val="FFFFFF"/>
                </a:solidFill>
              </a:rPr>
              <a:t>contrapposte</a:t>
            </a:r>
            <a:endParaRPr lang="en-GB" sz="40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Segnaposto contenuto 6" descr="Immagine che contiene testo, schermata, numero, Rettangolo&#10;&#10;Descrizione generata automaticamente">
            <a:extLst>
              <a:ext uri="{FF2B5EF4-FFF2-40B4-BE49-F238E27FC236}">
                <a16:creationId xmlns:a16="http://schemas.microsoft.com/office/drawing/2014/main" id="{EB6910D2-708F-DC7E-658C-16688D3798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1127" y="512363"/>
            <a:ext cx="7745083" cy="5577122"/>
          </a:xfrm>
        </p:spPr>
      </p:pic>
    </p:spTree>
    <p:extLst>
      <p:ext uri="{BB962C8B-B14F-4D97-AF65-F5344CB8AC3E}">
        <p14:creationId xmlns:p14="http://schemas.microsoft.com/office/powerpoint/2010/main" val="4119803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365041" cy="1515781"/>
          </a:xfrm>
        </p:spPr>
        <p:txBody>
          <a:bodyPr anchor="ctr">
            <a:normAutofit/>
          </a:bodyPr>
          <a:lstStyle/>
          <a:p>
            <a:r>
              <a:rPr lang="en-GB" sz="5000" dirty="0" err="1"/>
              <a:t>Istogramma</a:t>
            </a:r>
            <a:endParaRPr lang="en-GB" sz="50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8706E0B-4231-ACA8-9F68-89721F5BE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846" y="667013"/>
            <a:ext cx="7469028" cy="1955418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buNone/>
            </a:pPr>
            <a:r>
              <a:rPr lang="it-IT" altLang="it-IT" sz="2800" dirty="0"/>
              <a:t>Sull’asse della variabile (orizzontale) riporta sempre una variabile continua, anche se suddivisa in classi, e non una serie di categorie arbitrariamente disposte sul piano (diagramma a barre). Usato con variabili cardinali.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73FF159-3681-BABD-D3CD-99C1BFC70E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1" t="42702" r="27283" b="7707"/>
          <a:stretch/>
        </p:blipFill>
        <p:spPr bwMode="auto">
          <a:xfrm>
            <a:off x="2835633" y="2644169"/>
            <a:ext cx="6727172" cy="4051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207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365041" cy="1515781"/>
          </a:xfrm>
        </p:spPr>
        <p:txBody>
          <a:bodyPr anchor="ctr">
            <a:normAutofit/>
          </a:bodyPr>
          <a:lstStyle/>
          <a:p>
            <a:r>
              <a:rPr lang="en-GB" sz="5000" dirty="0" err="1"/>
              <a:t>Istogramma</a:t>
            </a:r>
            <a:endParaRPr lang="en-GB" sz="50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F15047-C086-1173-B98C-EB8D79F04F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48" t="30764" r="34166" b="7401"/>
          <a:stretch/>
        </p:blipFill>
        <p:spPr bwMode="auto">
          <a:xfrm>
            <a:off x="5459516" y="0"/>
            <a:ext cx="5752110" cy="6875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5211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365041" cy="1515781"/>
          </a:xfrm>
        </p:spPr>
        <p:txBody>
          <a:bodyPr anchor="ctr">
            <a:normAutofit/>
          </a:bodyPr>
          <a:lstStyle/>
          <a:p>
            <a:r>
              <a:rPr lang="en-GB" sz="5000" dirty="0" err="1"/>
              <a:t>Grafici</a:t>
            </a:r>
            <a:br>
              <a:rPr lang="en-GB" sz="5000" dirty="0"/>
            </a:br>
            <a:r>
              <a:rPr lang="en-GB" sz="5000" dirty="0" err="1"/>
              <a:t>lineari</a:t>
            </a:r>
            <a:endParaRPr lang="en-GB" sz="5000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8706E0B-4231-ACA8-9F68-89721F5BE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846" y="667012"/>
            <a:ext cx="7469028" cy="5717164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t-IT" altLang="it-IT" sz="2800" dirty="0"/>
              <a:t>Un grafico lineare consente di rappresentare contemporaneamente più serie di dati nello stesso piano. Può essere</a:t>
            </a:r>
            <a:r>
              <a:rPr lang="it-IT" altLang="ja-JP" sz="2800" dirty="0"/>
              <a:t> </a:t>
            </a:r>
            <a:r>
              <a:rPr lang="it-IT" altLang="ja-JP" sz="2800" b="1" dirty="0"/>
              <a:t>semplice</a:t>
            </a:r>
            <a:r>
              <a:rPr lang="it-IT" altLang="ja-JP" sz="2800" dirty="0"/>
              <a:t>, </a:t>
            </a:r>
            <a:r>
              <a:rPr lang="it-IT" altLang="ja-JP" sz="2800" b="1" dirty="0"/>
              <a:t>multiplo</a:t>
            </a:r>
            <a:r>
              <a:rPr lang="it-IT" altLang="ja-JP" sz="2800" dirty="0"/>
              <a:t> o a </a:t>
            </a:r>
            <a:r>
              <a:rPr lang="it-IT" altLang="ja-JP" sz="2800" b="1" dirty="0"/>
              <a:t>barre fluttuanti</a:t>
            </a:r>
            <a:r>
              <a:rPr lang="it-IT" altLang="ja-JP" dirty="0"/>
              <a:t> (</a:t>
            </a:r>
            <a:r>
              <a:rPr lang="it-IT" altLang="ja-JP" sz="2800" dirty="0"/>
              <a:t>usate per rappresentare intervalli numerici, non valori assoluti).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it-IT" altLang="it-IT" dirty="0"/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t-IT" altLang="ja-JP" dirty="0"/>
              <a:t>È</a:t>
            </a:r>
            <a:r>
              <a:rPr lang="it-IT" altLang="ja-JP" sz="2800" dirty="0"/>
              <a:t> molto usato per rappresentare l’</a:t>
            </a:r>
            <a:r>
              <a:rPr lang="it-IT" altLang="ja-JP" sz="2800" b="1" dirty="0"/>
              <a:t>andamento nel tempo o nello spazio (variabilità)</a:t>
            </a:r>
            <a:r>
              <a:rPr lang="it-IT" altLang="ja-JP" sz="2800" dirty="0"/>
              <a:t> dei fenomeni. 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it-IT" altLang="it-IT" sz="2800" dirty="0"/>
          </a:p>
        </p:txBody>
      </p:sp>
      <p:pic>
        <p:nvPicPr>
          <p:cNvPr id="6" name="Immagine 5" descr="Immagine che contiene linea, Diagramma, pendio, diagramma&#10;&#10;Descrizione generata automaticamente">
            <a:extLst>
              <a:ext uri="{FF2B5EF4-FFF2-40B4-BE49-F238E27FC236}">
                <a16:creationId xmlns:a16="http://schemas.microsoft.com/office/drawing/2014/main" id="{7EDEAD1A-73E8-4B5B-5E0E-A662A344F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326" y="3012471"/>
            <a:ext cx="4201619" cy="249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601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365041" cy="1515781"/>
          </a:xfrm>
        </p:spPr>
        <p:txBody>
          <a:bodyPr anchor="ctr">
            <a:normAutofit/>
          </a:bodyPr>
          <a:lstStyle/>
          <a:p>
            <a:r>
              <a:rPr lang="en-GB" sz="5000" dirty="0" err="1"/>
              <a:t>Grafici</a:t>
            </a:r>
            <a:br>
              <a:rPr lang="en-GB" sz="5000" dirty="0"/>
            </a:br>
            <a:r>
              <a:rPr lang="en-GB" sz="5000" dirty="0"/>
              <a:t>a torta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8706E0B-4231-ACA8-9F68-89721F5BE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846" y="667012"/>
            <a:ext cx="7469028" cy="18173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altLang="it-IT" dirty="0"/>
              <a:t>Rientrano nella categoria dei </a:t>
            </a:r>
            <a:r>
              <a:rPr lang="it-IT" altLang="it-IT" b="1" dirty="0"/>
              <a:t>diagrammi di composizione</a:t>
            </a:r>
            <a:r>
              <a:rPr lang="it-IT" altLang="it-IT" dirty="0"/>
              <a:t>, e permette con maggior efficacia la rappresentazione del contributo di ogni categoria al totale di una determinata variabile. Usato spesso per variabili nominali.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46522D4C-AE11-D1C0-29CB-4E6CDCC48F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2427266"/>
              </p:ext>
            </p:extLst>
          </p:nvPr>
        </p:nvGraphicFramePr>
        <p:xfrm>
          <a:off x="4930476" y="2674190"/>
          <a:ext cx="5852543" cy="3584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egnaposto contenuto 3">
            <a:extLst>
              <a:ext uri="{FF2B5EF4-FFF2-40B4-BE49-F238E27FC236}">
                <a16:creationId xmlns:a16="http://schemas.microsoft.com/office/drawing/2014/main" id="{3C0FC872-FB04-F646-0FE4-E3FB0727148C}"/>
              </a:ext>
            </a:extLst>
          </p:cNvPr>
          <p:cNvSpPr txBox="1">
            <a:spLocks/>
          </p:cNvSpPr>
          <p:nvPr/>
        </p:nvSpPr>
        <p:spPr>
          <a:xfrm>
            <a:off x="9277268" y="5149871"/>
            <a:ext cx="2644437" cy="1181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it-IT" altLang="it-IT" sz="2000" dirty="0"/>
              <a:t>Ma quali problemi/lacune notate in questo grafico?</a:t>
            </a:r>
          </a:p>
        </p:txBody>
      </p:sp>
    </p:spTree>
    <p:extLst>
      <p:ext uri="{BB962C8B-B14F-4D97-AF65-F5344CB8AC3E}">
        <p14:creationId xmlns:p14="http://schemas.microsoft.com/office/powerpoint/2010/main" val="811871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80E2F7E-50D6-0FAA-9B5F-80EE53B6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365041" cy="1515781"/>
          </a:xfrm>
        </p:spPr>
        <p:txBody>
          <a:bodyPr anchor="ctr">
            <a:normAutofit/>
          </a:bodyPr>
          <a:lstStyle/>
          <a:p>
            <a:r>
              <a:rPr lang="en-GB" sz="5000" dirty="0" err="1"/>
              <a:t>Grafici</a:t>
            </a:r>
            <a:br>
              <a:rPr lang="en-GB" sz="5000" dirty="0"/>
            </a:br>
            <a:r>
              <a:rPr lang="en-GB" sz="5000" dirty="0"/>
              <a:t>a torta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8706E0B-4231-ACA8-9F68-89721F5BE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846" y="667012"/>
            <a:ext cx="7469028" cy="5717164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t-IT" altLang="it-IT" sz="2800" dirty="0"/>
              <a:t>È preferibile raggruppare i settori molto piccoli e/o esploderli dal corpo principale della torta.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it-IT" altLang="it-IT" sz="2800" dirty="0"/>
              <a:t>Non richiedendo l’uso degli assi cartesiani è utile completare il grafico esplicitando i </a:t>
            </a:r>
            <a:r>
              <a:rPr lang="it-IT" altLang="ja-JP" sz="2800" dirty="0"/>
              <a:t>dati di ogni sezione (n. assoluto dei casi o </a:t>
            </a:r>
            <a:r>
              <a:rPr lang="it-IT" altLang="ja-JP" dirty="0"/>
              <a:t>%</a:t>
            </a:r>
            <a:r>
              <a:rPr lang="it-IT" altLang="ja-JP" sz="2800" dirty="0"/>
              <a:t>).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46522D4C-AE11-D1C0-29CB-4E6CDCC48F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0333513"/>
              </p:ext>
            </p:extLst>
          </p:nvPr>
        </p:nvGraphicFramePr>
        <p:xfrm>
          <a:off x="5223774" y="3260784"/>
          <a:ext cx="5731773" cy="3412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25463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4994</TotalTime>
  <Words>614</Words>
  <Application>Microsoft Macintosh PowerPoint</Application>
  <PresentationFormat>Widescreen</PresentationFormat>
  <Paragraphs>51</Paragraphs>
  <Slides>16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di Office</vt:lpstr>
      <vt:lpstr>I Grafici</vt:lpstr>
      <vt:lpstr>I Grafici</vt:lpstr>
      <vt:lpstr>Grafici a barre</vt:lpstr>
      <vt:lpstr>Diagramma a barre contrapposte</vt:lpstr>
      <vt:lpstr>Istogramma</vt:lpstr>
      <vt:lpstr>Istogramma</vt:lpstr>
      <vt:lpstr>Grafici lineari</vt:lpstr>
      <vt:lpstr>Grafici a torta</vt:lpstr>
      <vt:lpstr>Grafici a torta</vt:lpstr>
      <vt:lpstr>Diagramma a barre suddivise</vt:lpstr>
      <vt:lpstr>Grafici di dispersione</vt:lpstr>
      <vt:lpstr>Grafici di dispersione</vt:lpstr>
      <vt:lpstr>Boxplot</vt:lpstr>
      <vt:lpstr>Boxplot</vt:lpstr>
      <vt:lpstr>Attenzione!</vt:lpstr>
      <vt:lpstr>Attenzione!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 e tecniche di ricerca per il turismo ed il tempo libero</dc:title>
  <dc:creator>Nico Bortoletto</dc:creator>
  <cp:lastModifiedBy>Nico Bortoletto</cp:lastModifiedBy>
  <cp:revision>66</cp:revision>
  <dcterms:created xsi:type="dcterms:W3CDTF">2022-11-10T14:29:43Z</dcterms:created>
  <dcterms:modified xsi:type="dcterms:W3CDTF">2026-03-24T14:32:22Z</dcterms:modified>
</cp:coreProperties>
</file>