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35" r:id="rId2"/>
    <p:sldId id="349" r:id="rId3"/>
    <p:sldId id="389" r:id="rId4"/>
    <p:sldId id="390" r:id="rId5"/>
    <p:sldId id="362" r:id="rId6"/>
    <p:sldId id="391" r:id="rId7"/>
    <p:sldId id="348" r:id="rId8"/>
    <p:sldId id="392" r:id="rId9"/>
    <p:sldId id="393" r:id="rId10"/>
    <p:sldId id="380" r:id="rId11"/>
    <p:sldId id="395" r:id="rId12"/>
    <p:sldId id="396" r:id="rId13"/>
    <p:sldId id="397" r:id="rId14"/>
    <p:sldId id="381" r:id="rId15"/>
    <p:sldId id="398" r:id="rId16"/>
    <p:sldId id="400" r:id="rId17"/>
    <p:sldId id="401" r:id="rId18"/>
    <p:sldId id="402" r:id="rId19"/>
    <p:sldId id="403" r:id="rId20"/>
    <p:sldId id="404" r:id="rId21"/>
    <p:sldId id="405" r:id="rId22"/>
    <p:sldId id="406" r:id="rId23"/>
    <p:sldId id="407" r:id="rId24"/>
    <p:sldId id="355" r:id="rId25"/>
    <p:sldId id="408" r:id="rId26"/>
    <p:sldId id="409" r:id="rId27"/>
    <p:sldId id="410" r:id="rId28"/>
    <p:sldId id="399" r:id="rId29"/>
    <p:sldId id="411" r:id="rId30"/>
    <p:sldId id="412" r:id="rId31"/>
    <p:sldId id="413" r:id="rId32"/>
    <p:sldId id="414" r:id="rId33"/>
    <p:sldId id="416"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81"/>
  </p:normalViewPr>
  <p:slideViewPr>
    <p:cSldViewPr snapToGrid="0">
      <p:cViewPr varScale="1">
        <p:scale>
          <a:sx n="90" d="100"/>
          <a:sy n="90" d="100"/>
        </p:scale>
        <p:origin x="232"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A80CC-20A3-C344-B06D-E9D596BF494B}" type="datetimeFigureOut">
              <a:rPr lang="it-IT" smtClean="0"/>
              <a:t>17/03/25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D968-9B0B-C141-B041-8A419C610F87}" type="slidenum">
              <a:rPr lang="it-IT" smtClean="0"/>
              <a:t>‹N›</a:t>
            </a:fld>
            <a:endParaRPr lang="it-IT"/>
          </a:p>
        </p:txBody>
      </p:sp>
    </p:spTree>
    <p:extLst>
      <p:ext uri="{BB962C8B-B14F-4D97-AF65-F5344CB8AC3E}">
        <p14:creationId xmlns:p14="http://schemas.microsoft.com/office/powerpoint/2010/main" val="144815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168A-61D4-FFA8-8073-8B113514F7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F24C7C-F9AE-37D4-7916-639B83782F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DA0A5D-BAC1-6231-25FF-C79C520B551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0D2ABB0-65E2-83C1-F146-325C1B00B9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851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94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631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767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298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447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514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87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871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250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103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385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30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826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736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456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067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082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938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366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84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822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215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223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987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051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436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40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036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78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083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45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ECC72-280E-72C2-E2B3-2F41D58E58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44E9CE-69A3-29A1-5AF6-6DD7B66EE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6F349DE-8CBE-779B-A2B8-725146DDC29D}"/>
              </a:ext>
            </a:extLst>
          </p:cNvPr>
          <p:cNvSpPr>
            <a:spLocks noGrp="1"/>
          </p:cNvSpPr>
          <p:nvPr>
            <p:ph type="dt" sz="half" idx="10"/>
          </p:nvPr>
        </p:nvSpPr>
        <p:spPr/>
        <p:txBody>
          <a:bodyPr/>
          <a:lstStyle/>
          <a:p>
            <a:fld id="{A7F286A0-824A-5942-B62D-2CDCFA938951}" type="datetimeFigureOut">
              <a:rPr lang="it-IT" smtClean="0"/>
              <a:t>17/03/25</a:t>
            </a:fld>
            <a:endParaRPr lang="it-IT"/>
          </a:p>
        </p:txBody>
      </p:sp>
      <p:sp>
        <p:nvSpPr>
          <p:cNvPr id="5" name="Segnaposto piè di pagina 4">
            <a:extLst>
              <a:ext uri="{FF2B5EF4-FFF2-40B4-BE49-F238E27FC236}">
                <a16:creationId xmlns:a16="http://schemas.microsoft.com/office/drawing/2014/main" id="{2165AB88-27BE-6551-CEA1-2E5FD43011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126DFB-E67D-104D-E92C-6B481273BF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30316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4BCF8-B44D-75F6-05F6-C51F42D766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950FA2-3CA6-EC55-018D-FC99DCE488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A36E9-0A85-B334-9BF5-E95E8FDD2914}"/>
              </a:ext>
            </a:extLst>
          </p:cNvPr>
          <p:cNvSpPr>
            <a:spLocks noGrp="1"/>
          </p:cNvSpPr>
          <p:nvPr>
            <p:ph type="dt" sz="half" idx="10"/>
          </p:nvPr>
        </p:nvSpPr>
        <p:spPr/>
        <p:txBody>
          <a:bodyPr/>
          <a:lstStyle/>
          <a:p>
            <a:fld id="{A7F286A0-824A-5942-B62D-2CDCFA938951}" type="datetimeFigureOut">
              <a:rPr lang="it-IT" smtClean="0"/>
              <a:t>17/03/25</a:t>
            </a:fld>
            <a:endParaRPr lang="it-IT"/>
          </a:p>
        </p:txBody>
      </p:sp>
      <p:sp>
        <p:nvSpPr>
          <p:cNvPr id="5" name="Segnaposto piè di pagina 4">
            <a:extLst>
              <a:ext uri="{FF2B5EF4-FFF2-40B4-BE49-F238E27FC236}">
                <a16:creationId xmlns:a16="http://schemas.microsoft.com/office/drawing/2014/main" id="{12F4449E-A309-30FC-E172-8B6E05F2BD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FD431D-B051-D7FD-CF35-A802BBE0D431}"/>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82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3160DE-C0F2-241D-A089-6DBD3CDD0DB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C2FF80-ED34-BC9E-9C4A-6EF48C078F6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75C88F-9995-28B1-DB86-B48F4273FFE8}"/>
              </a:ext>
            </a:extLst>
          </p:cNvPr>
          <p:cNvSpPr>
            <a:spLocks noGrp="1"/>
          </p:cNvSpPr>
          <p:nvPr>
            <p:ph type="dt" sz="half" idx="10"/>
          </p:nvPr>
        </p:nvSpPr>
        <p:spPr/>
        <p:txBody>
          <a:bodyPr/>
          <a:lstStyle/>
          <a:p>
            <a:fld id="{A7F286A0-824A-5942-B62D-2CDCFA938951}" type="datetimeFigureOut">
              <a:rPr lang="it-IT" smtClean="0"/>
              <a:t>17/03/25</a:t>
            </a:fld>
            <a:endParaRPr lang="it-IT"/>
          </a:p>
        </p:txBody>
      </p:sp>
      <p:sp>
        <p:nvSpPr>
          <p:cNvPr id="5" name="Segnaposto piè di pagina 4">
            <a:extLst>
              <a:ext uri="{FF2B5EF4-FFF2-40B4-BE49-F238E27FC236}">
                <a16:creationId xmlns:a16="http://schemas.microsoft.com/office/drawing/2014/main" id="{6DCFADBB-B403-A9DF-C4E8-1D2E8FD6E1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251D9-4DE2-1CB8-5940-ED4B6BB106B9}"/>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1029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17 marzo 2025</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3280944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A9BEF-80A2-2331-DC94-EBB0C2858E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D19C77-4BE8-2E96-C0B8-733DE692E4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85FAC5-3CEB-E7E8-0C26-134619395CF7}"/>
              </a:ext>
            </a:extLst>
          </p:cNvPr>
          <p:cNvSpPr>
            <a:spLocks noGrp="1"/>
          </p:cNvSpPr>
          <p:nvPr>
            <p:ph type="dt" sz="half" idx="10"/>
          </p:nvPr>
        </p:nvSpPr>
        <p:spPr/>
        <p:txBody>
          <a:bodyPr/>
          <a:lstStyle/>
          <a:p>
            <a:fld id="{A7F286A0-824A-5942-B62D-2CDCFA938951}" type="datetimeFigureOut">
              <a:rPr lang="it-IT" smtClean="0"/>
              <a:t>17/03/25</a:t>
            </a:fld>
            <a:endParaRPr lang="it-IT"/>
          </a:p>
        </p:txBody>
      </p:sp>
      <p:sp>
        <p:nvSpPr>
          <p:cNvPr id="5" name="Segnaposto piè di pagina 4">
            <a:extLst>
              <a:ext uri="{FF2B5EF4-FFF2-40B4-BE49-F238E27FC236}">
                <a16:creationId xmlns:a16="http://schemas.microsoft.com/office/drawing/2014/main" id="{C2A447C6-BBB5-AE5F-213C-A75B55A319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170495-A64D-9581-65F3-209633DE8E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75349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DBE94-C5A7-7146-5DF9-B7AE84427DE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495F73-6741-4E8D-C2F4-35124625B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75B4F62-E436-DCD4-5D5B-80B9D88F57E9}"/>
              </a:ext>
            </a:extLst>
          </p:cNvPr>
          <p:cNvSpPr>
            <a:spLocks noGrp="1"/>
          </p:cNvSpPr>
          <p:nvPr>
            <p:ph type="dt" sz="half" idx="10"/>
          </p:nvPr>
        </p:nvSpPr>
        <p:spPr/>
        <p:txBody>
          <a:bodyPr/>
          <a:lstStyle/>
          <a:p>
            <a:fld id="{A7F286A0-824A-5942-B62D-2CDCFA938951}" type="datetimeFigureOut">
              <a:rPr lang="it-IT" smtClean="0"/>
              <a:t>17/03/25</a:t>
            </a:fld>
            <a:endParaRPr lang="it-IT"/>
          </a:p>
        </p:txBody>
      </p:sp>
      <p:sp>
        <p:nvSpPr>
          <p:cNvPr id="5" name="Segnaposto piè di pagina 4">
            <a:extLst>
              <a:ext uri="{FF2B5EF4-FFF2-40B4-BE49-F238E27FC236}">
                <a16:creationId xmlns:a16="http://schemas.microsoft.com/office/drawing/2014/main" id="{DE8E0835-B3FC-ED34-1FF8-BF1E940D89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662F94-BC73-17CD-5247-355D5A549B3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29298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D406D-7C0D-5EA4-D71A-8F50383141A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46FA6B-3F0C-218F-C39C-212A702CC0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A09847B-C27A-8415-A22C-D7457435095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51B669-6778-1071-378A-FCF068101DA7}"/>
              </a:ext>
            </a:extLst>
          </p:cNvPr>
          <p:cNvSpPr>
            <a:spLocks noGrp="1"/>
          </p:cNvSpPr>
          <p:nvPr>
            <p:ph type="dt" sz="half" idx="10"/>
          </p:nvPr>
        </p:nvSpPr>
        <p:spPr/>
        <p:txBody>
          <a:bodyPr/>
          <a:lstStyle/>
          <a:p>
            <a:fld id="{A7F286A0-824A-5942-B62D-2CDCFA938951}" type="datetimeFigureOut">
              <a:rPr lang="it-IT" smtClean="0"/>
              <a:t>17/03/25</a:t>
            </a:fld>
            <a:endParaRPr lang="it-IT"/>
          </a:p>
        </p:txBody>
      </p:sp>
      <p:sp>
        <p:nvSpPr>
          <p:cNvPr id="6" name="Segnaposto piè di pagina 5">
            <a:extLst>
              <a:ext uri="{FF2B5EF4-FFF2-40B4-BE49-F238E27FC236}">
                <a16:creationId xmlns:a16="http://schemas.microsoft.com/office/drawing/2014/main" id="{49866B33-D405-6AA2-04DD-8D1A4A8C7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C9CED0-7C38-A680-A3E8-79967908D1B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21515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FFFC2-9497-EE80-67E2-95617E1A936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3221A3-3F79-CE47-AF15-BE1883619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92B4A25-4702-E7AF-1318-918274CAF1C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E371380-C290-51C9-BF6A-DB6754F26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48FF730-5359-B6A8-B12D-A36D5C2F2F1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BFF7F4F-D638-4C9A-8225-D0E96B3A2378}"/>
              </a:ext>
            </a:extLst>
          </p:cNvPr>
          <p:cNvSpPr>
            <a:spLocks noGrp="1"/>
          </p:cNvSpPr>
          <p:nvPr>
            <p:ph type="dt" sz="half" idx="10"/>
          </p:nvPr>
        </p:nvSpPr>
        <p:spPr/>
        <p:txBody>
          <a:bodyPr/>
          <a:lstStyle/>
          <a:p>
            <a:fld id="{A7F286A0-824A-5942-B62D-2CDCFA938951}" type="datetimeFigureOut">
              <a:rPr lang="it-IT" smtClean="0"/>
              <a:t>17/03/25</a:t>
            </a:fld>
            <a:endParaRPr lang="it-IT"/>
          </a:p>
        </p:txBody>
      </p:sp>
      <p:sp>
        <p:nvSpPr>
          <p:cNvPr id="8" name="Segnaposto piè di pagina 7">
            <a:extLst>
              <a:ext uri="{FF2B5EF4-FFF2-40B4-BE49-F238E27FC236}">
                <a16:creationId xmlns:a16="http://schemas.microsoft.com/office/drawing/2014/main" id="{B7A56874-A21B-AD3C-00FA-F73655AEF7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0A97E2-611F-6021-6B95-F37F906B9E6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3471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54111-F026-CDC0-4656-B719E1D1ACA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52540F-E4FE-8F35-FFC5-574203D846BF}"/>
              </a:ext>
            </a:extLst>
          </p:cNvPr>
          <p:cNvSpPr>
            <a:spLocks noGrp="1"/>
          </p:cNvSpPr>
          <p:nvPr>
            <p:ph type="dt" sz="half" idx="10"/>
          </p:nvPr>
        </p:nvSpPr>
        <p:spPr/>
        <p:txBody>
          <a:bodyPr/>
          <a:lstStyle/>
          <a:p>
            <a:fld id="{A7F286A0-824A-5942-B62D-2CDCFA938951}" type="datetimeFigureOut">
              <a:rPr lang="it-IT" smtClean="0"/>
              <a:t>17/03/25</a:t>
            </a:fld>
            <a:endParaRPr lang="it-IT"/>
          </a:p>
        </p:txBody>
      </p:sp>
      <p:sp>
        <p:nvSpPr>
          <p:cNvPr id="4" name="Segnaposto piè di pagina 3">
            <a:extLst>
              <a:ext uri="{FF2B5EF4-FFF2-40B4-BE49-F238E27FC236}">
                <a16:creationId xmlns:a16="http://schemas.microsoft.com/office/drawing/2014/main" id="{B6D46E13-2E96-77A9-462A-3E8D64C38D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BCDD7D3-6592-93E6-0D4D-2BDD17C36AC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354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4E561C-1D2F-5C79-09C0-3D8544DF8F93}"/>
              </a:ext>
            </a:extLst>
          </p:cNvPr>
          <p:cNvSpPr>
            <a:spLocks noGrp="1"/>
          </p:cNvSpPr>
          <p:nvPr>
            <p:ph type="dt" sz="half" idx="10"/>
          </p:nvPr>
        </p:nvSpPr>
        <p:spPr/>
        <p:txBody>
          <a:bodyPr/>
          <a:lstStyle/>
          <a:p>
            <a:fld id="{A7F286A0-824A-5942-B62D-2CDCFA938951}" type="datetimeFigureOut">
              <a:rPr lang="it-IT" smtClean="0"/>
              <a:t>17/03/25</a:t>
            </a:fld>
            <a:endParaRPr lang="it-IT"/>
          </a:p>
        </p:txBody>
      </p:sp>
      <p:sp>
        <p:nvSpPr>
          <p:cNvPr id="3" name="Segnaposto piè di pagina 2">
            <a:extLst>
              <a:ext uri="{FF2B5EF4-FFF2-40B4-BE49-F238E27FC236}">
                <a16:creationId xmlns:a16="http://schemas.microsoft.com/office/drawing/2014/main" id="{0F675F10-CBB4-3D3F-3CBF-6B255BB4E40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2CDB5B-B609-4500-47F1-2A34113DD037}"/>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5540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ECC02-1330-B1DC-C297-5E4569F69A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EBE631-1F5E-974F-F0D9-B1BB4012C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E9B07D-A11A-F80A-0F10-BFB1AD274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C8AF56-3003-6CD2-099B-C437A1B9292F}"/>
              </a:ext>
            </a:extLst>
          </p:cNvPr>
          <p:cNvSpPr>
            <a:spLocks noGrp="1"/>
          </p:cNvSpPr>
          <p:nvPr>
            <p:ph type="dt" sz="half" idx="10"/>
          </p:nvPr>
        </p:nvSpPr>
        <p:spPr/>
        <p:txBody>
          <a:bodyPr/>
          <a:lstStyle/>
          <a:p>
            <a:fld id="{A7F286A0-824A-5942-B62D-2CDCFA938951}" type="datetimeFigureOut">
              <a:rPr lang="it-IT" smtClean="0"/>
              <a:t>17/03/25</a:t>
            </a:fld>
            <a:endParaRPr lang="it-IT"/>
          </a:p>
        </p:txBody>
      </p:sp>
      <p:sp>
        <p:nvSpPr>
          <p:cNvPr id="6" name="Segnaposto piè di pagina 5">
            <a:extLst>
              <a:ext uri="{FF2B5EF4-FFF2-40B4-BE49-F238E27FC236}">
                <a16:creationId xmlns:a16="http://schemas.microsoft.com/office/drawing/2014/main" id="{6A64C94F-F4C9-4E16-C2CC-06D44F647C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58C6C2-503B-F1F4-C5B7-CE60FD4EDA1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0674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4A6A7-397A-029E-4F1F-518C7DD2E8D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7C1659A-5181-3716-91F0-E512EC038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104660F-3444-29CE-0022-A347C1BB8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CDFF5B3-9EA7-28FC-8CB4-8EE9CB903D32}"/>
              </a:ext>
            </a:extLst>
          </p:cNvPr>
          <p:cNvSpPr>
            <a:spLocks noGrp="1"/>
          </p:cNvSpPr>
          <p:nvPr>
            <p:ph type="dt" sz="half" idx="10"/>
          </p:nvPr>
        </p:nvSpPr>
        <p:spPr/>
        <p:txBody>
          <a:bodyPr/>
          <a:lstStyle/>
          <a:p>
            <a:fld id="{A7F286A0-824A-5942-B62D-2CDCFA938951}" type="datetimeFigureOut">
              <a:rPr lang="it-IT" smtClean="0"/>
              <a:t>17/03/25</a:t>
            </a:fld>
            <a:endParaRPr lang="it-IT"/>
          </a:p>
        </p:txBody>
      </p:sp>
      <p:sp>
        <p:nvSpPr>
          <p:cNvPr id="6" name="Segnaposto piè di pagina 5">
            <a:extLst>
              <a:ext uri="{FF2B5EF4-FFF2-40B4-BE49-F238E27FC236}">
                <a16:creationId xmlns:a16="http://schemas.microsoft.com/office/drawing/2014/main" id="{0A5424BD-8406-7085-3A44-2B6AC1F049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C46EAB-6271-89BD-988F-1683B8088F5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48773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5F06D29-4895-B3EE-1718-BD95BD40D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E5F458-6B28-8315-C74D-7DB77A5A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92741B5-7DDD-D058-E233-735285CD5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286A0-824A-5942-B62D-2CDCFA938951}" type="datetimeFigureOut">
              <a:rPr lang="it-IT" smtClean="0"/>
              <a:t>17/03/25</a:t>
            </a:fld>
            <a:endParaRPr lang="it-IT"/>
          </a:p>
        </p:txBody>
      </p:sp>
      <p:sp>
        <p:nvSpPr>
          <p:cNvPr id="5" name="Segnaposto piè di pagina 4">
            <a:extLst>
              <a:ext uri="{FF2B5EF4-FFF2-40B4-BE49-F238E27FC236}">
                <a16:creationId xmlns:a16="http://schemas.microsoft.com/office/drawing/2014/main" id="{A61DB45D-58C4-C289-B768-AE08237F6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CC36594-999E-2C84-4402-3F6FB517C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EC13-CC30-8646-866A-F5E48827E0E2}" type="slidenum">
              <a:rPr lang="it-IT" smtClean="0"/>
              <a:t>‹N›</a:t>
            </a:fld>
            <a:endParaRPr lang="it-IT"/>
          </a:p>
        </p:txBody>
      </p:sp>
    </p:spTree>
    <p:extLst>
      <p:ext uri="{BB962C8B-B14F-4D97-AF65-F5344CB8AC3E}">
        <p14:creationId xmlns:p14="http://schemas.microsoft.com/office/powerpoint/2010/main" val="352334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E4BF2-12BC-D68B-DB54-3E906979179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D06A8F5F-E5AD-743A-2736-31A5C5BE102C}"/>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indent="0">
              <a:buNone/>
            </a:pPr>
            <a:r>
              <a:rPr lang="it-IT" sz="6000" dirty="0"/>
              <a:t>Interpretazione dei trattati</a:t>
            </a:r>
            <a:r>
              <a:rPr lang="it-IT" sz="5800" b="1" dirty="0"/>
              <a:t>
</a:t>
            </a:r>
            <a:endParaRPr lang="en-US" sz="5800" b="1" dirty="0"/>
          </a:p>
        </p:txBody>
      </p:sp>
      <p:sp>
        <p:nvSpPr>
          <p:cNvPr id="7" name="Segnaposto numero diapositiva 6">
            <a:extLst>
              <a:ext uri="{FF2B5EF4-FFF2-40B4-BE49-F238E27FC236}">
                <a16:creationId xmlns:a16="http://schemas.microsoft.com/office/drawing/2014/main" id="{E85D1090-A6BF-477D-00A1-C98788112C7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81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92500" lnSpcReduction="10000"/>
          </a:bodyPr>
          <a:lstStyle/>
          <a:p>
            <a:pPr marL="0" indent="0" algn="just">
              <a:buNone/>
            </a:pPr>
            <a:endParaRPr lang="it-IT" dirty="0"/>
          </a:p>
          <a:p>
            <a:pPr marL="457200" indent="-457200" algn="just">
              <a:buFont typeface="+mj-lt"/>
              <a:buAutoNum type="arabicPeriod"/>
            </a:pPr>
            <a:r>
              <a:rPr lang="it-IT" sz="3600" dirty="0"/>
              <a:t>Un’isola è una distesa naturale di terra circondata dalle acque, che rimane al di sopra del livello del mare ad alta marea.</a:t>
            </a:r>
          </a:p>
          <a:p>
            <a:pPr marL="514350" indent="-514350" algn="just">
              <a:buFont typeface="+mj-lt"/>
              <a:buAutoNum type="arabicPeriod"/>
            </a:pPr>
            <a:r>
              <a:rPr lang="it-IT" sz="3600" dirty="0"/>
              <a:t>[…]</a:t>
            </a:r>
          </a:p>
          <a:p>
            <a:pPr marL="514350" indent="-514350" algn="just">
              <a:buFont typeface="+mj-lt"/>
              <a:buAutoNum type="arabicPeriod"/>
            </a:pPr>
            <a:r>
              <a:rPr lang="it-IT" sz="3600" dirty="0"/>
              <a:t>Gli </a:t>
            </a:r>
            <a:r>
              <a:rPr lang="it-IT" sz="3600" b="1" dirty="0"/>
              <a:t>scogli</a:t>
            </a:r>
            <a:r>
              <a:rPr lang="it-IT" sz="3600" dirty="0"/>
              <a:t> [</a:t>
            </a:r>
            <a:r>
              <a:rPr lang="it-IT" sz="3600" i="1" dirty="0"/>
              <a:t>rocks</a:t>
            </a:r>
            <a:r>
              <a:rPr lang="it-IT" sz="3600" dirty="0"/>
              <a:t>] </a:t>
            </a:r>
            <a:r>
              <a:rPr lang="it-IT" sz="3600" b="1" dirty="0"/>
              <a:t>che non si prestano all’insediamento umano né hanno una vita economica autonoma </a:t>
            </a:r>
            <a:r>
              <a:rPr lang="it-IT" sz="3600" dirty="0"/>
              <a:t>non possono possedere né la zona economica esclusiva né la piattaforma continentale.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ONU sul diritto del mare (1982)</a:t>
            </a:r>
            <a:br>
              <a:rPr lang="it-IT" sz="4000" dirty="0"/>
            </a:br>
            <a:r>
              <a:rPr lang="it-IT" sz="4000" dirty="0"/>
              <a:t>Articolo 121 – </a:t>
            </a:r>
            <a:r>
              <a:rPr lang="it-IT" sz="4000" i="1" dirty="0"/>
              <a:t>Regime delle isole</a:t>
            </a:r>
            <a:endParaRPr kumimoji="0" lang="it-IT"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35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descr="Immagine che contiene mappa&#10;&#10;Descrizione generata automaticamente">
            <a:extLst>
              <a:ext uri="{FF2B5EF4-FFF2-40B4-BE49-F238E27FC236}">
                <a16:creationId xmlns:a16="http://schemas.microsoft.com/office/drawing/2014/main" id="{372E301C-26C7-8CE9-6523-FD4833ED6402}"/>
              </a:ext>
            </a:extLst>
          </p:cNvPr>
          <p:cNvPicPr>
            <a:picLocks noChangeAspect="1"/>
          </p:cNvPicPr>
          <p:nvPr/>
        </p:nvPicPr>
        <p:blipFill>
          <a:blip r:embed="rId3"/>
          <a:srcRect t="14289" b="16705"/>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11</a:t>
            </a:fld>
            <a:endParaRPr lang="en-US">
              <a:solidFill>
                <a:srgbClr val="FFFFFF"/>
              </a:solidFill>
            </a:endParaRPr>
          </a:p>
        </p:txBody>
      </p:sp>
    </p:spTree>
    <p:extLst>
      <p:ext uri="{BB962C8B-B14F-4D97-AF65-F5344CB8AC3E}">
        <p14:creationId xmlns:p14="http://schemas.microsoft.com/office/powerpoint/2010/main" val="393905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magine 1" descr="Immagine che contiene esterni, acqua, cielo, montagna&#10;&#10;Descrizione generata automaticamente">
            <a:extLst>
              <a:ext uri="{FF2B5EF4-FFF2-40B4-BE49-F238E27FC236}">
                <a16:creationId xmlns:a16="http://schemas.microsoft.com/office/drawing/2014/main" id="{FFEC45FA-9B7C-2528-7E15-224D8380F31C}"/>
              </a:ext>
            </a:extLst>
          </p:cNvPr>
          <p:cNvPicPr>
            <a:picLocks noChangeAspect="1"/>
          </p:cNvPicPr>
          <p:nvPr/>
        </p:nvPicPr>
        <p:blipFill>
          <a:blip r:embed="rId3"/>
          <a:srcRect t="19"/>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12</a:t>
            </a:fld>
            <a:endParaRPr lang="en-US">
              <a:solidFill>
                <a:srgbClr val="FFFFFF"/>
              </a:solidFill>
            </a:endParaRPr>
          </a:p>
        </p:txBody>
      </p:sp>
    </p:spTree>
    <p:extLst>
      <p:ext uri="{BB962C8B-B14F-4D97-AF65-F5344CB8AC3E}">
        <p14:creationId xmlns:p14="http://schemas.microsoft.com/office/powerpoint/2010/main" val="2378822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magine 3">
            <a:extLst>
              <a:ext uri="{FF2B5EF4-FFF2-40B4-BE49-F238E27FC236}">
                <a16:creationId xmlns:a16="http://schemas.microsoft.com/office/drawing/2014/main" id="{FEE1FFDC-870C-7D40-0F81-2DA2EB281CF8}"/>
              </a:ext>
            </a:extLst>
          </p:cNvPr>
          <p:cNvPicPr>
            <a:picLocks noChangeAspect="1"/>
          </p:cNvPicPr>
          <p:nvPr/>
        </p:nvPicPr>
        <p:blipFill>
          <a:blip r:embed="rId3"/>
          <a:srcRect l="19519" r="9264" b="1"/>
          <a:stretch/>
        </p:blipFill>
        <p:spPr>
          <a:xfrm>
            <a:off x="321734" y="557189"/>
            <a:ext cx="4276956" cy="5743616"/>
          </a:xfrm>
          <a:prstGeom prst="rect">
            <a:avLst/>
          </a:prstGeom>
        </p:spPr>
      </p:pic>
      <p:pic>
        <p:nvPicPr>
          <p:cNvPr id="3" name="Immagine 2" descr="Immagine che contiene testo, acqua, natura, scogliera&#10;&#10;Descrizione generata automaticamente">
            <a:extLst>
              <a:ext uri="{FF2B5EF4-FFF2-40B4-BE49-F238E27FC236}">
                <a16:creationId xmlns:a16="http://schemas.microsoft.com/office/drawing/2014/main" id="{2F79FC9F-6A2B-804C-CA97-90882F0A0FC6}"/>
              </a:ext>
            </a:extLst>
          </p:cNvPr>
          <p:cNvPicPr>
            <a:picLocks noChangeAspect="1"/>
          </p:cNvPicPr>
          <p:nvPr/>
        </p:nvPicPr>
        <p:blipFill>
          <a:blip r:embed="rId4"/>
          <a:srcRect l="6276" r="14944"/>
          <a:stretch/>
        </p:blipFill>
        <p:spPr>
          <a:xfrm>
            <a:off x="4772525" y="557189"/>
            <a:ext cx="7097742" cy="5743616"/>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pPr>
                <a:spcAft>
                  <a:spcPts val="600"/>
                </a:spcAft>
                <a:defRPr/>
              </a:pPr>
              <a:t>13</a:t>
            </a:fld>
            <a:endParaRPr lang="en-US"/>
          </a:p>
        </p:txBody>
      </p:sp>
    </p:spTree>
    <p:extLst>
      <p:ext uri="{BB962C8B-B14F-4D97-AF65-F5344CB8AC3E}">
        <p14:creationId xmlns:p14="http://schemas.microsoft.com/office/powerpoint/2010/main" val="3510638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92500" lnSpcReduction="10000"/>
          </a:bodyPr>
          <a:lstStyle/>
          <a:p>
            <a:pPr marL="0" indent="0" algn="just">
              <a:buNone/>
            </a:pPr>
            <a:r>
              <a:rPr lang="en-US" dirty="0"/>
              <a:t>479 </a:t>
            </a:r>
            <a:r>
              <a:rPr lang="en-US" dirty="0" err="1"/>
              <a:t>L'uso</a:t>
            </a:r>
            <a:r>
              <a:rPr lang="en-US" dirty="0"/>
              <a:t> del </a:t>
            </a:r>
            <a:r>
              <a:rPr lang="en-US" dirty="0" err="1"/>
              <a:t>termine</a:t>
            </a:r>
            <a:r>
              <a:rPr lang="en-US" dirty="0"/>
              <a:t> “</a:t>
            </a:r>
            <a:r>
              <a:rPr lang="en-US" dirty="0" err="1"/>
              <a:t>scogli</a:t>
            </a:r>
            <a:r>
              <a:rPr lang="en-US" dirty="0"/>
              <a:t>” </a:t>
            </a:r>
            <a:r>
              <a:rPr lang="en-US" dirty="0" err="1"/>
              <a:t>nell’articolo</a:t>
            </a:r>
            <a:r>
              <a:rPr lang="en-US" dirty="0"/>
              <a:t> 121, </a:t>
            </a:r>
            <a:r>
              <a:rPr lang="en-US" dirty="0" err="1"/>
              <a:t>paragrafo</a:t>
            </a:r>
            <a:r>
              <a:rPr lang="en-US" dirty="0"/>
              <a:t> 3, </a:t>
            </a:r>
            <a:r>
              <a:rPr lang="en-US" dirty="0" err="1"/>
              <a:t>solleva</a:t>
            </a:r>
            <a:r>
              <a:rPr lang="en-US" dirty="0"/>
              <a:t> la </a:t>
            </a:r>
            <a:r>
              <a:rPr lang="en-US" dirty="0" err="1"/>
              <a:t>questione</a:t>
            </a:r>
            <a:r>
              <a:rPr lang="en-US" dirty="0"/>
              <a:t> se […] </a:t>
            </a:r>
            <a:r>
              <a:rPr lang="en-US" dirty="0" err="1"/>
              <a:t>l’articolo</a:t>
            </a:r>
            <a:r>
              <a:rPr lang="en-US" dirty="0"/>
              <a:t> 121, </a:t>
            </a:r>
            <a:r>
              <a:rPr lang="en-US" dirty="0" err="1"/>
              <a:t>paragrafo</a:t>
            </a:r>
            <a:r>
              <a:rPr lang="en-US" dirty="0"/>
              <a:t> 3, </a:t>
            </a:r>
            <a:r>
              <a:rPr lang="en-US" dirty="0" err="1"/>
              <a:t>intende</a:t>
            </a:r>
            <a:r>
              <a:rPr lang="en-US" dirty="0"/>
              <a:t> </a:t>
            </a:r>
            <a:r>
              <a:rPr lang="en-US" dirty="0" err="1"/>
              <a:t>applicarsi</a:t>
            </a:r>
            <a:r>
              <a:rPr lang="en-US" dirty="0"/>
              <a:t> solo a </a:t>
            </a:r>
            <a:r>
              <a:rPr lang="en-US" dirty="0" err="1"/>
              <a:t>elementi</a:t>
            </a:r>
            <a:r>
              <a:rPr lang="en-US" dirty="0"/>
              <a:t> </a:t>
            </a:r>
            <a:r>
              <a:rPr lang="en-US" dirty="0" err="1"/>
              <a:t>costituiti</a:t>
            </a:r>
            <a:r>
              <a:rPr lang="en-US" dirty="0"/>
              <a:t> da </a:t>
            </a:r>
            <a:r>
              <a:rPr lang="en-US" dirty="0" err="1"/>
              <a:t>roccia</a:t>
            </a:r>
            <a:r>
              <a:rPr lang="en-US" dirty="0"/>
              <a:t> </a:t>
            </a:r>
            <a:r>
              <a:rPr lang="en-US" dirty="0" err="1"/>
              <a:t>solida</a:t>
            </a:r>
            <a:r>
              <a:rPr lang="en-US" dirty="0"/>
              <a:t> o </a:t>
            </a:r>
            <a:r>
              <a:rPr lang="en-US" dirty="0" err="1"/>
              <a:t>che</a:t>
            </a:r>
            <a:r>
              <a:rPr lang="en-US" dirty="0"/>
              <a:t> </a:t>
            </a:r>
            <a:r>
              <a:rPr lang="en-US" dirty="0" err="1"/>
              <a:t>sono</a:t>
            </a:r>
            <a:r>
              <a:rPr lang="en-US" dirty="0"/>
              <a:t> </a:t>
            </a:r>
            <a:r>
              <a:rPr lang="en-US" dirty="0" err="1"/>
              <a:t>altrimenti</a:t>
            </a:r>
            <a:r>
              <a:rPr lang="en-US" dirty="0"/>
              <a:t> di natura </a:t>
            </a:r>
            <a:r>
              <a:rPr lang="en-US" dirty="0" err="1"/>
              <a:t>rocciosa</a:t>
            </a:r>
            <a:r>
              <a:rPr lang="en-US" dirty="0"/>
              <a:t> [...]</a:t>
            </a:r>
          </a:p>
          <a:p>
            <a:pPr marL="0" indent="0" algn="just">
              <a:buNone/>
            </a:pPr>
            <a:r>
              <a:rPr lang="en-US" dirty="0"/>
              <a:t>480 Secondo il </a:t>
            </a:r>
            <a:r>
              <a:rPr lang="en-US" dirty="0" err="1"/>
              <a:t>Tribunale</a:t>
            </a:r>
            <a:r>
              <a:rPr lang="en-US" dirty="0"/>
              <a:t>, tale </a:t>
            </a:r>
            <a:r>
              <a:rPr lang="en-US" dirty="0" err="1"/>
              <a:t>restrizione</a:t>
            </a:r>
            <a:r>
              <a:rPr lang="en-US" dirty="0"/>
              <a:t> non </a:t>
            </a:r>
            <a:r>
              <a:rPr lang="en-US" dirty="0" err="1"/>
              <a:t>deriva</a:t>
            </a:r>
            <a:r>
              <a:rPr lang="en-US" dirty="0"/>
              <a:t> </a:t>
            </a:r>
            <a:r>
              <a:rPr lang="en-US" dirty="0" err="1"/>
              <a:t>necessariamente</a:t>
            </a:r>
            <a:r>
              <a:rPr lang="en-US" dirty="0"/>
              <a:t> </a:t>
            </a:r>
            <a:r>
              <a:rPr lang="en-US" dirty="0" err="1"/>
              <a:t>dall’uso</a:t>
            </a:r>
            <a:r>
              <a:rPr lang="en-US" dirty="0"/>
              <a:t> del </a:t>
            </a:r>
            <a:r>
              <a:rPr lang="en-US" dirty="0" err="1"/>
              <a:t>termine</a:t>
            </a:r>
            <a:r>
              <a:rPr lang="en-US" dirty="0"/>
              <a:t> di cui </a:t>
            </a:r>
            <a:r>
              <a:rPr lang="en-US" dirty="0" err="1"/>
              <a:t>all’articolo</a:t>
            </a:r>
            <a:r>
              <a:rPr lang="en-US" dirty="0"/>
              <a:t> 121, </a:t>
            </a:r>
            <a:r>
              <a:rPr lang="en-US" dirty="0" err="1"/>
              <a:t>paragrafo</a:t>
            </a:r>
            <a:r>
              <a:rPr lang="en-US" dirty="0"/>
              <a:t> 3. </a:t>
            </a:r>
            <a:r>
              <a:rPr lang="en-US" b="1" dirty="0"/>
              <a:t>Il </a:t>
            </a:r>
            <a:r>
              <a:rPr lang="en-US" b="1" dirty="0" err="1"/>
              <a:t>significato</a:t>
            </a:r>
            <a:r>
              <a:rPr lang="en-US" b="1" dirty="0"/>
              <a:t> del </a:t>
            </a:r>
            <a:r>
              <a:rPr lang="en-US" b="1" dirty="0" err="1"/>
              <a:t>dizionario</a:t>
            </a:r>
            <a:r>
              <a:rPr lang="en-US" b="1" dirty="0"/>
              <a:t> di “</a:t>
            </a:r>
            <a:r>
              <a:rPr lang="en-US" b="1" dirty="0" err="1"/>
              <a:t>scoglio</a:t>
            </a:r>
            <a:r>
              <a:rPr lang="en-US" b="1" dirty="0"/>
              <a:t>” non </a:t>
            </a:r>
            <a:r>
              <a:rPr lang="en-US" b="1" dirty="0" err="1"/>
              <a:t>limita</a:t>
            </a:r>
            <a:r>
              <a:rPr lang="en-US" b="1" dirty="0"/>
              <a:t> il </a:t>
            </a:r>
            <a:r>
              <a:rPr lang="en-US" b="1" dirty="0" err="1"/>
              <a:t>termine</a:t>
            </a:r>
            <a:r>
              <a:rPr lang="en-US" b="1" dirty="0"/>
              <a:t> in modo </a:t>
            </a:r>
            <a:r>
              <a:rPr lang="en-US" b="1" dirty="0" err="1"/>
              <a:t>così</a:t>
            </a:r>
            <a:r>
              <a:rPr lang="en-US" b="1" dirty="0"/>
              <a:t> </a:t>
            </a:r>
            <a:r>
              <a:rPr lang="en-US" b="1" dirty="0" err="1"/>
              <a:t>rigoroso</a:t>
            </a:r>
            <a:r>
              <a:rPr lang="en-US" b="1" dirty="0"/>
              <a:t>, e </a:t>
            </a:r>
            <a:r>
              <a:rPr lang="en-US" b="1" dirty="0" err="1"/>
              <a:t>gli</a:t>
            </a:r>
            <a:r>
              <a:rPr lang="en-US" b="1" dirty="0"/>
              <a:t> </a:t>
            </a:r>
            <a:r>
              <a:rPr lang="en-US" b="1" dirty="0" err="1"/>
              <a:t>scogli</a:t>
            </a:r>
            <a:r>
              <a:rPr lang="en-US" b="1" dirty="0"/>
              <a:t> </a:t>
            </a:r>
            <a:r>
              <a:rPr lang="en-US" b="1" dirty="0" err="1"/>
              <a:t>possono</a:t>
            </a:r>
            <a:r>
              <a:rPr lang="en-US" b="1" dirty="0"/>
              <a:t> “</a:t>
            </a:r>
            <a:r>
              <a:rPr lang="en-US" b="1" dirty="0" err="1"/>
              <a:t>essere</a:t>
            </a:r>
            <a:r>
              <a:rPr lang="en-US" b="1" dirty="0"/>
              <a:t> </a:t>
            </a:r>
            <a:r>
              <a:rPr lang="en-US" b="1" dirty="0" err="1"/>
              <a:t>costituiti</a:t>
            </a:r>
            <a:r>
              <a:rPr lang="en-US" b="1" dirty="0"/>
              <a:t> da </a:t>
            </a:r>
            <a:r>
              <a:rPr lang="en-US" b="1" dirty="0" err="1"/>
              <a:t>aggregati</a:t>
            </a:r>
            <a:r>
              <a:rPr lang="en-US" b="1" dirty="0"/>
              <a:t> di </a:t>
            </a:r>
            <a:r>
              <a:rPr lang="en-US" b="1" dirty="0" err="1"/>
              <a:t>minerali</a:t>
            </a:r>
            <a:r>
              <a:rPr lang="en-US" b="1" dirty="0"/>
              <a:t> […] e </a:t>
            </a:r>
            <a:r>
              <a:rPr lang="en-US" b="1" dirty="0" err="1"/>
              <a:t>occasionalmente</a:t>
            </a:r>
            <a:r>
              <a:rPr lang="en-US" b="1" dirty="0"/>
              <a:t> </a:t>
            </a:r>
            <a:r>
              <a:rPr lang="en-US" b="1" dirty="0" err="1"/>
              <a:t>anche</a:t>
            </a:r>
            <a:r>
              <a:rPr lang="en-US" b="1" dirty="0"/>
              <a:t> </a:t>
            </a:r>
            <a:r>
              <a:rPr lang="en-US" b="1" dirty="0" err="1"/>
              <a:t>materia</a:t>
            </a:r>
            <a:r>
              <a:rPr lang="en-US" b="1" dirty="0"/>
              <a:t> </a:t>
            </a:r>
            <a:r>
              <a:rPr lang="en-US" b="1" dirty="0" err="1"/>
              <a:t>organica</a:t>
            </a:r>
            <a:r>
              <a:rPr lang="en-US" b="1" dirty="0"/>
              <a:t>. […] </a:t>
            </a:r>
            <a:r>
              <a:rPr lang="en-US" b="1" dirty="0" err="1"/>
              <a:t>Variano</a:t>
            </a:r>
            <a:r>
              <a:rPr lang="en-US" b="1" dirty="0"/>
              <a:t> in </a:t>
            </a:r>
            <a:r>
              <a:rPr lang="en-US" b="1" dirty="0" err="1"/>
              <a:t>durezza</a:t>
            </a:r>
            <a:r>
              <a:rPr lang="en-US" b="1" dirty="0"/>
              <a:t> e </a:t>
            </a:r>
            <a:r>
              <a:rPr lang="en-US" b="1" dirty="0" err="1"/>
              <a:t>includono</a:t>
            </a:r>
            <a:r>
              <a:rPr lang="en-US" b="1" dirty="0"/>
              <a:t> </a:t>
            </a:r>
            <a:r>
              <a:rPr lang="en-US" b="1" dirty="0" err="1"/>
              <a:t>materiali</a:t>
            </a:r>
            <a:r>
              <a:rPr lang="en-US" b="1" dirty="0"/>
              <a:t> </a:t>
            </a:r>
            <a:r>
              <a:rPr lang="en-US" b="1" dirty="0" err="1"/>
              <a:t>morbidi</a:t>
            </a:r>
            <a:r>
              <a:rPr lang="en-US" b="1" dirty="0"/>
              <a:t> come le </a:t>
            </a:r>
            <a:r>
              <a:rPr lang="en-US" b="1" dirty="0" err="1"/>
              <a:t>argille</a:t>
            </a:r>
            <a:r>
              <a:rPr lang="en-US" b="1" dirty="0"/>
              <a:t>”. </a:t>
            </a:r>
            <a:r>
              <a:rPr lang="en-US" dirty="0"/>
              <a:t>[...]</a:t>
            </a:r>
          </a:p>
          <a:p>
            <a:pPr marL="0" indent="0" algn="just">
              <a:buNone/>
            </a:pPr>
            <a:r>
              <a:rPr lang="en-US" dirty="0"/>
              <a:t>482 Il </a:t>
            </a:r>
            <a:r>
              <a:rPr lang="en-US" dirty="0" err="1"/>
              <a:t>risultato</a:t>
            </a:r>
            <a:r>
              <a:rPr lang="en-US" dirty="0"/>
              <a:t> di </a:t>
            </a:r>
            <a:r>
              <a:rPr lang="en-US" dirty="0" err="1"/>
              <a:t>questa</a:t>
            </a:r>
            <a:r>
              <a:rPr lang="en-US" dirty="0"/>
              <a:t> </a:t>
            </a:r>
            <a:r>
              <a:rPr lang="en-US" dirty="0" err="1"/>
              <a:t>interpretazione</a:t>
            </a:r>
            <a:r>
              <a:rPr lang="en-US" dirty="0"/>
              <a:t> </a:t>
            </a:r>
            <a:r>
              <a:rPr lang="en-US" dirty="0" err="1"/>
              <a:t>è</a:t>
            </a:r>
            <a:r>
              <a:rPr lang="en-US" dirty="0"/>
              <a:t> </a:t>
            </a:r>
            <a:r>
              <a:rPr lang="en-US" dirty="0" err="1"/>
              <a:t>che</a:t>
            </a:r>
            <a:r>
              <a:rPr lang="en-US" dirty="0"/>
              <a:t> </a:t>
            </a:r>
            <a:r>
              <a:rPr lang="en-US" dirty="0" err="1"/>
              <a:t>gli</a:t>
            </a:r>
            <a:r>
              <a:rPr lang="en-US" dirty="0"/>
              <a:t> </a:t>
            </a:r>
            <a:r>
              <a:rPr lang="en-US" dirty="0" err="1"/>
              <a:t>scogli</a:t>
            </a:r>
            <a:r>
              <a:rPr lang="en-US" dirty="0"/>
              <a:t> ai </a:t>
            </a:r>
            <a:r>
              <a:rPr lang="en-US" dirty="0" err="1"/>
              <a:t>fini</a:t>
            </a:r>
            <a:r>
              <a:rPr lang="en-US" dirty="0"/>
              <a:t> </a:t>
            </a:r>
            <a:r>
              <a:rPr lang="en-US" dirty="0" err="1"/>
              <a:t>dell'articolo</a:t>
            </a:r>
            <a:r>
              <a:rPr lang="en-US" dirty="0"/>
              <a:t> 121, </a:t>
            </a:r>
            <a:r>
              <a:rPr lang="en-US" dirty="0" err="1"/>
              <a:t>paragrafo</a:t>
            </a:r>
            <a:r>
              <a:rPr lang="en-US" dirty="0"/>
              <a:t> 3, non </a:t>
            </a:r>
            <a:r>
              <a:rPr lang="en-US" dirty="0" err="1"/>
              <a:t>saranno</a:t>
            </a:r>
            <a:r>
              <a:rPr lang="en-US" dirty="0"/>
              <a:t> </a:t>
            </a:r>
            <a:r>
              <a:rPr lang="en-US" dirty="0" err="1"/>
              <a:t>necessariamente</a:t>
            </a:r>
            <a:r>
              <a:rPr lang="en-US" dirty="0"/>
              <a:t> </a:t>
            </a:r>
            <a:r>
              <a:rPr lang="en-US" dirty="0" err="1"/>
              <a:t>composti</a:t>
            </a:r>
            <a:r>
              <a:rPr lang="en-US" dirty="0"/>
              <a:t> da </a:t>
            </a:r>
            <a:r>
              <a:rPr lang="en-US" dirty="0" err="1"/>
              <a:t>roccia</a:t>
            </a:r>
            <a:r>
              <a:rPr lang="en-US" dirty="0"/>
              <a:t>.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a:t>South China Sea </a:t>
            </a:r>
            <a:r>
              <a:rPr lang="it-IT" sz="4000" i="1" dirty="0" err="1"/>
              <a:t>Arbitration</a:t>
            </a:r>
            <a:r>
              <a:rPr lang="it-IT" sz="4000" i="1" dirty="0"/>
              <a:t> (Filippine c. Cina)</a:t>
            </a:r>
            <a:br>
              <a:rPr lang="it-IT" sz="4000" i="1" dirty="0"/>
            </a:br>
            <a:r>
              <a:rPr lang="it-IT" sz="4000" dirty="0"/>
              <a:t>Lodo del 16 luglio 2016</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09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p>
          <a:p>
            <a:pPr marL="0" indent="0" algn="ctr">
              <a:buNone/>
            </a:pPr>
            <a:r>
              <a:rPr lang="it-IT" sz="4400" dirty="0"/>
              <a:t>interpretazione sistematica</a:t>
            </a:r>
          </a:p>
          <a:p>
            <a:pPr marL="0" indent="0" algn="ctr">
              <a:buNone/>
            </a:pPr>
            <a:endParaRPr lang="it-IT" sz="4400" i="1" dirty="0"/>
          </a:p>
          <a:p>
            <a:pPr marL="0" indent="0" algn="ctr">
              <a:buNone/>
            </a:pPr>
            <a:r>
              <a:rPr lang="it-IT" sz="4400" i="1" dirty="0"/>
              <a:t>«nel loro contesto»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83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775504"/>
            <a:ext cx="10515600" cy="5401460"/>
          </a:xfrm>
        </p:spPr>
        <p:txBody>
          <a:bodyPr vert="horz" lIns="91440" tIns="45720" rIns="91440" bIns="45720" rtlCol="0">
            <a:normAutofit fontScale="70000" lnSpcReduction="20000"/>
          </a:bodyPr>
          <a:lstStyle/>
          <a:p>
            <a:pPr marL="0" indent="0" algn="just">
              <a:buNone/>
            </a:pPr>
            <a:r>
              <a:rPr lang="en-US" sz="4800" dirty="0"/>
              <a:t>
</a:t>
            </a:r>
            <a:r>
              <a:rPr lang="en-US" sz="6300" i="1" dirty="0" err="1"/>
              <a:t>Articolo</a:t>
            </a:r>
            <a:r>
              <a:rPr lang="en-US" sz="6300" i="1" dirty="0"/>
              <a:t> 3</a:t>
            </a:r>
            <a:r>
              <a:rPr lang="en-US" sz="6300" dirty="0"/>
              <a:t> – Lo </a:t>
            </a:r>
            <a:r>
              <a:rPr lang="en-US" sz="6300" dirty="0" err="1"/>
              <a:t>Stato</a:t>
            </a:r>
            <a:r>
              <a:rPr lang="en-US" sz="6300" dirty="0"/>
              <a:t> Alfa </a:t>
            </a:r>
            <a:r>
              <a:rPr lang="en-US" sz="6300" dirty="0" err="1"/>
              <a:t>si</a:t>
            </a:r>
            <a:r>
              <a:rPr lang="en-US" sz="6300" dirty="0"/>
              <a:t> </a:t>
            </a:r>
            <a:r>
              <a:rPr lang="en-US" sz="6300" dirty="0" err="1"/>
              <a:t>impegna</a:t>
            </a:r>
            <a:r>
              <a:rPr lang="en-US" sz="6300" dirty="0"/>
              <a:t> a </a:t>
            </a:r>
            <a:r>
              <a:rPr lang="en-US" sz="6300" dirty="0" err="1"/>
              <a:t>pagare</a:t>
            </a:r>
            <a:r>
              <a:rPr lang="en-US" sz="6300" dirty="0"/>
              <a:t> </a:t>
            </a:r>
            <a:r>
              <a:rPr lang="en-US" sz="6300" dirty="0" err="1"/>
              <a:t>allo</a:t>
            </a:r>
            <a:r>
              <a:rPr lang="en-US" sz="6300" dirty="0"/>
              <a:t> </a:t>
            </a:r>
            <a:r>
              <a:rPr lang="en-US" sz="6300" dirty="0" err="1"/>
              <a:t>Stato</a:t>
            </a:r>
            <a:r>
              <a:rPr lang="en-US" sz="6300" dirty="0"/>
              <a:t> Beta un </a:t>
            </a:r>
            <a:r>
              <a:rPr lang="en-US" sz="6300" dirty="0" err="1"/>
              <a:t>risarcimento</a:t>
            </a:r>
            <a:r>
              <a:rPr lang="en-US" sz="6300" dirty="0"/>
              <a:t> di 10 </a:t>
            </a:r>
            <a:r>
              <a:rPr lang="en-US" sz="6300" dirty="0" err="1"/>
              <a:t>milioni</a:t>
            </a:r>
            <a:r>
              <a:rPr lang="en-US" sz="6300" dirty="0"/>
              <a:t> di </a:t>
            </a:r>
            <a:r>
              <a:rPr lang="en-US" sz="6300" dirty="0" err="1"/>
              <a:t>dollari</a:t>
            </a:r>
            <a:r>
              <a:rPr lang="en-US" sz="6300" dirty="0"/>
              <a:t>.</a:t>
            </a:r>
          </a:p>
          <a:p>
            <a:pPr marL="0" indent="0" algn="just">
              <a:buNone/>
            </a:pPr>
            <a:endParaRPr lang="en-US" sz="6300" i="1" dirty="0"/>
          </a:p>
          <a:p>
            <a:pPr marL="0" indent="0" algn="just">
              <a:buNone/>
            </a:pPr>
            <a:r>
              <a:rPr lang="en-US" sz="6300" i="1" dirty="0" err="1"/>
              <a:t>Articolo</a:t>
            </a:r>
            <a:r>
              <a:rPr lang="en-US" sz="6300" i="1" dirty="0"/>
              <a:t> 7 </a:t>
            </a:r>
            <a:r>
              <a:rPr lang="en-US" sz="6300" dirty="0"/>
              <a:t>– Lo </a:t>
            </a:r>
            <a:r>
              <a:rPr lang="en-US" sz="6300" dirty="0" err="1"/>
              <a:t>Stato</a:t>
            </a:r>
            <a:r>
              <a:rPr lang="en-US" sz="6300" dirty="0"/>
              <a:t> Alfa </a:t>
            </a:r>
            <a:r>
              <a:rPr lang="en-US" sz="6300" dirty="0" err="1"/>
              <a:t>si</a:t>
            </a:r>
            <a:r>
              <a:rPr lang="en-US" sz="6300" dirty="0"/>
              <a:t> </a:t>
            </a:r>
            <a:r>
              <a:rPr lang="en-US" sz="6300" dirty="0" err="1"/>
              <a:t>impegna</a:t>
            </a:r>
            <a:r>
              <a:rPr lang="en-US" sz="6300" dirty="0"/>
              <a:t> a </a:t>
            </a:r>
            <a:r>
              <a:rPr lang="en-US" sz="6300" dirty="0" err="1"/>
              <a:t>pagare</a:t>
            </a:r>
            <a:r>
              <a:rPr lang="en-US" sz="6300" dirty="0"/>
              <a:t> un </a:t>
            </a:r>
            <a:r>
              <a:rPr lang="en-US" sz="6300" dirty="0" err="1"/>
              <a:t>risarcimento</a:t>
            </a:r>
            <a:r>
              <a:rPr lang="en-US" sz="6300" dirty="0"/>
              <a:t> </a:t>
            </a:r>
            <a:r>
              <a:rPr lang="en-US" sz="6300" dirty="0" err="1"/>
              <a:t>fino</a:t>
            </a:r>
            <a:r>
              <a:rPr lang="en-US" sz="6300" dirty="0"/>
              <a:t> ad un </a:t>
            </a:r>
            <a:r>
              <a:rPr lang="en-US" sz="6300" dirty="0" err="1"/>
              <a:t>totale</a:t>
            </a:r>
            <a:r>
              <a:rPr lang="en-US" sz="6300" dirty="0"/>
              <a:t> di 5 </a:t>
            </a:r>
            <a:r>
              <a:rPr lang="en-US" sz="6300" dirty="0" err="1"/>
              <a:t>milioni</a:t>
            </a:r>
            <a:r>
              <a:rPr lang="en-US" sz="6300" dirty="0"/>
              <a:t> di </a:t>
            </a:r>
            <a:r>
              <a:rPr lang="en-US" sz="6300" dirty="0" err="1"/>
              <a:t>dollari</a:t>
            </a:r>
            <a:r>
              <a:rPr lang="en-US" sz="6300" dirty="0"/>
              <a:t> </a:t>
            </a:r>
            <a:r>
              <a:rPr lang="en-US" sz="6300" dirty="0" err="1"/>
              <a:t>statunitensi</a:t>
            </a:r>
            <a:r>
              <a:rPr lang="en-US" sz="6300" dirty="0"/>
              <a:t> ai </a:t>
            </a:r>
            <a:r>
              <a:rPr lang="en-US" sz="6300" dirty="0" err="1"/>
              <a:t>cittadini</a:t>
            </a:r>
            <a:r>
              <a:rPr lang="en-US" sz="6300" dirty="0"/>
              <a:t> </a:t>
            </a:r>
            <a:r>
              <a:rPr lang="en-US" sz="6300" dirty="0" err="1"/>
              <a:t>dello</a:t>
            </a:r>
            <a:r>
              <a:rPr lang="en-US" sz="6300" dirty="0"/>
              <a:t> </a:t>
            </a:r>
            <a:r>
              <a:rPr lang="en-US" sz="6300" dirty="0" err="1"/>
              <a:t>Stato</a:t>
            </a:r>
            <a:r>
              <a:rPr lang="en-US" sz="6300" dirty="0"/>
              <a:t> Beta </a:t>
            </a:r>
            <a:r>
              <a:rPr lang="en-US" sz="6300" dirty="0" err="1"/>
              <a:t>che</a:t>
            </a:r>
            <a:r>
              <a:rPr lang="en-US" sz="6300" dirty="0"/>
              <a:t> </a:t>
            </a:r>
            <a:r>
              <a:rPr lang="en-US" sz="6300" dirty="0" err="1"/>
              <a:t>hanno</a:t>
            </a:r>
            <a:r>
              <a:rPr lang="en-US" sz="6300" dirty="0"/>
              <a:t> subito </a:t>
            </a:r>
            <a:r>
              <a:rPr lang="en-US" sz="6300" dirty="0" err="1"/>
              <a:t>danni</a:t>
            </a:r>
            <a:r>
              <a:rPr lang="en-US" sz="6300" dirty="0"/>
              <a:t> </a:t>
            </a:r>
            <a:r>
              <a:rPr lang="en-US" sz="6300" dirty="0" err="1"/>
              <a:t>nel</a:t>
            </a:r>
            <a:r>
              <a:rPr lang="en-US" sz="6300" dirty="0"/>
              <a:t> </a:t>
            </a:r>
            <a:r>
              <a:rPr lang="en-US" sz="6300" dirty="0" err="1"/>
              <a:t>corso</a:t>
            </a:r>
            <a:r>
              <a:rPr lang="en-US" sz="6300" dirty="0"/>
              <a:t> del </a:t>
            </a:r>
            <a:r>
              <a:rPr lang="en-US" sz="6300" dirty="0" err="1"/>
              <a:t>conflitto</a:t>
            </a:r>
            <a:r>
              <a:rPr lang="en-US" sz="6300" dirty="0"/>
              <a:t>.</a:t>
            </a:r>
            <a:endParaRPr lang="en-US" sz="3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69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p>
          <a:p>
            <a:pPr marL="0" indent="0" algn="ctr">
              <a:buNone/>
            </a:pPr>
            <a:r>
              <a:rPr lang="it-IT" sz="4400" dirty="0"/>
              <a:t>interpretazione teleologica</a:t>
            </a:r>
          </a:p>
          <a:p>
            <a:pPr marL="0" indent="0" algn="ctr">
              <a:buNone/>
            </a:pPr>
            <a:endParaRPr lang="it-IT" sz="4400" i="1" dirty="0"/>
          </a:p>
          <a:p>
            <a:pPr marL="0" indent="0" algn="ctr">
              <a:buNone/>
            </a:pPr>
            <a:r>
              <a:rPr lang="it-IT" sz="4400" i="1" dirty="0"/>
              <a:t>«alla luce del suo oggetto e del suo scopo»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818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775504"/>
            <a:ext cx="10515600" cy="5401460"/>
          </a:xfrm>
        </p:spPr>
        <p:txBody>
          <a:bodyPr vert="horz" lIns="91440" tIns="45720" rIns="91440" bIns="45720" rtlCol="0">
            <a:normAutofit/>
          </a:bodyPr>
          <a:lstStyle/>
          <a:p>
            <a:pPr marL="0" indent="0" algn="just">
              <a:buNone/>
            </a:pPr>
            <a:endParaRPr lang="en-US" sz="4800" dirty="0"/>
          </a:p>
          <a:p>
            <a:pPr marL="0" indent="0" algn="just">
              <a:buNone/>
            </a:pPr>
            <a:r>
              <a:rPr lang="en-US" sz="5400" i="1" dirty="0" err="1"/>
              <a:t>Articolo</a:t>
            </a:r>
            <a:r>
              <a:rPr lang="en-US" sz="5400" i="1" dirty="0"/>
              <a:t> 1 </a:t>
            </a:r>
            <a:r>
              <a:rPr lang="en-US" sz="5400" dirty="0"/>
              <a:t>– Lo </a:t>
            </a:r>
            <a:r>
              <a:rPr lang="en-US" sz="5400" dirty="0" err="1"/>
              <a:t>Stato</a:t>
            </a:r>
            <a:r>
              <a:rPr lang="en-US" sz="5400" dirty="0"/>
              <a:t> Alfa </a:t>
            </a:r>
            <a:r>
              <a:rPr lang="en-US" sz="5400" dirty="0" err="1"/>
              <a:t>ritirerà</a:t>
            </a:r>
            <a:r>
              <a:rPr lang="en-US" sz="5400" dirty="0"/>
              <a:t> le sue </a:t>
            </a:r>
            <a:r>
              <a:rPr lang="en-US" sz="5400" dirty="0" err="1"/>
              <a:t>forze</a:t>
            </a:r>
            <a:r>
              <a:rPr lang="en-US" sz="5400" dirty="0"/>
              <a:t> </a:t>
            </a:r>
            <a:r>
              <a:rPr lang="en-US" sz="5400" dirty="0" err="1"/>
              <a:t>armate</a:t>
            </a:r>
            <a:r>
              <a:rPr lang="en-US" sz="5400" dirty="0"/>
              <a:t> da </a:t>
            </a:r>
            <a:r>
              <a:rPr lang="en-US" sz="5400" dirty="0" err="1"/>
              <a:t>territori</a:t>
            </a:r>
            <a:r>
              <a:rPr lang="en-US" sz="5400" dirty="0"/>
              <a:t> </a:t>
            </a:r>
            <a:r>
              <a:rPr lang="en-US" sz="5400" dirty="0" err="1"/>
              <a:t>dello</a:t>
            </a:r>
            <a:r>
              <a:rPr lang="en-US" sz="5400" dirty="0"/>
              <a:t> </a:t>
            </a:r>
            <a:r>
              <a:rPr lang="en-US" sz="5400" dirty="0" err="1"/>
              <a:t>Stato</a:t>
            </a:r>
            <a:r>
              <a:rPr lang="en-US" sz="5400" dirty="0"/>
              <a:t> Beta </a:t>
            </a:r>
            <a:r>
              <a:rPr lang="en-US" sz="5400" dirty="0" err="1"/>
              <a:t>occupati</a:t>
            </a:r>
            <a:r>
              <a:rPr lang="en-US" sz="5400" dirty="0"/>
              <a:t> </a:t>
            </a:r>
            <a:r>
              <a:rPr lang="en-US" sz="5400" dirty="0" err="1"/>
              <a:t>nel</a:t>
            </a:r>
            <a:r>
              <a:rPr lang="en-US" sz="5400" dirty="0"/>
              <a:t> </a:t>
            </a:r>
            <a:r>
              <a:rPr lang="en-US" sz="5400" dirty="0" err="1"/>
              <a:t>conflitto</a:t>
            </a:r>
            <a:r>
              <a:rPr lang="en-US" sz="5400" dirty="0"/>
              <a:t> del 2022-2023.</a:t>
            </a:r>
            <a:endParaRPr lang="en-US" sz="3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844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775504"/>
            <a:ext cx="10515600" cy="5401460"/>
          </a:xfrm>
        </p:spPr>
        <p:txBody>
          <a:bodyPr vert="horz" lIns="91440" tIns="45720" rIns="91440" bIns="45720" rtlCol="0">
            <a:normAutofit fontScale="77500" lnSpcReduction="20000"/>
          </a:bodyPr>
          <a:lstStyle/>
          <a:p>
            <a:pPr marL="0" indent="0" algn="just">
              <a:buNone/>
            </a:pPr>
            <a:r>
              <a:rPr lang="en-US" sz="5400" i="1" dirty="0" err="1"/>
              <a:t>Preambolo</a:t>
            </a:r>
            <a:r>
              <a:rPr lang="en-US" sz="5400" i="1" dirty="0"/>
              <a:t>
</a:t>
            </a:r>
            <a:r>
              <a:rPr lang="en-US" sz="5400" dirty="0"/>
              <a:t>Le Alte </a:t>
            </a:r>
            <a:r>
              <a:rPr lang="en-US" sz="5400" dirty="0" err="1"/>
              <a:t>Parti</a:t>
            </a:r>
            <a:r>
              <a:rPr lang="en-US" sz="5400" dirty="0"/>
              <a:t> </a:t>
            </a:r>
            <a:r>
              <a:rPr lang="en-US" sz="5400" dirty="0" err="1"/>
              <a:t>contraenti</a:t>
            </a:r>
            <a:r>
              <a:rPr lang="en-US" sz="5400" dirty="0"/>
              <a:t>, </a:t>
            </a:r>
            <a:r>
              <a:rPr lang="en-US" sz="5400" dirty="0" err="1"/>
              <a:t>riconoscendo</a:t>
            </a:r>
            <a:r>
              <a:rPr lang="en-US" sz="5400" dirty="0"/>
              <a:t> </a:t>
            </a:r>
            <a:r>
              <a:rPr lang="en-US" sz="5400" dirty="0" err="1"/>
              <a:t>l’importanza</a:t>
            </a:r>
            <a:r>
              <a:rPr lang="en-US" sz="5400" dirty="0"/>
              <a:t> di </a:t>
            </a:r>
            <a:r>
              <a:rPr lang="en-US" sz="5400" dirty="0" err="1"/>
              <a:t>assicurare</a:t>
            </a:r>
            <a:r>
              <a:rPr lang="en-US" sz="5400" dirty="0"/>
              <a:t> un </a:t>
            </a:r>
            <a:r>
              <a:rPr lang="en-US" sz="5400" dirty="0" err="1"/>
              <a:t>ritiro</a:t>
            </a:r>
            <a:r>
              <a:rPr lang="en-US" sz="5400" dirty="0"/>
              <a:t> </a:t>
            </a:r>
            <a:r>
              <a:rPr lang="en-US" sz="5400" dirty="0" err="1"/>
              <a:t>rapido</a:t>
            </a:r>
            <a:r>
              <a:rPr lang="en-US" sz="5400" dirty="0"/>
              <a:t> e </a:t>
            </a:r>
            <a:r>
              <a:rPr lang="en-US" sz="5400" dirty="0" err="1"/>
              <a:t>completo</a:t>
            </a:r>
            <a:r>
              <a:rPr lang="en-US" sz="5400" dirty="0"/>
              <a:t> </a:t>
            </a:r>
            <a:r>
              <a:rPr lang="en-US" sz="5400" dirty="0" err="1"/>
              <a:t>delle</a:t>
            </a:r>
            <a:r>
              <a:rPr lang="en-US" sz="5400" dirty="0"/>
              <a:t> </a:t>
            </a:r>
            <a:r>
              <a:rPr lang="en-US" sz="5400" dirty="0" err="1"/>
              <a:t>forze</a:t>
            </a:r>
            <a:r>
              <a:rPr lang="en-US" sz="5400" dirty="0"/>
              <a:t> di </a:t>
            </a:r>
            <a:r>
              <a:rPr lang="en-US" sz="5400" dirty="0" err="1"/>
              <a:t>occupazione</a:t>
            </a:r>
            <a:r>
              <a:rPr lang="en-US" sz="5400" dirty="0"/>
              <a:t> dal </a:t>
            </a:r>
            <a:r>
              <a:rPr lang="en-US" sz="5400" dirty="0" err="1"/>
              <a:t>territorio</a:t>
            </a:r>
            <a:r>
              <a:rPr lang="en-US" sz="5400" dirty="0"/>
              <a:t> </a:t>
            </a:r>
            <a:r>
              <a:rPr lang="en-US" sz="5400" dirty="0" err="1"/>
              <a:t>dello</a:t>
            </a:r>
            <a:r>
              <a:rPr lang="en-US" sz="5400" dirty="0"/>
              <a:t> </a:t>
            </a:r>
            <a:r>
              <a:rPr lang="en-US" sz="5400" dirty="0" err="1"/>
              <a:t>Stato</a:t>
            </a:r>
            <a:r>
              <a:rPr lang="en-US" sz="5400" dirty="0"/>
              <a:t> Beta, </a:t>
            </a:r>
            <a:r>
              <a:rPr lang="en-US" sz="5400" dirty="0" err="1"/>
              <a:t>hanno</a:t>
            </a:r>
            <a:r>
              <a:rPr lang="en-US" sz="5400" dirty="0"/>
              <a:t> </a:t>
            </a:r>
            <a:r>
              <a:rPr lang="en-US" sz="5400" dirty="0" err="1"/>
              <a:t>convenuto</a:t>
            </a:r>
            <a:r>
              <a:rPr lang="en-US" sz="5400" dirty="0"/>
              <a:t> le </a:t>
            </a:r>
            <a:r>
              <a:rPr lang="en-US" sz="5400" dirty="0" err="1"/>
              <a:t>seguenti</a:t>
            </a:r>
            <a:r>
              <a:rPr lang="en-US" sz="5400" dirty="0"/>
              <a:t> </a:t>
            </a:r>
            <a:r>
              <a:rPr lang="en-US" sz="5400" dirty="0" err="1"/>
              <a:t>disposizioni</a:t>
            </a:r>
            <a:r>
              <a:rPr lang="en-US" sz="5400" dirty="0"/>
              <a:t>: …</a:t>
            </a:r>
          </a:p>
          <a:p>
            <a:pPr marL="0" indent="0" algn="just">
              <a:buNone/>
            </a:pPr>
            <a:endParaRPr lang="en-US" sz="5400" i="1" dirty="0"/>
          </a:p>
          <a:p>
            <a:pPr marL="0" indent="0" algn="just">
              <a:buNone/>
            </a:pPr>
            <a:r>
              <a:rPr lang="en-US" sz="5400" i="1" dirty="0" err="1"/>
              <a:t>Articolo</a:t>
            </a:r>
            <a:r>
              <a:rPr lang="en-US" sz="5400" i="1" dirty="0"/>
              <a:t> 1 </a:t>
            </a:r>
            <a:r>
              <a:rPr lang="en-US" sz="5400" dirty="0"/>
              <a:t>– Lo </a:t>
            </a:r>
            <a:r>
              <a:rPr lang="en-US" sz="5400" dirty="0" err="1"/>
              <a:t>Stato</a:t>
            </a:r>
            <a:r>
              <a:rPr lang="en-US" sz="5400" dirty="0"/>
              <a:t> Alfa </a:t>
            </a:r>
            <a:r>
              <a:rPr lang="en-US" sz="5400" dirty="0" err="1"/>
              <a:t>ritirerà</a:t>
            </a:r>
            <a:r>
              <a:rPr lang="en-US" sz="5400" dirty="0"/>
              <a:t> le sue </a:t>
            </a:r>
            <a:r>
              <a:rPr lang="en-US" sz="5400" dirty="0" err="1"/>
              <a:t>forze</a:t>
            </a:r>
            <a:r>
              <a:rPr lang="en-US" sz="5400" dirty="0"/>
              <a:t> </a:t>
            </a:r>
            <a:r>
              <a:rPr lang="en-US" sz="5400" dirty="0" err="1"/>
              <a:t>armate</a:t>
            </a:r>
            <a:r>
              <a:rPr lang="en-US" sz="5400" dirty="0"/>
              <a:t> da </a:t>
            </a:r>
            <a:r>
              <a:rPr lang="en-US" sz="5400" dirty="0" err="1"/>
              <a:t>territori</a:t>
            </a:r>
            <a:r>
              <a:rPr lang="en-US" sz="5400" dirty="0"/>
              <a:t> </a:t>
            </a:r>
            <a:r>
              <a:rPr lang="en-US" sz="5400" dirty="0" err="1"/>
              <a:t>dello</a:t>
            </a:r>
            <a:r>
              <a:rPr lang="en-US" sz="5400" dirty="0"/>
              <a:t> </a:t>
            </a:r>
            <a:r>
              <a:rPr lang="en-US" sz="5400" dirty="0" err="1"/>
              <a:t>Stato</a:t>
            </a:r>
            <a:r>
              <a:rPr lang="en-US" sz="5400" dirty="0"/>
              <a:t> Beta </a:t>
            </a:r>
            <a:r>
              <a:rPr lang="en-US" sz="5400" dirty="0" err="1"/>
              <a:t>occupati</a:t>
            </a:r>
            <a:r>
              <a:rPr lang="en-US" sz="5400" dirty="0"/>
              <a:t> </a:t>
            </a:r>
            <a:r>
              <a:rPr lang="en-US" sz="5400" dirty="0" err="1"/>
              <a:t>nel</a:t>
            </a:r>
            <a:r>
              <a:rPr lang="en-US" sz="5400" dirty="0"/>
              <a:t> </a:t>
            </a:r>
            <a:r>
              <a:rPr lang="en-US" sz="5400" dirty="0" err="1"/>
              <a:t>conflitto</a:t>
            </a:r>
            <a:r>
              <a:rPr lang="en-US" sz="5400" dirty="0"/>
              <a:t> del 2022-2023.</a:t>
            </a:r>
            <a:endParaRPr lang="en-US" sz="3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02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p>
          <a:p>
            <a:pPr marL="0" indent="0" algn="ctr">
              <a:buNone/>
            </a:pPr>
            <a:endParaRPr lang="it-IT" sz="4400" i="1" dirty="0"/>
          </a:p>
          <a:p>
            <a:pPr marL="0" indent="0" algn="ctr">
              <a:buNone/>
            </a:pPr>
            <a:r>
              <a:rPr lang="it-IT" sz="4400" i="1" dirty="0"/>
              <a:t>ibis </a:t>
            </a:r>
            <a:r>
              <a:rPr lang="it-IT" sz="4400" i="1" dirty="0" err="1"/>
              <a:t>redibis</a:t>
            </a:r>
            <a:r>
              <a:rPr lang="it-IT" sz="4400" i="1" dirty="0"/>
              <a:t> non </a:t>
            </a:r>
            <a:r>
              <a:rPr lang="it-IT" sz="4400" i="1" dirty="0" err="1"/>
              <a:t>morieris</a:t>
            </a:r>
            <a:r>
              <a:rPr lang="it-IT" sz="4400" i="1" dirty="0"/>
              <a:t> in bello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244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92500" lnSpcReduction="10000"/>
          </a:bodyPr>
          <a:lstStyle/>
          <a:p>
            <a:pPr marL="0" indent="0" algn="just">
              <a:buNone/>
            </a:pPr>
            <a:r>
              <a:rPr lang="it-IT" sz="4000" dirty="0"/>
              <a:t>Il contesto ai fini dell’interpretazione di un trattato comprende, oltre al testo, compresi il preambolo e gli allegati:</a:t>
            </a:r>
          </a:p>
          <a:p>
            <a:pPr marL="971550" lvl="1" indent="-514350" algn="just">
              <a:buFont typeface="+mj-lt"/>
              <a:buAutoNum type="alphaLcParenR"/>
            </a:pPr>
            <a:r>
              <a:rPr lang="it-IT" sz="3500" dirty="0"/>
              <a:t>qualsiasi accordo relativo al trattato che sia stato concluso tra tutte le parti in collegamento alla conclusione del trattato;</a:t>
            </a:r>
          </a:p>
          <a:p>
            <a:pPr marL="971550" lvl="1" indent="-514350" algn="just">
              <a:buFont typeface="+mj-lt"/>
              <a:buAutoNum type="alphaLcParenR"/>
            </a:pPr>
            <a:r>
              <a:rPr lang="it-IT" sz="3500" dirty="0"/>
              <a:t>qualsiasi strumento che sia stato emanato da una o più parti in collegamento alla conclusione del trattato e accettato dalle altre parti come strumento connesso al trattato.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31, par. 2</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577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lnSpcReduction="10000"/>
          </a:bodyPr>
          <a:lstStyle/>
          <a:p>
            <a:pPr marL="0" indent="0" algn="just">
              <a:buNone/>
            </a:pPr>
            <a:r>
              <a:rPr lang="it-IT" sz="4000" dirty="0"/>
              <a:t>Sono tenuti in conto, insieme al contesto:</a:t>
            </a:r>
          </a:p>
          <a:p>
            <a:pPr marL="971550" lvl="1" indent="-514350" algn="just">
              <a:buFont typeface="+mj-lt"/>
              <a:buAutoNum type="alphaLcParenR"/>
            </a:pPr>
            <a:r>
              <a:rPr lang="it-IT" sz="3600" dirty="0"/>
              <a:t>qualsiasi </a:t>
            </a:r>
            <a:r>
              <a:rPr lang="it-IT" sz="3600" b="1" dirty="0"/>
              <a:t>accordo successivo </a:t>
            </a:r>
            <a:r>
              <a:rPr lang="it-IT" sz="3600" dirty="0"/>
              <a:t>tra le parti in merito all'interpretazione del trattato o all'applicazione delle sue disposizioni;</a:t>
            </a:r>
          </a:p>
          <a:p>
            <a:pPr marL="971550" lvl="1" indent="-514350" algn="just">
              <a:buFont typeface="+mj-lt"/>
              <a:buAutoNum type="alphaLcParenR"/>
            </a:pPr>
            <a:r>
              <a:rPr lang="it-IT" sz="3600" dirty="0"/>
              <a:t>qualsiasi </a:t>
            </a:r>
            <a:r>
              <a:rPr lang="it-IT" sz="3600" b="1" dirty="0"/>
              <a:t>prassi successiva nell’applicazione del trattato </a:t>
            </a:r>
            <a:r>
              <a:rPr lang="it-IT" sz="3600" dirty="0"/>
              <a:t>che stabilisca l’accordo delle parti in merito alla sua interpretazione;</a:t>
            </a:r>
          </a:p>
          <a:p>
            <a:pPr marL="971550" lvl="1" indent="-514350" algn="just">
              <a:buFont typeface="+mj-lt"/>
              <a:buAutoNum type="alphaLcParenR"/>
            </a:pPr>
            <a:r>
              <a:rPr lang="it-IT" sz="3600" b="1" dirty="0"/>
              <a:t>tutte le pertinenti norme di diritto internazionale </a:t>
            </a:r>
            <a:r>
              <a:rPr lang="it-IT" sz="3600" dirty="0"/>
              <a:t>applicabili nelle relazioni tra le parti.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31, par. 3</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432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p>
          <a:p>
            <a:pPr marL="0" indent="0" algn="ctr">
              <a:buNone/>
            </a:pPr>
            <a:r>
              <a:rPr lang="it-IT" sz="4400" dirty="0"/>
              <a:t>interpretazione autentica</a:t>
            </a:r>
          </a:p>
          <a:p>
            <a:pPr marL="0" indent="0" algn="ctr">
              <a:buNone/>
            </a:pPr>
            <a:endParaRPr lang="it-IT" sz="4400" i="1" dirty="0"/>
          </a:p>
          <a:p>
            <a:pPr marL="0" indent="0" algn="ctr">
              <a:buNone/>
            </a:pPr>
            <a:r>
              <a:rPr lang="it-IT" sz="4400" i="1" dirty="0"/>
              <a:t>«prassi successiva nell’applicazione del trattato»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264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572354"/>
            <a:ext cx="10515600" cy="4783995"/>
          </a:xfrm>
        </p:spPr>
        <p:txBody>
          <a:bodyPr vert="horz" lIns="91440" tIns="45720" rIns="91440" bIns="45720" rtlCol="0">
            <a:normAutofit lnSpcReduction="10000"/>
          </a:bodyPr>
          <a:lstStyle/>
          <a:p>
            <a:pPr marL="914400" indent="-914400" algn="just">
              <a:buFont typeface="+mj-lt"/>
              <a:buAutoNum type="arabicPeriod"/>
            </a:pPr>
            <a:endParaRPr lang="it-IT" sz="3200" dirty="0"/>
          </a:p>
          <a:p>
            <a:pPr marL="914400" indent="-914400" algn="just">
              <a:buFont typeface="+mj-lt"/>
              <a:buAutoNum type="arabicPeriod"/>
            </a:pPr>
            <a:r>
              <a:rPr lang="it-IT" sz="3200" dirty="0"/>
              <a:t>Ogni membro del Consiglio di Sicurezza dispone di un voto.
Le decisioni del Consiglio di Sicurezza su questioni procedurali saranno prese con un voto affermativo di nove membri.
Le decisioni del Consiglio di Sicurezza su tutte le altre questioni saranno prese con un voto affermativo di nove membri, </a:t>
            </a:r>
            <a:r>
              <a:rPr lang="it-IT" sz="3200" b="1" dirty="0"/>
              <a:t>compresi i voti concordanti dei membri permanenti </a:t>
            </a:r>
            <a:r>
              <a:rPr lang="it-IT" sz="32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34256" y="125804"/>
            <a:ext cx="992348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Carta delle Nazioni Unite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rPr>
              <a:t>Articolo 27</a:t>
            </a:r>
          </a:p>
        </p:txBody>
      </p:sp>
    </p:spTree>
    <p:extLst>
      <p:ext uri="{BB962C8B-B14F-4D97-AF65-F5344CB8AC3E}">
        <p14:creationId xmlns:p14="http://schemas.microsoft.com/office/powerpoint/2010/main" val="2810618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85000" lnSpcReduction="10000"/>
          </a:bodyPr>
          <a:lstStyle/>
          <a:p>
            <a:pPr marL="0" indent="0" algn="just">
              <a:buNone/>
            </a:pPr>
            <a:endParaRPr lang="en-US" sz="4400" dirty="0"/>
          </a:p>
          <a:p>
            <a:pPr marL="0" indent="0" algn="just">
              <a:buNone/>
            </a:pPr>
            <a:r>
              <a:rPr lang="en-US" sz="4400" dirty="0"/>
              <a:t>I </a:t>
            </a:r>
            <a:r>
              <a:rPr lang="en-US" sz="4400" dirty="0" err="1"/>
              <a:t>lavori</a:t>
            </a:r>
            <a:r>
              <a:rPr lang="en-US" sz="4400" dirty="0"/>
              <a:t> del </a:t>
            </a:r>
            <a:r>
              <a:rPr lang="en-US" sz="4400" dirty="0" err="1"/>
              <a:t>Consiglio</a:t>
            </a:r>
            <a:r>
              <a:rPr lang="en-US" sz="4400" dirty="0"/>
              <a:t> di </a:t>
            </a:r>
            <a:r>
              <a:rPr lang="en-US" sz="4400" dirty="0" err="1"/>
              <a:t>Sicurezza</a:t>
            </a:r>
            <a:r>
              <a:rPr lang="en-US" sz="4400" dirty="0"/>
              <a:t> per un </a:t>
            </a:r>
            <a:r>
              <a:rPr lang="en-US" sz="4400" dirty="0" err="1"/>
              <a:t>lungo</a:t>
            </a:r>
            <a:r>
              <a:rPr lang="en-US" sz="4400" dirty="0"/>
              <a:t> period di tempo </a:t>
            </a:r>
            <a:r>
              <a:rPr lang="en-US" sz="4400" dirty="0" err="1"/>
              <a:t>forniscono</a:t>
            </a:r>
            <a:r>
              <a:rPr lang="en-US" sz="4400" dirty="0"/>
              <a:t> </a:t>
            </a:r>
            <a:r>
              <a:rPr lang="en-US" sz="4400" dirty="0" err="1"/>
              <a:t>abbondanti</a:t>
            </a:r>
            <a:r>
              <a:rPr lang="en-US" sz="4400" dirty="0"/>
              <a:t> prove del </a:t>
            </a:r>
            <a:r>
              <a:rPr lang="en-US" sz="4400" dirty="0" err="1"/>
              <a:t>fatto</a:t>
            </a:r>
            <a:r>
              <a:rPr lang="en-US" sz="4400" dirty="0"/>
              <a:t> </a:t>
            </a:r>
            <a:r>
              <a:rPr lang="en-US" sz="4400" dirty="0" err="1"/>
              <a:t>che</a:t>
            </a:r>
            <a:r>
              <a:rPr lang="en-US" sz="4400" dirty="0"/>
              <a:t> le </a:t>
            </a:r>
            <a:r>
              <a:rPr lang="en-US" sz="4400" dirty="0" err="1"/>
              <a:t>decisioni</a:t>
            </a:r>
            <a:r>
              <a:rPr lang="en-US" sz="4400" dirty="0"/>
              <a:t> </a:t>
            </a:r>
            <a:r>
              <a:rPr lang="en-US" sz="4400" dirty="0" err="1"/>
              <a:t>presidenziali</a:t>
            </a:r>
            <a:r>
              <a:rPr lang="en-US" sz="4400" dirty="0"/>
              <a:t> e le </a:t>
            </a:r>
            <a:r>
              <a:rPr lang="en-US" sz="4400" dirty="0" err="1"/>
              <a:t>posizioni</a:t>
            </a:r>
            <a:r>
              <a:rPr lang="en-US" sz="4400" dirty="0"/>
              <a:t> </a:t>
            </a:r>
            <a:r>
              <a:rPr lang="en-US" sz="4400" dirty="0" err="1"/>
              <a:t>assunte</a:t>
            </a:r>
            <a:r>
              <a:rPr lang="en-US" sz="4400" dirty="0"/>
              <a:t> </a:t>
            </a:r>
            <a:r>
              <a:rPr lang="en-US" sz="4400" dirty="0" err="1"/>
              <a:t>dai</a:t>
            </a:r>
            <a:r>
              <a:rPr lang="en-US" sz="4400" dirty="0"/>
              <a:t> </a:t>
            </a:r>
            <a:r>
              <a:rPr lang="en-US" sz="4400" dirty="0" err="1"/>
              <a:t>membri</a:t>
            </a:r>
            <a:r>
              <a:rPr lang="en-US" sz="4400" dirty="0"/>
              <a:t> del </a:t>
            </a:r>
            <a:r>
              <a:rPr lang="en-US" sz="4400" dirty="0" err="1"/>
              <a:t>Consiglio</a:t>
            </a:r>
            <a:r>
              <a:rPr lang="en-US" sz="4400" dirty="0"/>
              <a:t>, in </a:t>
            </a:r>
            <a:r>
              <a:rPr lang="en-US" sz="4400" dirty="0" err="1"/>
              <a:t>particolare</a:t>
            </a:r>
            <a:r>
              <a:rPr lang="en-US" sz="4400" dirty="0"/>
              <a:t> </a:t>
            </a:r>
            <a:r>
              <a:rPr lang="en-US" sz="4400" dirty="0" err="1"/>
              <a:t>dai</a:t>
            </a:r>
            <a:r>
              <a:rPr lang="en-US" sz="4400" dirty="0"/>
              <a:t> </a:t>
            </a:r>
            <a:r>
              <a:rPr lang="en-US" sz="4400" dirty="0" err="1"/>
              <a:t>suoi</a:t>
            </a:r>
            <a:r>
              <a:rPr lang="en-US" sz="4400" dirty="0"/>
              <a:t> </a:t>
            </a:r>
            <a:r>
              <a:rPr lang="en-US" sz="4400" dirty="0" err="1"/>
              <a:t>membri</a:t>
            </a:r>
            <a:r>
              <a:rPr lang="en-US" sz="4400" dirty="0"/>
              <a:t> </a:t>
            </a:r>
            <a:r>
              <a:rPr lang="en-US" sz="4400" dirty="0" err="1"/>
              <a:t>permanenti</a:t>
            </a:r>
            <a:r>
              <a:rPr lang="en-US" sz="4400" dirty="0"/>
              <a:t>, </a:t>
            </a:r>
            <a:r>
              <a:rPr lang="en-US" sz="4400" dirty="0" err="1"/>
              <a:t>hanno</a:t>
            </a:r>
            <a:r>
              <a:rPr lang="en-US" sz="4400" dirty="0"/>
              <a:t> </a:t>
            </a:r>
            <a:r>
              <a:rPr lang="en-US" sz="4400" b="1" dirty="0" err="1"/>
              <a:t>interpretato</a:t>
            </a:r>
            <a:r>
              <a:rPr lang="en-US" sz="4400" b="1" dirty="0"/>
              <a:t> in modo </a:t>
            </a:r>
            <a:r>
              <a:rPr lang="en-US" sz="4400" b="1" dirty="0" err="1"/>
              <a:t>coerente</a:t>
            </a:r>
            <a:r>
              <a:rPr lang="en-US" sz="4400" b="1" dirty="0"/>
              <a:t> e </a:t>
            </a:r>
            <a:r>
              <a:rPr lang="en-US" sz="4400" b="1" dirty="0" err="1"/>
              <a:t>uniforme</a:t>
            </a:r>
            <a:r>
              <a:rPr lang="en-US" sz="4400" b="1" dirty="0"/>
              <a:t> la </a:t>
            </a:r>
            <a:r>
              <a:rPr lang="en-US" sz="4400" b="1" dirty="0" err="1"/>
              <a:t>pratica</a:t>
            </a:r>
            <a:r>
              <a:rPr lang="en-US" sz="4400" b="1" dirty="0"/>
              <a:t> </a:t>
            </a:r>
            <a:r>
              <a:rPr lang="en-US" sz="4400" b="1" dirty="0" err="1"/>
              <a:t>dell’astensione</a:t>
            </a:r>
            <a:r>
              <a:rPr lang="en-US" sz="4400" b="1" dirty="0"/>
              <a:t> </a:t>
            </a:r>
            <a:r>
              <a:rPr lang="en-US" sz="4400" b="1" dirty="0" err="1"/>
              <a:t>volontaria</a:t>
            </a:r>
            <a:r>
              <a:rPr lang="en-US" sz="4400" b="1" dirty="0"/>
              <a:t> da </a:t>
            </a:r>
            <a:r>
              <a:rPr lang="en-US" sz="4400" b="1" dirty="0" err="1"/>
              <a:t>parte</a:t>
            </a:r>
            <a:r>
              <a:rPr lang="en-US" sz="4400" b="1" dirty="0"/>
              <a:t> di un </a:t>
            </a:r>
            <a:r>
              <a:rPr lang="en-US" sz="4400" b="1" dirty="0" err="1"/>
              <a:t>membro</a:t>
            </a:r>
            <a:r>
              <a:rPr lang="en-US" sz="4400" b="1" dirty="0"/>
              <a:t> </a:t>
            </a:r>
            <a:r>
              <a:rPr lang="en-US" sz="4400" b="1" dirty="0" err="1"/>
              <a:t>permanente</a:t>
            </a:r>
            <a:r>
              <a:rPr lang="en-US" sz="4400" b="1" dirty="0"/>
              <a:t> come non </a:t>
            </a:r>
            <a:r>
              <a:rPr lang="en-US" sz="4400" b="1" dirty="0" err="1"/>
              <a:t>costituente</a:t>
            </a:r>
            <a:r>
              <a:rPr lang="en-US" sz="4400" b="1" dirty="0"/>
              <a:t> un </a:t>
            </a:r>
            <a:r>
              <a:rPr lang="en-US" sz="4400" b="1" dirty="0" err="1"/>
              <a:t>ostacolo</a:t>
            </a:r>
            <a:r>
              <a:rPr lang="en-US" sz="4400" b="1" dirty="0"/>
              <a:t> </a:t>
            </a:r>
            <a:r>
              <a:rPr lang="en-US" sz="4400" b="1" dirty="0" err="1"/>
              <a:t>all’adozione</a:t>
            </a:r>
            <a:r>
              <a:rPr lang="en-US" sz="4400" b="1" dirty="0"/>
              <a:t> di </a:t>
            </a:r>
            <a:r>
              <a:rPr lang="en-US" sz="4400" b="1" dirty="0" err="1"/>
              <a:t>risoluzioni</a:t>
            </a:r>
            <a:r>
              <a:rPr lang="en-US" sz="44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976859" y="399307"/>
            <a:ext cx="10238282" cy="1323439"/>
          </a:xfrm>
          <a:prstGeom prst="rect">
            <a:avLst/>
          </a:prstGeom>
          <a:noFill/>
        </p:spPr>
        <p:txBody>
          <a:bodyPr wrap="square">
            <a:spAutoFit/>
          </a:bodyPr>
          <a:lstStyle/>
          <a:p>
            <a:pPr lvl="0" algn="ctr">
              <a:defRPr/>
            </a:pPr>
            <a:r>
              <a:rPr lang="it-IT" sz="4000" i="1" dirty="0"/>
              <a:t>Namibia</a:t>
            </a:r>
          </a:p>
          <a:p>
            <a:pPr lvl="0" algn="ctr">
              <a:defRPr/>
            </a:pPr>
            <a:r>
              <a:rPr lang="it-IT" sz="4000" dirty="0"/>
              <a:t>Parere consultivo della CIG, 1971</a:t>
            </a:r>
            <a:endParaRPr kumimoji="0" lang="it-IT" sz="40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645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p>
          <a:p>
            <a:pPr marL="0" indent="0" algn="ctr">
              <a:buNone/>
            </a:pPr>
            <a:r>
              <a:rPr lang="it-IT" sz="4400" dirty="0"/>
              <a:t>interpretazione sistemica</a:t>
            </a:r>
          </a:p>
          <a:p>
            <a:pPr marL="0" indent="0" algn="ctr">
              <a:buNone/>
            </a:pPr>
            <a:endParaRPr lang="it-IT" sz="4400" i="1" dirty="0"/>
          </a:p>
          <a:p>
            <a:pPr marL="0" indent="0" algn="ctr">
              <a:buNone/>
            </a:pPr>
            <a:r>
              <a:rPr lang="it-IT" sz="4400" i="1" dirty="0"/>
              <a:t>«tutte le pertinenti norme di diritto internazionale applicabili nelle relazioni tra le parti»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019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it-IT" sz="3600" dirty="0"/>
          </a:p>
          <a:p>
            <a:pPr marL="0" indent="0" algn="just">
              <a:buNone/>
            </a:pPr>
            <a:endParaRPr lang="it-IT" sz="4800" dirty="0"/>
          </a:p>
          <a:p>
            <a:pPr marL="0" indent="0" algn="just">
              <a:buNone/>
            </a:pPr>
            <a:r>
              <a:rPr lang="it-IT" sz="4800" dirty="0"/>
              <a:t>Ogni Stato possiede la capacità di concludere trattati.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48239" y="396534"/>
            <a:ext cx="10495522" cy="1446550"/>
          </a:xfrm>
          <a:prstGeom prst="rect">
            <a:avLst/>
          </a:prstGeom>
          <a:noFill/>
        </p:spPr>
        <p:txBody>
          <a:bodyPr wrap="square">
            <a:spAutoFit/>
          </a:bodyPr>
          <a:lstStyle/>
          <a:p>
            <a:pPr lvl="0" algn="ctr">
              <a:defRPr/>
            </a:pPr>
            <a:r>
              <a:rPr lang="it-IT" sz="4400" dirty="0"/>
              <a:t>Convenzione di Vienna sul diritto dei trattati</a:t>
            </a:r>
            <a:br>
              <a:rPr lang="it-IT" sz="4400" dirty="0"/>
            </a:br>
            <a:r>
              <a:rPr lang="it-IT" sz="4400" dirty="0"/>
              <a:t>Articolo 6</a:t>
            </a:r>
            <a:endParaRPr kumimoji="0" lang="it-IT"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88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0" indent="0" algn="just">
              <a:buNone/>
            </a:pPr>
            <a:endParaRPr lang="it-IT" sz="2400" dirty="0"/>
          </a:p>
          <a:p>
            <a:pPr marL="0" indent="0" algn="just">
              <a:buNone/>
            </a:pPr>
            <a:endParaRPr lang="it-IT" sz="2400" dirty="0"/>
          </a:p>
          <a:p>
            <a:pPr marL="0" indent="0" algn="just">
              <a:buNone/>
            </a:pPr>
            <a:r>
              <a:rPr lang="it-IT" sz="4400" dirty="0"/>
              <a:t>Un significato particolare è attribuito a un termine se è accertato che tale era l’intenzione delle parti.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31, par. 4</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807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775504"/>
            <a:ext cx="10515600" cy="5401460"/>
          </a:xfrm>
        </p:spPr>
        <p:txBody>
          <a:bodyPr vert="horz" lIns="91440" tIns="45720" rIns="91440" bIns="45720" rtlCol="0">
            <a:normAutofit/>
          </a:bodyPr>
          <a:lstStyle/>
          <a:p>
            <a:pPr marL="0" indent="0" algn="just">
              <a:buNone/>
            </a:pPr>
            <a:r>
              <a:rPr lang="en-US" sz="4800" dirty="0"/>
              <a:t>
</a:t>
            </a:r>
          </a:p>
          <a:p>
            <a:pPr marL="0" indent="0" algn="just">
              <a:buNone/>
            </a:pPr>
            <a:r>
              <a:rPr lang="en-US" sz="5400" i="1" dirty="0" err="1"/>
              <a:t>Articolo</a:t>
            </a:r>
            <a:r>
              <a:rPr lang="en-US" sz="5400" i="1" dirty="0"/>
              <a:t> 3</a:t>
            </a:r>
            <a:r>
              <a:rPr lang="en-US" sz="5400" dirty="0"/>
              <a:t>. – Lo </a:t>
            </a:r>
            <a:r>
              <a:rPr lang="en-US" sz="5400" dirty="0" err="1"/>
              <a:t>Stato</a:t>
            </a:r>
            <a:r>
              <a:rPr lang="en-US" sz="5400" dirty="0"/>
              <a:t> Alfa </a:t>
            </a:r>
            <a:r>
              <a:rPr lang="en-US" sz="5400" dirty="0" err="1"/>
              <a:t>si</a:t>
            </a:r>
            <a:r>
              <a:rPr lang="en-US" sz="5400" dirty="0"/>
              <a:t> </a:t>
            </a:r>
            <a:r>
              <a:rPr lang="en-US" sz="5400" dirty="0" err="1"/>
              <a:t>impegna</a:t>
            </a:r>
            <a:r>
              <a:rPr lang="en-US" sz="5400" dirty="0"/>
              <a:t> a </a:t>
            </a:r>
            <a:r>
              <a:rPr lang="en-US" sz="5400" dirty="0" err="1"/>
              <a:t>pagare</a:t>
            </a:r>
            <a:r>
              <a:rPr lang="en-US" sz="5400" dirty="0"/>
              <a:t> </a:t>
            </a:r>
            <a:r>
              <a:rPr lang="en-US" sz="5400" dirty="0" err="1"/>
              <a:t>allo</a:t>
            </a:r>
            <a:r>
              <a:rPr lang="en-US" sz="5400" dirty="0"/>
              <a:t> </a:t>
            </a:r>
            <a:r>
              <a:rPr lang="en-US" sz="5400" dirty="0" err="1"/>
              <a:t>Stato</a:t>
            </a:r>
            <a:r>
              <a:rPr lang="en-US" sz="5400" dirty="0"/>
              <a:t> Beta un </a:t>
            </a:r>
            <a:r>
              <a:rPr lang="en-US" sz="5400" dirty="0" err="1"/>
              <a:t>risarcimento</a:t>
            </a:r>
            <a:r>
              <a:rPr lang="en-US" sz="5400" dirty="0"/>
              <a:t> di 10 </a:t>
            </a:r>
            <a:r>
              <a:rPr lang="en-US" sz="5400" dirty="0" err="1"/>
              <a:t>milioni</a:t>
            </a:r>
            <a:r>
              <a:rPr lang="en-US" sz="5400" dirty="0"/>
              <a:t> di </a:t>
            </a:r>
            <a:r>
              <a:rPr lang="en-US" sz="5400" dirty="0" err="1"/>
              <a:t>dollari</a:t>
            </a:r>
            <a:r>
              <a:rPr lang="en-US" sz="5400" dirty="0"/>
              <a:t>.</a:t>
            </a:r>
            <a:r>
              <a:rPr lang="en-US" sz="3400" dirty="0"/>
              <a:t>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785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775504"/>
            <a:ext cx="10515600" cy="5401460"/>
          </a:xfrm>
        </p:spPr>
        <p:txBody>
          <a:bodyPr vert="horz" lIns="91440" tIns="45720" rIns="91440" bIns="45720" rtlCol="0">
            <a:normAutofit fontScale="77500" lnSpcReduction="20000"/>
          </a:bodyPr>
          <a:lstStyle/>
          <a:p>
            <a:pPr marL="0" indent="0" algn="just">
              <a:buNone/>
            </a:pPr>
            <a:r>
              <a:rPr lang="en-US" sz="4800" dirty="0"/>
              <a:t>
</a:t>
            </a:r>
            <a:r>
              <a:rPr lang="en-US" sz="6300" i="1" dirty="0" err="1"/>
              <a:t>Articolo</a:t>
            </a:r>
            <a:r>
              <a:rPr lang="en-US" sz="6300" i="1" dirty="0"/>
              <a:t> 3</a:t>
            </a:r>
            <a:r>
              <a:rPr lang="en-US" sz="6300" dirty="0"/>
              <a:t> – Lo </a:t>
            </a:r>
            <a:r>
              <a:rPr lang="en-US" sz="6300" dirty="0" err="1"/>
              <a:t>Stato</a:t>
            </a:r>
            <a:r>
              <a:rPr lang="en-US" sz="6300" dirty="0"/>
              <a:t> Alfa </a:t>
            </a:r>
            <a:r>
              <a:rPr lang="en-US" sz="6300" dirty="0" err="1"/>
              <a:t>si</a:t>
            </a:r>
            <a:r>
              <a:rPr lang="en-US" sz="6300" dirty="0"/>
              <a:t> </a:t>
            </a:r>
            <a:r>
              <a:rPr lang="en-US" sz="6300" dirty="0" err="1"/>
              <a:t>impegna</a:t>
            </a:r>
            <a:r>
              <a:rPr lang="en-US" sz="6300" dirty="0"/>
              <a:t> a </a:t>
            </a:r>
            <a:r>
              <a:rPr lang="en-US" sz="6300" dirty="0" err="1"/>
              <a:t>pagare</a:t>
            </a:r>
            <a:r>
              <a:rPr lang="en-US" sz="6300" dirty="0"/>
              <a:t> </a:t>
            </a:r>
            <a:r>
              <a:rPr lang="en-US" sz="6300" dirty="0" err="1"/>
              <a:t>allo</a:t>
            </a:r>
            <a:r>
              <a:rPr lang="en-US" sz="6300" dirty="0"/>
              <a:t> </a:t>
            </a:r>
            <a:r>
              <a:rPr lang="en-US" sz="6300" dirty="0" err="1"/>
              <a:t>Stato</a:t>
            </a:r>
            <a:r>
              <a:rPr lang="en-US" sz="6300" dirty="0"/>
              <a:t> Beta un </a:t>
            </a:r>
            <a:r>
              <a:rPr lang="en-US" sz="6300" dirty="0" err="1"/>
              <a:t>risarcimento</a:t>
            </a:r>
            <a:r>
              <a:rPr lang="en-US" sz="6300" dirty="0"/>
              <a:t> di 10 </a:t>
            </a:r>
            <a:r>
              <a:rPr lang="en-US" sz="6300" dirty="0" err="1"/>
              <a:t>milioni</a:t>
            </a:r>
            <a:r>
              <a:rPr lang="en-US" sz="6300" dirty="0"/>
              <a:t> di </a:t>
            </a:r>
            <a:r>
              <a:rPr lang="en-US" sz="6300" dirty="0" err="1"/>
              <a:t>dollari</a:t>
            </a:r>
            <a:r>
              <a:rPr lang="en-US" sz="6300" dirty="0"/>
              <a:t>.</a:t>
            </a:r>
          </a:p>
          <a:p>
            <a:pPr marL="0" indent="0" algn="just">
              <a:buNone/>
            </a:pPr>
            <a:endParaRPr lang="en-US" sz="6300" i="1" dirty="0"/>
          </a:p>
          <a:p>
            <a:pPr marL="0" indent="0" algn="just">
              <a:buNone/>
            </a:pPr>
            <a:r>
              <a:rPr lang="en-US" sz="6300" i="1" dirty="0" err="1"/>
              <a:t>Articolo</a:t>
            </a:r>
            <a:r>
              <a:rPr lang="en-US" sz="6300" i="1" dirty="0"/>
              <a:t> 7 </a:t>
            </a:r>
            <a:r>
              <a:rPr lang="en-US" sz="6300" dirty="0"/>
              <a:t>– Ai </a:t>
            </a:r>
            <a:r>
              <a:rPr lang="en-US" sz="6300" dirty="0" err="1"/>
              <a:t>fini</a:t>
            </a:r>
            <a:r>
              <a:rPr lang="en-US" sz="6300" dirty="0"/>
              <a:t> </a:t>
            </a:r>
            <a:r>
              <a:rPr lang="en-US" sz="6300" dirty="0" err="1"/>
              <a:t>della</a:t>
            </a:r>
            <a:r>
              <a:rPr lang="en-US" sz="6300" dirty="0"/>
              <a:t> </a:t>
            </a:r>
            <a:r>
              <a:rPr lang="en-US" sz="6300" dirty="0" err="1"/>
              <a:t>presente</a:t>
            </a:r>
            <a:r>
              <a:rPr lang="en-US" sz="6300" dirty="0"/>
              <a:t> </a:t>
            </a:r>
            <a:r>
              <a:rPr lang="en-US" sz="6300" dirty="0" err="1"/>
              <a:t>Convenzione</a:t>
            </a:r>
            <a:r>
              <a:rPr lang="en-US" sz="6300" dirty="0"/>
              <a:t>, il </a:t>
            </a:r>
            <a:r>
              <a:rPr lang="en-US" sz="6300" dirty="0" err="1"/>
              <a:t>termine</a:t>
            </a:r>
            <a:r>
              <a:rPr lang="en-US" sz="6300" dirty="0"/>
              <a:t> “dollar” </a:t>
            </a:r>
            <a:r>
              <a:rPr lang="en-US" sz="6300" dirty="0" err="1"/>
              <a:t>designa</a:t>
            </a:r>
            <a:r>
              <a:rPr lang="en-US" sz="6300" dirty="0"/>
              <a:t> la </a:t>
            </a:r>
            <a:r>
              <a:rPr lang="en-US" sz="6300" dirty="0" err="1"/>
              <a:t>moneta</a:t>
            </a:r>
            <a:r>
              <a:rPr lang="en-US" sz="6300" dirty="0"/>
              <a:t> </a:t>
            </a:r>
            <a:r>
              <a:rPr lang="en-US" sz="6300" dirty="0" err="1"/>
              <a:t>ufficiale</a:t>
            </a:r>
            <a:r>
              <a:rPr lang="en-US" sz="6300" dirty="0"/>
              <a:t> </a:t>
            </a:r>
            <a:r>
              <a:rPr lang="en-US" sz="6300" dirty="0" err="1"/>
              <a:t>della</a:t>
            </a:r>
            <a:r>
              <a:rPr lang="en-US" sz="6300" dirty="0"/>
              <a:t> </a:t>
            </a:r>
            <a:r>
              <a:rPr lang="en-US" sz="6300" dirty="0" err="1"/>
              <a:t>maggior</a:t>
            </a:r>
            <a:r>
              <a:rPr lang="en-US" sz="6300" dirty="0"/>
              <a:t> </a:t>
            </a:r>
            <a:r>
              <a:rPr lang="en-US" sz="6300" dirty="0" err="1"/>
              <a:t>parte</a:t>
            </a:r>
            <a:r>
              <a:rPr lang="en-US" sz="6300" dirty="0"/>
              <a:t> </a:t>
            </a:r>
            <a:r>
              <a:rPr lang="en-US" sz="6300" dirty="0" err="1"/>
              <a:t>degli</a:t>
            </a:r>
            <a:r>
              <a:rPr lang="en-US" sz="6300" dirty="0"/>
              <a:t> </a:t>
            </a:r>
            <a:r>
              <a:rPr lang="en-US" sz="6300" dirty="0" err="1"/>
              <a:t>Stati</a:t>
            </a:r>
            <a:r>
              <a:rPr lang="en-US" sz="6300" dirty="0"/>
              <a:t> </a:t>
            </a:r>
            <a:r>
              <a:rPr lang="en-US" sz="6300" dirty="0" err="1"/>
              <a:t>membri</a:t>
            </a:r>
            <a:r>
              <a:rPr lang="en-US" sz="6300" dirty="0"/>
              <a:t> </a:t>
            </a:r>
            <a:r>
              <a:rPr lang="en-US" sz="6300" dirty="0" err="1"/>
              <a:t>dell’Unione</a:t>
            </a:r>
            <a:r>
              <a:rPr lang="en-US" sz="6300" dirty="0"/>
              <a:t> </a:t>
            </a:r>
            <a:r>
              <a:rPr lang="en-US" sz="6300" dirty="0" err="1"/>
              <a:t>europea</a:t>
            </a:r>
            <a:r>
              <a:rPr lang="en-US" sz="63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618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p>
          <a:p>
            <a:pPr marL="0" indent="0" algn="ctr">
              <a:buNone/>
            </a:pPr>
            <a:endParaRPr lang="it-IT" sz="4400" i="1" dirty="0"/>
          </a:p>
          <a:p>
            <a:pPr marL="0" indent="0" algn="ctr">
              <a:buNone/>
            </a:pPr>
            <a:r>
              <a:rPr lang="it-IT" sz="4400" i="1" dirty="0"/>
              <a:t>ibis, </a:t>
            </a:r>
            <a:r>
              <a:rPr lang="it-IT" sz="4400" i="1" dirty="0" err="1"/>
              <a:t>redibis</a:t>
            </a:r>
            <a:r>
              <a:rPr lang="it-IT" sz="4400" i="1" dirty="0"/>
              <a:t>, non </a:t>
            </a:r>
            <a:r>
              <a:rPr lang="it-IT" sz="4400" i="1" dirty="0" err="1"/>
              <a:t>morieris</a:t>
            </a:r>
            <a:r>
              <a:rPr lang="it-IT" sz="4400" i="1" dirty="0"/>
              <a:t> in bello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833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Autofit/>
          </a:bodyPr>
          <a:lstStyle/>
          <a:p>
            <a:pPr marL="0" indent="0" algn="just">
              <a:buNone/>
            </a:pPr>
            <a:endParaRPr lang="it-IT" sz="3200" dirty="0"/>
          </a:p>
          <a:p>
            <a:pPr marL="0" indent="0" algn="just">
              <a:buNone/>
            </a:pPr>
            <a:r>
              <a:rPr lang="it-IT" sz="3200" dirty="0"/>
              <a:t>Si può ricorrere a mezzi di interpretazione supplementari, compresi i </a:t>
            </a:r>
            <a:r>
              <a:rPr lang="it-IT" sz="3200" b="1" dirty="0"/>
              <a:t>lavori preparatori del trattato </a:t>
            </a:r>
            <a:r>
              <a:rPr lang="it-IT" sz="3200" dirty="0"/>
              <a:t>e le circostanze della sua conclusione, al fine di confermare il significato risultante dall'applicazione dell'articolo 31, o di determinare il significato quando l'interpretazione ai sensi dell'articolo 31:</a:t>
            </a:r>
          </a:p>
          <a:p>
            <a:pPr marL="742950" indent="-742950" algn="just">
              <a:buFont typeface="+mj-lt"/>
              <a:buAutoNum type="alphaLcPeriod"/>
            </a:pPr>
            <a:r>
              <a:rPr lang="it-IT" sz="3200" dirty="0"/>
              <a:t>lascia il significato ambiguo o oscuro; o
porta a un risultato manifestamente assurdo o irragionevole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32</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234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92500" lnSpcReduction="20000"/>
          </a:bodyPr>
          <a:lstStyle/>
          <a:p>
            <a:pPr marL="514350" indent="-514350" algn="just">
              <a:buFont typeface="+mj-lt"/>
              <a:buAutoNum type="arabicPeriod"/>
            </a:pPr>
            <a:r>
              <a:rPr lang="it-IT" sz="3200" dirty="0"/>
              <a:t>Quando un trattato è stato autenticato in due o più lingue, il testo fa ugualmente fede in ciascuna lingua, a meno che il trattato non preveda o le parti non concordino che, in caso di divergenza, prevalga un determinato testo.
[…]
Si presume che i termini del trattato abbiano lo stesso significato in ogni testo autentico.
[…] Quando dal raffronto dei testi autentici emerge una differenza di significato che l’applicazione degli articoli 31 e 32 non elimina, </a:t>
            </a:r>
            <a:r>
              <a:rPr lang="it-IT" sz="3200" b="1" dirty="0"/>
              <a:t>si adotta il significato che meglio concilia i testi, tenuto conto dell’oggetto e dello scopo del trattato</a:t>
            </a:r>
            <a:r>
              <a:rPr lang="it-IT" sz="32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33</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762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304144"/>
            <a:ext cx="10515600" cy="4872819"/>
          </a:xfrm>
        </p:spPr>
        <p:txBody>
          <a:bodyPr vert="horz" lIns="91440" tIns="45720" rIns="91440" bIns="45720" rtlCol="0">
            <a:noAutofit/>
          </a:bodyPr>
          <a:lstStyle/>
          <a:p>
            <a:pPr marL="0" indent="0" algn="just">
              <a:buNone/>
            </a:pPr>
            <a:r>
              <a:rPr lang="it-IT" sz="3600" dirty="0"/>
              <a:t>The Court </a:t>
            </a:r>
            <a:r>
              <a:rPr lang="it-IT" sz="3600" dirty="0" err="1"/>
              <a:t>shall</a:t>
            </a:r>
            <a:r>
              <a:rPr lang="it-IT" sz="3600" dirty="0"/>
              <a:t> </a:t>
            </a:r>
            <a:r>
              <a:rPr lang="it-IT" sz="3600" dirty="0" err="1"/>
              <a:t>have</a:t>
            </a:r>
            <a:r>
              <a:rPr lang="it-IT" sz="3600" dirty="0"/>
              <a:t> the power to indicate, </a:t>
            </a:r>
            <a:r>
              <a:rPr lang="it-IT" sz="3600" dirty="0" err="1"/>
              <a:t>if</a:t>
            </a:r>
            <a:r>
              <a:rPr lang="it-IT" sz="3600" dirty="0"/>
              <a:t> </a:t>
            </a:r>
            <a:r>
              <a:rPr lang="it-IT" sz="3600" dirty="0" err="1"/>
              <a:t>it</a:t>
            </a:r>
            <a:r>
              <a:rPr lang="it-IT" sz="3600" dirty="0"/>
              <a:t> </a:t>
            </a:r>
            <a:r>
              <a:rPr lang="it-IT" sz="3600" dirty="0" err="1"/>
              <a:t>considers</a:t>
            </a:r>
            <a:r>
              <a:rPr lang="it-IT" sz="3600" dirty="0"/>
              <a:t> </a:t>
            </a:r>
            <a:r>
              <a:rPr lang="it-IT" sz="3600" dirty="0" err="1"/>
              <a:t>that</a:t>
            </a:r>
            <a:r>
              <a:rPr lang="it-IT" sz="3600" dirty="0"/>
              <a:t> </a:t>
            </a:r>
            <a:r>
              <a:rPr lang="it-IT" sz="3600" dirty="0" err="1"/>
              <a:t>circumstances</a:t>
            </a:r>
            <a:r>
              <a:rPr lang="it-IT" sz="3600" dirty="0"/>
              <a:t> so </a:t>
            </a:r>
            <a:r>
              <a:rPr lang="it-IT" sz="3600" dirty="0" err="1"/>
              <a:t>require</a:t>
            </a:r>
            <a:r>
              <a:rPr lang="it-IT" sz="3600" dirty="0"/>
              <a:t>, </a:t>
            </a:r>
            <a:r>
              <a:rPr lang="it-IT" sz="3600" dirty="0" err="1"/>
              <a:t>any</a:t>
            </a:r>
            <a:r>
              <a:rPr lang="it-IT" sz="3600" dirty="0"/>
              <a:t> </a:t>
            </a:r>
            <a:r>
              <a:rPr lang="it-IT" sz="3600" dirty="0" err="1"/>
              <a:t>provisional</a:t>
            </a:r>
            <a:r>
              <a:rPr lang="it-IT" sz="3600" dirty="0"/>
              <a:t> </a:t>
            </a:r>
            <a:r>
              <a:rPr lang="it-IT" sz="3600" dirty="0" err="1"/>
              <a:t>measures</a:t>
            </a:r>
            <a:r>
              <a:rPr lang="it-IT" sz="3600" dirty="0"/>
              <a:t> </a:t>
            </a:r>
            <a:r>
              <a:rPr lang="it-IT" sz="3600" dirty="0" err="1"/>
              <a:t>which</a:t>
            </a:r>
            <a:r>
              <a:rPr lang="it-IT" sz="3600" dirty="0"/>
              <a:t> </a:t>
            </a:r>
            <a:r>
              <a:rPr lang="it-IT" sz="3600" b="1" dirty="0" err="1"/>
              <a:t>ought</a:t>
            </a:r>
            <a:r>
              <a:rPr lang="it-IT" sz="3600" b="1" dirty="0"/>
              <a:t> to be </a:t>
            </a:r>
            <a:r>
              <a:rPr lang="it-IT" sz="3600" b="1" dirty="0" err="1"/>
              <a:t>taken</a:t>
            </a:r>
            <a:r>
              <a:rPr lang="it-IT" sz="3600" b="1" dirty="0"/>
              <a:t> </a:t>
            </a:r>
            <a:r>
              <a:rPr lang="it-IT" sz="3600" dirty="0"/>
              <a:t>to </a:t>
            </a:r>
            <a:r>
              <a:rPr lang="it-IT" sz="3600" dirty="0" err="1"/>
              <a:t>preserve</a:t>
            </a:r>
            <a:r>
              <a:rPr lang="it-IT" sz="3600" dirty="0"/>
              <a:t> the </a:t>
            </a:r>
            <a:r>
              <a:rPr lang="it-IT" sz="3600" dirty="0" err="1"/>
              <a:t>respective</a:t>
            </a:r>
            <a:r>
              <a:rPr lang="it-IT" sz="3600" dirty="0"/>
              <a:t> </a:t>
            </a:r>
            <a:r>
              <a:rPr lang="it-IT" sz="3600" dirty="0" err="1"/>
              <a:t>rights</a:t>
            </a:r>
            <a:r>
              <a:rPr lang="it-IT" sz="3600" dirty="0"/>
              <a:t> of </a:t>
            </a:r>
            <a:r>
              <a:rPr lang="it-IT" sz="3600" dirty="0" err="1"/>
              <a:t>either</a:t>
            </a:r>
            <a:r>
              <a:rPr lang="it-IT" sz="3600" dirty="0"/>
              <a:t> party.</a:t>
            </a:r>
          </a:p>
          <a:p>
            <a:pPr marL="0" indent="0" algn="just">
              <a:buNone/>
            </a:pPr>
            <a:endParaRPr lang="it-IT" sz="3600" dirty="0"/>
          </a:p>
          <a:p>
            <a:pPr marL="0" indent="0" algn="just">
              <a:buNone/>
            </a:pPr>
            <a:r>
              <a:rPr lang="it-IT" sz="3600" dirty="0"/>
              <a:t>La </a:t>
            </a:r>
            <a:r>
              <a:rPr lang="it-IT" sz="3600" dirty="0" err="1"/>
              <a:t>Cour</a:t>
            </a:r>
            <a:r>
              <a:rPr lang="it-IT" sz="3600" dirty="0"/>
              <a:t> a le </a:t>
            </a:r>
            <a:r>
              <a:rPr lang="it-IT" sz="3600" dirty="0" err="1"/>
              <a:t>pouvoir</a:t>
            </a:r>
            <a:r>
              <a:rPr lang="it-IT" sz="3600" dirty="0"/>
              <a:t> d’</a:t>
            </a:r>
            <a:r>
              <a:rPr lang="it-IT" sz="3600" dirty="0" err="1"/>
              <a:t>indiquer</a:t>
            </a:r>
            <a:r>
              <a:rPr lang="it-IT" sz="3600" dirty="0"/>
              <a:t>, si elle </a:t>
            </a:r>
            <a:r>
              <a:rPr lang="it-IT" sz="3600" dirty="0" err="1"/>
              <a:t>estime</a:t>
            </a:r>
            <a:r>
              <a:rPr lang="it-IT" sz="3600" dirty="0"/>
              <a:t> </a:t>
            </a:r>
            <a:r>
              <a:rPr lang="it-IT" sz="3600" dirty="0" err="1"/>
              <a:t>que</a:t>
            </a:r>
            <a:r>
              <a:rPr lang="it-IT" sz="3600" dirty="0"/>
              <a:t> </a:t>
            </a:r>
            <a:r>
              <a:rPr lang="it-IT" sz="3600" dirty="0" err="1"/>
              <a:t>les</a:t>
            </a:r>
            <a:r>
              <a:rPr lang="it-IT" sz="3600" dirty="0"/>
              <a:t> </a:t>
            </a:r>
            <a:r>
              <a:rPr lang="it-IT" sz="3600" dirty="0" err="1"/>
              <a:t>circonstances</a:t>
            </a:r>
            <a:r>
              <a:rPr lang="it-IT" sz="3600" dirty="0"/>
              <a:t> l’</a:t>
            </a:r>
            <a:r>
              <a:rPr lang="it-IT" sz="3600" dirty="0" err="1"/>
              <a:t>exigent</a:t>
            </a:r>
            <a:r>
              <a:rPr lang="it-IT" sz="3600" dirty="0"/>
              <a:t>, </a:t>
            </a:r>
            <a:r>
              <a:rPr lang="it-IT" sz="3600" dirty="0" err="1"/>
              <a:t>quelles</a:t>
            </a:r>
            <a:r>
              <a:rPr lang="it-IT" sz="3600" dirty="0"/>
              <a:t> </a:t>
            </a:r>
            <a:r>
              <a:rPr lang="it-IT" sz="3600" dirty="0" err="1"/>
              <a:t>mesures</a:t>
            </a:r>
            <a:r>
              <a:rPr lang="it-IT" sz="3600" dirty="0"/>
              <a:t> </a:t>
            </a:r>
            <a:r>
              <a:rPr lang="it-IT" sz="3600" dirty="0" err="1"/>
              <a:t>conservatoires</a:t>
            </a:r>
            <a:r>
              <a:rPr lang="it-IT" sz="3600" dirty="0"/>
              <a:t> </a:t>
            </a:r>
            <a:r>
              <a:rPr lang="it-IT" sz="3600" dirty="0" err="1"/>
              <a:t>du</a:t>
            </a:r>
            <a:r>
              <a:rPr lang="it-IT" sz="3600" dirty="0"/>
              <a:t> </a:t>
            </a:r>
            <a:r>
              <a:rPr lang="it-IT" sz="3600" dirty="0" err="1"/>
              <a:t>droit</a:t>
            </a:r>
            <a:r>
              <a:rPr lang="it-IT" sz="3600" dirty="0"/>
              <a:t> de </a:t>
            </a:r>
            <a:r>
              <a:rPr lang="it-IT" sz="3600" dirty="0" err="1"/>
              <a:t>chacun</a:t>
            </a:r>
            <a:r>
              <a:rPr lang="it-IT" sz="3600" dirty="0"/>
              <a:t> </a:t>
            </a:r>
            <a:r>
              <a:rPr lang="it-IT" sz="3600" b="1" dirty="0" err="1"/>
              <a:t>doivent</a:t>
            </a:r>
            <a:r>
              <a:rPr lang="it-IT" sz="3600" b="1" dirty="0"/>
              <a:t> </a:t>
            </a:r>
            <a:r>
              <a:rPr lang="it-IT" sz="3600" b="1" dirty="0" err="1"/>
              <a:t>être</a:t>
            </a:r>
            <a:r>
              <a:rPr lang="it-IT" sz="3600" b="1" dirty="0"/>
              <a:t> </a:t>
            </a:r>
            <a:r>
              <a:rPr lang="it-IT" sz="3600" b="1" dirty="0" err="1"/>
              <a:t>prises</a:t>
            </a:r>
            <a:r>
              <a:rPr lang="it-IT" sz="3600" b="1" dirty="0"/>
              <a:t> </a:t>
            </a:r>
            <a:r>
              <a:rPr lang="it-IT" sz="3600" dirty="0"/>
              <a:t>à </a:t>
            </a:r>
            <a:r>
              <a:rPr lang="it-IT" sz="3600" dirty="0" err="1"/>
              <a:t>titre</a:t>
            </a:r>
            <a:r>
              <a:rPr lang="it-IT" sz="3600" dirty="0"/>
              <a:t> </a:t>
            </a:r>
            <a:r>
              <a:rPr lang="it-IT" sz="3600" dirty="0" err="1"/>
              <a:t>provisoire</a:t>
            </a:r>
            <a:r>
              <a:rPr lang="it-IT" sz="36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707886"/>
          </a:xfrm>
          <a:prstGeom prst="rect">
            <a:avLst/>
          </a:prstGeom>
          <a:noFill/>
        </p:spPr>
        <p:txBody>
          <a:bodyPr wrap="square">
            <a:spAutoFit/>
          </a:bodyPr>
          <a:lstStyle/>
          <a:p>
            <a:pPr lvl="0" algn="ctr">
              <a:defRPr/>
            </a:pPr>
            <a:r>
              <a:rPr lang="it-IT" sz="4000" dirty="0"/>
              <a:t>Statuto della CIG, Articolo 41</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28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63524"/>
            <a:ext cx="10515600" cy="4313439"/>
          </a:xfrm>
        </p:spPr>
        <p:txBody>
          <a:bodyPr vert="horz" lIns="91440" tIns="45720" rIns="91440" bIns="45720" rtlCol="0">
            <a:normAutofit fontScale="77500" lnSpcReduction="20000"/>
          </a:bodyPr>
          <a:lstStyle/>
          <a:p>
            <a:pPr marL="0" indent="0" algn="just">
              <a:buNone/>
            </a:pPr>
            <a:r>
              <a:rPr lang="en-US" sz="3600" dirty="0" err="1"/>
              <a:t>L’oggetto</a:t>
            </a:r>
            <a:r>
              <a:rPr lang="en-US" sz="3600" dirty="0"/>
              <a:t> e lo </a:t>
            </a:r>
            <a:r>
              <a:rPr lang="en-US" sz="3600" dirty="0" err="1"/>
              <a:t>scopo</a:t>
            </a:r>
            <a:r>
              <a:rPr lang="en-US" sz="3600" dirty="0"/>
              <a:t> </a:t>
            </a:r>
            <a:r>
              <a:rPr lang="en-US" sz="3600" dirty="0" err="1"/>
              <a:t>dello</a:t>
            </a:r>
            <a:r>
              <a:rPr lang="en-US" sz="3600" dirty="0"/>
              <a:t> </a:t>
            </a:r>
            <a:r>
              <a:rPr lang="en-US" sz="3600" dirty="0" err="1"/>
              <a:t>Statuto</a:t>
            </a:r>
            <a:r>
              <a:rPr lang="en-US" sz="3600" dirty="0"/>
              <a:t> </a:t>
            </a:r>
            <a:r>
              <a:rPr lang="en-US" sz="3600" dirty="0" err="1"/>
              <a:t>è</a:t>
            </a:r>
            <a:r>
              <a:rPr lang="en-US" sz="3600" dirty="0"/>
              <a:t> </a:t>
            </a:r>
            <a:r>
              <a:rPr lang="en-US" sz="3600" dirty="0" err="1"/>
              <a:t>quello</a:t>
            </a:r>
            <a:r>
              <a:rPr lang="en-US" sz="3600" dirty="0"/>
              <a:t> di </a:t>
            </a:r>
            <a:r>
              <a:rPr lang="en-US" sz="3600" dirty="0" err="1"/>
              <a:t>consentire</a:t>
            </a:r>
            <a:r>
              <a:rPr lang="en-US" sz="3600" dirty="0"/>
              <a:t> </a:t>
            </a:r>
            <a:r>
              <a:rPr lang="en-US" sz="3600" dirty="0" err="1"/>
              <a:t>alla</a:t>
            </a:r>
            <a:r>
              <a:rPr lang="en-US" sz="3600" dirty="0"/>
              <a:t> Corte di </a:t>
            </a:r>
            <a:r>
              <a:rPr lang="en-US" sz="3600" dirty="0" err="1"/>
              <a:t>adempiere</a:t>
            </a:r>
            <a:r>
              <a:rPr lang="en-US" sz="3600" dirty="0"/>
              <a:t> le </a:t>
            </a:r>
            <a:r>
              <a:rPr lang="en-US" sz="3600" dirty="0" err="1"/>
              <a:t>funzioni</a:t>
            </a:r>
            <a:r>
              <a:rPr lang="en-US" sz="3600" dirty="0"/>
              <a:t> da </a:t>
            </a:r>
            <a:r>
              <a:rPr lang="en-US" sz="3600" dirty="0" err="1"/>
              <a:t>esso</a:t>
            </a:r>
            <a:r>
              <a:rPr lang="en-US" sz="3600" dirty="0"/>
              <a:t> </a:t>
            </a:r>
            <a:r>
              <a:rPr lang="en-US" sz="3600" dirty="0" err="1"/>
              <a:t>previste</a:t>
            </a:r>
            <a:r>
              <a:rPr lang="en-US" sz="3600" dirty="0"/>
              <a:t> e, in </a:t>
            </a:r>
            <a:r>
              <a:rPr lang="en-US" sz="3600" dirty="0" err="1"/>
              <a:t>particolare</a:t>
            </a:r>
            <a:r>
              <a:rPr lang="en-US" sz="3600" dirty="0"/>
              <a:t>, la </a:t>
            </a:r>
            <a:r>
              <a:rPr lang="en-US" sz="3600" dirty="0" err="1"/>
              <a:t>funzione</a:t>
            </a:r>
            <a:r>
              <a:rPr lang="en-US" sz="3600" dirty="0"/>
              <a:t> </a:t>
            </a:r>
            <a:r>
              <a:rPr lang="en-US" sz="3600" dirty="0" err="1"/>
              <a:t>fondamentale</a:t>
            </a:r>
            <a:r>
              <a:rPr lang="en-US" sz="3600" dirty="0"/>
              <a:t> di </a:t>
            </a:r>
            <a:r>
              <a:rPr lang="en-US" sz="3600" dirty="0" err="1"/>
              <a:t>risoluzione</a:t>
            </a:r>
            <a:r>
              <a:rPr lang="en-US" sz="3600" dirty="0"/>
              <a:t> </a:t>
            </a:r>
            <a:r>
              <a:rPr lang="en-US" sz="3600" dirty="0" err="1"/>
              <a:t>giurisdizionale</a:t>
            </a:r>
            <a:r>
              <a:rPr lang="en-US" sz="3600" dirty="0"/>
              <a:t> </a:t>
            </a:r>
            <a:r>
              <a:rPr lang="en-US" sz="3600" dirty="0" err="1"/>
              <a:t>delle</a:t>
            </a:r>
            <a:r>
              <a:rPr lang="en-US" sz="3600" dirty="0"/>
              <a:t> </a:t>
            </a:r>
            <a:r>
              <a:rPr lang="en-US" sz="3600" dirty="0" err="1"/>
              <a:t>controversie</a:t>
            </a:r>
            <a:r>
              <a:rPr lang="en-US" sz="3600" dirty="0"/>
              <a:t> </a:t>
            </a:r>
            <a:r>
              <a:rPr lang="en-US" sz="3600" dirty="0" err="1"/>
              <a:t>internazionali</a:t>
            </a:r>
            <a:r>
              <a:rPr lang="en-US" sz="3600" dirty="0"/>
              <a:t> </a:t>
            </a:r>
            <a:r>
              <a:rPr lang="en-US" sz="3600" dirty="0" err="1"/>
              <a:t>mediante</a:t>
            </a:r>
            <a:r>
              <a:rPr lang="en-US" sz="3600" dirty="0"/>
              <a:t> </a:t>
            </a:r>
            <a:r>
              <a:rPr lang="en-US" sz="3600" dirty="0" err="1"/>
              <a:t>decisioni</a:t>
            </a:r>
            <a:r>
              <a:rPr lang="en-US" sz="3600" dirty="0"/>
              <a:t> </a:t>
            </a:r>
            <a:r>
              <a:rPr lang="en-US" sz="3600" dirty="0" err="1"/>
              <a:t>vincolanti</a:t>
            </a:r>
            <a:r>
              <a:rPr lang="en-US" sz="3600" dirty="0"/>
              <a:t> [...]. Il </a:t>
            </a:r>
            <a:r>
              <a:rPr lang="en-US" sz="3600" dirty="0" err="1"/>
              <a:t>contesto</a:t>
            </a:r>
            <a:r>
              <a:rPr lang="en-US" sz="3600" dirty="0"/>
              <a:t> in cui </a:t>
            </a:r>
            <a:r>
              <a:rPr lang="en-US" sz="3600" dirty="0" err="1"/>
              <a:t>l’articolo</a:t>
            </a:r>
            <a:r>
              <a:rPr lang="en-US" sz="3600" dirty="0"/>
              <a:t> 41 </a:t>
            </a:r>
            <a:r>
              <a:rPr lang="en-US" sz="3600" dirty="0" err="1"/>
              <a:t>deve</a:t>
            </a:r>
            <a:r>
              <a:rPr lang="en-US" sz="3600" dirty="0"/>
              <a:t> </a:t>
            </a:r>
            <a:r>
              <a:rPr lang="en-US" sz="3600" dirty="0" err="1"/>
              <a:t>essere</a:t>
            </a:r>
            <a:r>
              <a:rPr lang="en-US" sz="3600" dirty="0"/>
              <a:t> </a:t>
            </a:r>
            <a:r>
              <a:rPr lang="en-US" sz="3600" dirty="0" err="1"/>
              <a:t>considerato</a:t>
            </a:r>
            <a:r>
              <a:rPr lang="en-US" sz="3600" dirty="0"/>
              <a:t> </a:t>
            </a:r>
            <a:r>
              <a:rPr lang="en-US" sz="3600" dirty="0" err="1"/>
              <a:t>all’interno</a:t>
            </a:r>
            <a:r>
              <a:rPr lang="en-US" sz="3600" dirty="0"/>
              <a:t> </a:t>
            </a:r>
            <a:r>
              <a:rPr lang="en-US" sz="3600" dirty="0" err="1"/>
              <a:t>dello</a:t>
            </a:r>
            <a:r>
              <a:rPr lang="en-US" sz="3600" dirty="0"/>
              <a:t> </a:t>
            </a:r>
            <a:r>
              <a:rPr lang="en-US" sz="3600" dirty="0" err="1"/>
              <a:t>Statuto</a:t>
            </a:r>
            <a:r>
              <a:rPr lang="en-US" sz="3600" dirty="0"/>
              <a:t> </a:t>
            </a:r>
            <a:r>
              <a:rPr lang="en-US" sz="3600" dirty="0" err="1"/>
              <a:t>è</a:t>
            </a:r>
            <a:r>
              <a:rPr lang="en-US" sz="3600" dirty="0"/>
              <a:t> </a:t>
            </a:r>
            <a:r>
              <a:rPr lang="en-US" sz="3600" dirty="0" err="1"/>
              <a:t>quello</a:t>
            </a:r>
            <a:r>
              <a:rPr lang="en-US" sz="3600" dirty="0"/>
              <a:t> di </a:t>
            </a:r>
            <a:r>
              <a:rPr lang="en-US" sz="3600" dirty="0" err="1"/>
              <a:t>evitare</a:t>
            </a:r>
            <a:r>
              <a:rPr lang="en-US" sz="3600" dirty="0"/>
              <a:t> </a:t>
            </a:r>
            <a:r>
              <a:rPr lang="en-US" sz="3600" dirty="0" err="1"/>
              <a:t>che</a:t>
            </a:r>
            <a:r>
              <a:rPr lang="en-US" sz="3600" dirty="0"/>
              <a:t> la Corte </a:t>
            </a:r>
            <a:r>
              <a:rPr lang="en-US" sz="3600" dirty="0" err="1"/>
              <a:t>sia</a:t>
            </a:r>
            <a:r>
              <a:rPr lang="en-US" sz="3600" dirty="0"/>
              <a:t> </a:t>
            </a:r>
            <a:r>
              <a:rPr lang="en-US" sz="3600" dirty="0" err="1"/>
              <a:t>ostacolata</a:t>
            </a:r>
            <a:r>
              <a:rPr lang="en-US" sz="3600" dirty="0"/>
              <a:t> </a:t>
            </a:r>
            <a:r>
              <a:rPr lang="en-US" sz="3600" dirty="0" err="1"/>
              <a:t>nell’esercizio</a:t>
            </a:r>
            <a:r>
              <a:rPr lang="en-US" sz="3600" dirty="0"/>
              <a:t> </a:t>
            </a:r>
            <a:r>
              <a:rPr lang="en-US" sz="3600" dirty="0" err="1"/>
              <a:t>delle</a:t>
            </a:r>
            <a:r>
              <a:rPr lang="en-US" sz="3600" dirty="0"/>
              <a:t> sue </a:t>
            </a:r>
            <a:r>
              <a:rPr lang="en-US" sz="3600" dirty="0" err="1"/>
              <a:t>funzioni</a:t>
            </a:r>
            <a:r>
              <a:rPr lang="en-US" sz="3600" dirty="0"/>
              <a:t> a causa </a:t>
            </a:r>
            <a:r>
              <a:rPr lang="en-US" sz="3600" dirty="0" err="1"/>
              <a:t>della</a:t>
            </a:r>
            <a:r>
              <a:rPr lang="en-US" sz="3600" dirty="0"/>
              <a:t> </a:t>
            </a:r>
            <a:r>
              <a:rPr lang="en-US" sz="3600" dirty="0" err="1"/>
              <a:t>mancata</a:t>
            </a:r>
            <a:r>
              <a:rPr lang="en-US" sz="3600" dirty="0"/>
              <a:t> tutela </a:t>
            </a:r>
            <a:r>
              <a:rPr lang="en-US" sz="3600" dirty="0" err="1"/>
              <a:t>dei</a:t>
            </a:r>
            <a:r>
              <a:rPr lang="en-US" sz="3600" dirty="0"/>
              <a:t> </a:t>
            </a:r>
            <a:r>
              <a:rPr lang="en-US" sz="3600" dirty="0" err="1"/>
              <a:t>rispettivi</a:t>
            </a:r>
            <a:r>
              <a:rPr lang="en-US" sz="3600" dirty="0"/>
              <a:t> </a:t>
            </a:r>
            <a:r>
              <a:rPr lang="en-US" sz="3600" dirty="0" err="1"/>
              <a:t>diritti</a:t>
            </a:r>
            <a:r>
              <a:rPr lang="en-US" sz="3600" dirty="0"/>
              <a:t> </a:t>
            </a:r>
            <a:r>
              <a:rPr lang="en-US" sz="3600" dirty="0" err="1"/>
              <a:t>delle</a:t>
            </a:r>
            <a:r>
              <a:rPr lang="en-US" sz="3600" dirty="0"/>
              <a:t> parti di </a:t>
            </a:r>
            <a:r>
              <a:rPr lang="en-US" sz="3600" dirty="0" err="1"/>
              <a:t>una</a:t>
            </a:r>
            <a:r>
              <a:rPr lang="en-US" sz="3600" dirty="0"/>
              <a:t> </a:t>
            </a:r>
            <a:r>
              <a:rPr lang="en-US" sz="3600" dirty="0" err="1"/>
              <a:t>controversia</a:t>
            </a:r>
            <a:r>
              <a:rPr lang="en-US" sz="3600" dirty="0"/>
              <a:t> </a:t>
            </a:r>
            <a:r>
              <a:rPr lang="en-US" sz="3600" dirty="0" err="1"/>
              <a:t>dinanzi</a:t>
            </a:r>
            <a:r>
              <a:rPr lang="en-US" sz="3600" dirty="0"/>
              <a:t> </a:t>
            </a:r>
            <a:r>
              <a:rPr lang="en-US" sz="3600" dirty="0" err="1"/>
              <a:t>alla</a:t>
            </a:r>
            <a:r>
              <a:rPr lang="en-US" sz="3600" dirty="0"/>
              <a:t> Corte. </a:t>
            </a:r>
            <a:r>
              <a:rPr lang="en-US" sz="3600" dirty="0" err="1"/>
              <a:t>Dall’oggetto</a:t>
            </a:r>
            <a:r>
              <a:rPr lang="en-US" sz="3600" dirty="0"/>
              <a:t> e </a:t>
            </a:r>
            <a:r>
              <a:rPr lang="en-US" sz="3600" dirty="0" err="1"/>
              <a:t>dalla</a:t>
            </a:r>
            <a:r>
              <a:rPr lang="en-US" sz="3600" dirty="0"/>
              <a:t> </a:t>
            </a:r>
            <a:r>
              <a:rPr lang="en-US" sz="3600" dirty="0" err="1"/>
              <a:t>finalità</a:t>
            </a:r>
            <a:r>
              <a:rPr lang="en-US" sz="3600" dirty="0"/>
              <a:t> </a:t>
            </a:r>
            <a:r>
              <a:rPr lang="en-US" sz="3600" dirty="0" err="1"/>
              <a:t>dello</a:t>
            </a:r>
            <a:r>
              <a:rPr lang="en-US" sz="3600" dirty="0"/>
              <a:t> </a:t>
            </a:r>
            <a:r>
              <a:rPr lang="en-US" sz="3600" dirty="0" err="1"/>
              <a:t>statuto</a:t>
            </a:r>
            <a:r>
              <a:rPr lang="en-US" sz="3600" dirty="0"/>
              <a:t>, </a:t>
            </a:r>
            <a:r>
              <a:rPr lang="en-US" sz="3600" dirty="0" err="1"/>
              <a:t>nonché</a:t>
            </a:r>
            <a:r>
              <a:rPr lang="en-US" sz="3600" dirty="0"/>
              <a:t> </a:t>
            </a:r>
            <a:r>
              <a:rPr lang="en-US" sz="3600" dirty="0" err="1"/>
              <a:t>dai</a:t>
            </a:r>
            <a:r>
              <a:rPr lang="en-US" sz="3600" dirty="0"/>
              <a:t> termini </a:t>
            </a:r>
            <a:r>
              <a:rPr lang="en-US" sz="3600" dirty="0" err="1"/>
              <a:t>dell’articolo</a:t>
            </a:r>
            <a:r>
              <a:rPr lang="en-US" sz="3600" dirty="0"/>
              <a:t> 41, se </a:t>
            </a:r>
            <a:r>
              <a:rPr lang="en-US" sz="3600" dirty="0" err="1"/>
              <a:t>letti</a:t>
            </a:r>
            <a:r>
              <a:rPr lang="en-US" sz="3600" dirty="0"/>
              <a:t> </a:t>
            </a:r>
            <a:r>
              <a:rPr lang="en-US" sz="3600" dirty="0" err="1"/>
              <a:t>nel</a:t>
            </a:r>
            <a:r>
              <a:rPr lang="en-US" sz="3600" dirty="0"/>
              <a:t> </a:t>
            </a:r>
            <a:r>
              <a:rPr lang="en-US" sz="3600" dirty="0" err="1"/>
              <a:t>loro</a:t>
            </a:r>
            <a:r>
              <a:rPr lang="en-US" sz="3600" dirty="0"/>
              <a:t> </a:t>
            </a:r>
            <a:r>
              <a:rPr lang="en-US" sz="3600" dirty="0" err="1"/>
              <a:t>contesto</a:t>
            </a:r>
            <a:r>
              <a:rPr lang="en-US" sz="3600" dirty="0"/>
              <a:t>, </a:t>
            </a:r>
            <a:r>
              <a:rPr lang="en-US" sz="3600" dirty="0" err="1"/>
              <a:t>risulta</a:t>
            </a:r>
            <a:r>
              <a:rPr lang="en-US" sz="3600" dirty="0"/>
              <a:t> </a:t>
            </a:r>
            <a:r>
              <a:rPr lang="en-US" sz="3600" dirty="0" err="1"/>
              <a:t>che</a:t>
            </a:r>
            <a:r>
              <a:rPr lang="en-US" sz="3600" dirty="0"/>
              <a:t> il </a:t>
            </a:r>
            <a:r>
              <a:rPr lang="en-US" sz="3600" dirty="0" err="1"/>
              <a:t>potere</a:t>
            </a:r>
            <a:r>
              <a:rPr lang="en-US" sz="3600" dirty="0"/>
              <a:t> di </a:t>
            </a:r>
            <a:r>
              <a:rPr lang="en-US" sz="3600" dirty="0" err="1"/>
              <a:t>indicare</a:t>
            </a:r>
            <a:r>
              <a:rPr lang="en-US" sz="3600" dirty="0"/>
              <a:t> </a:t>
            </a:r>
            <a:r>
              <a:rPr lang="en-US" sz="3600" dirty="0" err="1"/>
              <a:t>misure</a:t>
            </a:r>
            <a:r>
              <a:rPr lang="en-US" sz="3600" dirty="0"/>
              <a:t> </a:t>
            </a:r>
            <a:r>
              <a:rPr lang="en-US" sz="3600" dirty="0" err="1"/>
              <a:t>temporanee</a:t>
            </a:r>
            <a:r>
              <a:rPr lang="en-US" sz="3600" dirty="0"/>
              <a:t> </a:t>
            </a:r>
            <a:r>
              <a:rPr lang="en-US" sz="3600" dirty="0" err="1"/>
              <a:t>implica</a:t>
            </a:r>
            <a:r>
              <a:rPr lang="en-US" sz="3600" dirty="0"/>
              <a:t> </a:t>
            </a:r>
            <a:r>
              <a:rPr lang="en-US" sz="3600" dirty="0" err="1"/>
              <a:t>che</a:t>
            </a:r>
            <a:r>
              <a:rPr lang="en-US" sz="3600" dirty="0"/>
              <a:t> </a:t>
            </a:r>
            <a:r>
              <a:rPr lang="en-US" sz="3600" dirty="0" err="1"/>
              <a:t>tali</a:t>
            </a:r>
            <a:r>
              <a:rPr lang="en-US" sz="3600" dirty="0"/>
              <a:t> </a:t>
            </a:r>
            <a:r>
              <a:rPr lang="en-US" sz="3600" dirty="0" err="1"/>
              <a:t>misure</a:t>
            </a:r>
            <a:r>
              <a:rPr lang="en-US" sz="3600" dirty="0"/>
              <a:t> </a:t>
            </a:r>
            <a:r>
              <a:rPr lang="en-US" sz="3600" dirty="0" err="1"/>
              <a:t>siano</a:t>
            </a:r>
            <a:r>
              <a:rPr lang="en-US" sz="3600" dirty="0"/>
              <a:t> </a:t>
            </a:r>
            <a:r>
              <a:rPr lang="en-US" sz="3600" dirty="0" err="1"/>
              <a:t>vincolanti</a:t>
            </a:r>
            <a:r>
              <a:rPr lang="en-US" sz="3600" dirty="0"/>
              <a:t> [...]. </a:t>
            </a:r>
            <a:r>
              <a:rPr lang="en-US" sz="3600" b="1" dirty="0" err="1"/>
              <a:t>L’affermazione</a:t>
            </a:r>
            <a:r>
              <a:rPr lang="en-US" sz="3600" b="1" dirty="0"/>
              <a:t> secondo cui le </a:t>
            </a:r>
            <a:r>
              <a:rPr lang="en-US" sz="3600" b="1" dirty="0" err="1"/>
              <a:t>misure</a:t>
            </a:r>
            <a:r>
              <a:rPr lang="en-US" sz="3600" b="1" dirty="0"/>
              <a:t> </a:t>
            </a:r>
            <a:r>
              <a:rPr lang="en-US" sz="3600" b="1" dirty="0" err="1"/>
              <a:t>temporanee</a:t>
            </a:r>
            <a:r>
              <a:rPr lang="en-US" sz="3600" b="1" dirty="0"/>
              <a:t> di cui </a:t>
            </a:r>
            <a:r>
              <a:rPr lang="en-US" sz="3600" b="1" dirty="0" err="1"/>
              <a:t>all’articolo</a:t>
            </a:r>
            <a:r>
              <a:rPr lang="en-US" sz="3600" b="1" dirty="0"/>
              <a:t> 41 </a:t>
            </a:r>
            <a:r>
              <a:rPr lang="en-US" sz="3600" b="1" dirty="0" err="1"/>
              <a:t>potrebbero</a:t>
            </a:r>
            <a:r>
              <a:rPr lang="en-US" sz="3600" b="1" dirty="0"/>
              <a:t> non </a:t>
            </a:r>
            <a:r>
              <a:rPr lang="en-US" sz="3600" b="1" dirty="0" err="1"/>
              <a:t>essere</a:t>
            </a:r>
            <a:r>
              <a:rPr lang="en-US" sz="3600" b="1" dirty="0"/>
              <a:t> </a:t>
            </a:r>
            <a:r>
              <a:rPr lang="en-US" sz="3600" b="1" dirty="0" err="1"/>
              <a:t>vincolanti</a:t>
            </a:r>
            <a:r>
              <a:rPr lang="en-US" sz="3600" b="1" dirty="0"/>
              <a:t> </a:t>
            </a:r>
            <a:r>
              <a:rPr lang="en-US" sz="3600" b="1" dirty="0" err="1"/>
              <a:t>sarebbe</a:t>
            </a:r>
            <a:r>
              <a:rPr lang="en-US" sz="3600" b="1" dirty="0"/>
              <a:t> </a:t>
            </a:r>
            <a:r>
              <a:rPr lang="en-US" sz="3600" b="1" dirty="0" err="1"/>
              <a:t>contraria</a:t>
            </a:r>
            <a:r>
              <a:rPr lang="en-US" sz="3600" b="1" dirty="0"/>
              <a:t> </a:t>
            </a:r>
            <a:r>
              <a:rPr lang="en-US" sz="3600" b="1" dirty="0" err="1"/>
              <a:t>all'oggetto</a:t>
            </a:r>
            <a:r>
              <a:rPr lang="en-US" sz="3600" b="1" dirty="0"/>
              <a:t> e </a:t>
            </a:r>
            <a:r>
              <a:rPr lang="en-US" sz="3600" b="1" dirty="0" err="1"/>
              <a:t>allo</a:t>
            </a:r>
            <a:r>
              <a:rPr lang="en-US" sz="3600" b="1" dirty="0"/>
              <a:t> </a:t>
            </a:r>
            <a:r>
              <a:rPr lang="en-US" sz="3600" b="1" dirty="0" err="1"/>
              <a:t>scopo</a:t>
            </a:r>
            <a:r>
              <a:rPr lang="en-US" sz="3600" b="1" dirty="0"/>
              <a:t> di tale </a:t>
            </a:r>
            <a:r>
              <a:rPr lang="en-US" sz="3600" b="1" dirty="0" err="1"/>
              <a:t>articolo</a:t>
            </a:r>
            <a:r>
              <a:rPr lang="en-US" sz="3600"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err="1"/>
              <a:t>LaGrand</a:t>
            </a:r>
            <a:r>
              <a:rPr lang="it-IT" sz="4000" i="1" dirty="0"/>
              <a:t> (Germania c. Stati Uniti)</a:t>
            </a:r>
          </a:p>
          <a:p>
            <a:pPr lvl="0" algn="ctr">
              <a:defRPr/>
            </a:pPr>
            <a:r>
              <a:rPr lang="it-IT" sz="4000" dirty="0"/>
              <a:t>Sentenza della CIG, 2001</a:t>
            </a:r>
            <a:endParaRPr kumimoji="0" lang="it-IT" sz="40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56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p>
          <a:p>
            <a:pPr marL="0" indent="0" algn="ctr">
              <a:buNone/>
            </a:pPr>
            <a:endParaRPr lang="it-IT" sz="4400" i="1" dirty="0"/>
          </a:p>
          <a:p>
            <a:pPr marL="0" indent="0" algn="ctr">
              <a:buNone/>
            </a:pPr>
            <a:r>
              <a:rPr lang="it-IT" sz="4400" i="1" dirty="0"/>
              <a:t>ibis, </a:t>
            </a:r>
            <a:r>
              <a:rPr lang="it-IT" sz="4400" i="1" dirty="0" err="1"/>
              <a:t>redibis</a:t>
            </a:r>
            <a:r>
              <a:rPr lang="it-IT" sz="4400" i="1" dirty="0"/>
              <a:t> non, </a:t>
            </a:r>
            <a:r>
              <a:rPr lang="it-IT" sz="4400" i="1" dirty="0" err="1"/>
              <a:t>morieris</a:t>
            </a:r>
            <a:r>
              <a:rPr lang="it-IT" sz="4400" i="1" dirty="0"/>
              <a:t> in bello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190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775504"/>
            <a:ext cx="10515600" cy="5401460"/>
          </a:xfrm>
        </p:spPr>
        <p:txBody>
          <a:bodyPr vert="horz" lIns="91440" tIns="45720" rIns="91440" bIns="45720" rtlCol="0">
            <a:normAutofit/>
          </a:bodyPr>
          <a:lstStyle/>
          <a:p>
            <a:pPr marL="0" indent="0" algn="just">
              <a:buNone/>
            </a:pPr>
            <a:r>
              <a:rPr lang="en-US" sz="4800" dirty="0"/>
              <a:t>
</a:t>
            </a:r>
          </a:p>
          <a:p>
            <a:pPr marL="0" indent="0" algn="just">
              <a:buNone/>
            </a:pPr>
            <a:r>
              <a:rPr lang="en-US" sz="5400" dirty="0"/>
              <a:t>Lo </a:t>
            </a:r>
            <a:r>
              <a:rPr lang="en-US" sz="5400" dirty="0" err="1"/>
              <a:t>Stato</a:t>
            </a:r>
            <a:r>
              <a:rPr lang="en-US" sz="5400" dirty="0"/>
              <a:t> Alfa </a:t>
            </a:r>
            <a:r>
              <a:rPr lang="en-US" sz="5400" dirty="0" err="1"/>
              <a:t>ritirerà</a:t>
            </a:r>
            <a:r>
              <a:rPr lang="en-US" sz="5400" dirty="0"/>
              <a:t> le sue </a:t>
            </a:r>
            <a:r>
              <a:rPr lang="en-US" sz="5400" dirty="0" err="1"/>
              <a:t>forze</a:t>
            </a:r>
            <a:r>
              <a:rPr lang="en-US" sz="5400" dirty="0"/>
              <a:t> </a:t>
            </a:r>
            <a:r>
              <a:rPr lang="en-US" sz="5400" dirty="0" err="1"/>
              <a:t>armate</a:t>
            </a:r>
            <a:r>
              <a:rPr lang="en-US" sz="5400" dirty="0"/>
              <a:t> da </a:t>
            </a:r>
            <a:r>
              <a:rPr lang="en-US" sz="5400" dirty="0" err="1"/>
              <a:t>territori</a:t>
            </a:r>
            <a:r>
              <a:rPr lang="en-US" sz="5400" dirty="0"/>
              <a:t> </a:t>
            </a:r>
            <a:r>
              <a:rPr lang="en-US" sz="5400" dirty="0" err="1"/>
              <a:t>dello</a:t>
            </a:r>
            <a:r>
              <a:rPr lang="en-US" sz="5400" dirty="0"/>
              <a:t> </a:t>
            </a:r>
            <a:r>
              <a:rPr lang="en-US" sz="5400" dirty="0" err="1"/>
              <a:t>Stato</a:t>
            </a:r>
            <a:r>
              <a:rPr lang="en-US" sz="5400" dirty="0"/>
              <a:t> Beta </a:t>
            </a:r>
            <a:r>
              <a:rPr lang="en-US" sz="5400" dirty="0" err="1"/>
              <a:t>occupati</a:t>
            </a:r>
            <a:r>
              <a:rPr lang="en-US" sz="5400" dirty="0"/>
              <a:t> </a:t>
            </a:r>
            <a:r>
              <a:rPr lang="en-US" sz="5400" dirty="0" err="1"/>
              <a:t>nel</a:t>
            </a:r>
            <a:r>
              <a:rPr lang="en-US" sz="5400" dirty="0"/>
              <a:t> </a:t>
            </a:r>
            <a:r>
              <a:rPr lang="en-US" sz="5400" dirty="0" err="1"/>
              <a:t>conflitto</a:t>
            </a:r>
            <a:r>
              <a:rPr lang="en-US" sz="5400" dirty="0"/>
              <a:t> del 2022-2023.</a:t>
            </a:r>
            <a:r>
              <a:rPr lang="en-US" sz="3400" dirty="0"/>
              <a:t>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36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775504"/>
            <a:ext cx="10515600" cy="5401460"/>
          </a:xfrm>
        </p:spPr>
        <p:txBody>
          <a:bodyPr vert="horz" lIns="91440" tIns="45720" rIns="91440" bIns="45720" rtlCol="0">
            <a:normAutofit/>
          </a:bodyPr>
          <a:lstStyle/>
          <a:p>
            <a:pPr marL="0" indent="0" algn="just">
              <a:buNone/>
            </a:pPr>
            <a:r>
              <a:rPr lang="en-US" sz="4800" dirty="0"/>
              <a:t>
</a:t>
            </a:r>
          </a:p>
          <a:p>
            <a:pPr marL="0" indent="0" algn="just">
              <a:buNone/>
            </a:pPr>
            <a:r>
              <a:rPr lang="en-US" sz="5400" dirty="0"/>
              <a:t>Lo </a:t>
            </a:r>
            <a:r>
              <a:rPr lang="en-US" sz="5400" dirty="0" err="1"/>
              <a:t>Stato</a:t>
            </a:r>
            <a:r>
              <a:rPr lang="en-US" sz="5400" dirty="0"/>
              <a:t> Alfa </a:t>
            </a:r>
            <a:r>
              <a:rPr lang="en-US" sz="5400" dirty="0" err="1"/>
              <a:t>si</a:t>
            </a:r>
            <a:r>
              <a:rPr lang="en-US" sz="5400" dirty="0"/>
              <a:t> </a:t>
            </a:r>
            <a:r>
              <a:rPr lang="en-US" sz="5400" dirty="0" err="1"/>
              <a:t>impegna</a:t>
            </a:r>
            <a:r>
              <a:rPr lang="en-US" sz="5400" dirty="0"/>
              <a:t> a </a:t>
            </a:r>
            <a:r>
              <a:rPr lang="en-US" sz="5400" dirty="0" err="1"/>
              <a:t>pagare</a:t>
            </a:r>
            <a:r>
              <a:rPr lang="en-US" sz="5400" dirty="0"/>
              <a:t> </a:t>
            </a:r>
            <a:r>
              <a:rPr lang="en-US" sz="5400" dirty="0" err="1"/>
              <a:t>allo</a:t>
            </a:r>
            <a:r>
              <a:rPr lang="en-US" sz="5400" dirty="0"/>
              <a:t> </a:t>
            </a:r>
            <a:r>
              <a:rPr lang="en-US" sz="5400" dirty="0" err="1"/>
              <a:t>Stato</a:t>
            </a:r>
            <a:r>
              <a:rPr lang="en-US" sz="5400" dirty="0"/>
              <a:t> Beta un </a:t>
            </a:r>
            <a:r>
              <a:rPr lang="en-US" sz="5400" dirty="0" err="1"/>
              <a:t>risarcimento</a:t>
            </a:r>
            <a:r>
              <a:rPr lang="en-US" sz="5400" dirty="0"/>
              <a:t> di 10 </a:t>
            </a:r>
            <a:r>
              <a:rPr lang="en-US" sz="5400" dirty="0" err="1"/>
              <a:t>milioni</a:t>
            </a:r>
            <a:r>
              <a:rPr lang="en-US" sz="5400" dirty="0"/>
              <a:t> di </a:t>
            </a:r>
            <a:r>
              <a:rPr lang="en-US" sz="5400" dirty="0" err="1"/>
              <a:t>dollari</a:t>
            </a:r>
            <a:r>
              <a:rPr lang="en-US" sz="5400" dirty="0"/>
              <a:t>.</a:t>
            </a:r>
            <a:r>
              <a:rPr lang="en-US" sz="3400" dirty="0"/>
              <a:t>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13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fontScale="85000" lnSpcReduction="10000"/>
          </a:bodyPr>
          <a:lstStyle/>
          <a:p>
            <a:pPr marL="514350" indent="-514350" algn="just">
              <a:buFont typeface="Arial" panose="020B0604020202020204" pitchFamily="34" charset="0"/>
              <a:buAutoNum type="arabicPeriod"/>
            </a:pPr>
            <a:r>
              <a:rPr lang="it-IT" sz="2400" dirty="0"/>
              <a:t>Un trattato deve essere interpretato in buona fede secondo il significato ordinario da attribuire ai termini del trattato nel loro contesto e alla luce del suo oggetto e del suo scopo. </a:t>
            </a:r>
          </a:p>
          <a:p>
            <a:pPr marL="514350" indent="-514350" algn="just">
              <a:buFont typeface="Arial" panose="020B0604020202020204" pitchFamily="34" charset="0"/>
              <a:buAutoNum type="arabicPeriod"/>
            </a:pPr>
            <a:r>
              <a:rPr lang="it-IT" sz="2400" dirty="0"/>
              <a:t>Il contesto ai fini dell'interpretazione di un trattato comprende, oltre al testo, compresi il preambolo e gli allegati: </a:t>
            </a:r>
          </a:p>
          <a:p>
            <a:pPr marL="971550" lvl="1" indent="-514350" algn="just">
              <a:buFont typeface="+mj-lt"/>
              <a:buAutoNum type="alphaLcParenR"/>
            </a:pPr>
            <a:r>
              <a:rPr lang="it-IT" sz="1900" dirty="0"/>
              <a:t>qualsiasi accordo relativo al trattato che sia stato concluso tra tutte le parti in collegamento alla conclusione del trattato;</a:t>
            </a:r>
          </a:p>
          <a:p>
            <a:pPr marL="971550" lvl="1" indent="-514350" algn="just">
              <a:buFont typeface="+mj-lt"/>
              <a:buAutoNum type="alphaLcParenR"/>
            </a:pPr>
            <a:r>
              <a:rPr lang="it-IT" sz="1900" dirty="0"/>
              <a:t>qualsiasi strumento che sia stato emanato da una o più parti in collegamento alla conclusione del trattato e accettato dalle altre parti come strumento connesso al trattato. </a:t>
            </a:r>
          </a:p>
          <a:p>
            <a:pPr marL="514350" indent="-514350" algn="just">
              <a:buFont typeface="Arial" panose="020B0604020202020204" pitchFamily="34" charset="0"/>
              <a:buAutoNum type="arabicPeriod"/>
            </a:pPr>
            <a:r>
              <a:rPr lang="it-IT" sz="2400" dirty="0"/>
              <a:t>Sono tenuti in conto, insieme al contesto:</a:t>
            </a:r>
          </a:p>
          <a:p>
            <a:pPr marL="971550" lvl="1" indent="-514350" algn="just">
              <a:buFont typeface="+mj-lt"/>
              <a:buAutoNum type="alphaLcParenR"/>
            </a:pPr>
            <a:r>
              <a:rPr lang="it-IT" sz="1900" dirty="0"/>
              <a:t>qualsiasi accordo successivo tra le parti in merito all'interpretazione del trattato o all'applicazione delle sue disposizioni;</a:t>
            </a:r>
          </a:p>
          <a:p>
            <a:pPr marL="971550" lvl="1" indent="-514350" algn="just">
              <a:buFont typeface="+mj-lt"/>
              <a:buAutoNum type="alphaLcParenR"/>
            </a:pPr>
            <a:r>
              <a:rPr lang="it-IT" sz="1900" dirty="0"/>
              <a:t>qualsiasi prassi successiva nell'applicazione del trattato che stabilisca l'accordo delle parti in merito alla sua interpretazione;</a:t>
            </a:r>
          </a:p>
          <a:p>
            <a:pPr marL="971550" lvl="1" indent="-514350" algn="just">
              <a:buFont typeface="+mj-lt"/>
              <a:buAutoNum type="alphaLcParenR"/>
            </a:pPr>
            <a:r>
              <a:rPr lang="it-IT" sz="1900" dirty="0"/>
              <a:t>tutte le pertinenti norme di diritto internazionale applicabili nelle relazioni tra le parti.</a:t>
            </a:r>
          </a:p>
          <a:p>
            <a:pPr marL="514350" indent="-514350" algn="just">
              <a:buFont typeface="Arial" panose="020B0604020202020204" pitchFamily="34" charset="0"/>
              <a:buAutoNum type="arabicPeriod"/>
            </a:pPr>
            <a:r>
              <a:rPr lang="it-IT" sz="2400" dirty="0"/>
              <a:t>Un significato particolare è attribuito a un termine se è accertato che tale era l’intenzione delle parti.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31</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48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825625"/>
            <a:ext cx="10515600" cy="4351338"/>
          </a:xfrm>
        </p:spPr>
        <p:txBody>
          <a:bodyPr vert="horz" lIns="91440" tIns="45720" rIns="91440" bIns="45720" rtlCol="0">
            <a:normAutofit/>
          </a:bodyPr>
          <a:lstStyle/>
          <a:p>
            <a:pPr marL="514350" indent="-514350" algn="just">
              <a:buFont typeface="Arial" panose="020B0604020202020204" pitchFamily="34" charset="0"/>
              <a:buAutoNum type="arabicPeriod"/>
            </a:pPr>
            <a:endParaRPr lang="it-IT" sz="3600" dirty="0"/>
          </a:p>
          <a:p>
            <a:pPr marL="514350" indent="-514350" algn="just">
              <a:buFont typeface="Arial" panose="020B0604020202020204" pitchFamily="34" charset="0"/>
              <a:buAutoNum type="arabicPeriod"/>
            </a:pPr>
            <a:r>
              <a:rPr lang="it-IT" sz="4400" dirty="0"/>
              <a:t>Un trattato deve essere interpretato in buona fede secondo il significato ordinario da attribuire ai </a:t>
            </a:r>
            <a:r>
              <a:rPr lang="it-IT" sz="4400" b="1" dirty="0"/>
              <a:t>termini del trattato </a:t>
            </a:r>
            <a:r>
              <a:rPr lang="it-IT" sz="4400" dirty="0"/>
              <a:t>nel loro </a:t>
            </a:r>
            <a:r>
              <a:rPr lang="it-IT" sz="4400" b="1" dirty="0"/>
              <a:t>contesto</a:t>
            </a:r>
            <a:r>
              <a:rPr lang="it-IT" sz="4400" dirty="0"/>
              <a:t> e alla luce del </a:t>
            </a:r>
            <a:r>
              <a:rPr lang="it-IT" sz="4400" b="1" dirty="0"/>
              <a:t>suo oggetto e del suo scopo</a:t>
            </a:r>
            <a:r>
              <a:rPr lang="it-IT" sz="4400" dirty="0"/>
              <a:t>.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Convenzione di Vienna sul diritto dei trattati</a:t>
            </a:r>
            <a:br>
              <a:rPr lang="it-IT" sz="4000" dirty="0"/>
            </a:br>
            <a:r>
              <a:rPr lang="it-IT" sz="4000" dirty="0"/>
              <a:t>Articolo 31, par. 1</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92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p>
          <a:p>
            <a:pPr marL="0" indent="0" algn="ctr">
              <a:buNone/>
            </a:pPr>
            <a:r>
              <a:rPr lang="it-IT" sz="4400" dirty="0"/>
              <a:t>interpretazione letterale</a:t>
            </a:r>
          </a:p>
          <a:p>
            <a:pPr marL="0" indent="0" algn="ctr">
              <a:buNone/>
            </a:pPr>
            <a:endParaRPr lang="it-IT" sz="4400" i="1" dirty="0"/>
          </a:p>
          <a:p>
            <a:pPr marL="0" indent="0" algn="ctr">
              <a:buNone/>
            </a:pPr>
            <a:r>
              <a:rPr lang="it-IT" sz="4400" i="1" dirty="0"/>
              <a:t>«il significato ordinario da attribuire ai termini del trattato»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98853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7974</TotalTime>
  <Words>1614</Words>
  <Application>Microsoft Macintosh PowerPoint</Application>
  <PresentationFormat>Widescreen</PresentationFormat>
  <Paragraphs>173</Paragraphs>
  <Slides>33</Slides>
  <Notes>33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33</vt:i4>
      </vt:variant>
    </vt:vector>
  </HeadingPairs>
  <TitlesOfParts>
    <vt:vector size="39" baseType="lpstr">
      <vt:lpstr>Arial</vt:lpstr>
      <vt:lpstr>Calibri</vt:lpstr>
      <vt:lpstr>Calibri Light</vt:lpstr>
      <vt:lpstr>Luiss Sans</vt:lpstr>
      <vt:lpstr>Luiss type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in International Law</dc:title>
  <dc:creator>Pierfrancesco Rossi</dc:creator>
  <cp:lastModifiedBy>Pierfrancesco Rossi</cp:lastModifiedBy>
  <cp:revision>190</cp:revision>
  <dcterms:created xsi:type="dcterms:W3CDTF">2023-02-07T10:10:48Z</dcterms:created>
  <dcterms:modified xsi:type="dcterms:W3CDTF">2025-03-18T12:40:13Z</dcterms:modified>
</cp:coreProperties>
</file>