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8" r:id="rId13"/>
    <p:sldId id="290" r:id="rId14"/>
    <p:sldId id="287" r:id="rId15"/>
    <p:sldId id="289" r:id="rId16"/>
    <p:sldId id="291" r:id="rId17"/>
    <p:sldId id="292" r:id="rId18"/>
    <p:sldId id="293" r:id="rId19"/>
    <p:sldId id="294" r:id="rId20"/>
    <p:sldId id="295" r:id="rId21"/>
    <p:sldId id="296" r:id="rId22"/>
    <p:sldId id="29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5"/>
  </p:normalViewPr>
  <p:slideViewPr>
    <p:cSldViewPr snapToGrid="0">
      <p:cViewPr varScale="1">
        <p:scale>
          <a:sx n="101" d="100"/>
          <a:sy n="101" d="100"/>
        </p:scale>
        <p:origin x="90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01/07/25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01/07/25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01/07/25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01/07/25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3200" b="1" dirty="0">
                <a:solidFill>
                  <a:srgbClr val="FF0000"/>
                </a:solidFill>
              </a:rPr>
              <a:t>Diritto del Mercato Unico Europeo</a:t>
            </a:r>
            <a:br>
              <a:rPr lang="it-IT" sz="3200" b="1" dirty="0">
                <a:solidFill>
                  <a:srgbClr val="FF0000"/>
                </a:solidFill>
              </a:rPr>
            </a:br>
            <a:r>
              <a:rPr lang="it-IT" sz="3200" b="1" dirty="0">
                <a:solidFill>
                  <a:srgbClr val="FF000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a:solidFill>
                  <a:srgbClr val="FF0000"/>
                </a:solidFill>
              </a:rPr>
              <a:t>Lezione 8</a:t>
            </a:r>
            <a:endParaRPr lang="it-IT" b="1" dirty="0">
              <a:solidFill>
                <a:srgbClr val="FF0000"/>
              </a:solidFill>
            </a:endParaRPr>
          </a:p>
          <a:p>
            <a:pPr algn="l"/>
            <a:r>
              <a:rPr lang="it-IT" dirty="0"/>
              <a:t>Il distacco dei lavoratori – Parte A</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lstStyle/>
          <a:p>
            <a:r>
              <a:rPr lang="it-IT" b="1" dirty="0">
                <a:solidFill>
                  <a:srgbClr val="00B0F0"/>
                </a:solidFill>
              </a:rPr>
              <a:t>Deroghe</a:t>
            </a:r>
            <a:r>
              <a:rPr lang="it-IT" dirty="0"/>
              <a:t>:</a:t>
            </a:r>
          </a:p>
          <a:p>
            <a:r>
              <a:rPr lang="it-IT" dirty="0"/>
              <a:t>Art. 3, par. 7 e 10, dir 96/71/CE: Gli Stati membri possono prevedere nella loro legislazione condizioni di lavoro che siano più favorevoli ai lavoratori. Direttive di armonizzazione ex. Art. 153 TFUE.</a:t>
            </a:r>
          </a:p>
          <a:p>
            <a:r>
              <a:rPr lang="it-IT" dirty="0"/>
              <a:t>Precisazioni Corte di giustizia:</a:t>
            </a:r>
          </a:p>
          <a:p>
            <a:pPr marL="457200" lvl="1" indent="0">
              <a:buNone/>
            </a:pPr>
            <a:r>
              <a:rPr lang="it-IT" dirty="0"/>
              <a:t>1) L’art. 3, par. 7 della dir. 96/71/CE non può essere interpretato nel senso che lo Stato membro ospitante può imporre alle imprese di altri Stati membri delle condizioni di lavoro che vadano al di là delle norme di protezione minima contenute all’art. 3, par. 1 della detta direttiva. Altrimenti la direttiva può essere privata di effetto utile (Laval, C-341/05, par. 80)</a:t>
            </a:r>
          </a:p>
          <a:p>
            <a:pPr lvl="1"/>
            <a:endParaRPr lang="it-IT" dirty="0"/>
          </a:p>
        </p:txBody>
      </p:sp>
    </p:spTree>
    <p:extLst>
      <p:ext uri="{BB962C8B-B14F-4D97-AF65-F5344CB8AC3E}">
        <p14:creationId xmlns:p14="http://schemas.microsoft.com/office/powerpoint/2010/main" val="652966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lstStyle/>
          <a:p>
            <a:r>
              <a:rPr lang="it-IT" b="1" dirty="0">
                <a:solidFill>
                  <a:srgbClr val="00B0F0"/>
                </a:solidFill>
              </a:rPr>
              <a:t>Deroghe</a:t>
            </a:r>
            <a:r>
              <a:rPr lang="it-IT" dirty="0"/>
              <a:t>:</a:t>
            </a:r>
          </a:p>
          <a:p>
            <a:r>
              <a:rPr lang="it-IT" dirty="0"/>
              <a:t>Art. 3, par. 7, dir 96/71/CE: Gli Stati membri possono prevedere nella loro legislazione condizioni di lavoro che siano più favorevoli ai lavoratori. Direttive di armonizzazione ex. Art. 153 TFUE.</a:t>
            </a:r>
          </a:p>
          <a:p>
            <a:r>
              <a:rPr lang="it-IT" dirty="0"/>
              <a:t>Precisazioni Corte di giustizia:</a:t>
            </a:r>
          </a:p>
          <a:p>
            <a:pPr marL="457200" lvl="1" indent="0">
              <a:buNone/>
            </a:pPr>
            <a:r>
              <a:rPr lang="it-IT" dirty="0"/>
              <a:t>2) L’art. 3, par. 7, dir. 96/71/CE mira a salvaguardare l’applicazione ai lavoratori distaccati di condizioni più favorevoli, nelle materie menzionate all’art. 3, par. 1, di cui questi lavoratori già beneficiassero in forza della legislazione e i contratti collettivi vigenti nello Stato membro di provenienza (Laval, C-341/05, par. 80 e 81 e </a:t>
            </a:r>
            <a:r>
              <a:rPr lang="it-IT" dirty="0" err="1"/>
              <a:t>Ruffert</a:t>
            </a:r>
            <a:r>
              <a:rPr lang="it-IT" dirty="0"/>
              <a:t>, C-346/06, par. 33 e 34)</a:t>
            </a:r>
          </a:p>
          <a:p>
            <a:pPr lvl="1"/>
            <a:endParaRPr lang="it-IT" dirty="0"/>
          </a:p>
        </p:txBody>
      </p:sp>
    </p:spTree>
    <p:extLst>
      <p:ext uri="{BB962C8B-B14F-4D97-AF65-F5344CB8AC3E}">
        <p14:creationId xmlns:p14="http://schemas.microsoft.com/office/powerpoint/2010/main" val="1195989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normAutofit fontScale="92500" lnSpcReduction="20000"/>
          </a:bodyPr>
          <a:lstStyle/>
          <a:p>
            <a:r>
              <a:rPr lang="it-IT" b="1" dirty="0">
                <a:solidFill>
                  <a:srgbClr val="00B0F0"/>
                </a:solidFill>
              </a:rPr>
              <a:t>Deroghe</a:t>
            </a:r>
            <a:r>
              <a:rPr lang="it-IT" dirty="0"/>
              <a:t>:</a:t>
            </a:r>
          </a:p>
          <a:p>
            <a:r>
              <a:rPr lang="it-IT" dirty="0"/>
              <a:t>Art. 3, par. 10, dir 96/71/CE:</a:t>
            </a:r>
          </a:p>
          <a:p>
            <a:r>
              <a:rPr lang="it-IT" dirty="0"/>
              <a:t>La presente direttiva non osta a che gli Stati membri, nel rispetto del trattato, impongano alle imprese nazionali ed a quelle di altri Stati, in pari misura:</a:t>
            </a:r>
          </a:p>
          <a:p>
            <a:pPr marL="514350" indent="-514350">
              <a:buFont typeface="+mj-lt"/>
              <a:buAutoNum type="alphaLcPeriod"/>
            </a:pPr>
            <a:r>
              <a:rPr lang="it-IT" dirty="0"/>
              <a:t>condizioni di lavoro e di occupazione riguardanti materie diverse da quelle contemplate al paragrafo 1, primo comma del presente articolo laddove si tratti di disposizioni di ordine pubblico;</a:t>
            </a:r>
          </a:p>
          <a:p>
            <a:pPr marL="514350" indent="-514350">
              <a:buFont typeface="+mj-lt"/>
              <a:buAutoNum type="alphaLcPeriod"/>
            </a:pPr>
            <a:r>
              <a:rPr lang="it-IT" dirty="0"/>
              <a:t>condizioni di lavoro e di occupazione stabilite in contratti collettivi o arbitrati a norma del paragrafo 8 riguardanti attività diverse da quelle contemplate dall'allegato.</a:t>
            </a:r>
            <a:br>
              <a:rPr lang="it-IT" dirty="0"/>
            </a:br>
            <a:endParaRPr lang="it-IT" dirty="0"/>
          </a:p>
        </p:txBody>
      </p:sp>
    </p:spTree>
    <p:extLst>
      <p:ext uri="{BB962C8B-B14F-4D97-AF65-F5344CB8AC3E}">
        <p14:creationId xmlns:p14="http://schemas.microsoft.com/office/powerpoint/2010/main" val="1916110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normAutofit/>
          </a:bodyPr>
          <a:lstStyle/>
          <a:p>
            <a:r>
              <a:rPr lang="it-IT" b="1" dirty="0">
                <a:solidFill>
                  <a:srgbClr val="00B0F0"/>
                </a:solidFill>
              </a:rPr>
              <a:t>Deroghe</a:t>
            </a:r>
            <a:r>
              <a:rPr lang="it-IT" dirty="0"/>
              <a:t>:</a:t>
            </a:r>
          </a:p>
          <a:p>
            <a:r>
              <a:rPr lang="it-IT" dirty="0"/>
              <a:t>Considerando n. 20, dir 96/71/CE:</a:t>
            </a:r>
          </a:p>
          <a:p>
            <a:pPr algn="just"/>
            <a:r>
              <a:rPr lang="it-IT" dirty="0"/>
              <a:t>la presente direttiva non interessa gli accordi conclusi dalla Comunità con paesi terzi né le normative degli Stati membri relative all'accesso ai loro territori da parte di prestatori di servizi di paesi terzi; che la presente direttiva lascia inoltre impregiudicate le legislazioni nazionali relative alle condizioni di ingresso, di residenza e di occupazione per i lavoratori di paesi terzi</a:t>
            </a:r>
          </a:p>
        </p:txBody>
      </p:sp>
    </p:spTree>
    <p:extLst>
      <p:ext uri="{BB962C8B-B14F-4D97-AF65-F5344CB8AC3E}">
        <p14:creationId xmlns:p14="http://schemas.microsoft.com/office/powerpoint/2010/main" val="1352465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C15D4D-DDBF-26D2-1DC7-640F572CAF63}"/>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DA898FBC-D9E9-EBBB-A373-337749C295E5}"/>
              </a:ext>
            </a:extLst>
          </p:cNvPr>
          <p:cNvSpPr>
            <a:spLocks noGrp="1"/>
          </p:cNvSpPr>
          <p:nvPr>
            <p:ph idx="1"/>
          </p:nvPr>
        </p:nvSpPr>
        <p:spPr>
          <a:xfrm>
            <a:off x="838200" y="1825625"/>
            <a:ext cx="10515600" cy="4667250"/>
          </a:xfrm>
        </p:spPr>
        <p:txBody>
          <a:bodyPr>
            <a:normAutofit lnSpcReduction="10000"/>
          </a:bodyPr>
          <a:lstStyle/>
          <a:p>
            <a:r>
              <a:rPr lang="it-IT" b="1" dirty="0">
                <a:solidFill>
                  <a:srgbClr val="00B0F0"/>
                </a:solidFill>
                <a:latin typeface="Calibri" panose="020F0502020204030204" pitchFamily="34" charset="0"/>
                <a:cs typeface="Calibri" panose="020F0502020204030204" pitchFamily="34" charset="0"/>
              </a:rPr>
              <a:t>Cooperazione amministrativa </a:t>
            </a:r>
            <a:r>
              <a:rPr lang="it-IT" dirty="0">
                <a:latin typeface="Calibri" panose="020F0502020204030204" pitchFamily="34" charset="0"/>
                <a:cs typeface="Calibri" panose="020F0502020204030204" pitchFamily="34" charset="0"/>
              </a:rPr>
              <a:t>(Art. 4): </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Ai fini dell'attuazione della presente direttiva, gli Stati membri, designano uno o più uffici di collegamento o uno o più organismi nazionali competenti.</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Gli Stati membri predispongono una cooperazione tra le amministrazioni pubbliche competenti per la vigilanza sulle condizioni di lavoro e di occupazione di cui all'articolo 3. </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Tale cooperazione consiste, in particolare, nel rispondere alle richieste motivate di informazioni da parte di dette amministrazioni a proposito della cessione temporanea transnazionale di lavoratori, compresi gli abusi evidenti o presunti casi di attività transnazionali illegali.</a:t>
            </a:r>
          </a:p>
          <a:p>
            <a:pPr marL="0" indent="0">
              <a:buNone/>
            </a:pPr>
            <a:endParaRPr lang="it-IT" dirty="0"/>
          </a:p>
        </p:txBody>
      </p:sp>
    </p:spTree>
    <p:extLst>
      <p:ext uri="{BB962C8B-B14F-4D97-AF65-F5344CB8AC3E}">
        <p14:creationId xmlns:p14="http://schemas.microsoft.com/office/powerpoint/2010/main" val="4149538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206BC4-8EE6-AD8F-1A37-05189307F96C}"/>
              </a:ext>
            </a:extLst>
          </p:cNvPr>
          <p:cNvSpPr>
            <a:spLocks noGrp="1"/>
          </p:cNvSpPr>
          <p:nvPr>
            <p:ph type="title"/>
          </p:nvPr>
        </p:nvSpPr>
        <p:spPr>
          <a:xfrm>
            <a:off x="838200" y="365126"/>
            <a:ext cx="10515600" cy="1112946"/>
          </a:xfrm>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12D09A84-2506-6354-31FD-843039B06B6E}"/>
              </a:ext>
            </a:extLst>
          </p:cNvPr>
          <p:cNvSpPr>
            <a:spLocks noGrp="1"/>
          </p:cNvSpPr>
          <p:nvPr>
            <p:ph idx="1"/>
          </p:nvPr>
        </p:nvSpPr>
        <p:spPr>
          <a:xfrm>
            <a:off x="838200" y="1703540"/>
            <a:ext cx="10515600" cy="4473423"/>
          </a:xfrm>
        </p:spPr>
        <p:txBody>
          <a:bodyPr/>
          <a:lstStyle/>
          <a:p>
            <a:r>
              <a:rPr lang="it-IT" b="1" dirty="0">
                <a:solidFill>
                  <a:srgbClr val="00B0F0"/>
                </a:solidFill>
              </a:rPr>
              <a:t>Tutela giurisdizionale dei lavoratori</a:t>
            </a:r>
            <a:r>
              <a:rPr lang="it-IT" dirty="0"/>
              <a:t>:</a:t>
            </a:r>
          </a:p>
          <a:p>
            <a:pPr algn="just"/>
            <a:r>
              <a:rPr lang="it-IT" b="0" i="0" u="none" strike="noStrike" dirty="0">
                <a:solidFill>
                  <a:srgbClr val="000000"/>
                </a:solidFill>
                <a:effectLst/>
                <a:latin typeface="Calibri" panose="020F0502020204030204" pitchFamily="34" charset="0"/>
                <a:cs typeface="Calibri" panose="020F0502020204030204" pitchFamily="34" charset="0"/>
              </a:rPr>
              <a:t>Per far valere il diritto alle condizioni di lavoro e di occupazione garantite all'articolo 3 può essere promosso un procedimento giudiziario nello Stato membro nel cui territorio il lavoratore è o era distaccato, ferma restando, se del caso, la facoltà di promuovere, in base alle convenzioni internazionali vigenti in materia di competenza giudiziaria, un procedimento giudiziario in un altro Stato.</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2957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381AC8-2CC8-CF68-4113-A64D5B5CD805}"/>
              </a:ext>
            </a:extLst>
          </p:cNvPr>
          <p:cNvSpPr>
            <a:spLocks noGrp="1"/>
          </p:cNvSpPr>
          <p:nvPr>
            <p:ph type="title"/>
          </p:nvPr>
        </p:nvSpPr>
        <p:spPr/>
        <p:txBody>
          <a:bodyPr/>
          <a:lstStyle/>
          <a:p>
            <a:r>
              <a:rPr lang="it-IT" b="1" dirty="0">
                <a:solidFill>
                  <a:srgbClr val="FF0000"/>
                </a:solidFill>
              </a:rPr>
              <a:t>Direttiva 2014/67/UE</a:t>
            </a:r>
          </a:p>
        </p:txBody>
      </p:sp>
      <p:sp>
        <p:nvSpPr>
          <p:cNvPr id="3" name="Segnaposto contenuto 2">
            <a:extLst>
              <a:ext uri="{FF2B5EF4-FFF2-40B4-BE49-F238E27FC236}">
                <a16:creationId xmlns:a16="http://schemas.microsoft.com/office/drawing/2014/main" id="{7E31615A-CC26-1E36-C372-6CAD1D370DF0}"/>
              </a:ext>
            </a:extLst>
          </p:cNvPr>
          <p:cNvSpPr>
            <a:spLocks noGrp="1"/>
          </p:cNvSpPr>
          <p:nvPr>
            <p:ph idx="1"/>
          </p:nvPr>
        </p:nvSpPr>
        <p:spPr/>
        <p:txBody>
          <a:bodyPr>
            <a:normAutofit lnSpcReduction="10000"/>
          </a:bodyPr>
          <a:lstStyle/>
          <a:p>
            <a:r>
              <a:rPr lang="it-IT" b="1" dirty="0">
                <a:solidFill>
                  <a:srgbClr val="00B0F0"/>
                </a:solidFill>
              </a:rPr>
              <a:t>Obiettivi</a:t>
            </a:r>
            <a:r>
              <a:rPr lang="it-IT" dirty="0"/>
              <a:t>:</a:t>
            </a:r>
          </a:p>
          <a:p>
            <a:pPr algn="just"/>
            <a:r>
              <a:rPr lang="it-IT" b="0" i="0" u="none" strike="noStrike" dirty="0">
                <a:solidFill>
                  <a:srgbClr val="333333"/>
                </a:solidFill>
                <a:effectLst/>
              </a:rPr>
              <a:t>migliorare e uniformare l'applicazione nella pratica della direttiva 96/71/CE</a:t>
            </a:r>
          </a:p>
          <a:p>
            <a:pPr algn="just"/>
            <a:r>
              <a:rPr lang="it-IT" b="0" i="0" u="none" strike="noStrike" dirty="0">
                <a:solidFill>
                  <a:srgbClr val="333333"/>
                </a:solidFill>
                <a:effectLst/>
              </a:rPr>
              <a:t>facilitare l'esercizio della libertà di prestazione di servizi e a creare condizioni di concorrenza leale tra i prestatori di servizi, sostenendo in tal modo il funzionamento del mercato interno</a:t>
            </a:r>
          </a:p>
          <a:p>
            <a:pPr algn="just"/>
            <a:r>
              <a:rPr lang="it-IT" b="0" i="0" u="none" strike="noStrike" dirty="0">
                <a:solidFill>
                  <a:srgbClr val="333333"/>
                </a:solidFill>
                <a:effectLst/>
              </a:rPr>
              <a:t>prevenire e sanzionare ogni violazione ed elusione delle norme vigenti, e lascia impregiudicato l'ambito di applicazione della direttiva 96/71/CE</a:t>
            </a:r>
          </a:p>
          <a:p>
            <a:pPr algn="just"/>
            <a:r>
              <a:rPr lang="it-IT" dirty="0">
                <a:solidFill>
                  <a:srgbClr val="333333"/>
                </a:solidFill>
              </a:rPr>
              <a:t>Prevenire i «finti distacchi»</a:t>
            </a:r>
            <a:endParaRPr lang="it-IT" dirty="0"/>
          </a:p>
        </p:txBody>
      </p:sp>
    </p:spTree>
    <p:extLst>
      <p:ext uri="{BB962C8B-B14F-4D97-AF65-F5344CB8AC3E}">
        <p14:creationId xmlns:p14="http://schemas.microsoft.com/office/powerpoint/2010/main" val="245042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4AE0DA-89E9-EE52-F9EA-99BF1560D44E}"/>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F29B4FC4-679E-5F79-67F2-1C9B632B12DF}"/>
              </a:ext>
            </a:extLst>
          </p:cNvPr>
          <p:cNvSpPr>
            <a:spLocks noGrp="1"/>
          </p:cNvSpPr>
          <p:nvPr>
            <p:ph idx="1"/>
          </p:nvPr>
        </p:nvSpPr>
        <p:spPr/>
        <p:txBody>
          <a:bodyPr/>
          <a:lstStyle/>
          <a:p>
            <a:r>
              <a:rPr lang="it-IT" b="1" dirty="0">
                <a:solidFill>
                  <a:srgbClr val="00B0F0"/>
                </a:solidFill>
              </a:rPr>
              <a:t>Nozione di finto distacco</a:t>
            </a:r>
            <a:r>
              <a:rPr lang="it-IT" dirty="0"/>
              <a:t>:</a:t>
            </a:r>
          </a:p>
          <a:p>
            <a:pPr marL="514350" indent="-514350">
              <a:buAutoNum type="alphaLcParenR"/>
            </a:pPr>
            <a:r>
              <a:rPr lang="it-IT" dirty="0"/>
              <a:t>Lavori eseguiti da imprese che, pur apparendo formalmente stabilite in un altro Stato membro, in realtà hanno il loro centro principale di attività nello Stato membro nel quale è effettuata la prestazione </a:t>
            </a:r>
          </a:p>
          <a:p>
            <a:pPr marL="514350" indent="-514350">
              <a:buAutoNum type="alphaLcParenR"/>
            </a:pPr>
            <a:r>
              <a:rPr lang="it-IT" dirty="0"/>
              <a:t>Prestazioni di servizi effettuate con lavoratori che non sono temporaneamente inviati da un altro Stato membro, ma che erano in realtà residenti nello Stato membro ospitante già prima dell’inizio delle esecuzione dell’opera.</a:t>
            </a:r>
          </a:p>
        </p:txBody>
      </p:sp>
    </p:spTree>
    <p:extLst>
      <p:ext uri="{BB962C8B-B14F-4D97-AF65-F5344CB8AC3E}">
        <p14:creationId xmlns:p14="http://schemas.microsoft.com/office/powerpoint/2010/main" val="2077229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4B38E-B675-F1B4-70B5-7052D34DB4EB}"/>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B5E552D4-C52A-8FC3-2D6F-6F45CCC82943}"/>
              </a:ext>
            </a:extLst>
          </p:cNvPr>
          <p:cNvSpPr>
            <a:spLocks noGrp="1"/>
          </p:cNvSpPr>
          <p:nvPr>
            <p:ph idx="1"/>
          </p:nvPr>
        </p:nvSpPr>
        <p:spPr>
          <a:xfrm>
            <a:off x="838200" y="1528175"/>
            <a:ext cx="10515600" cy="4964700"/>
          </a:xfrm>
        </p:spPr>
        <p:txBody>
          <a:bodyPr>
            <a:normAutofit fontScale="92500" lnSpcReduction="10000"/>
          </a:bodyPr>
          <a:lstStyle/>
          <a:p>
            <a:r>
              <a:rPr lang="it-IT" dirty="0">
                <a:solidFill>
                  <a:srgbClr val="FF0000"/>
                </a:solidFill>
              </a:rPr>
              <a:t>Come valutare se una determinata situazione corrisponda a un autentico distacco di lavoratori? </a:t>
            </a:r>
          </a:p>
          <a:p>
            <a:r>
              <a:rPr lang="it-IT" dirty="0">
                <a:solidFill>
                  <a:schemeClr val="tx1">
                    <a:lumMod val="95000"/>
                    <a:lumOff val="5000"/>
                  </a:schemeClr>
                </a:solidFill>
              </a:rPr>
              <a:t>Art. 4, par. 2, dir. 2014/67/UE</a:t>
            </a:r>
          </a:p>
          <a:p>
            <a:r>
              <a:rPr lang="it-IT" b="1" dirty="0">
                <a:solidFill>
                  <a:srgbClr val="00B0F0"/>
                </a:solidFill>
              </a:rPr>
              <a:t>Ipotesi di abuso n. 1:</a:t>
            </a:r>
            <a:r>
              <a:rPr lang="it-IT" dirty="0"/>
              <a:t> simulare un distacco da parte di un’impresa formalmente stabilita in un altro Stato membro (presenza soltanto formale)</a:t>
            </a:r>
          </a:p>
          <a:p>
            <a:r>
              <a:rPr lang="it-IT" dirty="0"/>
              <a:t>Fattori per stabilire se effettivamente l’azienda è stabilita nello Stato membro a partire dal quale è disposto il distacco dei lavoratori:</a:t>
            </a:r>
          </a:p>
          <a:p>
            <a:pPr lvl="1"/>
            <a:r>
              <a:rPr lang="it-IT" dirty="0">
                <a:solidFill>
                  <a:schemeClr val="tx1">
                    <a:lumMod val="95000"/>
                    <a:lumOff val="5000"/>
                  </a:schemeClr>
                </a:solidFill>
              </a:rPr>
              <a:t>L</a:t>
            </a:r>
            <a:r>
              <a:rPr lang="it-IT" b="0" i="0" u="none" strike="noStrike" dirty="0">
                <a:solidFill>
                  <a:schemeClr val="tx1">
                    <a:lumMod val="95000"/>
                    <a:lumOff val="5000"/>
                  </a:schemeClr>
                </a:solidFill>
                <a:effectLst/>
              </a:rPr>
              <a:t>uogo in cui l'impresa ha la propria sede legale e amministrativa, domicilio fiscale o contributivo</a:t>
            </a:r>
          </a:p>
          <a:p>
            <a:pPr lvl="1"/>
            <a:r>
              <a:rPr lang="it-IT" b="0" i="0" u="none" strike="noStrike" dirty="0">
                <a:solidFill>
                  <a:schemeClr val="tx1">
                    <a:lumMod val="95000"/>
                    <a:lumOff val="5000"/>
                  </a:schemeClr>
                </a:solidFill>
                <a:effectLst/>
              </a:rPr>
              <a:t>Luogo in cui i lavoratori distaccati sono assunti</a:t>
            </a:r>
          </a:p>
          <a:p>
            <a:pPr lvl="1"/>
            <a:r>
              <a:rPr lang="it-IT" dirty="0">
                <a:solidFill>
                  <a:schemeClr val="tx1">
                    <a:lumMod val="95000"/>
                    <a:lumOff val="5000"/>
                  </a:schemeClr>
                </a:solidFill>
              </a:rPr>
              <a:t>Legge applicabile ai contratti con i clienti dell’impresa,</a:t>
            </a:r>
          </a:p>
          <a:p>
            <a:pPr lvl="1"/>
            <a:r>
              <a:rPr lang="it-IT" b="0" i="0" u="none" strike="noStrike" dirty="0">
                <a:solidFill>
                  <a:schemeClr val="tx1">
                    <a:lumMod val="95000"/>
                    <a:lumOff val="5000"/>
                  </a:schemeClr>
                </a:solidFill>
                <a:effectLst/>
              </a:rPr>
              <a:t>Luogo in cui l’impresa esercita la sua attività principale e luogo in cui è impiegato il suo personale amministrativo</a:t>
            </a:r>
          </a:p>
          <a:p>
            <a:pPr lvl="1"/>
            <a:r>
              <a:rPr lang="it-IT" dirty="0">
                <a:solidFill>
                  <a:schemeClr val="tx1">
                    <a:lumMod val="95000"/>
                    <a:lumOff val="5000"/>
                  </a:schemeClr>
                </a:solidFill>
              </a:rPr>
              <a:t>Numero di contratti o fatturato realizzato nello Stato di apparente stabilimento</a:t>
            </a:r>
            <a:endParaRPr lang="it-IT" b="0" i="0" u="none" strike="noStrike" dirty="0">
              <a:solidFill>
                <a:schemeClr val="tx1">
                  <a:lumMod val="95000"/>
                  <a:lumOff val="5000"/>
                </a:schemeClr>
              </a:solidFill>
              <a:effectLst/>
            </a:endParaRPr>
          </a:p>
          <a:p>
            <a:endParaRPr lang="it-IT" dirty="0"/>
          </a:p>
          <a:p>
            <a:endParaRPr lang="it-IT" dirty="0"/>
          </a:p>
        </p:txBody>
      </p:sp>
    </p:spTree>
    <p:extLst>
      <p:ext uri="{BB962C8B-B14F-4D97-AF65-F5344CB8AC3E}">
        <p14:creationId xmlns:p14="http://schemas.microsoft.com/office/powerpoint/2010/main" val="485086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4B38E-B675-F1B4-70B5-7052D34DB4EB}"/>
              </a:ext>
            </a:extLst>
          </p:cNvPr>
          <p:cNvSpPr>
            <a:spLocks noGrp="1"/>
          </p:cNvSpPr>
          <p:nvPr>
            <p:ph type="title"/>
          </p:nvPr>
        </p:nvSpPr>
        <p:spPr>
          <a:xfrm>
            <a:off x="1397000" y="202612"/>
            <a:ext cx="10515600" cy="1325563"/>
          </a:xfrm>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B5E552D4-C52A-8FC3-2D6F-6F45CCC82943}"/>
              </a:ext>
            </a:extLst>
          </p:cNvPr>
          <p:cNvSpPr>
            <a:spLocks noGrp="1"/>
          </p:cNvSpPr>
          <p:nvPr>
            <p:ph idx="1"/>
          </p:nvPr>
        </p:nvSpPr>
        <p:spPr>
          <a:xfrm>
            <a:off x="838200" y="1528175"/>
            <a:ext cx="10515600" cy="4964700"/>
          </a:xfrm>
        </p:spPr>
        <p:txBody>
          <a:bodyPr>
            <a:normAutofit fontScale="77500" lnSpcReduction="20000"/>
          </a:bodyPr>
          <a:lstStyle/>
          <a:p>
            <a:r>
              <a:rPr lang="it-IT" dirty="0">
                <a:solidFill>
                  <a:srgbClr val="FF0000"/>
                </a:solidFill>
              </a:rPr>
              <a:t>Come valutare se una determinata situazione corrisponda a un autentico distacco di lavoratori? </a:t>
            </a:r>
          </a:p>
          <a:p>
            <a:r>
              <a:rPr lang="it-IT" dirty="0">
                <a:solidFill>
                  <a:schemeClr val="tx1">
                    <a:lumMod val="95000"/>
                    <a:lumOff val="5000"/>
                  </a:schemeClr>
                </a:solidFill>
              </a:rPr>
              <a:t>Art. 4, par. 3, dir. 2014/67/UE</a:t>
            </a:r>
          </a:p>
          <a:p>
            <a:r>
              <a:rPr lang="it-IT" b="1" dirty="0">
                <a:solidFill>
                  <a:srgbClr val="00B0F0"/>
                </a:solidFill>
              </a:rPr>
              <a:t>Ipotesi di abuso n. 2:</a:t>
            </a:r>
            <a:r>
              <a:rPr lang="it-IT" dirty="0"/>
              <a:t> una impresa effettivamente stabilita in un altro Stato membro, impiega lavoratori residenti nello Stato membro nel quale verrà eseguita la prestazione ma li fa figurare come lavoratori distaccati dallo Stato membro in cui ha sede l’impresa stessa.</a:t>
            </a:r>
          </a:p>
          <a:p>
            <a:pPr algn="just"/>
            <a:r>
              <a:rPr lang="it-IT" dirty="0"/>
              <a:t>Fattori per stabilire per verificare l’effettivo distacco, ovvero il carattere temporaneo del lavoratore sullo Stato membro in cui si esegue la prestazione:</a:t>
            </a:r>
          </a:p>
          <a:p>
            <a:pPr lvl="1"/>
            <a:r>
              <a:rPr lang="it-IT" b="0" i="0" u="none" strike="noStrike" dirty="0">
                <a:solidFill>
                  <a:srgbClr val="333333"/>
                </a:solidFill>
                <a:effectLst/>
                <a:latin typeface="Calibri" panose="020F0502020204030204" pitchFamily="34" charset="0"/>
                <a:cs typeface="Calibri" panose="020F0502020204030204" pitchFamily="34" charset="0"/>
              </a:rPr>
              <a:t>L'attività lavorativa è svolta per un periodo di tempo limitato in un altro Stato membro;</a:t>
            </a:r>
          </a:p>
          <a:p>
            <a:pPr lvl="1"/>
            <a:r>
              <a:rPr lang="it-IT" dirty="0">
                <a:solidFill>
                  <a:srgbClr val="333333"/>
                </a:solidFill>
                <a:latin typeface="Calibri" panose="020F0502020204030204" pitchFamily="34" charset="0"/>
                <a:cs typeface="Calibri" panose="020F0502020204030204" pitchFamily="34" charset="0"/>
              </a:rPr>
              <a:t>Data di inizio del distacco</a:t>
            </a:r>
          </a:p>
          <a:p>
            <a:pPr lvl="1"/>
            <a:r>
              <a:rPr lang="it-IT" b="0" i="0" u="none" strike="noStrike" dirty="0">
                <a:solidFill>
                  <a:srgbClr val="333333"/>
                </a:solidFill>
                <a:effectLst/>
                <a:latin typeface="Calibri" panose="020F0502020204030204" pitchFamily="34" charset="0"/>
                <a:cs typeface="Calibri" panose="020F0502020204030204" pitchFamily="34" charset="0"/>
              </a:rPr>
              <a:t>il lavoratore distaccato ritorna o si prevede che riprenda la sua attività nello Stato membro da cui è stato distaccato dopo aver effettuato i lavori o prestato i servizi per i quali è stato distaccato</a:t>
            </a:r>
          </a:p>
          <a:p>
            <a:pPr lvl="1"/>
            <a:r>
              <a:rPr lang="it-IT" dirty="0">
                <a:solidFill>
                  <a:srgbClr val="333333"/>
                </a:solidFill>
                <a:latin typeface="Calibri" panose="020F0502020204030204" pitchFamily="34" charset="0"/>
                <a:cs typeface="Calibri" panose="020F0502020204030204" pitchFamily="34" charset="0"/>
              </a:rPr>
              <a:t>Natura delle attività</a:t>
            </a:r>
          </a:p>
          <a:p>
            <a:pPr lvl="1"/>
            <a:r>
              <a:rPr lang="it-IT" dirty="0">
                <a:solidFill>
                  <a:srgbClr val="333333"/>
                </a:solidFill>
                <a:latin typeface="Calibri" panose="020F0502020204030204" pitchFamily="34" charset="0"/>
                <a:cs typeface="Calibri" panose="020F0502020204030204" pitchFamily="34" charset="0"/>
              </a:rPr>
              <a:t>Rimborso delle spese di viaggio, vitto e alloggio</a:t>
            </a:r>
          </a:p>
          <a:p>
            <a:pPr lvl="1"/>
            <a:r>
              <a:rPr lang="it-IT" b="0" i="0" u="none" strike="noStrike" dirty="0">
                <a:solidFill>
                  <a:srgbClr val="333333"/>
                </a:solidFill>
                <a:effectLst/>
                <a:latin typeface="Calibri" panose="020F0502020204030204" pitchFamily="34" charset="0"/>
                <a:cs typeface="Calibri" panose="020F0502020204030204" pitchFamily="34" charset="0"/>
              </a:rPr>
              <a:t>eventuali periodi precedenti in cui il posto è stato occupato dallo stesso o da un altro lavoratore (distaccato).</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333645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fontScale="90000"/>
          </a:bodyPr>
          <a:lstStyle/>
          <a:p>
            <a:r>
              <a:rPr lang="it-IT" b="1" dirty="0">
                <a:solidFill>
                  <a:srgbClr val="FF0000"/>
                </a:solidFill>
              </a:rPr>
              <a:t>Problematiche inerenti il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p:txBody>
          <a:bodyPr>
            <a:normAutofit lnSpcReduction="10000"/>
          </a:bodyPr>
          <a:lstStyle/>
          <a:p>
            <a:r>
              <a:rPr lang="it-IT" dirty="0"/>
              <a:t>Problema della legge applicabile.</a:t>
            </a:r>
          </a:p>
          <a:p>
            <a:r>
              <a:rPr lang="it-IT" dirty="0"/>
              <a:t>Eliminare le incertezze caso per caso:</a:t>
            </a:r>
          </a:p>
          <a:p>
            <a:pPr lvl="1"/>
            <a:r>
              <a:rPr lang="it-IT" dirty="0"/>
              <a:t>Direttive: codifica giurisprudenza della Corte di giustizia</a:t>
            </a:r>
          </a:p>
          <a:p>
            <a:r>
              <a:rPr lang="it-IT" dirty="0"/>
              <a:t>Attori in gioco:</a:t>
            </a:r>
          </a:p>
          <a:p>
            <a:pPr lvl="1"/>
            <a:r>
              <a:rPr lang="it-IT" dirty="0"/>
              <a:t>Imprese/datori di lavoro</a:t>
            </a:r>
          </a:p>
          <a:p>
            <a:pPr lvl="1"/>
            <a:r>
              <a:rPr lang="it-IT" dirty="0"/>
              <a:t>Lavoratori</a:t>
            </a:r>
          </a:p>
          <a:p>
            <a:pPr lvl="1"/>
            <a:r>
              <a:rPr lang="it-IT" dirty="0"/>
              <a:t>Amministrazioni nazionali di controllo</a:t>
            </a:r>
          </a:p>
          <a:p>
            <a:r>
              <a:rPr lang="it-IT" dirty="0"/>
              <a:t>Esigenza di contemperare due importantissimi interessi pubblici:</a:t>
            </a:r>
          </a:p>
          <a:p>
            <a:pPr marL="971550" lvl="1" indent="-514350">
              <a:buAutoNum type="arabicPeriod"/>
            </a:pPr>
            <a:r>
              <a:rPr lang="it-IT" dirty="0"/>
              <a:t>Tutela dei lavoratori</a:t>
            </a:r>
          </a:p>
          <a:p>
            <a:pPr marL="971550" lvl="1" indent="-514350">
              <a:buAutoNum type="arabicPeriod"/>
            </a:pPr>
            <a:r>
              <a:rPr lang="it-IT" dirty="0"/>
              <a:t>Libertà di prestazione dei servizi da parte delle imprese</a:t>
            </a:r>
          </a:p>
          <a:p>
            <a:pPr marL="0" indent="0">
              <a:buNone/>
            </a:pPr>
            <a:endParaRPr lang="it-IT" dirty="0"/>
          </a:p>
        </p:txBody>
      </p:sp>
    </p:spTree>
    <p:extLst>
      <p:ext uri="{BB962C8B-B14F-4D97-AF65-F5344CB8AC3E}">
        <p14:creationId xmlns:p14="http://schemas.microsoft.com/office/powerpoint/2010/main" val="446130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117C99-FC4F-1F26-AC40-A35FCC03D540}"/>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9B9E0187-231B-D39A-5B85-AF3CF5565107}"/>
              </a:ext>
            </a:extLst>
          </p:cNvPr>
          <p:cNvSpPr>
            <a:spLocks noGrp="1"/>
          </p:cNvSpPr>
          <p:nvPr>
            <p:ph idx="1"/>
          </p:nvPr>
        </p:nvSpPr>
        <p:spPr/>
        <p:txBody>
          <a:bodyPr/>
          <a:lstStyle/>
          <a:p>
            <a:pPr algn="just"/>
            <a:r>
              <a:rPr lang="it-IT" b="1" dirty="0">
                <a:solidFill>
                  <a:srgbClr val="FF0000"/>
                </a:solidFill>
              </a:rPr>
              <a:t>Esigenza di un esame individuale di ciascuna situazione di distacco dei lavoratori:</a:t>
            </a:r>
            <a:endParaRPr lang="it-IT" b="1" i="0" u="none" strike="noStrike" dirty="0">
              <a:solidFill>
                <a:srgbClr val="FF0000"/>
              </a:solidFill>
              <a:effectLst/>
            </a:endParaRPr>
          </a:p>
          <a:p>
            <a:pPr algn="just"/>
            <a:r>
              <a:rPr lang="it-IT" b="0" i="0" u="none" strike="noStrike" dirty="0">
                <a:solidFill>
                  <a:srgbClr val="333333"/>
                </a:solidFill>
                <a:effectLst/>
              </a:rPr>
              <a:t>Il mancato soddisfacimento di uno o più degli elementi fattuali stabiliti ai paragrafi 2 e 3, dell’art. 4, dir. 2014/67/UE non significa automaticamente che una certa situazione non corrisponda a un distacco. </a:t>
            </a:r>
          </a:p>
          <a:p>
            <a:pPr algn="just"/>
            <a:r>
              <a:rPr lang="it-IT" b="0" i="0" u="none" strike="noStrike" dirty="0">
                <a:solidFill>
                  <a:srgbClr val="333333"/>
                </a:solidFill>
                <a:effectLst/>
              </a:rPr>
              <a:t>La valutazione di tali elementi è adattata a ogni caso particolare e tiene conto delle specificità della situazione.</a:t>
            </a:r>
            <a:endParaRPr lang="it-IT" dirty="0"/>
          </a:p>
        </p:txBody>
      </p:sp>
    </p:spTree>
    <p:extLst>
      <p:ext uri="{BB962C8B-B14F-4D97-AF65-F5344CB8AC3E}">
        <p14:creationId xmlns:p14="http://schemas.microsoft.com/office/powerpoint/2010/main" val="3760529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2EE479-C869-1E23-685B-D402F647EA55}"/>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9A9EDE18-9228-DF96-7994-CB4A336A8C30}"/>
              </a:ext>
            </a:extLst>
          </p:cNvPr>
          <p:cNvSpPr>
            <a:spLocks noGrp="1"/>
          </p:cNvSpPr>
          <p:nvPr>
            <p:ph idx="1"/>
          </p:nvPr>
        </p:nvSpPr>
        <p:spPr/>
        <p:txBody>
          <a:bodyPr/>
          <a:lstStyle/>
          <a:p>
            <a:r>
              <a:rPr lang="it-IT" b="1" dirty="0">
                <a:solidFill>
                  <a:srgbClr val="00B0F0"/>
                </a:solidFill>
              </a:rPr>
              <a:t>Tutela giurisdizionale dei lavoratori</a:t>
            </a:r>
            <a:r>
              <a:rPr lang="it-IT" b="1" dirty="0">
                <a:solidFill>
                  <a:srgbClr val="00B0F0"/>
                </a:solidFill>
                <a:sym typeface="Wingdings" pitchFamily="2" charset="2"/>
              </a:rPr>
              <a:t> </a:t>
            </a:r>
            <a:r>
              <a:rPr lang="it-IT" dirty="0">
                <a:sym typeface="Wingdings" pitchFamily="2" charset="2"/>
              </a:rPr>
              <a:t>(Art. 11, par. 1, dir. 2014/67/UE):</a:t>
            </a:r>
          </a:p>
          <a:p>
            <a:pPr algn="just"/>
            <a:r>
              <a:rPr lang="it-IT" dirty="0">
                <a:solidFill>
                  <a:srgbClr val="333333"/>
                </a:solidFill>
                <a:latin typeface="Calibri" panose="020F0502020204030204" pitchFamily="34" charset="0"/>
                <a:cs typeface="Calibri" panose="020F0502020204030204" pitchFamily="34" charset="0"/>
              </a:rPr>
              <a:t>G</a:t>
            </a:r>
            <a:r>
              <a:rPr lang="it-IT" b="0" i="0" u="none" strike="noStrike" dirty="0">
                <a:solidFill>
                  <a:srgbClr val="333333"/>
                </a:solidFill>
                <a:effectLst/>
                <a:latin typeface="Calibri" panose="020F0502020204030204" pitchFamily="34" charset="0"/>
                <a:cs typeface="Calibri" panose="020F0502020204030204" pitchFamily="34" charset="0"/>
              </a:rPr>
              <a:t>li Stati membri devono provvedere affinché i lavoratori distaccati che ritengono di aver subito un pregiudizio in conseguenza di una violazione delle norme vigenti possano, anche nello Stato membro nel cui territorio sono o erano distaccati, ricorrere a efficaci meccanismi per denunciare direttamente i loro datori di lavoro e abbiano il diritto di proporre azioni giudiziarie o amministrative, anche dopo che abbia avuto termine il rapporto di lavoro nell'ambito del quale la presunta violazione è stata commessa.</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71345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3BB884-7AEA-1472-5D93-B5CA47596F72}"/>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F8742F5E-001E-9D02-4B35-88481B999070}"/>
              </a:ext>
            </a:extLst>
          </p:cNvPr>
          <p:cNvSpPr>
            <a:spLocks noGrp="1"/>
          </p:cNvSpPr>
          <p:nvPr>
            <p:ph idx="1"/>
          </p:nvPr>
        </p:nvSpPr>
        <p:spPr/>
        <p:txBody>
          <a:bodyPr>
            <a:normAutofit/>
          </a:bodyPr>
          <a:lstStyle/>
          <a:p>
            <a:r>
              <a:rPr lang="it-IT" b="1" dirty="0">
                <a:solidFill>
                  <a:srgbClr val="00B0F0"/>
                </a:solidFill>
              </a:rPr>
              <a:t>Obblighi amministrativi e misure di controllo </a:t>
            </a:r>
            <a:r>
              <a:rPr lang="it-IT" dirty="0"/>
              <a:t>(art. 9)</a:t>
            </a:r>
          </a:p>
          <a:p>
            <a:pPr algn="just"/>
            <a:r>
              <a:rPr lang="it-IT" dirty="0"/>
              <a:t>Obblighi dichiarativi: informazioni necessarie ad identificare il prestatore e la prestazione dei servizi</a:t>
            </a:r>
          </a:p>
          <a:p>
            <a:pPr algn="just"/>
            <a:r>
              <a:rPr lang="it-IT" dirty="0"/>
              <a:t>L’impresa che distacca i lavoratori deve tenere a disposizione dell’amministrazione di controllo dello Stato ospitante almeno quattro categorie di documenti:</a:t>
            </a:r>
          </a:p>
          <a:p>
            <a:pPr lvl="1"/>
            <a:r>
              <a:rPr lang="it-IT" dirty="0"/>
              <a:t>Contratti di lavoro</a:t>
            </a:r>
          </a:p>
          <a:p>
            <a:pPr lvl="1"/>
            <a:r>
              <a:rPr lang="it-IT" dirty="0"/>
              <a:t>Buste paga</a:t>
            </a:r>
          </a:p>
          <a:p>
            <a:pPr lvl="1"/>
            <a:r>
              <a:rPr lang="it-IT" dirty="0"/>
              <a:t>Cartellini orari dei lavoratori</a:t>
            </a:r>
          </a:p>
          <a:p>
            <a:pPr lvl="1"/>
            <a:r>
              <a:rPr lang="it-IT" dirty="0"/>
              <a:t>Prove del pagamento delle retribuzioni</a:t>
            </a:r>
          </a:p>
          <a:p>
            <a:endParaRPr lang="it-IT" dirty="0"/>
          </a:p>
        </p:txBody>
      </p:sp>
    </p:spTree>
    <p:extLst>
      <p:ext uri="{BB962C8B-B14F-4D97-AF65-F5344CB8AC3E}">
        <p14:creationId xmlns:p14="http://schemas.microsoft.com/office/powerpoint/2010/main" val="1890107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BBD525-8223-7A07-22A7-422BBD0E0016}"/>
              </a:ext>
            </a:extLst>
          </p:cNvPr>
          <p:cNvSpPr>
            <a:spLocks noGrp="1"/>
          </p:cNvSpPr>
          <p:nvPr>
            <p:ph type="title"/>
          </p:nvPr>
        </p:nvSpPr>
        <p:spPr>
          <a:xfrm>
            <a:off x="838200" y="365126"/>
            <a:ext cx="10515600" cy="787270"/>
          </a:xfrm>
        </p:spPr>
        <p:txBody>
          <a:bodyPr>
            <a:noAutofit/>
          </a:bodyPr>
          <a:lstStyle/>
          <a:p>
            <a:pPr algn="just"/>
            <a:r>
              <a:rPr lang="it-IT" sz="2800" b="1" dirty="0">
                <a:solidFill>
                  <a:srgbClr val="FF0000"/>
                </a:solidFill>
              </a:rPr>
              <a:t>Direttiva 96/71/CE relativa a distacco dei lavoratori nell’ambito di una prestazione dei servizi</a:t>
            </a:r>
          </a:p>
        </p:txBody>
      </p:sp>
      <p:sp>
        <p:nvSpPr>
          <p:cNvPr id="3" name="Segnaposto contenuto 2">
            <a:extLst>
              <a:ext uri="{FF2B5EF4-FFF2-40B4-BE49-F238E27FC236}">
                <a16:creationId xmlns:a16="http://schemas.microsoft.com/office/drawing/2014/main" id="{6CB413A8-B365-0F82-AE3F-20CA82EEC3B5}"/>
              </a:ext>
            </a:extLst>
          </p:cNvPr>
          <p:cNvSpPr>
            <a:spLocks noGrp="1"/>
          </p:cNvSpPr>
          <p:nvPr>
            <p:ph idx="1"/>
          </p:nvPr>
        </p:nvSpPr>
        <p:spPr/>
        <p:txBody>
          <a:bodyPr>
            <a:normAutofit/>
          </a:bodyPr>
          <a:lstStyle/>
          <a:p>
            <a:r>
              <a:rPr lang="it-IT" dirty="0">
                <a:solidFill>
                  <a:srgbClr val="00B0F0"/>
                </a:solidFill>
              </a:rPr>
              <a:t>Obiettivi direttiva 96/71/CE</a:t>
            </a:r>
            <a:r>
              <a:rPr lang="it-IT" dirty="0"/>
              <a:t>: </a:t>
            </a:r>
          </a:p>
          <a:p>
            <a:pPr lvl="1"/>
            <a:r>
              <a:rPr lang="it-IT" dirty="0"/>
              <a:t>Disciplinare le attività di impresa o libero-professionali.</a:t>
            </a:r>
          </a:p>
          <a:p>
            <a:pPr lvl="1"/>
            <a:r>
              <a:rPr lang="it-IT" dirty="0"/>
              <a:t>Facilitare la libera prestazione dei servizi tradizionali delle imprese UE che distaccano temporaneamente i loro dipendenti per eseguire lavori nel territorio di uno Stato membro diverso dallo Stato membro in cui sono abitualmente occupati.</a:t>
            </a:r>
          </a:p>
          <a:p>
            <a:pPr lvl="1"/>
            <a:r>
              <a:rPr lang="it-IT" dirty="0"/>
              <a:t>Direttiva di coordinamento non di armonizzazione: condizioni di lavoro rimangono inalterate</a:t>
            </a:r>
          </a:p>
          <a:p>
            <a:pPr lvl="1"/>
            <a:r>
              <a:rPr lang="it-IT" dirty="0"/>
              <a:t>La direttiva riguarda il complesso di norme poste a tutela del lavoratore distaccato</a:t>
            </a:r>
          </a:p>
        </p:txBody>
      </p:sp>
    </p:spTree>
    <p:extLst>
      <p:ext uri="{BB962C8B-B14F-4D97-AF65-F5344CB8AC3E}">
        <p14:creationId xmlns:p14="http://schemas.microsoft.com/office/powerpoint/2010/main" val="239304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695CF6-F2E1-FA40-24A2-5DCC33DCBF21}"/>
              </a:ext>
            </a:extLst>
          </p:cNvPr>
          <p:cNvSpPr>
            <a:spLocks noGrp="1"/>
          </p:cNvSpPr>
          <p:nvPr>
            <p:ph type="title"/>
          </p:nvPr>
        </p:nvSpPr>
        <p:spPr>
          <a:xfrm>
            <a:off x="838200" y="365126"/>
            <a:ext cx="10515600" cy="837374"/>
          </a:xfrm>
        </p:spPr>
        <p:txBody>
          <a:bodyPr>
            <a:normAutofit fontScale="90000"/>
          </a:bodyPr>
          <a:lstStyle/>
          <a:p>
            <a:r>
              <a:rPr lang="it-IT" sz="3200" b="1" dirty="0">
                <a:solidFill>
                  <a:srgbClr val="FF0000"/>
                </a:solidFill>
              </a:rPr>
              <a:t>Direttiva 96/71/CE relativa a distacco dei lavoratori nell’ambito di una prestazione dei servizi</a:t>
            </a:r>
            <a:endParaRPr lang="it-IT" sz="3200" dirty="0">
              <a:solidFill>
                <a:srgbClr val="FF0000"/>
              </a:solidFill>
            </a:endParaRPr>
          </a:p>
        </p:txBody>
      </p:sp>
      <p:sp>
        <p:nvSpPr>
          <p:cNvPr id="3" name="Segnaposto contenuto 2">
            <a:extLst>
              <a:ext uri="{FF2B5EF4-FFF2-40B4-BE49-F238E27FC236}">
                <a16:creationId xmlns:a16="http://schemas.microsoft.com/office/drawing/2014/main" id="{1DAB615F-4039-7ED7-3578-55AADD62F25A}"/>
              </a:ext>
            </a:extLst>
          </p:cNvPr>
          <p:cNvSpPr>
            <a:spLocks noGrp="1"/>
          </p:cNvSpPr>
          <p:nvPr>
            <p:ph idx="1"/>
          </p:nvPr>
        </p:nvSpPr>
        <p:spPr>
          <a:xfrm>
            <a:off x="838200" y="1825624"/>
            <a:ext cx="10515600" cy="4667249"/>
          </a:xfrm>
        </p:spPr>
        <p:txBody>
          <a:bodyPr>
            <a:normAutofit fontScale="85000" lnSpcReduction="20000"/>
          </a:bodyPr>
          <a:lstStyle/>
          <a:p>
            <a:r>
              <a:rPr lang="it-IT" b="1" dirty="0">
                <a:solidFill>
                  <a:srgbClr val="FF0000"/>
                </a:solidFill>
              </a:rPr>
              <a:t>Definizione di distacco dei lavoratori:</a:t>
            </a:r>
            <a:r>
              <a:rPr lang="it-IT" dirty="0"/>
              <a:t> </a:t>
            </a:r>
          </a:p>
          <a:p>
            <a:r>
              <a:rPr lang="it-IT" dirty="0"/>
              <a:t>Il distacco dei lavoratori si verifica nelle tre ipotesi contenute nell’art. 1, par. 3, dir. 96/71/CE:</a:t>
            </a:r>
          </a:p>
          <a:p>
            <a:r>
              <a:rPr lang="it-IT" sz="2400" dirty="0">
                <a:solidFill>
                  <a:srgbClr val="00B0F0"/>
                </a:solidFill>
              </a:rPr>
              <a:t>Ipotesi 1</a:t>
            </a:r>
            <a:r>
              <a:rPr lang="it-IT" sz="2400" dirty="0"/>
              <a:t>, art. 1, par. 3, </a:t>
            </a:r>
            <a:r>
              <a:rPr lang="it-IT" sz="2400" dirty="0" err="1"/>
              <a:t>let</a:t>
            </a:r>
            <a:r>
              <a:rPr lang="it-IT" sz="2400" dirty="0"/>
              <a:t>. a, dir. 96/71/CE:</a:t>
            </a:r>
          </a:p>
          <a:p>
            <a:pPr lvl="1"/>
            <a:r>
              <a:rPr lang="it-IT" dirty="0"/>
              <a:t>Impresa intenda avvalersi della libera prestazione di servizi, distacchi in lavoratore per conto proprio o sotto la sia direzione, nel territorio di uno Stato membro, nell’abito di un contratto concluso fra impresa che lo invia e destinatario della prestazione di servizi che opera in uno Stato membro.</a:t>
            </a:r>
          </a:p>
          <a:p>
            <a:r>
              <a:rPr lang="it-IT" sz="2400" dirty="0">
                <a:solidFill>
                  <a:srgbClr val="00B0F0"/>
                </a:solidFill>
              </a:rPr>
              <a:t>Ipotesi 2</a:t>
            </a:r>
            <a:r>
              <a:rPr lang="it-IT" sz="2400" dirty="0"/>
              <a:t>, art. 1, par. 3, </a:t>
            </a:r>
            <a:r>
              <a:rPr lang="it-IT" sz="2400" dirty="0" err="1"/>
              <a:t>let</a:t>
            </a:r>
            <a:r>
              <a:rPr lang="it-IT" sz="2400" dirty="0"/>
              <a:t>. b, dir. 96/71/CE:</a:t>
            </a:r>
          </a:p>
          <a:p>
            <a:pPr lvl="1"/>
            <a:r>
              <a:rPr lang="it-IT" dirty="0"/>
              <a:t>Distacco dei lavoratori in uno Stato membro presso uno Stabilimento o una società affiliata appartenente allo stesso gruppo societario della società dalla quale detti lavoratori dipendono</a:t>
            </a:r>
          </a:p>
          <a:p>
            <a:r>
              <a:rPr lang="it-IT" sz="2400" dirty="0">
                <a:solidFill>
                  <a:srgbClr val="00B0F0"/>
                </a:solidFill>
              </a:rPr>
              <a:t>Ipotesi 3</a:t>
            </a:r>
            <a:r>
              <a:rPr lang="it-IT" sz="2400" dirty="0"/>
              <a:t>, art. 1, par. 3, </a:t>
            </a:r>
            <a:r>
              <a:rPr lang="it-IT" sz="2400" dirty="0" err="1"/>
              <a:t>let</a:t>
            </a:r>
            <a:r>
              <a:rPr lang="it-IT" sz="2400" dirty="0"/>
              <a:t>. b, dir. 96/71/CE:</a:t>
            </a:r>
          </a:p>
          <a:p>
            <a:pPr lvl="1"/>
            <a:r>
              <a:rPr lang="it-IT" dirty="0"/>
              <a:t>Cessione temporanea dei lavoratori da una impresa di lavoro temporaneo situata in uno Stato membro presso una azienda utilizzatrice avente la sede o un centro di attività nel territorio di un altro Stato membro</a:t>
            </a:r>
          </a:p>
          <a:p>
            <a:endParaRPr lang="it-IT" dirty="0"/>
          </a:p>
          <a:p>
            <a:pPr lvl="1" algn="just"/>
            <a:endParaRPr lang="it-IT" dirty="0"/>
          </a:p>
        </p:txBody>
      </p:sp>
    </p:spTree>
    <p:extLst>
      <p:ext uri="{BB962C8B-B14F-4D97-AF65-F5344CB8AC3E}">
        <p14:creationId xmlns:p14="http://schemas.microsoft.com/office/powerpoint/2010/main" val="2241127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280DBF-99EF-32F0-A520-A41AF312C49D}"/>
              </a:ext>
            </a:extLst>
          </p:cNvPr>
          <p:cNvSpPr>
            <a:spLocks noGrp="1"/>
          </p:cNvSpPr>
          <p:nvPr>
            <p:ph type="title"/>
          </p:nvPr>
        </p:nvSpPr>
        <p:spPr>
          <a:xfrm>
            <a:off x="838200" y="365126"/>
            <a:ext cx="10515600" cy="1025264"/>
          </a:xfrm>
        </p:spPr>
        <p:txBody>
          <a:bodyPr>
            <a:normAutofit fontScale="90000"/>
          </a:bodyPr>
          <a:lstStyle/>
          <a:p>
            <a:pPr algn="just"/>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086438CF-77F1-0E57-E834-5EF2D9228A4F}"/>
              </a:ext>
            </a:extLst>
          </p:cNvPr>
          <p:cNvSpPr>
            <a:spLocks noGrp="1"/>
          </p:cNvSpPr>
          <p:nvPr>
            <p:ph idx="1"/>
          </p:nvPr>
        </p:nvSpPr>
        <p:spPr/>
        <p:txBody>
          <a:bodyPr/>
          <a:lstStyle/>
          <a:p>
            <a:r>
              <a:rPr lang="it-IT" b="1" dirty="0">
                <a:solidFill>
                  <a:srgbClr val="FF0000"/>
                </a:solidFill>
              </a:rPr>
              <a:t>Definizione di lavoratore distaccato </a:t>
            </a:r>
            <a:r>
              <a:rPr lang="it-IT" dirty="0"/>
              <a:t>(art. 2 dir. 96/71/CE):</a:t>
            </a:r>
          </a:p>
          <a:p>
            <a:r>
              <a:rPr lang="it-IT" dirty="0"/>
              <a:t>Il lavoratore che per un periodo limitato svolge il proprio lavoro nel territorio dello Stato membro diverso da quello nel cui territorio lavora abitualmente (par. 1).</a:t>
            </a:r>
          </a:p>
          <a:p>
            <a:r>
              <a:rPr lang="it-IT" dirty="0"/>
              <a:t>La nozione di lavoratore è quella applicata in base al diritto dello Stato membro nel cui territorio è distaccato il lavoratore (par.2).</a:t>
            </a:r>
          </a:p>
          <a:p>
            <a:pPr marL="0" indent="0">
              <a:buNone/>
            </a:pPr>
            <a:endParaRPr lang="it-IT" dirty="0"/>
          </a:p>
        </p:txBody>
      </p:sp>
    </p:spTree>
    <p:extLst>
      <p:ext uri="{BB962C8B-B14F-4D97-AF65-F5344CB8AC3E}">
        <p14:creationId xmlns:p14="http://schemas.microsoft.com/office/powerpoint/2010/main" val="1090463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2FE14D-2B41-A6EF-E646-DECC114A8629}"/>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A8CBB8E8-F193-9CD6-97AE-EAFD48DD4EA5}"/>
              </a:ext>
            </a:extLst>
          </p:cNvPr>
          <p:cNvSpPr>
            <a:spLocks noGrp="1"/>
          </p:cNvSpPr>
          <p:nvPr>
            <p:ph idx="1"/>
          </p:nvPr>
        </p:nvSpPr>
        <p:spPr>
          <a:xfrm>
            <a:off x="838200" y="1825625"/>
            <a:ext cx="10515600" cy="4825696"/>
          </a:xfrm>
        </p:spPr>
        <p:txBody>
          <a:bodyPr>
            <a:normAutofit fontScale="92500" lnSpcReduction="20000"/>
          </a:bodyPr>
          <a:lstStyle/>
          <a:p>
            <a:r>
              <a:rPr lang="it-IT" dirty="0"/>
              <a:t>Condizioni di lavoro che tutti gli Stati membri sono tenuti ad assicurare ai lavoratori distaccati da uno Stato membro all’altro (art. 3. par. 1, dir. 71/CE)</a:t>
            </a:r>
          </a:p>
          <a:p>
            <a:r>
              <a:rPr lang="it-IT" dirty="0"/>
              <a:t>Settori di regolamentazione delle </a:t>
            </a:r>
            <a:r>
              <a:rPr lang="it-IT" b="1" dirty="0">
                <a:solidFill>
                  <a:srgbClr val="00B0F0"/>
                </a:solidFill>
              </a:rPr>
              <a:t>condizioni di lavoro </a:t>
            </a:r>
            <a:r>
              <a:rPr lang="it-IT" dirty="0"/>
              <a:t>che tutti gli Stati membri sono tenuti ad assicurare ai lavoratori distaccati nel loro territorio:</a:t>
            </a:r>
          </a:p>
          <a:p>
            <a:pPr marL="457200" lvl="1" indent="0">
              <a:buNone/>
            </a:pPr>
            <a:r>
              <a:rPr lang="it-IT" b="0" i="0" u="none" strike="noStrike" dirty="0">
                <a:solidFill>
                  <a:srgbClr val="000000"/>
                </a:solidFill>
                <a:effectLst/>
              </a:rPr>
              <a:t>a) periodi massimi di lavoro e periodi minimi di riposo;</a:t>
            </a:r>
          </a:p>
          <a:p>
            <a:pPr marL="457200" lvl="1" indent="0">
              <a:buNone/>
            </a:pPr>
            <a:r>
              <a:rPr lang="it-IT" b="0" i="0" u="none" strike="noStrike" dirty="0">
                <a:solidFill>
                  <a:srgbClr val="000000"/>
                </a:solidFill>
                <a:effectLst/>
              </a:rPr>
              <a:t>b) durata minima delle ferie annuali retribuite;</a:t>
            </a:r>
          </a:p>
          <a:p>
            <a:pPr marL="457200" lvl="1" indent="0">
              <a:buNone/>
            </a:pPr>
            <a:r>
              <a:rPr lang="it-IT" b="0" i="0" u="none" strike="noStrike" dirty="0">
                <a:solidFill>
                  <a:srgbClr val="000000"/>
                </a:solidFill>
                <a:effectLst/>
              </a:rPr>
              <a:t>c) tariffe minime salariali, comprese le tariffe maggiorate per lavoro straordinario; il presente punto non si applica ai regimi pensionistici integrativi di categoria;</a:t>
            </a:r>
          </a:p>
          <a:p>
            <a:pPr marL="457200" lvl="1" indent="0">
              <a:buNone/>
            </a:pPr>
            <a:r>
              <a:rPr lang="it-IT" b="0" i="0" u="none" strike="noStrike" dirty="0">
                <a:solidFill>
                  <a:srgbClr val="000000"/>
                </a:solidFill>
                <a:effectLst/>
              </a:rPr>
              <a:t>d) condizioni di cessione temporanea dei lavoratori, in particolare la cessione temporanea di lavoratori da parte di imprese di lavoro temporaneo;</a:t>
            </a:r>
          </a:p>
          <a:p>
            <a:pPr marL="457200" lvl="1" indent="0">
              <a:buNone/>
            </a:pPr>
            <a:r>
              <a:rPr lang="it-IT" b="0" i="0" u="none" strike="noStrike" dirty="0">
                <a:solidFill>
                  <a:srgbClr val="000000"/>
                </a:solidFill>
                <a:effectLst/>
              </a:rPr>
              <a:t>e) sicurezza, salute e igiene sul lavoro;</a:t>
            </a:r>
          </a:p>
          <a:p>
            <a:pPr marL="457200" lvl="1" indent="0">
              <a:buNone/>
            </a:pPr>
            <a:r>
              <a:rPr lang="it-IT" b="0" i="0" u="none" strike="noStrike" dirty="0" err="1">
                <a:solidFill>
                  <a:srgbClr val="000000"/>
                </a:solidFill>
                <a:effectLst/>
              </a:rPr>
              <a:t>f</a:t>
            </a:r>
            <a:r>
              <a:rPr lang="it-IT" b="0" i="0" u="none" strike="noStrike" dirty="0">
                <a:solidFill>
                  <a:srgbClr val="000000"/>
                </a:solidFill>
                <a:effectLst/>
              </a:rPr>
              <a:t>) provvedimenti di tutela riguardo alle condizioni di lavoro e di occupazione di gestanti o puerpere, bambini e giovani;</a:t>
            </a:r>
          </a:p>
          <a:p>
            <a:pPr marL="457200" lvl="1" indent="0">
              <a:buNone/>
            </a:pPr>
            <a:r>
              <a:rPr lang="it-IT" b="0" i="0" u="none" strike="noStrike" dirty="0">
                <a:solidFill>
                  <a:srgbClr val="000000"/>
                </a:solidFill>
                <a:effectLst/>
              </a:rPr>
              <a:t>g) parità di trattamento fra uomo e donna nonché altre disposizioni in materia di non discriminazione.</a:t>
            </a:r>
          </a:p>
          <a:p>
            <a:endParaRPr lang="it-IT" dirty="0"/>
          </a:p>
        </p:txBody>
      </p:sp>
    </p:spTree>
    <p:extLst>
      <p:ext uri="{BB962C8B-B14F-4D97-AF65-F5344CB8AC3E}">
        <p14:creationId xmlns:p14="http://schemas.microsoft.com/office/powerpoint/2010/main" val="3291724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50AEB7-5A10-A673-316F-87376602A511}"/>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33DE9876-9B2E-DEE1-474E-B8374235D26A}"/>
              </a:ext>
            </a:extLst>
          </p:cNvPr>
          <p:cNvSpPr>
            <a:spLocks noGrp="1"/>
          </p:cNvSpPr>
          <p:nvPr>
            <p:ph idx="1"/>
          </p:nvPr>
        </p:nvSpPr>
        <p:spPr/>
        <p:txBody>
          <a:bodyPr/>
          <a:lstStyle/>
          <a:p>
            <a:r>
              <a:rPr lang="it-IT" dirty="0"/>
              <a:t>L’art. 3, par. 1, dir. 96/71/CE: norme di protezione minima</a:t>
            </a:r>
          </a:p>
          <a:p>
            <a:pPr lvl="1" algn="just"/>
            <a:r>
              <a:rPr lang="it-IT" dirty="0"/>
              <a:t>Le legislazioni degli Stati membri devono essere coordinate per definire un nucleo di norme vincolanti ai fini della protezione minima cui deve attenersi nel paese ospite il datore di lavoro che distacca dipendenti a svolgere un lavoro a carattere temporaneo nel territorio di uno Stato membro dove vengono prestati i servizi; che tale coordinamento può essere effettuato soltanto attraverso il diritto comunitari</a:t>
            </a:r>
          </a:p>
          <a:p>
            <a:pPr algn="just"/>
            <a:r>
              <a:rPr lang="it-IT" dirty="0"/>
              <a:t>Le materie elencate dall’art. 3, par. 1, dir. 96/71/CE sono disciplinate dettagliatamente da altre direttive UE (es. orario di lavoro, 93/104/CE e 2003/88/CE)</a:t>
            </a:r>
          </a:p>
        </p:txBody>
      </p:sp>
    </p:spTree>
    <p:extLst>
      <p:ext uri="{BB962C8B-B14F-4D97-AF65-F5344CB8AC3E}">
        <p14:creationId xmlns:p14="http://schemas.microsoft.com/office/powerpoint/2010/main" val="1337004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58C844-EBAC-2B83-E89E-5AFB545FF2E2}"/>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23356D57-E552-2460-D79B-A39E58B48132}"/>
              </a:ext>
            </a:extLst>
          </p:cNvPr>
          <p:cNvSpPr>
            <a:spLocks noGrp="1"/>
          </p:cNvSpPr>
          <p:nvPr>
            <p:ph idx="1"/>
          </p:nvPr>
        </p:nvSpPr>
        <p:spPr>
          <a:xfrm>
            <a:off x="838200" y="1825625"/>
            <a:ext cx="10515600" cy="4863274"/>
          </a:xfrm>
        </p:spPr>
        <p:txBody>
          <a:bodyPr>
            <a:normAutofit fontScale="77500" lnSpcReduction="20000"/>
          </a:bodyPr>
          <a:lstStyle/>
          <a:p>
            <a:r>
              <a:rPr lang="it-IT" sz="3400" dirty="0">
                <a:latin typeface="Calibri" panose="020F0502020204030204" pitchFamily="34" charset="0"/>
                <a:cs typeface="Calibri" panose="020F0502020204030204" pitchFamily="34" charset="0"/>
              </a:rPr>
              <a:t>Strumenti normativi mediante i quali gli Stati membri possono imporre ai datori di lavoro che distaccano le condizioni di lavoro attinenti ai settori precedentemente elencati:</a:t>
            </a:r>
          </a:p>
          <a:p>
            <a:pPr marL="0" indent="0">
              <a:buNone/>
            </a:pPr>
            <a:r>
              <a:rPr lang="it-IT" sz="3600" b="1" dirty="0">
                <a:solidFill>
                  <a:srgbClr val="00B0F0"/>
                </a:solidFill>
                <a:latin typeface="Calibri" panose="020F0502020204030204" pitchFamily="34" charset="0"/>
                <a:cs typeface="Calibri" panose="020F0502020204030204" pitchFamily="34" charset="0"/>
              </a:rPr>
              <a:t>A) </a:t>
            </a:r>
            <a:r>
              <a:rPr lang="it-IT" sz="3600" b="0" i="0" u="none" strike="noStrike" dirty="0">
                <a:solidFill>
                  <a:srgbClr val="000000"/>
                </a:solidFill>
                <a:effectLst/>
                <a:latin typeface="Calibri" panose="020F0502020204030204" pitchFamily="34" charset="0"/>
                <a:cs typeface="Calibri" panose="020F0502020204030204" pitchFamily="34" charset="0"/>
              </a:rPr>
              <a:t>disposizioni legislative, regolamentari o amministrative.</a:t>
            </a:r>
          </a:p>
          <a:p>
            <a:pPr marL="0" indent="0">
              <a:buNone/>
            </a:pPr>
            <a:r>
              <a:rPr lang="it-IT" sz="3600" b="1" dirty="0">
                <a:solidFill>
                  <a:srgbClr val="00B0F0"/>
                </a:solidFill>
                <a:latin typeface="Calibri" panose="020F0502020204030204" pitchFamily="34" charset="0"/>
                <a:cs typeface="Calibri" panose="020F0502020204030204" pitchFamily="34" charset="0"/>
              </a:rPr>
              <a:t>B) </a:t>
            </a:r>
            <a:r>
              <a:rPr lang="it-IT" sz="3600" b="0" i="0" u="none" strike="noStrike" dirty="0">
                <a:solidFill>
                  <a:srgbClr val="000000"/>
                </a:solidFill>
                <a:effectLst/>
                <a:latin typeface="Calibri" panose="020F0502020204030204" pitchFamily="34" charset="0"/>
                <a:cs typeface="Calibri" panose="020F0502020204030204" pitchFamily="34" charset="0"/>
              </a:rPr>
              <a:t>contratti collettivi o da arbitrati dichiarati di applicazione generale.</a:t>
            </a:r>
          </a:p>
          <a:p>
            <a:r>
              <a:rPr lang="it-IT" sz="2600" dirty="0">
                <a:solidFill>
                  <a:srgbClr val="000000"/>
                </a:solidFill>
                <a:latin typeface="Calibri" panose="020F0502020204030204" pitchFamily="34" charset="0"/>
                <a:cs typeface="Calibri" panose="020F0502020204030204" pitchFamily="34" charset="0"/>
              </a:rPr>
              <a:t>Per contratti collettivi o arbitrati, dichiarati di applicazione generale, si intendono quelli che devono essere rispettati da tutte le imprese situate nell'ambito di applicazione territoriale e nella categoria professionale o industriale interessate.</a:t>
            </a:r>
          </a:p>
          <a:p>
            <a:pPr marL="0" indent="0">
              <a:buNone/>
            </a:pPr>
            <a:r>
              <a:rPr lang="it-IT" sz="4100" b="1" i="0" u="none" strike="noStrike" dirty="0">
                <a:solidFill>
                  <a:srgbClr val="00B0F0"/>
                </a:solidFill>
                <a:effectLst/>
                <a:latin typeface="Calibri" panose="020F0502020204030204" pitchFamily="34" charset="0"/>
                <a:cs typeface="Calibri" panose="020F0502020204030204" pitchFamily="34" charset="0"/>
              </a:rPr>
              <a:t>C) </a:t>
            </a:r>
            <a:r>
              <a:rPr lang="it-IT" sz="3100" b="0" i="0" u="none" strike="noStrike" dirty="0">
                <a:solidFill>
                  <a:srgbClr val="000000"/>
                </a:solidFill>
                <a:effectLst/>
                <a:latin typeface="Calibri" panose="020F0502020204030204" pitchFamily="34" charset="0"/>
                <a:cs typeface="Calibri" panose="020F0502020204030204" pitchFamily="34" charset="0"/>
              </a:rPr>
              <a:t>In mancanza di un sistema di dichiarazione di applicazione generale di contratti collettivi di applicazione generale:</a:t>
            </a:r>
          </a:p>
          <a:p>
            <a:r>
              <a:rPr lang="it-IT" sz="2600" b="0" i="0" u="none" strike="noStrike" dirty="0">
                <a:solidFill>
                  <a:srgbClr val="000000"/>
                </a:solidFill>
                <a:effectLst/>
                <a:latin typeface="Calibri" panose="020F0502020204030204" pitchFamily="34" charset="0"/>
                <a:cs typeface="Calibri" panose="020F0502020204030204" pitchFamily="34" charset="0"/>
              </a:rPr>
              <a:t>dei contratti collettivi o arbitrati che sono in genere applicabili a tutte le imprese simili nell'ambito di applicazione territoriale e nella categoria professionale o industriale interessate e/o</a:t>
            </a:r>
          </a:p>
          <a:p>
            <a:r>
              <a:rPr lang="it-IT" sz="2600" b="0" i="0" u="none" strike="noStrike" dirty="0">
                <a:solidFill>
                  <a:srgbClr val="000000"/>
                </a:solidFill>
                <a:effectLst/>
                <a:latin typeface="Calibri" panose="020F0502020204030204" pitchFamily="34" charset="0"/>
                <a:cs typeface="Calibri" panose="020F0502020204030204" pitchFamily="34" charset="0"/>
              </a:rPr>
              <a:t>dei contratti collettivi conclusi dalle organizzazioni delle parti sociali più rappresentative sul piano nazionale e che sono applicati in tutto il territorio nazionale.</a:t>
            </a:r>
            <a:br>
              <a:rPr lang="it-IT" dirty="0"/>
            </a:br>
            <a:endParaRPr lang="it-IT" dirty="0"/>
          </a:p>
        </p:txBody>
      </p:sp>
    </p:spTree>
    <p:extLst>
      <p:ext uri="{BB962C8B-B14F-4D97-AF65-F5344CB8AC3E}">
        <p14:creationId xmlns:p14="http://schemas.microsoft.com/office/powerpoint/2010/main" val="216046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7FD824-9D26-1A6F-BD41-5D172F65B4EB}"/>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8B07AE03-FA06-5F3E-1390-C2071CD8A68D}"/>
              </a:ext>
            </a:extLst>
          </p:cNvPr>
          <p:cNvSpPr>
            <a:spLocks noGrp="1"/>
          </p:cNvSpPr>
          <p:nvPr>
            <p:ph idx="1"/>
          </p:nvPr>
        </p:nvSpPr>
        <p:spPr/>
        <p:txBody>
          <a:bodyPr>
            <a:normAutofit/>
          </a:bodyPr>
          <a:lstStyle/>
          <a:p>
            <a:r>
              <a:rPr lang="it-IT" b="1" dirty="0">
                <a:solidFill>
                  <a:srgbClr val="00B0F0"/>
                </a:solidFill>
              </a:rPr>
              <a:t>Parità di trattamento </a:t>
            </a:r>
            <a:r>
              <a:rPr lang="it-IT" dirty="0"/>
              <a:t>(art. 3, par. 8, comma 2, dir. 96/71/CE):</a:t>
            </a:r>
          </a:p>
          <a:p>
            <a:pPr lvl="1"/>
            <a:r>
              <a:rPr lang="it-IT" dirty="0"/>
              <a:t>Gli Stati membri devono assicurare  la parità di trattamento quanto alle materie di cui al paragrafo 1, primo comma del presente articolo, fra le imprese nazionali e le imprese di altri Stati membri che si trovano in una situazione analoga.</a:t>
            </a:r>
          </a:p>
          <a:p>
            <a:pPr lvl="1"/>
            <a:r>
              <a:rPr lang="it-IT" dirty="0"/>
              <a:t>Vi è parità di trattamento, a norma del presente articolo, quando le imprese nazionali che si trovano in una situazione analoga:</a:t>
            </a:r>
          </a:p>
          <a:p>
            <a:pPr marL="457200" lvl="1" indent="0">
              <a:buNone/>
            </a:pPr>
            <a:r>
              <a:rPr lang="it-IT" dirty="0"/>
              <a:t>	a) sono soggette, nel luogo o nel settore in cui svolgono la loro attività, ai 	medesimi obblighi delle imprese che effettuano il distacco, per quanto 	attiene alle materie menzionate al paragrafo 1, primo comma del presente 	articolo, e</a:t>
            </a:r>
          </a:p>
          <a:p>
            <a:pPr marL="457200" lvl="1" indent="0">
              <a:buNone/>
            </a:pPr>
            <a:r>
              <a:rPr lang="it-IT" dirty="0"/>
              <a:t>	b) sono soggette ai medesimi obblighi, aventi i medesimi effetti.</a:t>
            </a:r>
          </a:p>
          <a:p>
            <a:endParaRPr lang="it-IT" dirty="0"/>
          </a:p>
        </p:txBody>
      </p:sp>
    </p:spTree>
    <p:extLst>
      <p:ext uri="{BB962C8B-B14F-4D97-AF65-F5344CB8AC3E}">
        <p14:creationId xmlns:p14="http://schemas.microsoft.com/office/powerpoint/2010/main" val="4140557569"/>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281</TotalTime>
  <Words>2553</Words>
  <Application>Microsoft Macintosh PowerPoint</Application>
  <PresentationFormat>Widescreen</PresentationFormat>
  <Paragraphs>135</Paragraphs>
  <Slides>22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22</vt:i4>
      </vt:variant>
    </vt:vector>
  </HeadingPairs>
  <TitlesOfParts>
    <vt:vector size="27" baseType="lpstr">
      <vt:lpstr>Arial</vt:lpstr>
      <vt:lpstr>Calibri</vt:lpstr>
      <vt:lpstr>Calibri Light</vt:lpstr>
      <vt:lpstr>Wingdings</vt:lpstr>
      <vt:lpstr>Tema di Office</vt:lpstr>
      <vt:lpstr>Diritto del Mercato Unico Europeo Prof. Dr. Alessandro Nato</vt:lpstr>
      <vt:lpstr>Problematiche inerenti il distacco dei lavoratori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2014/67/UE</vt:lpstr>
      <vt:lpstr>Direttiva 2014/67/UE</vt:lpstr>
      <vt:lpstr>Direttiva 2014/67/UE</vt:lpstr>
      <vt:lpstr>Direttiva 2014/67/UE</vt:lpstr>
      <vt:lpstr>Direttiva 2014/67/UE</vt:lpstr>
      <vt:lpstr>Direttiva 2014/67/UE</vt:lpstr>
      <vt:lpstr>Direttiva 2014/67/UE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36</cp:revision>
  <dcterms:created xsi:type="dcterms:W3CDTF">2022-09-09T08:27:37Z</dcterms:created>
  <dcterms:modified xsi:type="dcterms:W3CDTF">2025-07-01T10:32:35Z</dcterms:modified>
</cp:coreProperties>
</file>