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380" r:id="rId3"/>
    <p:sldId id="389" r:id="rId4"/>
    <p:sldId id="367" r:id="rId5"/>
    <p:sldId id="368" r:id="rId6"/>
    <p:sldId id="385" r:id="rId7"/>
    <p:sldId id="384" r:id="rId8"/>
    <p:sldId id="397" r:id="rId9"/>
    <p:sldId id="383" r:id="rId10"/>
    <p:sldId id="386" r:id="rId11"/>
    <p:sldId id="381" r:id="rId12"/>
    <p:sldId id="376" r:id="rId13"/>
    <p:sldId id="366" r:id="rId14"/>
    <p:sldId id="390" r:id="rId15"/>
    <p:sldId id="393" r:id="rId16"/>
    <p:sldId id="382" r:id="rId17"/>
    <p:sldId id="369" r:id="rId18"/>
    <p:sldId id="370" r:id="rId19"/>
    <p:sldId id="396" r:id="rId20"/>
    <p:sldId id="387" r:id="rId21"/>
    <p:sldId id="388" r:id="rId22"/>
    <p:sldId id="391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1B93"/>
    <a:srgbClr val="8089FF"/>
    <a:srgbClr val="424242"/>
    <a:srgbClr val="712178"/>
    <a:srgbClr val="2E3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04"/>
    <p:restoredTop sz="91322"/>
  </p:normalViewPr>
  <p:slideViewPr>
    <p:cSldViewPr snapToGrid="0">
      <p:cViewPr varScale="1">
        <p:scale>
          <a:sx n="98" d="100"/>
          <a:sy n="98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F74D22-5072-E84E-B480-64A762CBB498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8D5AEF-C83F-624A-8ACF-FAE17F20E2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4270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6053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8D5AEF-C83F-624A-8ACF-FAE17F20E2BC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3143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E264E0-FB52-675E-10EC-892D51753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32C996-E79E-2C48-DF26-B08E535579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8C53D7-3D19-D54D-C822-6EE48A18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3023046-EE20-AF7B-43FB-A44A7182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9C86C73-13D0-9555-666D-0C9100CC3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93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28C98A-4BE2-E3F5-7D4A-0C27030E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F4A1432C-4BE0-7AB4-1276-9D42EF4D94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2A8715-3FFC-025D-99E0-8C8C76E1A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D65120-40F8-FEBB-F29C-3454B3430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54B8B9-64BA-A9C8-5213-7EC9C0D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1448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03C5752-6194-68DD-4110-1FEB7FE5A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F24EB9C-1C59-64A6-112C-6E9437FCA3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AEFBE0-FAC8-B699-922A-D69304859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2A6EEC-ABB0-703C-6C3B-23192246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08B7AAB-EDBB-9BDB-BE79-00479C0FC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319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5F37EA-63AE-4BF2-9536-92D24CEF0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461603-7059-BBF3-E461-B1E8A2B8AF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1F477C-F76B-FF60-2C93-002639E5B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13A0AEC-8D68-F215-C190-2273646F8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4741A7A-EA3C-0F5A-F3D1-94900EFF8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194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46D7F1-C1F4-A164-7CDE-ADF3AE9BB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3E651B-0264-B48A-4B06-C4FA9497B7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73EC7-DCF1-1F30-1618-457906F29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D74791D-1513-0670-5500-4FD0F6B0D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489D82-6404-E16A-F857-A1DD1FDF5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5232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4BF2F4-0636-111A-DED8-5082EB154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C7DC82D-C8BE-58F1-6792-604F6974F5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B5C0171-D259-F5D0-D47F-16650EE6AF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2CEC8C2-07B3-3F77-8CBD-FAC8D1BB5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8E2941-0619-39CD-0E95-C8F5320F6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2887E02-B5C4-57C4-AF3A-10B0468C9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960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FF58B-9A82-1302-43E2-1C713767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B045473-0D65-EA4C-B8E2-B0F25AA8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B443DEE-4AF0-0FA9-3518-BD165F256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6FCA57-EB7A-D9FB-D4EB-BCDB62508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21A2C54-F752-6F08-D225-41A4252E71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D5130EA-212F-774F-28E1-8B0D4D8C9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2294161-ACA2-D2A4-B4F0-F4AEB0E49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C205BE2-9DD1-86FF-9C18-7D794F539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75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11AECD-A598-8930-FD05-140676686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C383197-44CD-8102-1336-3AFC75F02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D54DDCB-3F24-5816-AF82-31638D33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179B6E4-00A5-0C7C-874B-9811BD44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46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2250683-4690-B7F9-FA8B-3D5FB22CB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85B1F87-0C25-BB7D-E018-41DD563D0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8926DC4-CB7C-8720-6182-711C7814B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37119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7125B4-A08A-7245-001D-6BF03EF17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5F4BD8-0817-6686-544C-E24E91B83D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01CAF3-8524-7B9C-9979-D4DA2B75B4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F822C58-AF2C-30BF-0387-29185E5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683E744-C862-B8F1-A3D7-35A7BD76A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387502F-4AA8-B788-DDB9-F9D847E9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051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E96545-4A3A-3D91-E125-87CA20537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28E9926-02DD-E435-D785-7A81F74E13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EE86364-A417-E2C8-96BE-143FF0AE28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A3D60C8-46C4-CBED-4750-1367632C6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DDCD6E4-37E6-F981-E514-55C4F1BDA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1B3317-D12B-F6ED-E997-9DFA3CE76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185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7AB61F03-C014-8FC4-6DD0-7A81D312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284472C-4F80-DA5C-0B0A-60610954DA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3C37F7-72D4-46A9-B303-5337BA4291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CCB4-A755-DE4A-A5AD-C73E95AD64A4}" type="datetimeFigureOut">
              <a:rPr lang="it-IT" smtClean="0"/>
              <a:t>15/12/25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11F0C3-A87C-2E45-7D52-FC35A713FD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6EC302-A175-F046-F0FE-FFBA6732C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82B785-C1C9-3D49-9F61-B6941BA97BC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9940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07A83D-1E24-3C21-4698-CDA383EDAF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l"/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br>
              <a:rPr lang="it-IT" sz="4000" dirty="0">
                <a:solidFill>
                  <a:srgbClr val="521B93"/>
                </a:solidFill>
              </a:rPr>
            </a:br>
            <a:r>
              <a:rPr lang="it-IT" sz="4000" b="1" dirty="0">
                <a:solidFill>
                  <a:srgbClr val="521B93"/>
                </a:solidFill>
              </a:rPr>
              <a:t>2.6. Archeologia del presente: la mostra </a:t>
            </a:r>
            <a:r>
              <a:rPr lang="it-IT" sz="4000" b="1" i="1" dirty="0" err="1">
                <a:solidFill>
                  <a:srgbClr val="521B93"/>
                </a:solidFill>
              </a:rPr>
              <a:t>Trésors</a:t>
            </a:r>
            <a:r>
              <a:rPr lang="it-IT" sz="4000" b="1" i="1" dirty="0">
                <a:solidFill>
                  <a:srgbClr val="521B93"/>
                </a:solidFill>
              </a:rPr>
              <a:t> </a:t>
            </a:r>
            <a:r>
              <a:rPr lang="it-IT" sz="4000" b="1" i="1" dirty="0" err="1">
                <a:solidFill>
                  <a:srgbClr val="521B93"/>
                </a:solidFill>
              </a:rPr>
              <a:t>sauvés</a:t>
            </a:r>
            <a:r>
              <a:rPr lang="it-IT" sz="4000" b="1" i="1" dirty="0">
                <a:solidFill>
                  <a:srgbClr val="521B93"/>
                </a:solidFill>
              </a:rPr>
              <a:t> de Gaza. 5000 ans d’histoire </a:t>
            </a:r>
            <a:r>
              <a:rPr lang="it-IT" sz="4000" b="1" dirty="0">
                <a:solidFill>
                  <a:srgbClr val="521B93"/>
                </a:solidFill>
              </a:rPr>
              <a:t>(2025)</a:t>
            </a:r>
            <a:endParaRPr lang="it-IT" sz="4000" b="1" dirty="0">
              <a:solidFill>
                <a:srgbClr val="521B93"/>
              </a:solidFill>
              <a:cs typeface="Calibri" panose="020F050202020403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F2CCCD7-0122-0B10-CBD5-BA48D8F81F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>
              <a:lnSpc>
                <a:spcPct val="100000"/>
              </a:lnSpc>
              <a:spcBef>
                <a:spcPts val="0"/>
              </a:spcBef>
            </a:pPr>
            <a:endParaRPr lang="it-IT" sz="1700" dirty="0"/>
          </a:p>
          <a:p>
            <a:pPr algn="r"/>
            <a:endParaRPr lang="it-IT" dirty="0"/>
          </a:p>
          <a:p>
            <a:pPr algn="r"/>
            <a:r>
              <a:rPr lang="it-IT" sz="1500" dirty="0"/>
              <a:t>Storia del tempo presente</a:t>
            </a:r>
          </a:p>
          <a:p>
            <a:pPr algn="r"/>
            <a:r>
              <a:rPr lang="it-IT" sz="1500" dirty="0"/>
              <a:t>Prof.ssa Maddalena Carli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6A84D5F-22F6-B09A-81C6-ADDA830047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biLevel thresh="2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2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64000" y="5342611"/>
            <a:ext cx="504000" cy="504000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:p14="http://schemas.microsoft.com/office/powerpoint/2010/main" val="3579054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F87F60-3BBD-BF16-827C-5DFCB06DA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résors sauvés de Gaza » : l'Institut du monde arabe expose des vestiges  archéologiques de Gaza">
            <a:extLst>
              <a:ext uri="{FF2B5EF4-FFF2-40B4-BE49-F238E27FC236}">
                <a16:creationId xmlns:a16="http://schemas.microsoft.com/office/drawing/2014/main" id="{4EEA05A1-323B-D272-3188-71799A1E3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68500" y="1016000"/>
            <a:ext cx="8255000" cy="482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8128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D7D2B2-56A0-8679-AB84-8CB745EB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rniers jours ! Trésors sauvés de Gaza - 5000 ans d'histoire | Institut du  monde arabe">
            <a:extLst>
              <a:ext uri="{FF2B5EF4-FFF2-40B4-BE49-F238E27FC236}">
                <a16:creationId xmlns:a16="http://schemas.microsoft.com/office/drawing/2014/main" id="{D586D4E4-5449-B191-1C83-2B283F888FE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497" y="1825625"/>
            <a:ext cx="327100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xposition &quot;Trésors sauvés de Gaza&quot; à l'Institut du monde arabe : &quot;Personne  ne connaît l'histoire de Gaza&quot;">
            <a:extLst>
              <a:ext uri="{FF2B5EF4-FFF2-40B4-BE49-F238E27FC236}">
                <a16:creationId xmlns:a16="http://schemas.microsoft.com/office/drawing/2014/main" id="{38BC26EE-DC54-51DA-0879-D50E5F669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0" y="2309294"/>
            <a:ext cx="5085235" cy="33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3331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17F59A-1CA6-1A1F-F24B-263D6A19D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résors sauvés de Gaza : une exposition dévoile 5000 ans de culture et de  patrimoine en péril">
            <a:extLst>
              <a:ext uri="{FF2B5EF4-FFF2-40B4-BE49-F238E27FC236}">
                <a16:creationId xmlns:a16="http://schemas.microsoft.com/office/drawing/2014/main" id="{1E2621B6-CF66-DC05-A8F7-1456A5D8D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782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41C7C7-BEF6-B054-0DFE-BCA0B26F6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AB5C6B7-A92F-088A-7315-016D6ADFC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63700" y="508000"/>
            <a:ext cx="8864600" cy="584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2327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AEB0C8-1D1D-6FB5-91E7-A3CC9DE5C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F20679F-33B6-F4E3-0F46-6A54BFCB5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38000" cy="34920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D072FDE-32A1-103F-0C22-65318AD5E9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1679639"/>
            <a:ext cx="7772400" cy="517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40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BFBDF3-9158-8A98-406E-4E6C06029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résors sauvés de Gaza : l'expo sur l'histoire de Gaza à travers  l'archéologie prolongée à l'IMA - Sortiraparis.com">
            <a:extLst>
              <a:ext uri="{FF2B5EF4-FFF2-40B4-BE49-F238E27FC236}">
                <a16:creationId xmlns:a16="http://schemas.microsoft.com/office/drawing/2014/main" id="{FB76F2B7-3231-751E-63BD-B1791AD0DC51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Gaza">
            <a:extLst>
              <a:ext uri="{FF2B5EF4-FFF2-40B4-BE49-F238E27FC236}">
                <a16:creationId xmlns:a16="http://schemas.microsoft.com/office/drawing/2014/main" id="{727D518E-BBF9-8215-75E3-2D90FAE2A57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43800" y="2280444"/>
            <a:ext cx="2438400" cy="3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669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C4C948-F3F6-735A-562B-3A023725F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A6864787-7F54-CCF5-340C-800B78DBA2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2017: </a:t>
            </a:r>
            <a:r>
              <a:rPr lang="it-IT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Intiqual</a:t>
            </a:r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(Trasmissione) Program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[Ong Première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Urgence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Internationale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Ministero palestinese del Turismo e delle Antichità]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2020: </a:t>
            </a:r>
            <a:r>
              <a:rPr lang="it-IT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Alliance for Heritage </a:t>
            </a:r>
            <a:r>
              <a:rPr lang="it-IT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Protection</a:t>
            </a:r>
            <a:endParaRPr lang="it-IT" sz="1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documentazione/mappatura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evacuazione/depositi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stabilizzazione/protezione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salvataggio</a:t>
            </a:r>
          </a:p>
        </p:txBody>
      </p:sp>
    </p:spTree>
    <p:extLst>
      <p:ext uri="{BB962C8B-B14F-4D97-AF65-F5344CB8AC3E}">
        <p14:creationId xmlns:p14="http://schemas.microsoft.com/office/powerpoint/2010/main" val="33250667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75B6DA-CFF2-485C-535F-9FC8565E5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4D861BD6-6759-E37B-6524-20ABB6654A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253329"/>
            <a:ext cx="3670663" cy="2175671"/>
          </a:xfrm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marzo 2025: danni a 94 siti di Gaza (12 religiosi, 61 di interesse storico e artistico, 7 siti archeologici, 6 monumenti, 3 depositi di beni culturali, 1 museo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 descr="Immagine che contiene schermata, testo, mappa&#10;&#10;Il contenuto generato dall'IA potrebbe non essere corretto.">
            <a:extLst>
              <a:ext uri="{FF2B5EF4-FFF2-40B4-BE49-F238E27FC236}">
                <a16:creationId xmlns:a16="http://schemas.microsoft.com/office/drawing/2014/main" id="{82EBC795-5D1E-1F72-1587-04665975618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9600" y="57386"/>
            <a:ext cx="7772400" cy="674322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CE21AA0-E2E8-ADE4-1D71-E460F74F5EAB}"/>
              </a:ext>
            </a:extLst>
          </p:cNvPr>
          <p:cNvSpPr txBox="1"/>
          <p:nvPr/>
        </p:nvSpPr>
        <p:spPr>
          <a:xfrm>
            <a:off x="0" y="5931375"/>
            <a:ext cx="43238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</a:t>
            </a:r>
            <a:r>
              <a:rPr lang="it-IT" dirty="0" err="1"/>
              <a:t>forensic-architecture.org</a:t>
            </a:r>
            <a:r>
              <a:rPr lang="it-IT" dirty="0"/>
              <a:t>/</a:t>
            </a:r>
            <a:r>
              <a:rPr lang="it-IT" dirty="0" err="1"/>
              <a:t>investigation</a:t>
            </a:r>
            <a:r>
              <a:rPr lang="it-IT" dirty="0"/>
              <a:t>/living-</a:t>
            </a:r>
            <a:r>
              <a:rPr lang="it-IT" dirty="0" err="1"/>
              <a:t>archaeology</a:t>
            </a:r>
            <a:r>
              <a:rPr lang="it-IT" dirty="0"/>
              <a:t>-in-gaza</a:t>
            </a:r>
          </a:p>
        </p:txBody>
      </p:sp>
    </p:spTree>
    <p:extLst>
      <p:ext uri="{BB962C8B-B14F-4D97-AF65-F5344CB8AC3E}">
        <p14:creationId xmlns:p14="http://schemas.microsoft.com/office/powerpoint/2010/main" val="1308504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062CF0-A0EB-2731-A21E-2AB584624A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6" descr="Immagine che contiene testo, schermata, Sito Web, Pubblicità online&#10;&#10;Il contenuto generato dall'IA potrebbe non essere corretto.">
            <a:extLst>
              <a:ext uri="{FF2B5EF4-FFF2-40B4-BE49-F238E27FC236}">
                <a16:creationId xmlns:a16="http://schemas.microsoft.com/office/drawing/2014/main" id="{0C75BD4D-149B-5446-E96E-5A66804722B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748" y="2725581"/>
            <a:ext cx="5181600" cy="2551426"/>
          </a:xfrm>
        </p:spPr>
      </p:pic>
      <p:pic>
        <p:nvPicPr>
          <p:cNvPr id="9" name="Immagine 8" descr="Immagine che contiene testo, schermata, Brochure, Pubblicità online&#10;&#10;Il contenuto generato dall'IA potrebbe non essere corretto.">
            <a:extLst>
              <a:ext uri="{FF2B5EF4-FFF2-40B4-BE49-F238E27FC236}">
                <a16:creationId xmlns:a16="http://schemas.microsoft.com/office/drawing/2014/main" id="{B2CEBA20-FE79-DAAF-60F4-1F58E7D2F3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0654" y="2725581"/>
            <a:ext cx="5336749" cy="28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707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418793-3E6F-C9B2-6071-A93BD6516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FF8F7C7E-0F60-7EC3-F12A-93D521B3CF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955" y="2353054"/>
            <a:ext cx="5181600" cy="2669462"/>
          </a:xfrm>
          <a:ln>
            <a:solidFill>
              <a:srgbClr val="8089FF"/>
            </a:solidFill>
          </a:ln>
        </p:spPr>
      </p:pic>
      <p:pic>
        <p:nvPicPr>
          <p:cNvPr id="5" name="Immagine 4" descr="Immagine che contiene testo, schermata, modello&#10;&#10;Il contenuto generato dall'IA potrebbe non essere corretto.">
            <a:extLst>
              <a:ext uri="{FF2B5EF4-FFF2-40B4-BE49-F238E27FC236}">
                <a16:creationId xmlns:a16="http://schemas.microsoft.com/office/drawing/2014/main" id="{99A3697D-DE50-86D6-FC91-F6CA260E188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6447" y="2353054"/>
            <a:ext cx="4593108" cy="30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02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EC9F59-25B8-A607-EC38-3719455CF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schermata, software, Sito Web&#10;&#10;Il contenuto generato dall'IA potrebbe non essere corretto.">
            <a:extLst>
              <a:ext uri="{FF2B5EF4-FFF2-40B4-BE49-F238E27FC236}">
                <a16:creationId xmlns:a16="http://schemas.microsoft.com/office/drawing/2014/main" id="{479F5103-CB93-6D81-5506-D564801107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218" y="675000"/>
            <a:ext cx="11447564" cy="5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06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535D8-1F45-2060-D039-340D9FF93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Viso umano, schermata, design&#10;&#10;Il contenuto generato dall'IA potrebbe non essere corretto.">
            <a:extLst>
              <a:ext uri="{FF2B5EF4-FFF2-40B4-BE49-F238E27FC236}">
                <a16:creationId xmlns:a16="http://schemas.microsoft.com/office/drawing/2014/main" id="{2821AC49-9181-F047-4D27-5618FD80F7E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2760664"/>
            <a:ext cx="5181600" cy="2481257"/>
          </a:xfrm>
          <a:ln>
            <a:solidFill>
              <a:srgbClr val="8089FF"/>
            </a:solidFill>
          </a:ln>
        </p:spPr>
      </p:pic>
      <p:pic>
        <p:nvPicPr>
          <p:cNvPr id="5" name="Immagine 4" descr="Immagine che contiene testo, schermata, Sito Web, Pubblicità online&#10;&#10;Il contenuto generato dall'IA potrebbe non essere corretto.">
            <a:extLst>
              <a:ext uri="{FF2B5EF4-FFF2-40B4-BE49-F238E27FC236}">
                <a16:creationId xmlns:a16="http://schemas.microsoft.com/office/drawing/2014/main" id="{DC7C76A0-E18E-6D4A-928A-8CC7E4C68B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2" y="2633293"/>
            <a:ext cx="5739593" cy="2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669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1B57EC-9A88-56B6-FC46-C2687D074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Sito Web, Pubblicità online, Pagina Web&#10;&#10;Il contenuto generato dall'IA potrebbe non essere corretto.">
            <a:extLst>
              <a:ext uri="{FF2B5EF4-FFF2-40B4-BE49-F238E27FC236}">
                <a16:creationId xmlns:a16="http://schemas.microsoft.com/office/drawing/2014/main" id="{0907B76E-1034-01C7-31EC-79F24612C9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638518"/>
            <a:ext cx="5181600" cy="2725552"/>
          </a:xfrm>
          <a:ln>
            <a:solidFill>
              <a:srgbClr val="8089FF"/>
            </a:solidFill>
          </a:ln>
        </p:spPr>
      </p:pic>
    </p:spTree>
    <p:extLst>
      <p:ext uri="{BB962C8B-B14F-4D97-AF65-F5344CB8AC3E}">
        <p14:creationId xmlns:p14="http://schemas.microsoft.com/office/powerpoint/2010/main" val="36237495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D0EC82-80DE-675A-BE1D-CA3A561AA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schermata, Carattere, ricevuta&#10;&#10;Il contenuto generato dall'IA potrebbe non essere corretto.">
            <a:extLst>
              <a:ext uri="{FF2B5EF4-FFF2-40B4-BE49-F238E27FC236}">
                <a16:creationId xmlns:a16="http://schemas.microsoft.com/office/drawing/2014/main" id="{3F4F8C92-D214-3562-1DCD-4AF8611832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317515"/>
            <a:ext cx="5181600" cy="3367557"/>
          </a:xfrm>
          <a:ln>
            <a:solidFill>
              <a:srgbClr val="8089FF"/>
            </a:solidFill>
          </a:ln>
        </p:spPr>
      </p:pic>
    </p:spTree>
    <p:extLst>
      <p:ext uri="{BB962C8B-B14F-4D97-AF65-F5344CB8AC3E}">
        <p14:creationId xmlns:p14="http://schemas.microsoft.com/office/powerpoint/2010/main" val="3351724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7A3CE9-62BD-B337-81FA-00DB9D65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2" descr="Immagine che contiene testo, schermata, cielo, nuvola&#10;&#10;Il contenuto generato dall'IA potrebbe non essere corretto.">
            <a:extLst>
              <a:ext uri="{FF2B5EF4-FFF2-40B4-BE49-F238E27FC236}">
                <a16:creationId xmlns:a16="http://schemas.microsoft.com/office/drawing/2014/main" id="{14F39F30-5352-CE64-43A0-87070E77280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1338"/>
            <a:ext cx="5181600" cy="4291271"/>
          </a:xfrm>
          <a:ln>
            <a:solidFill>
              <a:srgbClr val="8089FF"/>
            </a:solidFill>
          </a:ln>
        </p:spPr>
      </p:pic>
      <p:pic>
        <p:nvPicPr>
          <p:cNvPr id="5" name="Immagine 4" descr="Immagine che contiene vestiti, testo, uomo, persona&#10;&#10;Il contenuto generato dall'IA potrebbe non essere corretto.">
            <a:extLst>
              <a:ext uri="{FF2B5EF4-FFF2-40B4-BE49-F238E27FC236}">
                <a16:creationId xmlns:a16="http://schemas.microsoft.com/office/drawing/2014/main" id="{46A92E8D-0D4E-56C6-0BB4-9A767994D7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553" y="1494000"/>
            <a:ext cx="6446447" cy="53640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A97C309C-4E70-31CB-2774-C4E9702D0FE1}"/>
              </a:ext>
            </a:extLst>
          </p:cNvPr>
          <p:cNvSpPr txBox="1"/>
          <p:nvPr/>
        </p:nvSpPr>
        <p:spPr>
          <a:xfrm>
            <a:off x="0" y="660924"/>
            <a:ext cx="21959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Guardian</a:t>
            </a:r>
          </a:p>
        </p:txBody>
      </p:sp>
    </p:spTree>
    <p:extLst>
      <p:ext uri="{BB962C8B-B14F-4D97-AF65-F5344CB8AC3E}">
        <p14:creationId xmlns:p14="http://schemas.microsoft.com/office/powerpoint/2010/main" val="3919634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75219-075E-4F2A-700C-72383D6FC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9A5431DD-32AB-CEE7-54EC-EB5DDA17E2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patrimoine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Gaza est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jour un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peu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plus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détruit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la guerre qui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rage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l’enclave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palestinienne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C’est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donc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une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collection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exceptionnelle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à plus d’un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titre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donne à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découvrir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l’IMA,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constituée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pièces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grande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valeur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sauvées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désastre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aléas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l’histoire.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66BEAFBB-CFB2-FE54-90AB-F094958CD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«grandi eventi» espositivi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«usi politici» dell’archeologia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archeologia/patrimonio e guerra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95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20230-F225-9A82-EC2C-40D2E4F8D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D4EF7E66-C656-D24D-2FC0-D6081B9CFE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None/>
            </a:pP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Esposizione all’</a:t>
            </a:r>
            <a:r>
              <a:rPr lang="it-IT" sz="24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 </a:t>
            </a:r>
            <a:r>
              <a:rPr lang="it-IT" sz="2400" dirty="0" err="1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it-IT" sz="2400" dirty="0">
                <a:solidFill>
                  <a:srgbClr val="521B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monde arabe 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(IMA) di Parigi di 130 opere provenienti dagli scavi franco-palestinesi (1995-2000) e dalla collezione privata di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Jawdat</a:t>
            </a:r>
            <a:r>
              <a:rPr lang="it-IT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Khoudery</a:t>
            </a:r>
            <a:endParaRPr lang="it-IT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0C8AAB70-688C-FE47-CA38-C2183EB8B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passato dell’enclave palestinese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Ø"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 posizionamento «geopolitico» dell’enclave palestinese</a:t>
            </a:r>
          </a:p>
          <a:p>
            <a:pPr>
              <a:buFont typeface="Wingdings" pitchFamily="2" charset="2"/>
              <a:buChar char="Ø"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storia degli scavi e degli oggetti ritrovati </a:t>
            </a:r>
          </a:p>
        </p:txBody>
      </p:sp>
    </p:spTree>
    <p:extLst>
      <p:ext uri="{BB962C8B-B14F-4D97-AF65-F5344CB8AC3E}">
        <p14:creationId xmlns:p14="http://schemas.microsoft.com/office/powerpoint/2010/main" val="2204548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B7F924-9765-8558-E647-0C3C1CF22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69693D02-1106-867E-FB17-7AC8B75B03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1949: creazione di Gaza Strip (365 km</a:t>
            </a:r>
            <a:r>
              <a:rPr lang="it-IT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isolamento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distruzioni e crisi umanitarie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annichilimento del patrimonio di Gaza (egizi, neo-assiri, babilonesi, persiani, greci, romani, bizantini, arabi)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4C3A6B0C-065A-B143-820D-A22FF7D5C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ln>
            <a:solidFill>
              <a:srgbClr val="8089FF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2007: </a:t>
            </a:r>
            <a:r>
              <a:rPr lang="it-IT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Gaza </a:t>
            </a:r>
            <a:r>
              <a:rPr lang="it-IT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</a:t>
            </a:r>
            <a:r>
              <a:rPr lang="it-IT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Crossroads</a:t>
            </a:r>
            <a:r>
              <a:rPr lang="it-IT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Civilisations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Ginevra (opere dagli scavi francesi in Palestina [1995-2000] + opere della collezione privata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Jawdat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Khoudary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donate dall’Autorità nazionale Palestinese &gt; Musée d’art et histoire di Ginevra «deposito» del futuro Museo di Gaza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§"/>
            </a:pP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2000: </a:t>
            </a:r>
            <a:r>
              <a:rPr lang="it-IT" sz="19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it-IT" sz="1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Gaza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(opere provenienti dagli scavi archeologici condotti a Gaza dal 1994 da un’équipe franco-palestinese [portale di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Antedon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mosaici bizantini di </a:t>
            </a:r>
            <a:r>
              <a:rPr lang="it-I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Mukheitim</a:t>
            </a:r>
            <a:r>
              <a:rPr lang="it-I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monastero di Sant’Ilario)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§"/>
            </a:pPr>
            <a:endParaRPr lang="it-IT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4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42B830-991D-A6F6-E542-CDBD5848C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134DD1AB-20D2-FD47-7877-294321021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125" y="336459"/>
            <a:ext cx="5181600" cy="5840504"/>
          </a:xfrm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Bronze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Iron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Ages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Way of Horus (or Via Maris), the road from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Palestine, the Wadi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Ghazza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location.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Nearby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major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Bronze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Tell es-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(c. 3500 to 2350 BCE) and Tell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al’Ajul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(c. 1900 to 1200 BCE). From the first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4th millennium BCE,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longlasting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before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took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over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southern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Palestine in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Bronze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Age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organized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Egyptian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province of Canaan in the Late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Bronze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Age.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entry of the city of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history.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first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half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3rd millennium BCE, the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first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mentioned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Egyptian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texts from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reign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Thutmose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III (1481-1425 BCE).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Hazattu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from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derives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current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Arabic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name, “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Ghazza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 An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Egyptian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royal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agent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stationed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oversee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kingdom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whose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king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pledged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allegiance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pharaoh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FC5AFB6B-59CD-A47C-AEAF-13FDA1EB7A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2383" y="336459"/>
            <a:ext cx="5035731" cy="5840504"/>
          </a:xfrm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Gaza, a city of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Philistia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Assyrian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Persian and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Hellenistic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periods</a:t>
            </a: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beginning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12th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BCE, groups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probably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from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Aegean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world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established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trading posts on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coastal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plains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one of the major city-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Philistia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Philistine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well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7th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after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conquest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Assyrians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734 BCE. The king of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pledged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allegiance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acknowledged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vassalage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Nineveh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With the new empire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Nebuchadnezzar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II,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Babylon’s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outpost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empire’s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western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frontier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539 BCE, the Persian Cyrus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seized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Babylon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founded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Achaemenid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Empire.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Persian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lasted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centuries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pearl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Mediterranean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conquest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Syria, Alexander of Macedonia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imposed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cruel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siege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city in 332 BCE,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systematic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massacres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looting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destruction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disaster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led to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rebuilding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Gaza under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dominant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Hellenistic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culture. The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retained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renown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commercial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under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Alexander’s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successors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Lagids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Seleucids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each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other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over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control.</a:t>
            </a:r>
          </a:p>
          <a:p>
            <a:pPr marL="0" indent="0">
              <a:buNone/>
            </a:pP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150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80542D-4061-EE25-0918-E88D45F94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27429EA5-B260-A4DB-ECC1-66438EAE0C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7125" y="336459"/>
            <a:ext cx="5181600" cy="5840504"/>
          </a:xfrm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Roman and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Byzantine</a:t>
            </a: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periods</a:t>
            </a: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97 BCE,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conquered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devastated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Jewish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Hasmonean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kingdom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abandoned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Gaza Deserta.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Pompey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seized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61 BCE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Greek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laws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reinstated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city. The new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rebuilt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adorned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a theater,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hippodrome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certainly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gymnasium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stadium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the 4th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Christian sailors from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Egypt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settled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Gaza,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port,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Maiuma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city of Gaza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Romanized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aristocracy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remained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loyal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Zeus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Marnas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5th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century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forced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convert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the Christian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faith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Byzantine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basilica,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Eudoxiana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built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ruins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Marneion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destroyed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402. The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also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boasted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Jewish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farming community,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notably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Maiuma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remnants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6th-century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synagogue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uncovered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Monasticism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developed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under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impetus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Gaza-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Hilarion (c. 291-c. 371). The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active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 of Christian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intellectual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life,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notably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famous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Rhetorical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 of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chaired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Procopius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New buildings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erected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including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episcopal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palace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covered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 and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thermae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a school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talented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mosaicists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worked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city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neighboring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towns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F98321F5-6845-86FB-4D97-6A1FB3CD5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2383" y="336459"/>
            <a:ext cx="5035731" cy="5840504"/>
          </a:xfrm>
          <a:ln>
            <a:solidFill>
              <a:srgbClr val="8089FF"/>
            </a:solidFill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Muslim </a:t>
            </a:r>
            <a:r>
              <a:rPr lang="it-IT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637, Muslim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armies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took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Gaza,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majority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population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Christian and the status of the small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Jewish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Samaritan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communities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respected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Until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Crusades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these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communities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continued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flourish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gradually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becoming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Muslim.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still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great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city,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crafts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gardens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vineyards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thriving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pilgrimage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center,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claimed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Prophet’s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grandfather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buried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Crusades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ushered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new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violence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Crusaders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occupied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Gaza from 1149 to 1187,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transformed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architecture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built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large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Romanesque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church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later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Great Omari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Mosque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After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Gaza’s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conquest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the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Mamluks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(1260-1277), peace set in,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mosques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khans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built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1516, Gaza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became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Ottoman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the city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began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decline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new trade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routes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particularly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sea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diverted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international 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traffic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820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617304-B547-21E1-12BE-774D665D8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'héritage et la destruction de Gaza exposés à Paris - RTBF Actus">
            <a:extLst>
              <a:ext uri="{FF2B5EF4-FFF2-40B4-BE49-F238E27FC236}">
                <a16:creationId xmlns:a16="http://schemas.microsoft.com/office/drawing/2014/main" id="{1B287B81-7037-0ACC-66B8-E13DA84ED55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2543969"/>
            <a:ext cx="51816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4C7FB39B-1745-8E1E-1B83-DABE0103192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7000" y="2237294"/>
            <a:ext cx="5292000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7400</TotalTime>
  <Words>1146</Words>
  <Application>Microsoft Macintosh PowerPoint</Application>
  <PresentationFormat>Widescreen</PresentationFormat>
  <Paragraphs>56</Paragraphs>
  <Slides>22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Tema di Office</vt:lpstr>
      <vt:lpstr>      2.6. Archeologia del presente: la mostra Trésors sauvés de Gaza. 5000 ans d’histoire (2025)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maddalena carli</dc:creator>
  <cp:lastModifiedBy>maddalena carli</cp:lastModifiedBy>
  <cp:revision>122</cp:revision>
  <cp:lastPrinted>2025-12-11T11:20:38Z</cp:lastPrinted>
  <dcterms:created xsi:type="dcterms:W3CDTF">2025-05-28T06:59:09Z</dcterms:created>
  <dcterms:modified xsi:type="dcterms:W3CDTF">2025-12-15T15:57:29Z</dcterms:modified>
</cp:coreProperties>
</file>