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97" r:id="rId3"/>
    <p:sldId id="257" r:id="rId4"/>
    <p:sldId id="270" r:id="rId5"/>
    <p:sldId id="271" r:id="rId6"/>
    <p:sldId id="272" r:id="rId7"/>
    <p:sldId id="275" r:id="rId8"/>
    <p:sldId id="273" r:id="rId9"/>
    <p:sldId id="274" r:id="rId10"/>
    <p:sldId id="276" r:id="rId11"/>
    <p:sldId id="277" r:id="rId12"/>
    <p:sldId id="278" r:id="rId13"/>
    <p:sldId id="279" r:id="rId14"/>
    <p:sldId id="308" r:id="rId15"/>
    <p:sldId id="307" r:id="rId16"/>
    <p:sldId id="280" r:id="rId17"/>
    <p:sldId id="281" r:id="rId18"/>
    <p:sldId id="282" r:id="rId19"/>
    <p:sldId id="283" r:id="rId20"/>
    <p:sldId id="284" r:id="rId21"/>
    <p:sldId id="285" r:id="rId22"/>
    <p:sldId id="321" r:id="rId23"/>
    <p:sldId id="324" r:id="rId24"/>
    <p:sldId id="325" r:id="rId25"/>
    <p:sldId id="326" r:id="rId26"/>
    <p:sldId id="327" r:id="rId27"/>
    <p:sldId id="322" r:id="rId28"/>
    <p:sldId id="328" r:id="rId29"/>
    <p:sldId id="329" r:id="rId30"/>
    <p:sldId id="323" r:id="rId31"/>
    <p:sldId id="339" r:id="rId32"/>
    <p:sldId id="340" r:id="rId33"/>
    <p:sldId id="330" r:id="rId34"/>
    <p:sldId id="331" r:id="rId35"/>
    <p:sldId id="332" r:id="rId36"/>
    <p:sldId id="334" r:id="rId37"/>
    <p:sldId id="335" r:id="rId38"/>
    <p:sldId id="337" r:id="rId39"/>
    <p:sldId id="333" r:id="rId40"/>
    <p:sldId id="338" r:id="rId41"/>
    <p:sldId id="286" r:id="rId42"/>
    <p:sldId id="298" r:id="rId43"/>
    <p:sldId id="288" r:id="rId44"/>
    <p:sldId id="299" r:id="rId45"/>
    <p:sldId id="301" r:id="rId46"/>
    <p:sldId id="300" r:id="rId47"/>
    <p:sldId id="302" r:id="rId48"/>
    <p:sldId id="303" r:id="rId49"/>
    <p:sldId id="289" r:id="rId50"/>
    <p:sldId id="290" r:id="rId51"/>
    <p:sldId id="292" r:id="rId52"/>
    <p:sldId id="291" r:id="rId53"/>
    <p:sldId id="305" r:id="rId54"/>
    <p:sldId id="293" r:id="rId55"/>
    <p:sldId id="294" r:id="rId56"/>
    <p:sldId id="295" r:id="rId57"/>
    <p:sldId id="306" r:id="rId58"/>
    <p:sldId id="309" r:id="rId59"/>
    <p:sldId id="296" r:id="rId60"/>
    <p:sldId id="310" r:id="rId61"/>
    <p:sldId id="311" r:id="rId62"/>
    <p:sldId id="312" r:id="rId63"/>
    <p:sldId id="313" r:id="rId64"/>
    <p:sldId id="314" r:id="rId65"/>
    <p:sldId id="315" r:id="rId66"/>
    <p:sldId id="316" r:id="rId67"/>
    <p:sldId id="317" r:id="rId68"/>
    <p:sldId id="318" r:id="rId69"/>
    <p:sldId id="319" r:id="rId70"/>
    <p:sldId id="320" r:id="rId7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2" d="100"/>
          <a:sy n="112" d="100"/>
        </p:scale>
        <p:origin x="474"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25/11/2020</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687634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25/11/2020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904150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25/11/2020</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6611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25/11/2020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249147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25/11/2020</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2715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25/11/2020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408338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25/11/2020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072746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25/11/2020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620290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25/11/2020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90543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25/11/2020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577661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76DFC76-EF54-468A-9123-6A8C4BD7C376}" type="datetimeFigureOut">
              <a:rPr lang="it-IT" smtClean="0"/>
              <a:t>25/11/2020</a:t>
            </a:fld>
            <a:endParaRPr lang="it-IT"/>
          </a:p>
        </p:txBody>
      </p:sp>
      <p:sp>
        <p:nvSpPr>
          <p:cNvPr id="6" name="Footer Placeholder 5"/>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33958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76DFC76-EF54-468A-9123-6A8C4BD7C376}" type="datetimeFigureOut">
              <a:rPr lang="it-IT" smtClean="0"/>
              <a:t>25/11/2020</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34201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576DFC76-EF54-468A-9123-6A8C4BD7C376}" type="datetimeFigureOut">
              <a:rPr lang="it-IT" smtClean="0"/>
              <a:t>25/11/2020</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970971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DFC76-EF54-468A-9123-6A8C4BD7C376}" type="datetimeFigureOut">
              <a:rPr lang="it-IT" smtClean="0"/>
              <a:t>25/11/2020</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32377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25/11/2020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11869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25/11/2020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944791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76DFC76-EF54-468A-9123-6A8C4BD7C376}" type="datetimeFigureOut">
              <a:rPr lang="it-IT" smtClean="0"/>
              <a:t>25/11/2020</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C759DE-5437-45D1-A900-3F16E680A49D}" type="slidenum">
              <a:rPr lang="it-IT" smtClean="0"/>
              <a:t>‹N›</a:t>
            </a:fld>
            <a:endParaRPr lang="it-IT"/>
          </a:p>
        </p:txBody>
      </p:sp>
    </p:spTree>
    <p:extLst>
      <p:ext uri="{BB962C8B-B14F-4D97-AF65-F5344CB8AC3E}">
        <p14:creationId xmlns:p14="http://schemas.microsoft.com/office/powerpoint/2010/main" val="83019240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6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900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3" name="Sottotitolo 2">
            <a:extLst>
              <a:ext uri="{FF2B5EF4-FFF2-40B4-BE49-F238E27FC236}">
                <a16:creationId xmlns="" xmlns:a16="http://schemas.microsoft.com/office/drawing/2014/main" id="{9C06F9F3-4769-44FE-AD83-2A27C4C635E2}"/>
              </a:ext>
            </a:extLst>
          </p:cNvPr>
          <p:cNvSpPr>
            <a:spLocks noGrp="1"/>
          </p:cNvSpPr>
          <p:nvPr>
            <p:ph type="subTitle" idx="1"/>
          </p:nvPr>
        </p:nvSpPr>
        <p:spPr>
          <a:xfrm>
            <a:off x="2337753" y="1881810"/>
            <a:ext cx="8915399" cy="2849216"/>
          </a:xfrm>
        </p:spPr>
        <p:txBody>
          <a:bodyPr>
            <a:normAutofit/>
          </a:bodyPr>
          <a:lstStyle/>
          <a:p>
            <a:pPr algn="ctr"/>
            <a:r>
              <a:rPr lang="it-IT" sz="5200" b="1" dirty="0">
                <a:solidFill>
                  <a:schemeClr val="accent2">
                    <a:lumMod val="75000"/>
                  </a:schemeClr>
                </a:solidFill>
                <a:latin typeface="Times New Roman" panose="02020603050405020304" pitchFamily="18" charset="0"/>
                <a:cs typeface="Times New Roman" panose="02020603050405020304" pitchFamily="18" charset="0"/>
              </a:rPr>
              <a:t>Corso di Diritto della Navigazione e dei Trasporti</a:t>
            </a:r>
          </a:p>
          <a:p>
            <a:pPr algn="ctr"/>
            <a:r>
              <a:rPr lang="it-IT" sz="5200" b="1" dirty="0">
                <a:solidFill>
                  <a:schemeClr val="accent2">
                    <a:lumMod val="75000"/>
                  </a:schemeClr>
                </a:solidFill>
                <a:latin typeface="Times New Roman" panose="02020603050405020304" pitchFamily="18" charset="0"/>
                <a:cs typeface="Times New Roman" panose="02020603050405020304" pitchFamily="18" charset="0"/>
              </a:rPr>
              <a:t>Anno accademico 2020-2021</a:t>
            </a:r>
            <a:endParaRPr lang="it-IT" sz="52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6" name="CasellaDiTesto 5">
            <a:extLst>
              <a:ext uri="{FF2B5EF4-FFF2-40B4-BE49-F238E27FC236}">
                <a16:creationId xmlns="" xmlns:a16="http://schemas.microsoft.com/office/drawing/2014/main" id="{646B091C-5E9F-4BF7-A3CF-1A7B6AD4EEE0}"/>
              </a:ext>
            </a:extLst>
          </p:cNvPr>
          <p:cNvSpPr txBox="1"/>
          <p:nvPr/>
        </p:nvSpPr>
        <p:spPr>
          <a:xfrm>
            <a:off x="7484012" y="5669281"/>
            <a:ext cx="4403187" cy="584775"/>
          </a:xfrm>
          <a:prstGeom prst="rect">
            <a:avLst/>
          </a:prstGeom>
          <a:noFill/>
        </p:spPr>
        <p:txBody>
          <a:bodyPr wrap="square" rtlCol="0">
            <a:spAutoFit/>
          </a:bodyPr>
          <a:lstStyle/>
          <a:p>
            <a:pPr algn="ctr"/>
            <a:r>
              <a:rPr lang="it-IT" sz="3200" b="1" i="1" dirty="0">
                <a:solidFill>
                  <a:schemeClr val="accent2">
                    <a:lumMod val="75000"/>
                  </a:schemeClr>
                </a:solidFill>
                <a:latin typeface="Times New Roman" panose="02020603050405020304" pitchFamily="18" charset="0"/>
                <a:cs typeface="Times New Roman" panose="02020603050405020304" pitchFamily="18" charset="0"/>
              </a:rPr>
              <a:t>Prof. Massimiliano Musi </a:t>
            </a:r>
          </a:p>
        </p:txBody>
      </p:sp>
      <p:pic>
        <p:nvPicPr>
          <p:cNvPr id="5" name="Picture 2" descr="C:\Users\PBell\Desktop\teramo.jpg">
            <a:extLst>
              <a:ext uri="{FF2B5EF4-FFF2-40B4-BE49-F238E27FC236}">
                <a16:creationId xmlns="" xmlns:a16="http://schemas.microsoft.com/office/drawing/2014/main" id="{7E258CBC-6195-4CE6-9738-289565DB8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219" y="351381"/>
            <a:ext cx="3175068" cy="1649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3981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E351E941-314E-49BE-90AE-1269C4EF5B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406314D3-79EE-4E07-AF9D-31F155E7D600}"/>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221CE934-B3CC-4DF2-90DD-6D846E256073}"/>
              </a:ext>
            </a:extLst>
          </p:cNvPr>
          <p:cNvSpPr/>
          <p:nvPr/>
        </p:nvSpPr>
        <p:spPr>
          <a:xfrm>
            <a:off x="1143026" y="1648485"/>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400 Codice della navigazione </a:t>
            </a:r>
          </a:p>
        </p:txBody>
      </p:sp>
      <p:sp>
        <p:nvSpPr>
          <p:cNvPr id="6" name="Rettangolo con angoli arrotondati 5">
            <a:extLst>
              <a:ext uri="{FF2B5EF4-FFF2-40B4-BE49-F238E27FC236}">
                <a16:creationId xmlns="" xmlns:a16="http://schemas.microsoft.com/office/drawing/2014/main" id="{ECA5830E-1B9B-4675-B81C-C241691C851F}"/>
              </a:ext>
            </a:extLst>
          </p:cNvPr>
          <p:cNvSpPr/>
          <p:nvPr/>
        </p:nvSpPr>
        <p:spPr>
          <a:xfrm>
            <a:off x="1143026" y="3141566"/>
            <a:ext cx="10200835" cy="3212616"/>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a:t>
            </a:r>
            <a:r>
              <a:rPr lang="it-IT" sz="2000" i="1" u="sng" dirty="0">
                <a:solidFill>
                  <a:schemeClr val="tx1"/>
                </a:solidFill>
                <a:latin typeface="Times New Roman" panose="02020603050405020304" pitchFamily="18" charset="0"/>
                <a:cs typeface="Times New Roman" panose="02020603050405020304" pitchFamily="18" charset="0"/>
              </a:rPr>
              <a:t>Se, prima della partenza, si verifica la morte del passeggero, ovvero un suo impedimento a viaggiare per causa a lui non imputabile, il contratto è risolto, ed è dovuto il quarto del prezzo di passaggio, computato al netto del vitto, se questo fu compreso nel prezzo. </a:t>
            </a:r>
          </a:p>
          <a:p>
            <a:pPr algn="ctr"/>
            <a:r>
              <a:rPr lang="it-IT" sz="2000" i="1" dirty="0">
                <a:solidFill>
                  <a:schemeClr val="tx1"/>
                </a:solidFill>
                <a:latin typeface="Times New Roman" panose="02020603050405020304" pitchFamily="18" charset="0"/>
                <a:cs typeface="Times New Roman" panose="02020603050405020304" pitchFamily="18" charset="0"/>
              </a:rPr>
              <a:t>Se l'evento riguarda uno dei congiunti o degli addetti alla famiglia, che dovevano viaggiare insieme, può ciascuno dei passeggeri chiedere la risoluzione del contratto alle stesse condizioni. </a:t>
            </a:r>
          </a:p>
          <a:p>
            <a:pPr algn="ctr"/>
            <a:r>
              <a:rPr lang="it-IT" sz="2000" i="1" dirty="0">
                <a:solidFill>
                  <a:schemeClr val="tx1"/>
                </a:solidFill>
                <a:latin typeface="Times New Roman" panose="02020603050405020304" pitchFamily="18" charset="0"/>
                <a:cs typeface="Times New Roman" panose="02020603050405020304" pitchFamily="18" charset="0"/>
              </a:rPr>
              <a:t>Nei casi previsti dai comma precedenti al vettore deve essere data notizia dell'impedimento prima della partenza; in mancanza è dovuto l'intero prezzo di passaggio netto»</a:t>
            </a:r>
          </a:p>
        </p:txBody>
      </p:sp>
      <p:sp>
        <p:nvSpPr>
          <p:cNvPr id="7" name="Rettangolo con angoli arrotondati 6">
            <a:extLst>
              <a:ext uri="{FF2B5EF4-FFF2-40B4-BE49-F238E27FC236}">
                <a16:creationId xmlns="" xmlns:a16="http://schemas.microsoft.com/office/drawing/2014/main" id="{4B9FBA01-1C80-46A7-BD52-0D0BACD0FF44}"/>
              </a:ext>
            </a:extLst>
          </p:cNvPr>
          <p:cNvSpPr/>
          <p:nvPr/>
        </p:nvSpPr>
        <p:spPr>
          <a:xfrm>
            <a:off x="5551553" y="1497496"/>
            <a:ext cx="4157612" cy="143013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Impedimento del passeggero</a:t>
            </a:r>
          </a:p>
        </p:txBody>
      </p:sp>
      <p:sp>
        <p:nvSpPr>
          <p:cNvPr id="2" name="Freccia circolare a destra 1">
            <a:extLst>
              <a:ext uri="{FF2B5EF4-FFF2-40B4-BE49-F238E27FC236}">
                <a16:creationId xmlns="" xmlns:a16="http://schemas.microsoft.com/office/drawing/2014/main" id="{9D0706D9-97B7-4B47-A0FE-83FA37A14F63}"/>
              </a:ext>
            </a:extLst>
          </p:cNvPr>
          <p:cNvSpPr/>
          <p:nvPr/>
        </p:nvSpPr>
        <p:spPr>
          <a:xfrm>
            <a:off x="530087" y="2610678"/>
            <a:ext cx="612939" cy="1430133"/>
          </a:xfrm>
          <a:prstGeom prst="curvedRightArrow">
            <a:avLst>
              <a:gd name="adj1" fmla="val 25000"/>
              <a:gd name="adj2" fmla="val 50000"/>
              <a:gd name="adj3" fmla="val 855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4145556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4D4F17B3-8BB3-4D42-9CBB-11826B35DF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EEE8EED9-4D5D-44B5-83BF-87FCB287027F}"/>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119D417D-677D-4028-BE27-55D22E828E26}"/>
              </a:ext>
            </a:extLst>
          </p:cNvPr>
          <p:cNvSpPr/>
          <p:nvPr/>
        </p:nvSpPr>
        <p:spPr>
          <a:xfrm>
            <a:off x="1143026" y="1648485"/>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401 Codice della navigazione </a:t>
            </a:r>
          </a:p>
        </p:txBody>
      </p:sp>
      <p:sp>
        <p:nvSpPr>
          <p:cNvPr id="6" name="Rettangolo con angoli arrotondati 5">
            <a:extLst>
              <a:ext uri="{FF2B5EF4-FFF2-40B4-BE49-F238E27FC236}">
                <a16:creationId xmlns="" xmlns:a16="http://schemas.microsoft.com/office/drawing/2014/main" id="{CF17BBBF-D172-41FD-8F73-6C4A0CC2D211}"/>
              </a:ext>
            </a:extLst>
          </p:cNvPr>
          <p:cNvSpPr/>
          <p:nvPr/>
        </p:nvSpPr>
        <p:spPr>
          <a:xfrm>
            <a:off x="5551553" y="1497496"/>
            <a:ext cx="4157612" cy="143013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Mancata partenza del passeggero</a:t>
            </a:r>
          </a:p>
        </p:txBody>
      </p:sp>
      <p:sp>
        <p:nvSpPr>
          <p:cNvPr id="7" name="Rettangolo con angoli arrotondati 6">
            <a:extLst>
              <a:ext uri="{FF2B5EF4-FFF2-40B4-BE49-F238E27FC236}">
                <a16:creationId xmlns="" xmlns:a16="http://schemas.microsoft.com/office/drawing/2014/main" id="{2F586AA4-BE5E-46B4-89C4-055ED407DCCF}"/>
              </a:ext>
            </a:extLst>
          </p:cNvPr>
          <p:cNvSpPr/>
          <p:nvPr/>
        </p:nvSpPr>
        <p:spPr>
          <a:xfrm>
            <a:off x="1143026" y="3141566"/>
            <a:ext cx="10200835" cy="3212616"/>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a:t>
            </a:r>
            <a:r>
              <a:rPr lang="it-IT" sz="2000" i="1" u="sng" dirty="0">
                <a:solidFill>
                  <a:schemeClr val="tx1"/>
                </a:solidFill>
                <a:latin typeface="Times New Roman" panose="02020603050405020304" pitchFamily="18" charset="0"/>
                <a:cs typeface="Times New Roman" panose="02020603050405020304" pitchFamily="18" charset="0"/>
              </a:rPr>
              <a:t>Il passeggero, se non si presenta a bordo nel tempo stabilito, deve il prezzo di passaggio computato al netto del vitto</a:t>
            </a:r>
            <a:r>
              <a:rPr lang="it-IT" sz="2000" i="1" dirty="0">
                <a:solidFill>
                  <a:schemeClr val="tx1"/>
                </a:solidFill>
                <a:latin typeface="Times New Roman" panose="02020603050405020304" pitchFamily="18" charset="0"/>
                <a:cs typeface="Times New Roman" panose="02020603050405020304" pitchFamily="18" charset="0"/>
              </a:rPr>
              <a:t>. </a:t>
            </a:r>
          </a:p>
          <a:p>
            <a:pPr algn="ctr"/>
            <a:r>
              <a:rPr lang="it-IT" sz="2000" i="1" dirty="0">
                <a:solidFill>
                  <a:schemeClr val="tx1"/>
                </a:solidFill>
                <a:latin typeface="Times New Roman" panose="02020603050405020304" pitchFamily="18" charset="0"/>
                <a:cs typeface="Times New Roman" panose="02020603050405020304" pitchFamily="18" charset="0"/>
              </a:rPr>
              <a:t>Tuttavia il prezzo non è dovuto se, con il consenso del vettore, il diritto al trasporto è ceduto ad altri in seguito a domanda del passeggero, ma in tal caso spetta al vettore una provvigione sul prezzo, in misura non superiore al dieci per cento»</a:t>
            </a:r>
          </a:p>
        </p:txBody>
      </p:sp>
      <p:sp>
        <p:nvSpPr>
          <p:cNvPr id="8" name="Freccia circolare a destra 7">
            <a:extLst>
              <a:ext uri="{FF2B5EF4-FFF2-40B4-BE49-F238E27FC236}">
                <a16:creationId xmlns="" xmlns:a16="http://schemas.microsoft.com/office/drawing/2014/main" id="{542AFFAA-6800-4336-9629-88F0B9F2B9F6}"/>
              </a:ext>
            </a:extLst>
          </p:cNvPr>
          <p:cNvSpPr/>
          <p:nvPr/>
        </p:nvSpPr>
        <p:spPr>
          <a:xfrm>
            <a:off x="530087" y="2610678"/>
            <a:ext cx="612939" cy="1430133"/>
          </a:xfrm>
          <a:prstGeom prst="curvedRightArrow">
            <a:avLst>
              <a:gd name="adj1" fmla="val 25000"/>
              <a:gd name="adj2" fmla="val 50000"/>
              <a:gd name="adj3" fmla="val 855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0856562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2338BB5F-3884-4266-AF4B-FE160AC95E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6CF7B4EC-C2DE-48E1-A64B-A293C2668DA2}"/>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B0DD0728-2806-4223-B268-78B5F8A8880E}"/>
              </a:ext>
            </a:extLst>
          </p:cNvPr>
          <p:cNvSpPr/>
          <p:nvPr/>
        </p:nvSpPr>
        <p:spPr>
          <a:xfrm>
            <a:off x="1143026" y="1648485"/>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402 </a:t>
            </a:r>
          </a:p>
          <a:p>
            <a:pPr algn="ctr"/>
            <a:r>
              <a:rPr lang="it-IT" sz="3200" b="1" dirty="0">
                <a:solidFill>
                  <a:schemeClr val="tx1"/>
                </a:solidFill>
                <a:latin typeface="Times New Roman" panose="02020603050405020304" pitchFamily="18" charset="0"/>
                <a:cs typeface="Times New Roman" panose="02020603050405020304" pitchFamily="18" charset="0"/>
              </a:rPr>
              <a:t>Codice della Navigazione </a:t>
            </a:r>
          </a:p>
        </p:txBody>
      </p:sp>
      <p:sp>
        <p:nvSpPr>
          <p:cNvPr id="6" name="Rettangolo con angoli arrotondati 5">
            <a:extLst>
              <a:ext uri="{FF2B5EF4-FFF2-40B4-BE49-F238E27FC236}">
                <a16:creationId xmlns="" xmlns:a16="http://schemas.microsoft.com/office/drawing/2014/main" id="{D5716224-340D-4EE5-A39F-42DEFC835DD2}"/>
              </a:ext>
            </a:extLst>
          </p:cNvPr>
          <p:cNvSpPr/>
          <p:nvPr/>
        </p:nvSpPr>
        <p:spPr>
          <a:xfrm>
            <a:off x="5551553" y="1497496"/>
            <a:ext cx="4157612" cy="143013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Impedimento della nave</a:t>
            </a:r>
          </a:p>
        </p:txBody>
      </p:sp>
      <p:sp>
        <p:nvSpPr>
          <p:cNvPr id="7" name="Rettangolo con angoli arrotondati 6">
            <a:extLst>
              <a:ext uri="{FF2B5EF4-FFF2-40B4-BE49-F238E27FC236}">
                <a16:creationId xmlns="" xmlns:a16="http://schemas.microsoft.com/office/drawing/2014/main" id="{1B0D6A64-E426-431A-9C40-534CBCEF0D50}"/>
              </a:ext>
            </a:extLst>
          </p:cNvPr>
          <p:cNvSpPr/>
          <p:nvPr/>
        </p:nvSpPr>
        <p:spPr>
          <a:xfrm>
            <a:off x="1143026" y="3626072"/>
            <a:ext cx="10200835" cy="221893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a:t>
            </a:r>
            <a:r>
              <a:rPr lang="it-IT" sz="2000" i="1" u="sng" dirty="0">
                <a:solidFill>
                  <a:schemeClr val="tx1"/>
                </a:solidFill>
                <a:latin typeface="Times New Roman" panose="02020603050405020304" pitchFamily="18" charset="0"/>
                <a:cs typeface="Times New Roman" panose="02020603050405020304" pitchFamily="18" charset="0"/>
              </a:rPr>
              <a:t>Se la partenza della nave è impedita per causa non imputabile al vettore, il contratto è risolto ed il vettore deve restituire il prezzo versatogli</a:t>
            </a:r>
            <a:r>
              <a:rPr lang="it-IT" sz="2000" i="1" dirty="0">
                <a:solidFill>
                  <a:schemeClr val="tx1"/>
                </a:solidFill>
                <a:latin typeface="Times New Roman" panose="02020603050405020304" pitchFamily="18" charset="0"/>
                <a:cs typeface="Times New Roman" panose="02020603050405020304" pitchFamily="18" charset="0"/>
              </a:rPr>
              <a:t>»</a:t>
            </a:r>
          </a:p>
        </p:txBody>
      </p:sp>
      <p:sp>
        <p:nvSpPr>
          <p:cNvPr id="8" name="Freccia circolare a destra 7">
            <a:extLst>
              <a:ext uri="{FF2B5EF4-FFF2-40B4-BE49-F238E27FC236}">
                <a16:creationId xmlns="" xmlns:a16="http://schemas.microsoft.com/office/drawing/2014/main" id="{6885E6F0-0209-4C00-AE04-0CC65537635B}"/>
              </a:ext>
            </a:extLst>
          </p:cNvPr>
          <p:cNvSpPr/>
          <p:nvPr/>
        </p:nvSpPr>
        <p:spPr>
          <a:xfrm>
            <a:off x="530087" y="2610678"/>
            <a:ext cx="612939" cy="1430133"/>
          </a:xfrm>
          <a:prstGeom prst="curvedRightArrow">
            <a:avLst>
              <a:gd name="adj1" fmla="val 25000"/>
              <a:gd name="adj2" fmla="val 50000"/>
              <a:gd name="adj3" fmla="val 855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41350059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F44C1C73-B380-421F-BA7D-57E39D68D7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6FEC6360-E031-4940-A38F-4926E4B0A464}"/>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4020DB9E-79C3-4EEC-B2E6-5D5D410DF4D1}"/>
              </a:ext>
            </a:extLst>
          </p:cNvPr>
          <p:cNvSpPr/>
          <p:nvPr/>
        </p:nvSpPr>
        <p:spPr>
          <a:xfrm>
            <a:off x="1143026" y="1648485"/>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403 Codice della navigazione </a:t>
            </a:r>
          </a:p>
        </p:txBody>
      </p:sp>
      <p:sp>
        <p:nvSpPr>
          <p:cNvPr id="6" name="Rettangolo con angoli arrotondati 5">
            <a:extLst>
              <a:ext uri="{FF2B5EF4-FFF2-40B4-BE49-F238E27FC236}">
                <a16:creationId xmlns="" xmlns:a16="http://schemas.microsoft.com/office/drawing/2014/main" id="{7BD650A1-5C9B-41F9-907E-CD57C3A7BB36}"/>
              </a:ext>
            </a:extLst>
          </p:cNvPr>
          <p:cNvSpPr/>
          <p:nvPr/>
        </p:nvSpPr>
        <p:spPr>
          <a:xfrm>
            <a:off x="5551552" y="1497496"/>
            <a:ext cx="4361073" cy="143013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Soppressione della partenza o mutamento d’itinerario</a:t>
            </a:r>
          </a:p>
        </p:txBody>
      </p:sp>
      <p:sp>
        <p:nvSpPr>
          <p:cNvPr id="7" name="Rettangolo con angoli arrotondati 6">
            <a:extLst>
              <a:ext uri="{FF2B5EF4-FFF2-40B4-BE49-F238E27FC236}">
                <a16:creationId xmlns="" xmlns:a16="http://schemas.microsoft.com/office/drawing/2014/main" id="{DD448A07-ACF4-4E47-A421-DB8BAFBEB5D7}"/>
              </a:ext>
            </a:extLst>
          </p:cNvPr>
          <p:cNvSpPr/>
          <p:nvPr/>
        </p:nvSpPr>
        <p:spPr>
          <a:xfrm>
            <a:off x="1143026" y="3141566"/>
            <a:ext cx="10200835" cy="3212616"/>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«Se il vettore sopprime la partenza della nave, e il viaggio non può essere effettuato con altra nave dello stesso vettore, la quale parta successivamente, il contratto è risolto. </a:t>
            </a:r>
          </a:p>
          <a:p>
            <a:pPr algn="ctr"/>
            <a:r>
              <a:rPr lang="it-IT" sz="2000" i="1" dirty="0">
                <a:solidFill>
                  <a:schemeClr val="tx1"/>
                </a:solidFill>
                <a:latin typeface="Times New Roman" panose="02020603050405020304" pitchFamily="18" charset="0"/>
                <a:cs typeface="Times New Roman" panose="02020603050405020304" pitchFamily="18" charset="0"/>
              </a:rPr>
              <a:t>Quando vi siano partenze successive di altre navi dello stesso vettore, il passeggero ha facoltà di compiere il viaggio su una di dette navi, ove ciò sia possibile, ovvero di risolvere il contratto. Parimenti il passeggero può chiedere la risoluzione del contratto, se il vettore muta l'itinerario in modo da arrecare pregiudizio ai di lui interessi. </a:t>
            </a:r>
          </a:p>
          <a:p>
            <a:pPr algn="ctr"/>
            <a:r>
              <a:rPr lang="it-IT" sz="2000" i="1" dirty="0">
                <a:solidFill>
                  <a:schemeClr val="tx1"/>
                </a:solidFill>
                <a:latin typeface="Times New Roman" panose="02020603050405020304" pitchFamily="18" charset="0"/>
                <a:cs typeface="Times New Roman" panose="02020603050405020304" pitchFamily="18" charset="0"/>
              </a:rPr>
              <a:t>Nei casi indicati dai due comma precedenti il passeggero ha diritto al risarcimento dei danni. Tuttavia se la soppressione o il mutamento ha luogo per un giustificato motivo, il risarcimento non può eccedere il doppio del prezzo netto di passaggio»</a:t>
            </a:r>
          </a:p>
        </p:txBody>
      </p:sp>
      <p:sp>
        <p:nvSpPr>
          <p:cNvPr id="8" name="Freccia circolare a destra 7">
            <a:extLst>
              <a:ext uri="{FF2B5EF4-FFF2-40B4-BE49-F238E27FC236}">
                <a16:creationId xmlns="" xmlns:a16="http://schemas.microsoft.com/office/drawing/2014/main" id="{CAD9CE0A-E7D3-4B2D-A26D-FC467151A117}"/>
              </a:ext>
            </a:extLst>
          </p:cNvPr>
          <p:cNvSpPr/>
          <p:nvPr/>
        </p:nvSpPr>
        <p:spPr>
          <a:xfrm>
            <a:off x="530087" y="2610678"/>
            <a:ext cx="612939" cy="1430133"/>
          </a:xfrm>
          <a:prstGeom prst="curvedRightArrow">
            <a:avLst>
              <a:gd name="adj1" fmla="val 25000"/>
              <a:gd name="adj2" fmla="val 50000"/>
              <a:gd name="adj3" fmla="val 855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3511199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2338BB5F-3884-4266-AF4B-FE160AC95EA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6CF7B4EC-C2DE-48E1-A64B-A293C2668DA2}"/>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B0DD0728-2806-4223-B268-78B5F8A8880E}"/>
              </a:ext>
            </a:extLst>
          </p:cNvPr>
          <p:cNvSpPr/>
          <p:nvPr/>
        </p:nvSpPr>
        <p:spPr>
          <a:xfrm>
            <a:off x="1143026" y="1648485"/>
            <a:ext cx="4697818" cy="148264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Accadimenti ostativi successivi alla partenza della nave</a:t>
            </a:r>
          </a:p>
        </p:txBody>
      </p:sp>
      <p:sp>
        <p:nvSpPr>
          <p:cNvPr id="6" name="Rettangolo con angoli arrotondati 5">
            <a:extLst>
              <a:ext uri="{FF2B5EF4-FFF2-40B4-BE49-F238E27FC236}">
                <a16:creationId xmlns="" xmlns:a16="http://schemas.microsoft.com/office/drawing/2014/main" id="{D5716224-340D-4EE5-A39F-42DEFC835DD2}"/>
              </a:ext>
            </a:extLst>
          </p:cNvPr>
          <p:cNvSpPr/>
          <p:nvPr/>
        </p:nvSpPr>
        <p:spPr>
          <a:xfrm>
            <a:off x="6983190" y="1720672"/>
            <a:ext cx="4157612" cy="143013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Mutamento dell’itinerario e interruzione del servizio di trasporto già iniziato</a:t>
            </a:r>
          </a:p>
        </p:txBody>
      </p:sp>
      <p:sp>
        <p:nvSpPr>
          <p:cNvPr id="7" name="Rettangolo con angoli arrotondati 6">
            <a:extLst>
              <a:ext uri="{FF2B5EF4-FFF2-40B4-BE49-F238E27FC236}">
                <a16:creationId xmlns="" xmlns:a16="http://schemas.microsoft.com/office/drawing/2014/main" id="{1B0D6A64-E426-431A-9C40-534CBCEF0D50}"/>
              </a:ext>
            </a:extLst>
          </p:cNvPr>
          <p:cNvSpPr/>
          <p:nvPr/>
        </p:nvSpPr>
        <p:spPr>
          <a:xfrm>
            <a:off x="1143026" y="3626072"/>
            <a:ext cx="10200835" cy="221893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Il vettore che muti l’itinerario definito o interrompa il viaggio già avviato è chiamato a rispondere dei danni solo laddove l’evento sia dipeso da causa a lui imputabile</a:t>
            </a:r>
          </a:p>
        </p:txBody>
      </p:sp>
      <p:sp>
        <p:nvSpPr>
          <p:cNvPr id="8" name="Freccia circolare a destra 7">
            <a:extLst>
              <a:ext uri="{FF2B5EF4-FFF2-40B4-BE49-F238E27FC236}">
                <a16:creationId xmlns="" xmlns:a16="http://schemas.microsoft.com/office/drawing/2014/main" id="{6885E6F0-0209-4C00-AE04-0CC65537635B}"/>
              </a:ext>
            </a:extLst>
          </p:cNvPr>
          <p:cNvSpPr/>
          <p:nvPr/>
        </p:nvSpPr>
        <p:spPr>
          <a:xfrm>
            <a:off x="530087" y="2610678"/>
            <a:ext cx="612939" cy="1430133"/>
          </a:xfrm>
          <a:prstGeom prst="curvedRightArrow">
            <a:avLst>
              <a:gd name="adj1" fmla="val 25000"/>
              <a:gd name="adj2" fmla="val 50000"/>
              <a:gd name="adj3" fmla="val 855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Freccia circolare in giù 9"/>
          <p:cNvSpPr/>
          <p:nvPr/>
        </p:nvSpPr>
        <p:spPr>
          <a:xfrm>
            <a:off x="5547852" y="872838"/>
            <a:ext cx="2010065" cy="1002598"/>
          </a:xfrm>
          <a:prstGeom prst="curvedDownArrow">
            <a:avLst>
              <a:gd name="adj1" fmla="val 25000"/>
              <a:gd name="adj2" fmla="val 50000"/>
              <a:gd name="adj3" fmla="val 7106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7934007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F44C1C73-B380-421F-BA7D-57E39D68D75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6FEC6360-E031-4940-A38F-4926E4B0A464}"/>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4020DB9E-79C3-4EEC-B2E6-5D5D410DF4D1}"/>
              </a:ext>
            </a:extLst>
          </p:cNvPr>
          <p:cNvSpPr/>
          <p:nvPr/>
        </p:nvSpPr>
        <p:spPr>
          <a:xfrm>
            <a:off x="1143026" y="1648485"/>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403 </a:t>
            </a:r>
          </a:p>
          <a:p>
            <a:pPr algn="ctr"/>
            <a:r>
              <a:rPr lang="it-IT" sz="3200" b="1" dirty="0">
                <a:solidFill>
                  <a:schemeClr val="tx1"/>
                </a:solidFill>
                <a:latin typeface="Times New Roman" panose="02020603050405020304" pitchFamily="18" charset="0"/>
                <a:cs typeface="Times New Roman" panose="02020603050405020304" pitchFamily="18" charset="0"/>
              </a:rPr>
              <a:t>Codice della Navigazione </a:t>
            </a:r>
          </a:p>
        </p:txBody>
      </p:sp>
      <p:sp>
        <p:nvSpPr>
          <p:cNvPr id="6" name="Rettangolo con angoli arrotondati 5">
            <a:extLst>
              <a:ext uri="{FF2B5EF4-FFF2-40B4-BE49-F238E27FC236}">
                <a16:creationId xmlns="" xmlns:a16="http://schemas.microsoft.com/office/drawing/2014/main" id="{7BD650A1-5C9B-41F9-907E-CD57C3A7BB36}"/>
              </a:ext>
            </a:extLst>
          </p:cNvPr>
          <p:cNvSpPr/>
          <p:nvPr/>
        </p:nvSpPr>
        <p:spPr>
          <a:xfrm>
            <a:off x="5731014" y="1497496"/>
            <a:ext cx="4361073" cy="143013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Mutamento di itinerario</a:t>
            </a:r>
          </a:p>
        </p:txBody>
      </p:sp>
      <p:sp>
        <p:nvSpPr>
          <p:cNvPr id="7" name="Rettangolo con angoli arrotondati 6">
            <a:extLst>
              <a:ext uri="{FF2B5EF4-FFF2-40B4-BE49-F238E27FC236}">
                <a16:creationId xmlns="" xmlns:a16="http://schemas.microsoft.com/office/drawing/2014/main" id="{DD448A07-ACF4-4E47-A421-DB8BAFBEB5D7}"/>
              </a:ext>
            </a:extLst>
          </p:cNvPr>
          <p:cNvSpPr/>
          <p:nvPr/>
        </p:nvSpPr>
        <p:spPr>
          <a:xfrm>
            <a:off x="1373935" y="4046128"/>
            <a:ext cx="10200835" cy="1809125"/>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Il vettore è tenuto a garantire un adeguato processo informativo nei confronti del passeggero.</a:t>
            </a:r>
          </a:p>
          <a:p>
            <a:pPr algn="ctr"/>
            <a:r>
              <a:rPr lang="it-IT" sz="2000" dirty="0">
                <a:solidFill>
                  <a:schemeClr val="tx1"/>
                </a:solidFill>
                <a:latin typeface="Times New Roman" panose="02020603050405020304" pitchFamily="18" charset="0"/>
                <a:cs typeface="Times New Roman" panose="02020603050405020304" pitchFamily="18" charset="0"/>
              </a:rPr>
              <a:t>Dal punto di vista giuridico il viaggiatore ha la facoltà di richiedere la risoluzione del contratto laddove il mutamento del percorso arrechi un pregiudizio ai suoi interessi.</a:t>
            </a:r>
          </a:p>
        </p:txBody>
      </p:sp>
      <p:sp>
        <p:nvSpPr>
          <p:cNvPr id="8" name="Freccia circolare a destra 7">
            <a:extLst>
              <a:ext uri="{FF2B5EF4-FFF2-40B4-BE49-F238E27FC236}">
                <a16:creationId xmlns="" xmlns:a16="http://schemas.microsoft.com/office/drawing/2014/main" id="{CAD9CE0A-E7D3-4B2D-A26D-FC467151A117}"/>
              </a:ext>
            </a:extLst>
          </p:cNvPr>
          <p:cNvSpPr/>
          <p:nvPr/>
        </p:nvSpPr>
        <p:spPr>
          <a:xfrm>
            <a:off x="530087" y="2610678"/>
            <a:ext cx="843848" cy="2340012"/>
          </a:xfrm>
          <a:prstGeom prst="curvedRightArrow">
            <a:avLst>
              <a:gd name="adj1" fmla="val 25000"/>
              <a:gd name="adj2" fmla="val 50000"/>
              <a:gd name="adj3" fmla="val 855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349960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7E0925C0-8D3B-4D4B-A719-847DBA3930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ECC87F90-8448-47D2-A31E-FDE2CA67C480}"/>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2A920F39-B4D1-4E11-B1DB-55DBECFA1F3A}"/>
              </a:ext>
            </a:extLst>
          </p:cNvPr>
          <p:cNvSpPr/>
          <p:nvPr/>
        </p:nvSpPr>
        <p:spPr>
          <a:xfrm>
            <a:off x="1143026" y="1648485"/>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404 </a:t>
            </a:r>
          </a:p>
          <a:p>
            <a:pPr algn="ctr"/>
            <a:r>
              <a:rPr lang="it-IT" sz="3200" b="1" dirty="0">
                <a:solidFill>
                  <a:schemeClr val="tx1"/>
                </a:solidFill>
                <a:latin typeface="Times New Roman" panose="02020603050405020304" pitchFamily="18" charset="0"/>
                <a:cs typeface="Times New Roman" panose="02020603050405020304" pitchFamily="18" charset="0"/>
              </a:rPr>
              <a:t>Codice della Navigazione </a:t>
            </a:r>
          </a:p>
        </p:txBody>
      </p:sp>
      <p:sp>
        <p:nvSpPr>
          <p:cNvPr id="6" name="Rettangolo con angoli arrotondati 5">
            <a:extLst>
              <a:ext uri="{FF2B5EF4-FFF2-40B4-BE49-F238E27FC236}">
                <a16:creationId xmlns="" xmlns:a16="http://schemas.microsoft.com/office/drawing/2014/main" id="{257420D5-5EC1-463E-A6B7-0DF8E096E167}"/>
              </a:ext>
            </a:extLst>
          </p:cNvPr>
          <p:cNvSpPr/>
          <p:nvPr/>
        </p:nvSpPr>
        <p:spPr>
          <a:xfrm>
            <a:off x="5731014" y="1437675"/>
            <a:ext cx="4361073" cy="143013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Ritardo della partenza </a:t>
            </a:r>
          </a:p>
        </p:txBody>
      </p:sp>
      <p:sp>
        <p:nvSpPr>
          <p:cNvPr id="7" name="Rettangolo con angoli arrotondati 6">
            <a:extLst>
              <a:ext uri="{FF2B5EF4-FFF2-40B4-BE49-F238E27FC236}">
                <a16:creationId xmlns="" xmlns:a16="http://schemas.microsoft.com/office/drawing/2014/main" id="{B7E0C65B-E158-4FB7-8A93-24318635931C}"/>
              </a:ext>
            </a:extLst>
          </p:cNvPr>
          <p:cNvSpPr/>
          <p:nvPr/>
        </p:nvSpPr>
        <p:spPr>
          <a:xfrm>
            <a:off x="1143026" y="3141566"/>
            <a:ext cx="10200835" cy="350005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«Se la partenza è ritardata, il passeggero ha diritto, durante il periodo del ritardo, all'alloggio e al vitto, quando questo sia stato compreso nel prezzo di passaggio. </a:t>
            </a:r>
          </a:p>
          <a:p>
            <a:pPr algn="ctr"/>
            <a:r>
              <a:rPr lang="it-IT" sz="2000" i="1" dirty="0">
                <a:solidFill>
                  <a:schemeClr val="tx1"/>
                </a:solidFill>
                <a:latin typeface="Times New Roman" panose="02020603050405020304" pitchFamily="18" charset="0"/>
                <a:cs typeface="Times New Roman" panose="02020603050405020304" pitchFamily="18" charset="0"/>
              </a:rPr>
              <a:t>Se trattasi di viaggi di durata inferiore alle ventiquattro ore, dopo dodici ore di ritardo il passeggero può chiedere la risoluzione del contratto. Se trattasi di viaggi superiori alle ventiquattro ore, il passeggero può chiedere la risoluzione del contratto dopo ventiquattro ore di ritardo nei viaggi tra porti del Mediterraneo o dopo quarantotto ore nei viaggi che abbiano inizio o termine fuori d'Europa o dei paesi bagnati dal Mediterraneo. Se non si avvale di tale facoltà, il passeggero, dallo scadere dei termini suindicati, non ha diritto a ricevere l'alloggio e il vitto a spese del vettore. </a:t>
            </a:r>
          </a:p>
          <a:p>
            <a:pPr algn="ctr"/>
            <a:r>
              <a:rPr lang="it-IT" sz="2000" i="1" dirty="0">
                <a:solidFill>
                  <a:schemeClr val="tx1"/>
                </a:solidFill>
                <a:latin typeface="Times New Roman" panose="02020603050405020304" pitchFamily="18" charset="0"/>
                <a:cs typeface="Times New Roman" panose="02020603050405020304" pitchFamily="18" charset="0"/>
              </a:rPr>
              <a:t>Se il ritardo nella partenza è dovuto a causa imputabile al vettore il passeggero ha inoltre diritto al risarcimento dei danni»</a:t>
            </a:r>
          </a:p>
        </p:txBody>
      </p:sp>
      <p:sp>
        <p:nvSpPr>
          <p:cNvPr id="8" name="Freccia circolare a destra 7">
            <a:extLst>
              <a:ext uri="{FF2B5EF4-FFF2-40B4-BE49-F238E27FC236}">
                <a16:creationId xmlns="" xmlns:a16="http://schemas.microsoft.com/office/drawing/2014/main" id="{CC325E93-EE2C-4D4C-AA2F-BDEA1039CFFA}"/>
              </a:ext>
            </a:extLst>
          </p:cNvPr>
          <p:cNvSpPr/>
          <p:nvPr/>
        </p:nvSpPr>
        <p:spPr>
          <a:xfrm>
            <a:off x="530087" y="2610678"/>
            <a:ext cx="612939" cy="1430133"/>
          </a:xfrm>
          <a:prstGeom prst="curvedRightArrow">
            <a:avLst>
              <a:gd name="adj1" fmla="val 25000"/>
              <a:gd name="adj2" fmla="val 50000"/>
              <a:gd name="adj3" fmla="val 8553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6632365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EF2ED2A3-1DA5-40F0-AD87-013B49648BF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A823EBAF-A72D-4103-BC24-29F7D7F13A7C}"/>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C04C0C07-5B40-4623-8E39-5A55E815E71D}"/>
              </a:ext>
            </a:extLst>
          </p:cNvPr>
          <p:cNvSpPr/>
          <p:nvPr/>
        </p:nvSpPr>
        <p:spPr>
          <a:xfrm>
            <a:off x="887897" y="1497497"/>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La tutela del passeggero in caso di cancellazione o ritardo della partenza </a:t>
            </a:r>
          </a:p>
        </p:txBody>
      </p:sp>
      <p:sp>
        <p:nvSpPr>
          <p:cNvPr id="6" name="Rettangolo con angoli arrotondati 5">
            <a:extLst>
              <a:ext uri="{FF2B5EF4-FFF2-40B4-BE49-F238E27FC236}">
                <a16:creationId xmlns="" xmlns:a16="http://schemas.microsoft.com/office/drawing/2014/main" id="{90BFB772-BAE3-4522-8453-3BD63A508E47}"/>
              </a:ext>
            </a:extLst>
          </p:cNvPr>
          <p:cNvSpPr/>
          <p:nvPr/>
        </p:nvSpPr>
        <p:spPr>
          <a:xfrm>
            <a:off x="7433360" y="1617868"/>
            <a:ext cx="4490257" cy="143013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7" name="Freccia a destra 6">
            <a:extLst>
              <a:ext uri="{FF2B5EF4-FFF2-40B4-BE49-F238E27FC236}">
                <a16:creationId xmlns="" xmlns:a16="http://schemas.microsoft.com/office/drawing/2014/main" id="{BA84FBE7-4783-48DF-82A7-9C9792A1BA01}"/>
              </a:ext>
            </a:extLst>
          </p:cNvPr>
          <p:cNvSpPr/>
          <p:nvPr/>
        </p:nvSpPr>
        <p:spPr>
          <a:xfrm>
            <a:off x="6427304" y="1961322"/>
            <a:ext cx="887896" cy="62285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7">
            <a:extLst>
              <a:ext uri="{FF2B5EF4-FFF2-40B4-BE49-F238E27FC236}">
                <a16:creationId xmlns="" xmlns:a16="http://schemas.microsoft.com/office/drawing/2014/main" id="{75B0E520-373A-40EE-B4A8-6096DC0BABD9}"/>
              </a:ext>
            </a:extLst>
          </p:cNvPr>
          <p:cNvSpPr/>
          <p:nvPr/>
        </p:nvSpPr>
        <p:spPr>
          <a:xfrm>
            <a:off x="4144969" y="4002158"/>
            <a:ext cx="7391374" cy="2152676"/>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Il Regolamento ha introdotto modifiche alla disciplina del Codice della Navigazione: l’obiettivo era quello di garantire ai passeggeri del trasporto marittimo la stessa tutela offerta </a:t>
            </a:r>
          </a:p>
          <a:p>
            <a:pPr algn="ctr"/>
            <a:r>
              <a:rPr lang="it-IT" sz="2000" dirty="0">
                <a:solidFill>
                  <a:schemeClr val="tx1"/>
                </a:solidFill>
                <a:latin typeface="Times New Roman" panose="02020603050405020304" pitchFamily="18" charset="0"/>
                <a:cs typeface="Times New Roman" panose="02020603050405020304" pitchFamily="18" charset="0"/>
              </a:rPr>
              <a:t>per le altre modalità di trasporto</a:t>
            </a:r>
          </a:p>
        </p:txBody>
      </p:sp>
      <p:sp>
        <p:nvSpPr>
          <p:cNvPr id="9" name="Freccia circolare a destra 8">
            <a:extLst>
              <a:ext uri="{FF2B5EF4-FFF2-40B4-BE49-F238E27FC236}">
                <a16:creationId xmlns="" xmlns:a16="http://schemas.microsoft.com/office/drawing/2014/main" id="{FAC0ADBF-6330-47B5-A5FA-FA8BA9667409}"/>
              </a:ext>
            </a:extLst>
          </p:cNvPr>
          <p:cNvSpPr/>
          <p:nvPr/>
        </p:nvSpPr>
        <p:spPr>
          <a:xfrm rot="20426462">
            <a:off x="3001617" y="3143645"/>
            <a:ext cx="1179444" cy="1789042"/>
          </a:xfrm>
          <a:prstGeom prst="curvedRightArrow">
            <a:avLst>
              <a:gd name="adj1" fmla="val 25000"/>
              <a:gd name="adj2" fmla="val 50000"/>
              <a:gd name="adj3" fmla="val 6912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10" name="Picture 2" descr="Risultati immagini per passeggeri marittimi">
            <a:extLst>
              <a:ext uri="{FF2B5EF4-FFF2-40B4-BE49-F238E27FC236}">
                <a16:creationId xmlns="" xmlns:a16="http://schemas.microsoft.com/office/drawing/2014/main" id="{D6C2FE81-9AE3-47EE-AB52-94BE74C4BAB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0128" y="4187688"/>
            <a:ext cx="2983821" cy="2152675"/>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92689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D6A3535C-B4FA-4B6B-AFDF-A121AA87DB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E1112EFC-DE01-4F2D-A804-7DEBC2288C95}"/>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F6295DD5-FE39-4522-957C-0F2D9B1BF88D}"/>
              </a:ext>
            </a:extLst>
          </p:cNvPr>
          <p:cNvSpPr/>
          <p:nvPr/>
        </p:nvSpPr>
        <p:spPr>
          <a:xfrm>
            <a:off x="3265735" y="1510426"/>
            <a:ext cx="5685183" cy="115936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Obblighi posti a carico del vettore</a:t>
            </a:r>
          </a:p>
        </p:txBody>
      </p:sp>
      <p:sp>
        <p:nvSpPr>
          <p:cNvPr id="6" name="Rettangolo con angoli arrotondati 5">
            <a:extLst>
              <a:ext uri="{FF2B5EF4-FFF2-40B4-BE49-F238E27FC236}">
                <a16:creationId xmlns="" xmlns:a16="http://schemas.microsoft.com/office/drawing/2014/main" id="{F11987A1-E51C-4CAA-80F4-DF27D9DAB511}"/>
              </a:ext>
            </a:extLst>
          </p:cNvPr>
          <p:cNvSpPr/>
          <p:nvPr/>
        </p:nvSpPr>
        <p:spPr>
          <a:xfrm>
            <a:off x="2468417" y="4177363"/>
            <a:ext cx="3389043" cy="210416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Inerenti all’attività di trasporto marittimo</a:t>
            </a:r>
          </a:p>
        </p:txBody>
      </p:sp>
      <p:sp>
        <p:nvSpPr>
          <p:cNvPr id="7" name="Rettangolo con angoli arrotondati 6">
            <a:extLst>
              <a:ext uri="{FF2B5EF4-FFF2-40B4-BE49-F238E27FC236}">
                <a16:creationId xmlns="" xmlns:a16="http://schemas.microsoft.com/office/drawing/2014/main" id="{3787A20D-8679-439E-A0B1-25A2DC977F19}"/>
              </a:ext>
            </a:extLst>
          </p:cNvPr>
          <p:cNvSpPr/>
          <p:nvPr/>
        </p:nvSpPr>
        <p:spPr>
          <a:xfrm>
            <a:off x="6795333" y="4058092"/>
            <a:ext cx="3870745" cy="210416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tx1"/>
                </a:solidFill>
                <a:latin typeface="Times New Roman" panose="02020603050405020304" pitchFamily="18" charset="0"/>
                <a:cs typeface="Times New Roman" panose="02020603050405020304" pitchFamily="18" charset="0"/>
              </a:rPr>
              <a:t>Inerenti all’attività svolta «a terra»</a:t>
            </a:r>
          </a:p>
        </p:txBody>
      </p:sp>
      <p:sp>
        <p:nvSpPr>
          <p:cNvPr id="2" name="Freccia circolare a destra 1">
            <a:extLst>
              <a:ext uri="{FF2B5EF4-FFF2-40B4-BE49-F238E27FC236}">
                <a16:creationId xmlns="" xmlns:a16="http://schemas.microsoft.com/office/drawing/2014/main" id="{6638E9C4-A58D-49CB-8502-057D0D7BD08E}"/>
              </a:ext>
            </a:extLst>
          </p:cNvPr>
          <p:cNvSpPr/>
          <p:nvPr/>
        </p:nvSpPr>
        <p:spPr>
          <a:xfrm>
            <a:off x="1982500" y="1875966"/>
            <a:ext cx="1283235" cy="2813327"/>
          </a:xfrm>
          <a:prstGeom prst="curvedRightArrow">
            <a:avLst>
              <a:gd name="adj1" fmla="val 25000"/>
              <a:gd name="adj2" fmla="val 50000"/>
              <a:gd name="adj3" fmla="val 6729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Freccia circolare a sinistra 7">
            <a:extLst>
              <a:ext uri="{FF2B5EF4-FFF2-40B4-BE49-F238E27FC236}">
                <a16:creationId xmlns="" xmlns:a16="http://schemas.microsoft.com/office/drawing/2014/main" id="{DE76922A-D170-484F-B547-72F61082FC58}"/>
              </a:ext>
            </a:extLst>
          </p:cNvPr>
          <p:cNvSpPr/>
          <p:nvPr/>
        </p:nvSpPr>
        <p:spPr>
          <a:xfrm>
            <a:off x="8730706" y="1858168"/>
            <a:ext cx="1283235" cy="2629773"/>
          </a:xfrm>
          <a:prstGeom prst="curvedLeftArrow">
            <a:avLst>
              <a:gd name="adj1" fmla="val 25000"/>
              <a:gd name="adj2" fmla="val 50000"/>
              <a:gd name="adj3" fmla="val 5981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1922447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9E273065-0AA9-49CE-B357-682263A250F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B340A242-673D-4487-B50E-CED78323097F}"/>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6" name="Rettangolo con angoli arrotondati 5">
            <a:extLst>
              <a:ext uri="{FF2B5EF4-FFF2-40B4-BE49-F238E27FC236}">
                <a16:creationId xmlns="" xmlns:a16="http://schemas.microsoft.com/office/drawing/2014/main" id="{435DBAAC-14CA-408D-985B-DF2C5D085189}"/>
              </a:ext>
            </a:extLst>
          </p:cNvPr>
          <p:cNvSpPr/>
          <p:nvPr/>
        </p:nvSpPr>
        <p:spPr>
          <a:xfrm>
            <a:off x="887897" y="1497497"/>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7" name="Rettangolo con angoli arrotondati 6">
            <a:extLst>
              <a:ext uri="{FF2B5EF4-FFF2-40B4-BE49-F238E27FC236}">
                <a16:creationId xmlns="" xmlns:a16="http://schemas.microsoft.com/office/drawing/2014/main" id="{4B82C5B4-9A54-4FF2-92AF-017BC86A6457}"/>
              </a:ext>
            </a:extLst>
          </p:cNvPr>
          <p:cNvSpPr/>
          <p:nvPr/>
        </p:nvSpPr>
        <p:spPr>
          <a:xfrm>
            <a:off x="1842052" y="4426873"/>
            <a:ext cx="4979478" cy="184976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Gli articoli 16 e 17 prevedono una serie di obblighi generali che sorgono in capo al vettore e nei confronti di tutti i passeggeri nelle ipotesi di impedimento del viaggio</a:t>
            </a:r>
          </a:p>
        </p:txBody>
      </p:sp>
      <p:sp>
        <p:nvSpPr>
          <p:cNvPr id="8" name="Rettangolo con angoli arrotondati 7">
            <a:extLst>
              <a:ext uri="{FF2B5EF4-FFF2-40B4-BE49-F238E27FC236}">
                <a16:creationId xmlns="" xmlns:a16="http://schemas.microsoft.com/office/drawing/2014/main" id="{DC12A2D8-E7C8-4AF2-9CE3-AB32F2FFB579}"/>
              </a:ext>
            </a:extLst>
          </p:cNvPr>
          <p:cNvSpPr/>
          <p:nvPr/>
        </p:nvSpPr>
        <p:spPr>
          <a:xfrm>
            <a:off x="6758812" y="1757052"/>
            <a:ext cx="4979478" cy="215267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Le norme dettate dal Regolamento, comprese quelle relative alla responsabilità, </a:t>
            </a:r>
            <a:r>
              <a:rPr lang="it-IT" sz="2000" u="sng" dirty="0">
                <a:solidFill>
                  <a:schemeClr val="tx1"/>
                </a:solidFill>
                <a:latin typeface="Times New Roman" panose="02020603050405020304" pitchFamily="18" charset="0"/>
                <a:cs typeface="Times New Roman" panose="02020603050405020304" pitchFamily="18" charset="0"/>
              </a:rPr>
              <a:t>si applicano anche nei confronti del «vettore di fatto»</a:t>
            </a:r>
            <a:r>
              <a:rPr lang="it-IT" sz="2000" dirty="0">
                <a:solidFill>
                  <a:schemeClr val="tx1"/>
                </a:solidFill>
                <a:latin typeface="Times New Roman" panose="02020603050405020304" pitchFamily="18" charset="0"/>
                <a:cs typeface="Times New Roman" panose="02020603050405020304" pitchFamily="18" charset="0"/>
              </a:rPr>
              <a:t>, soggetto deverso dal vettore contrattuale</a:t>
            </a:r>
          </a:p>
        </p:txBody>
      </p:sp>
      <p:sp>
        <p:nvSpPr>
          <p:cNvPr id="9" name="Freccia circolare a destra 8">
            <a:extLst>
              <a:ext uri="{FF2B5EF4-FFF2-40B4-BE49-F238E27FC236}">
                <a16:creationId xmlns="" xmlns:a16="http://schemas.microsoft.com/office/drawing/2014/main" id="{9F96139E-7B54-4A49-9221-D9BED6D8652F}"/>
              </a:ext>
            </a:extLst>
          </p:cNvPr>
          <p:cNvSpPr/>
          <p:nvPr/>
        </p:nvSpPr>
        <p:spPr>
          <a:xfrm rot="20907210">
            <a:off x="1378226" y="3048001"/>
            <a:ext cx="927652" cy="1849762"/>
          </a:xfrm>
          <a:prstGeom prst="curvedRightArrow">
            <a:avLst>
              <a:gd name="adj1" fmla="val 25000"/>
              <a:gd name="adj2" fmla="val 50000"/>
              <a:gd name="adj3" fmla="val 66358"/>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Freccia circolare a sinistra 9">
            <a:extLst>
              <a:ext uri="{FF2B5EF4-FFF2-40B4-BE49-F238E27FC236}">
                <a16:creationId xmlns="" xmlns:a16="http://schemas.microsoft.com/office/drawing/2014/main" id="{A041E700-9D75-4699-98E7-650466E136EA}"/>
              </a:ext>
            </a:extLst>
          </p:cNvPr>
          <p:cNvSpPr/>
          <p:nvPr/>
        </p:nvSpPr>
        <p:spPr>
          <a:xfrm rot="17655323">
            <a:off x="6682806" y="749635"/>
            <a:ext cx="735285" cy="1550504"/>
          </a:xfrm>
          <a:prstGeom prst="curvedLeftArrow">
            <a:avLst>
              <a:gd name="adj1" fmla="val 25000"/>
              <a:gd name="adj2" fmla="val 50000"/>
              <a:gd name="adj3" fmla="val 628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1" name="Rettangolo con angoli arrotondati 10">
            <a:extLst>
              <a:ext uri="{FF2B5EF4-FFF2-40B4-BE49-F238E27FC236}">
                <a16:creationId xmlns="" xmlns:a16="http://schemas.microsoft.com/office/drawing/2014/main" id="{1693A05A-8D40-40B3-889D-660F08795373}"/>
              </a:ext>
            </a:extLst>
          </p:cNvPr>
          <p:cNvSpPr/>
          <p:nvPr/>
        </p:nvSpPr>
        <p:spPr>
          <a:xfrm>
            <a:off x="6647961" y="4175625"/>
            <a:ext cx="5252491" cy="2465991"/>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42900" indent="-342900" algn="ctr">
              <a:buFontTx/>
              <a:buChar char="-"/>
            </a:pPr>
            <a:r>
              <a:rPr lang="it-IT" b="1" dirty="0">
                <a:solidFill>
                  <a:schemeClr val="tx1"/>
                </a:solidFill>
                <a:latin typeface="Times New Roman" panose="02020603050405020304" pitchFamily="18" charset="0"/>
                <a:cs typeface="Times New Roman" panose="02020603050405020304" pitchFamily="18" charset="0"/>
              </a:rPr>
              <a:t>Obblighi di informazione</a:t>
            </a:r>
            <a:r>
              <a:rPr lang="it-IT" dirty="0">
                <a:solidFill>
                  <a:schemeClr val="tx1"/>
                </a:solidFill>
                <a:latin typeface="Times New Roman" panose="02020603050405020304" pitchFamily="18" charset="0"/>
                <a:cs typeface="Times New Roman" panose="02020603050405020304" pitchFamily="18" charset="0"/>
              </a:rPr>
              <a:t>;</a:t>
            </a:r>
          </a:p>
          <a:p>
            <a:pPr marL="342900" indent="-342900" algn="ctr">
              <a:buFontTx/>
              <a:buChar char="-"/>
            </a:pPr>
            <a:r>
              <a:rPr lang="it-IT" b="1" dirty="0">
                <a:solidFill>
                  <a:schemeClr val="tx1"/>
                </a:solidFill>
                <a:latin typeface="Times New Roman" panose="02020603050405020304" pitchFamily="18" charset="0"/>
                <a:cs typeface="Times New Roman" panose="02020603050405020304" pitchFamily="18" charset="0"/>
              </a:rPr>
              <a:t>Obbligo di garantire gratuitamente pasti e bevande durante il periodo di attesa</a:t>
            </a:r>
            <a:r>
              <a:rPr lang="it-IT" dirty="0">
                <a:solidFill>
                  <a:schemeClr val="tx1"/>
                </a:solidFill>
                <a:latin typeface="Times New Roman" panose="02020603050405020304" pitchFamily="18" charset="0"/>
                <a:cs typeface="Times New Roman" panose="02020603050405020304" pitchFamily="18" charset="0"/>
              </a:rPr>
              <a:t>, in caso di ritardo;</a:t>
            </a:r>
          </a:p>
          <a:p>
            <a:pPr marL="342900" indent="-342900" algn="ctr">
              <a:buFontTx/>
              <a:buChar char="-"/>
            </a:pPr>
            <a:r>
              <a:rPr lang="it-IT" b="1" dirty="0">
                <a:solidFill>
                  <a:schemeClr val="tx1"/>
                </a:solidFill>
                <a:latin typeface="Times New Roman" panose="02020603050405020304" pitchFamily="18" charset="0"/>
                <a:cs typeface="Times New Roman" panose="02020603050405020304" pitchFamily="18" charset="0"/>
              </a:rPr>
              <a:t>Obbligo di una adeguata sistemazione </a:t>
            </a:r>
            <a:r>
              <a:rPr lang="it-IT" dirty="0">
                <a:solidFill>
                  <a:schemeClr val="tx1"/>
                </a:solidFill>
                <a:latin typeface="Times New Roman" panose="02020603050405020304" pitchFamily="18" charset="0"/>
                <a:cs typeface="Times New Roman" panose="02020603050405020304" pitchFamily="18" charset="0"/>
              </a:rPr>
              <a:t>in caso di cancellazioni/ritardi che contemplino un periodo di soggiorno di una o più notti</a:t>
            </a:r>
          </a:p>
        </p:txBody>
      </p:sp>
    </p:spTree>
    <p:extLst>
      <p:ext uri="{BB962C8B-B14F-4D97-AF65-F5344CB8AC3E}">
        <p14:creationId xmlns:p14="http://schemas.microsoft.com/office/powerpoint/2010/main" val="3312190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Bell\Desktop\teramo.jpg">
            <a:extLst>
              <a:ext uri="{FF2B5EF4-FFF2-40B4-BE49-F238E27FC236}">
                <a16:creationId xmlns="" xmlns:a16="http://schemas.microsoft.com/office/drawing/2014/main" id="{6E53ECA1-CC0E-4EC8-B3CE-497C4308C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p:cNvSpPr txBox="1"/>
          <p:nvPr/>
        </p:nvSpPr>
        <p:spPr>
          <a:xfrm>
            <a:off x="1501009" y="2447636"/>
            <a:ext cx="9046918" cy="1200329"/>
          </a:xfrm>
          <a:prstGeom prst="rect">
            <a:avLst/>
          </a:prstGeom>
          <a:noFill/>
          <a:ln>
            <a:solidFill>
              <a:schemeClr val="accent1"/>
            </a:solidFill>
          </a:ln>
        </p:spPr>
        <p:txBody>
          <a:bodyPr wrap="square" rtlCol="0">
            <a:spAutoFit/>
          </a:bodyPr>
          <a:lstStyle/>
          <a:p>
            <a:pPr algn="ctr"/>
            <a:r>
              <a:rPr lang="it-IT" sz="3600" dirty="0">
                <a:latin typeface="Times New Roman" panose="02020603050405020304" pitchFamily="18" charset="0"/>
                <a:cs typeface="Times New Roman" panose="02020603050405020304" pitchFamily="18" charset="0"/>
              </a:rPr>
              <a:t>Cap. XIV – Trasporto marittimo di persone </a:t>
            </a:r>
          </a:p>
          <a:p>
            <a:pPr algn="ctr"/>
            <a:endParaRPr lang="it-IT"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0258868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79BBA9B4-8F10-4DA8-8458-303F1C52E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CD5EA920-7E84-403A-9DC7-FA0732F78B04}"/>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1DCED60A-29BC-4663-ABC2-0028DAD2CF3D}"/>
              </a:ext>
            </a:extLst>
          </p:cNvPr>
          <p:cNvSpPr/>
          <p:nvPr/>
        </p:nvSpPr>
        <p:spPr>
          <a:xfrm>
            <a:off x="1139688" y="1610279"/>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6" name="Rettangolo con angoli arrotondati 5">
            <a:extLst>
              <a:ext uri="{FF2B5EF4-FFF2-40B4-BE49-F238E27FC236}">
                <a16:creationId xmlns="" xmlns:a16="http://schemas.microsoft.com/office/drawing/2014/main" id="{A1B2FB8C-855B-4301-BB3D-683C5FB9EF37}"/>
              </a:ext>
            </a:extLst>
          </p:cNvPr>
          <p:cNvSpPr/>
          <p:nvPr/>
        </p:nvSpPr>
        <p:spPr>
          <a:xfrm>
            <a:off x="1729409" y="4179977"/>
            <a:ext cx="8733182" cy="215267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In caso di ritardo all’arrivo nella destinazione finale, i passeggeri hanno la possibilità di richiedere al vettore una compensazione di tipo economico. </a:t>
            </a:r>
          </a:p>
          <a:p>
            <a:pPr algn="ctr"/>
            <a:r>
              <a:rPr lang="it-IT" sz="2400" dirty="0">
                <a:solidFill>
                  <a:schemeClr val="tx1"/>
                </a:solidFill>
                <a:latin typeface="Times New Roman" panose="02020603050405020304" pitchFamily="18" charset="0"/>
                <a:cs typeface="Times New Roman" panose="02020603050405020304" pitchFamily="18" charset="0"/>
              </a:rPr>
              <a:t>L’importo minimo è rapportato alla durata del ritardo e alla durata del viaggio.</a:t>
            </a:r>
          </a:p>
        </p:txBody>
      </p:sp>
      <p:pic>
        <p:nvPicPr>
          <p:cNvPr id="1026" name="Picture 2" descr="Risultati immagini per passeggeri marittimi">
            <a:extLst>
              <a:ext uri="{FF2B5EF4-FFF2-40B4-BE49-F238E27FC236}">
                <a16:creationId xmlns="" xmlns:a16="http://schemas.microsoft.com/office/drawing/2014/main" id="{F10761C8-44CF-4C2C-A3F1-03F2F8AF7E1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826444" y="1497497"/>
            <a:ext cx="3709899" cy="227233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Freccia circolare a destra 1">
            <a:extLst>
              <a:ext uri="{FF2B5EF4-FFF2-40B4-BE49-F238E27FC236}">
                <a16:creationId xmlns="" xmlns:a16="http://schemas.microsoft.com/office/drawing/2014/main" id="{721B373D-DB77-4E02-B0C9-40AC11F14B9B}"/>
              </a:ext>
            </a:extLst>
          </p:cNvPr>
          <p:cNvSpPr/>
          <p:nvPr/>
        </p:nvSpPr>
        <p:spPr>
          <a:xfrm>
            <a:off x="695738" y="2822380"/>
            <a:ext cx="1033671" cy="1789044"/>
          </a:xfrm>
          <a:prstGeom prst="curvedRightArrow">
            <a:avLst>
              <a:gd name="adj1" fmla="val 25000"/>
              <a:gd name="adj2" fmla="val 50000"/>
              <a:gd name="adj3" fmla="val 48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81103475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F4B85C4E-C87D-4155-96EE-FD8F45D5DE6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7F0958F0-EA76-443B-88D1-DD2098891CD2}"/>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D63E2755-A37F-43EA-90A0-457183B9E933}"/>
              </a:ext>
            </a:extLst>
          </p:cNvPr>
          <p:cNvSpPr/>
          <p:nvPr/>
        </p:nvSpPr>
        <p:spPr>
          <a:xfrm>
            <a:off x="453710" y="1757052"/>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6" name="Rettangolo con angoli arrotondati 5">
            <a:extLst>
              <a:ext uri="{FF2B5EF4-FFF2-40B4-BE49-F238E27FC236}">
                <a16:creationId xmlns="" xmlns:a16="http://schemas.microsoft.com/office/drawing/2014/main" id="{998FC189-479B-4816-B639-41F60F0B03C6}"/>
              </a:ext>
            </a:extLst>
          </p:cNvPr>
          <p:cNvSpPr/>
          <p:nvPr/>
        </p:nvSpPr>
        <p:spPr>
          <a:xfrm>
            <a:off x="7080230" y="1690622"/>
            <a:ext cx="4979478" cy="168336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Prevede </a:t>
            </a:r>
            <a:r>
              <a:rPr lang="it-IT" sz="2400" b="1" dirty="0">
                <a:solidFill>
                  <a:schemeClr val="tx1"/>
                </a:solidFill>
                <a:latin typeface="Times New Roman" panose="02020603050405020304" pitchFamily="18" charset="0"/>
                <a:cs typeface="Times New Roman" panose="02020603050405020304" pitchFamily="18" charset="0"/>
              </a:rPr>
              <a:t>la tutela dei passeggeri con «disabilità» o a «mobilità ridotta»</a:t>
            </a:r>
          </a:p>
        </p:txBody>
      </p:sp>
      <p:sp>
        <p:nvSpPr>
          <p:cNvPr id="7" name="Freccia a destra 6">
            <a:extLst>
              <a:ext uri="{FF2B5EF4-FFF2-40B4-BE49-F238E27FC236}">
                <a16:creationId xmlns="" xmlns:a16="http://schemas.microsoft.com/office/drawing/2014/main" id="{E0A9A6AF-88DF-46FF-AC81-2B579ADC20C3}"/>
              </a:ext>
            </a:extLst>
          </p:cNvPr>
          <p:cNvSpPr/>
          <p:nvPr/>
        </p:nvSpPr>
        <p:spPr>
          <a:xfrm>
            <a:off x="6066363" y="2207624"/>
            <a:ext cx="848139" cy="64935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7">
            <a:extLst>
              <a:ext uri="{FF2B5EF4-FFF2-40B4-BE49-F238E27FC236}">
                <a16:creationId xmlns="" xmlns:a16="http://schemas.microsoft.com/office/drawing/2014/main" id="{DE4B4C4F-AA03-4278-B5CA-FD5A5FEDB993}"/>
              </a:ext>
            </a:extLst>
          </p:cNvPr>
          <p:cNvSpPr/>
          <p:nvPr/>
        </p:nvSpPr>
        <p:spPr>
          <a:xfrm>
            <a:off x="1113183" y="3146307"/>
            <a:ext cx="9256643" cy="215267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Il principio generale è disposto all’articolo 7: </a:t>
            </a:r>
            <a:r>
              <a:rPr lang="it-IT" sz="2400" i="1" dirty="0">
                <a:solidFill>
                  <a:schemeClr val="tx1"/>
                </a:solidFill>
                <a:latin typeface="Times New Roman" panose="02020603050405020304" pitchFamily="18" charset="0"/>
                <a:cs typeface="Times New Roman" panose="02020603050405020304" pitchFamily="18" charset="0"/>
              </a:rPr>
              <a:t>«un vettore, un agente di viaggio e un operatore turistico non può rifiutarsi di accettare una prenotazione, emettere o fornire altrimenti un biglietto o imbarcare una persona unicamente per motivi di disabilità o mobilità ridotta» </a:t>
            </a:r>
          </a:p>
        </p:txBody>
      </p:sp>
      <p:sp>
        <p:nvSpPr>
          <p:cNvPr id="9" name="Rettangolo con angoli arrotondati 8">
            <a:extLst>
              <a:ext uri="{FF2B5EF4-FFF2-40B4-BE49-F238E27FC236}">
                <a16:creationId xmlns="" xmlns:a16="http://schemas.microsoft.com/office/drawing/2014/main" id="{32E9EF0C-3C10-4B55-BED6-1F81D0EC22D6}"/>
              </a:ext>
            </a:extLst>
          </p:cNvPr>
          <p:cNvSpPr/>
          <p:nvPr/>
        </p:nvSpPr>
        <p:spPr>
          <a:xfrm>
            <a:off x="6066363" y="4996123"/>
            <a:ext cx="5844209" cy="1683363"/>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Le prenotazioni ed i biglietti devono essere offerti senza costi aggiuntivi e garantendo le stesse condizioni applicabili a tutti i passeggeri</a:t>
            </a:r>
          </a:p>
        </p:txBody>
      </p:sp>
      <p:sp>
        <p:nvSpPr>
          <p:cNvPr id="10" name="Freccia circolare a destra 9">
            <a:extLst>
              <a:ext uri="{FF2B5EF4-FFF2-40B4-BE49-F238E27FC236}">
                <a16:creationId xmlns="" xmlns:a16="http://schemas.microsoft.com/office/drawing/2014/main" id="{16BA9D45-037C-4543-ABDE-6DD661679AA7}"/>
              </a:ext>
            </a:extLst>
          </p:cNvPr>
          <p:cNvSpPr/>
          <p:nvPr/>
        </p:nvSpPr>
        <p:spPr>
          <a:xfrm rot="20773584">
            <a:off x="5171638" y="5070999"/>
            <a:ext cx="887216" cy="1402576"/>
          </a:xfrm>
          <a:prstGeom prst="curvedRightArrow">
            <a:avLst>
              <a:gd name="adj1" fmla="val 25000"/>
              <a:gd name="adj2" fmla="val 50000"/>
              <a:gd name="adj3" fmla="val 583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9706641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79BBA9B4-8F10-4DA8-8458-303F1C52E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CD5EA920-7E84-403A-9DC7-FA0732F78B04}"/>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1DCED60A-29BC-4663-ABC2-0028DAD2CF3D}"/>
              </a:ext>
            </a:extLst>
          </p:cNvPr>
          <p:cNvSpPr/>
          <p:nvPr/>
        </p:nvSpPr>
        <p:spPr>
          <a:xfrm>
            <a:off x="1139688" y="1610279"/>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6" name="Rettangolo con angoli arrotondati 5">
            <a:extLst>
              <a:ext uri="{FF2B5EF4-FFF2-40B4-BE49-F238E27FC236}">
                <a16:creationId xmlns="" xmlns:a16="http://schemas.microsoft.com/office/drawing/2014/main" id="{A1B2FB8C-855B-4301-BB3D-683C5FB9EF37}"/>
              </a:ext>
            </a:extLst>
          </p:cNvPr>
          <p:cNvSpPr/>
          <p:nvPr/>
        </p:nvSpPr>
        <p:spPr>
          <a:xfrm>
            <a:off x="1729409" y="4179976"/>
            <a:ext cx="9508434" cy="2461639"/>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i="1" dirty="0">
                <a:solidFill>
                  <a:schemeClr val="tx1"/>
                </a:solidFill>
                <a:latin typeface="Times New Roman" panose="02020603050405020304" pitchFamily="18" charset="0"/>
                <a:cs typeface="Times New Roman" panose="02020603050405020304" pitchFamily="18" charset="0"/>
              </a:rPr>
              <a:t>«Il presente regolamento si applica ai passeggeri che viaggiano</a:t>
            </a:r>
            <a:r>
              <a:rPr lang="it-IT" i="1" dirty="0">
                <a:solidFill>
                  <a:schemeClr val="tx1"/>
                </a:solidFill>
                <a:latin typeface="Times New Roman" panose="02020603050405020304" pitchFamily="18" charset="0"/>
                <a:cs typeface="Times New Roman" panose="02020603050405020304" pitchFamily="18" charset="0"/>
              </a:rPr>
              <a:t>:</a:t>
            </a:r>
          </a:p>
          <a:p>
            <a:pPr algn="ctr"/>
            <a:r>
              <a:rPr lang="it-IT" i="1" dirty="0">
                <a:solidFill>
                  <a:schemeClr val="tx1"/>
                </a:solidFill>
                <a:latin typeface="Times New Roman" panose="02020603050405020304" pitchFamily="18" charset="0"/>
                <a:cs typeface="Times New Roman" panose="02020603050405020304" pitchFamily="18" charset="0"/>
              </a:rPr>
              <a:t>a)con servizi passeggeri il cui porto d’imbarco è situato nel territorio di uno Stato membro;</a:t>
            </a:r>
          </a:p>
          <a:p>
            <a:pPr algn="ctr"/>
            <a:r>
              <a:rPr lang="it-IT" i="1" dirty="0">
                <a:solidFill>
                  <a:schemeClr val="tx1"/>
                </a:solidFill>
                <a:latin typeface="Times New Roman" panose="02020603050405020304" pitchFamily="18" charset="0"/>
                <a:cs typeface="Times New Roman" panose="02020603050405020304" pitchFamily="18" charset="0"/>
              </a:rPr>
              <a:t>b)con servizi passeggeri il cui porto d’imbarco è situato fuori dal territorio di uno Stato membro e il porto di sbarco è situato nel territorio di uno Stato membro, a condizione che il servizio sia effettuato da un vettore dell’Unione come definito all’articolo 3, lettera e);</a:t>
            </a:r>
          </a:p>
          <a:p>
            <a:pPr algn="ctr"/>
            <a:r>
              <a:rPr lang="it-IT" i="1" dirty="0">
                <a:solidFill>
                  <a:schemeClr val="tx1"/>
                </a:solidFill>
                <a:latin typeface="Times New Roman" panose="02020603050405020304" pitchFamily="18" charset="0"/>
                <a:cs typeface="Times New Roman" panose="02020603050405020304" pitchFamily="18" charset="0"/>
              </a:rPr>
              <a:t>c)in una crociera il cui porto d’imbarco è situato nel territorio di uno Stato membro. Tuttavia, l’articolo 16, paragrafo 2, gli articoli 18 e 19 e l’articolo 20, paragrafi 1 e 4, non si applicano a tali passeggeri»</a:t>
            </a:r>
          </a:p>
        </p:txBody>
      </p:sp>
      <p:sp>
        <p:nvSpPr>
          <p:cNvPr id="2" name="Freccia circolare a destra 1">
            <a:extLst>
              <a:ext uri="{FF2B5EF4-FFF2-40B4-BE49-F238E27FC236}">
                <a16:creationId xmlns="" xmlns:a16="http://schemas.microsoft.com/office/drawing/2014/main" id="{721B373D-DB77-4E02-B0C9-40AC11F14B9B}"/>
              </a:ext>
            </a:extLst>
          </p:cNvPr>
          <p:cNvSpPr/>
          <p:nvPr/>
        </p:nvSpPr>
        <p:spPr>
          <a:xfrm>
            <a:off x="695738" y="2822380"/>
            <a:ext cx="1033671" cy="1789044"/>
          </a:xfrm>
          <a:prstGeom prst="curvedRightArrow">
            <a:avLst>
              <a:gd name="adj1" fmla="val 25000"/>
              <a:gd name="adj2" fmla="val 50000"/>
              <a:gd name="adj3" fmla="val 48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Rettangolo con angoli arrotondati 7">
            <a:extLst>
              <a:ext uri="{FF2B5EF4-FFF2-40B4-BE49-F238E27FC236}">
                <a16:creationId xmlns="" xmlns:a16="http://schemas.microsoft.com/office/drawing/2014/main" id="{B8D888EC-5BD3-495A-AEC0-6381511F3E41}"/>
              </a:ext>
            </a:extLst>
          </p:cNvPr>
          <p:cNvSpPr/>
          <p:nvPr/>
        </p:nvSpPr>
        <p:spPr>
          <a:xfrm>
            <a:off x="5914039" y="1819652"/>
            <a:ext cx="4979478" cy="113175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Ambito di applicazione – Art. 2</a:t>
            </a:r>
            <a:endParaRPr lang="it-IT"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629239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79BBA9B4-8F10-4DA8-8458-303F1C52E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CD5EA920-7E84-403A-9DC7-FA0732F78B04}"/>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1DCED60A-29BC-4663-ABC2-0028DAD2CF3D}"/>
              </a:ext>
            </a:extLst>
          </p:cNvPr>
          <p:cNvSpPr/>
          <p:nvPr/>
        </p:nvSpPr>
        <p:spPr>
          <a:xfrm>
            <a:off x="1139688" y="1610279"/>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6" name="Rettangolo con angoli arrotondati 5">
            <a:extLst>
              <a:ext uri="{FF2B5EF4-FFF2-40B4-BE49-F238E27FC236}">
                <a16:creationId xmlns="" xmlns:a16="http://schemas.microsoft.com/office/drawing/2014/main" id="{A1B2FB8C-855B-4301-BB3D-683C5FB9EF37}"/>
              </a:ext>
            </a:extLst>
          </p:cNvPr>
          <p:cNvSpPr/>
          <p:nvPr/>
        </p:nvSpPr>
        <p:spPr>
          <a:xfrm>
            <a:off x="1729409" y="4179976"/>
            <a:ext cx="9508434" cy="2461639"/>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«2.   </a:t>
            </a:r>
            <a:r>
              <a:rPr lang="it-IT" b="1" i="1" dirty="0">
                <a:solidFill>
                  <a:schemeClr val="tx1"/>
                </a:solidFill>
                <a:latin typeface="Times New Roman" panose="02020603050405020304" pitchFamily="18" charset="0"/>
                <a:cs typeface="Times New Roman" panose="02020603050405020304" pitchFamily="18" charset="0"/>
              </a:rPr>
              <a:t>Il presente regolamento non si applica ai passeggeri che viaggiano</a:t>
            </a:r>
            <a:r>
              <a:rPr lang="it-IT" i="1" dirty="0">
                <a:solidFill>
                  <a:schemeClr val="tx1"/>
                </a:solidFill>
                <a:latin typeface="Times New Roman" panose="02020603050405020304" pitchFamily="18" charset="0"/>
                <a:cs typeface="Times New Roman" panose="02020603050405020304" pitchFamily="18" charset="0"/>
              </a:rPr>
              <a:t>:</a:t>
            </a:r>
          </a:p>
          <a:p>
            <a:pPr algn="ctr"/>
            <a:r>
              <a:rPr lang="it-IT" i="1" dirty="0">
                <a:solidFill>
                  <a:schemeClr val="tx1"/>
                </a:solidFill>
                <a:latin typeface="Times New Roman" panose="02020603050405020304" pitchFamily="18" charset="0"/>
                <a:cs typeface="Times New Roman" panose="02020603050405020304" pitchFamily="18" charset="0"/>
              </a:rPr>
              <a:t>a)su navi autorizzate a trasportare fino a dodici passeggeri;</a:t>
            </a:r>
          </a:p>
          <a:p>
            <a:pPr algn="ctr"/>
            <a:r>
              <a:rPr lang="it-IT" i="1" dirty="0">
                <a:solidFill>
                  <a:schemeClr val="tx1"/>
                </a:solidFill>
                <a:latin typeface="Times New Roman" panose="02020603050405020304" pitchFamily="18" charset="0"/>
                <a:cs typeface="Times New Roman" panose="02020603050405020304" pitchFamily="18" charset="0"/>
              </a:rPr>
              <a:t>b)su navi del cui funzionamento è responsabile un equipaggio composto da non più di tre persone o laddove la distanza complessiva del servizio passeggeri sia inferiore a 500 metri, sola andata;</a:t>
            </a:r>
          </a:p>
          <a:p>
            <a:pPr algn="ctr"/>
            <a:r>
              <a:rPr lang="it-IT" i="1" dirty="0">
                <a:solidFill>
                  <a:schemeClr val="tx1"/>
                </a:solidFill>
                <a:latin typeface="Times New Roman" panose="02020603050405020304" pitchFamily="18" charset="0"/>
                <a:cs typeface="Times New Roman" panose="02020603050405020304" pitchFamily="18" charset="0"/>
              </a:rPr>
              <a:t>c)con escursioni e visite turistiche diverse dalle crociere; oppure</a:t>
            </a:r>
          </a:p>
          <a:p>
            <a:pPr algn="ctr"/>
            <a:r>
              <a:rPr lang="it-IT" i="1" dirty="0">
                <a:solidFill>
                  <a:schemeClr val="tx1"/>
                </a:solidFill>
                <a:latin typeface="Times New Roman" panose="02020603050405020304" pitchFamily="18" charset="0"/>
                <a:cs typeface="Times New Roman" panose="02020603050405020304" pitchFamily="18" charset="0"/>
              </a:rPr>
              <a:t>d)su navi senza mezzi di propulsione meccanica nonché su originali e singole riproduzioni di navi da passeggeri storiche, progettate prima del 1965, costruite principalmente con materiali originali, autorizzate a trasportare fino a trentasei passeggeri»</a:t>
            </a:r>
          </a:p>
        </p:txBody>
      </p:sp>
      <p:sp>
        <p:nvSpPr>
          <p:cNvPr id="2" name="Freccia circolare a destra 1">
            <a:extLst>
              <a:ext uri="{FF2B5EF4-FFF2-40B4-BE49-F238E27FC236}">
                <a16:creationId xmlns="" xmlns:a16="http://schemas.microsoft.com/office/drawing/2014/main" id="{721B373D-DB77-4E02-B0C9-40AC11F14B9B}"/>
              </a:ext>
            </a:extLst>
          </p:cNvPr>
          <p:cNvSpPr/>
          <p:nvPr/>
        </p:nvSpPr>
        <p:spPr>
          <a:xfrm>
            <a:off x="695738" y="2822380"/>
            <a:ext cx="1033671" cy="1789044"/>
          </a:xfrm>
          <a:prstGeom prst="curvedRightArrow">
            <a:avLst>
              <a:gd name="adj1" fmla="val 25000"/>
              <a:gd name="adj2" fmla="val 50000"/>
              <a:gd name="adj3" fmla="val 48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Rettangolo con angoli arrotondati 7">
            <a:extLst>
              <a:ext uri="{FF2B5EF4-FFF2-40B4-BE49-F238E27FC236}">
                <a16:creationId xmlns="" xmlns:a16="http://schemas.microsoft.com/office/drawing/2014/main" id="{B8D888EC-5BD3-495A-AEC0-6381511F3E41}"/>
              </a:ext>
            </a:extLst>
          </p:cNvPr>
          <p:cNvSpPr/>
          <p:nvPr/>
        </p:nvSpPr>
        <p:spPr>
          <a:xfrm>
            <a:off x="5914039" y="1819652"/>
            <a:ext cx="4979478" cy="113175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Ambito di applicazione – Art. 2</a:t>
            </a:r>
            <a:endParaRPr lang="it-IT"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7013116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79BBA9B4-8F10-4DA8-8458-303F1C52E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CD5EA920-7E84-403A-9DC7-FA0732F78B04}"/>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1DCED60A-29BC-4663-ABC2-0028DAD2CF3D}"/>
              </a:ext>
            </a:extLst>
          </p:cNvPr>
          <p:cNvSpPr/>
          <p:nvPr/>
        </p:nvSpPr>
        <p:spPr>
          <a:xfrm>
            <a:off x="1139688" y="1610279"/>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6" name="Rettangolo con angoli arrotondati 5">
            <a:extLst>
              <a:ext uri="{FF2B5EF4-FFF2-40B4-BE49-F238E27FC236}">
                <a16:creationId xmlns="" xmlns:a16="http://schemas.microsoft.com/office/drawing/2014/main" id="{A1B2FB8C-855B-4301-BB3D-683C5FB9EF37}"/>
              </a:ext>
            </a:extLst>
          </p:cNvPr>
          <p:cNvSpPr/>
          <p:nvPr/>
        </p:nvSpPr>
        <p:spPr>
          <a:xfrm>
            <a:off x="1729409" y="4179976"/>
            <a:ext cx="9508434" cy="2461639"/>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«3.   Gli Stati membri possono, per un periodo di due anni a decorrere dal 18 dicembre 2012, esonerare dall’applicazione del presente regolamento le navi della navigazione marittima di stazza inferiore a 300 tonnellate lorde, utilizzate nei trasporti interni, a condizione che i diritti dei passeggeri a norma del presente regolamento siano adeguatamente garantiti dalla legislazione nazionale»</a:t>
            </a:r>
          </a:p>
        </p:txBody>
      </p:sp>
      <p:sp>
        <p:nvSpPr>
          <p:cNvPr id="2" name="Freccia circolare a destra 1">
            <a:extLst>
              <a:ext uri="{FF2B5EF4-FFF2-40B4-BE49-F238E27FC236}">
                <a16:creationId xmlns="" xmlns:a16="http://schemas.microsoft.com/office/drawing/2014/main" id="{721B373D-DB77-4E02-B0C9-40AC11F14B9B}"/>
              </a:ext>
            </a:extLst>
          </p:cNvPr>
          <p:cNvSpPr/>
          <p:nvPr/>
        </p:nvSpPr>
        <p:spPr>
          <a:xfrm>
            <a:off x="695738" y="2822380"/>
            <a:ext cx="1033671" cy="1789044"/>
          </a:xfrm>
          <a:prstGeom prst="curvedRightArrow">
            <a:avLst>
              <a:gd name="adj1" fmla="val 25000"/>
              <a:gd name="adj2" fmla="val 50000"/>
              <a:gd name="adj3" fmla="val 48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Rettangolo con angoli arrotondati 7">
            <a:extLst>
              <a:ext uri="{FF2B5EF4-FFF2-40B4-BE49-F238E27FC236}">
                <a16:creationId xmlns="" xmlns:a16="http://schemas.microsoft.com/office/drawing/2014/main" id="{B8D888EC-5BD3-495A-AEC0-6381511F3E41}"/>
              </a:ext>
            </a:extLst>
          </p:cNvPr>
          <p:cNvSpPr/>
          <p:nvPr/>
        </p:nvSpPr>
        <p:spPr>
          <a:xfrm>
            <a:off x="5914039" y="1819652"/>
            <a:ext cx="4979478" cy="113175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Ambito di applicazione – Art. 2</a:t>
            </a:r>
            <a:endParaRPr lang="it-IT"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216305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79BBA9B4-8F10-4DA8-8458-303F1C52E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CD5EA920-7E84-403A-9DC7-FA0732F78B04}"/>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1DCED60A-29BC-4663-ABC2-0028DAD2CF3D}"/>
              </a:ext>
            </a:extLst>
          </p:cNvPr>
          <p:cNvSpPr/>
          <p:nvPr/>
        </p:nvSpPr>
        <p:spPr>
          <a:xfrm>
            <a:off x="1139688" y="1610279"/>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6" name="Rettangolo con angoli arrotondati 5">
            <a:extLst>
              <a:ext uri="{FF2B5EF4-FFF2-40B4-BE49-F238E27FC236}">
                <a16:creationId xmlns="" xmlns:a16="http://schemas.microsoft.com/office/drawing/2014/main" id="{A1B2FB8C-855B-4301-BB3D-683C5FB9EF37}"/>
              </a:ext>
            </a:extLst>
          </p:cNvPr>
          <p:cNvSpPr/>
          <p:nvPr/>
        </p:nvSpPr>
        <p:spPr>
          <a:xfrm>
            <a:off x="1729409" y="4179976"/>
            <a:ext cx="9508434" cy="2461639"/>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«4.   Gli Stati membri possono esonerare dall’applicazione del presente regolamento i servizi passeggeri previsti dagli obblighi di servizio pubblico o da contratti di servizio pubblico o dai servizi integrati, purché i diritti dei passeggeri a norma del presente regolamento siano garantiti in modo comparabile dalla legislazione nazionale»</a:t>
            </a:r>
          </a:p>
        </p:txBody>
      </p:sp>
      <p:sp>
        <p:nvSpPr>
          <p:cNvPr id="2" name="Freccia circolare a destra 1">
            <a:extLst>
              <a:ext uri="{FF2B5EF4-FFF2-40B4-BE49-F238E27FC236}">
                <a16:creationId xmlns="" xmlns:a16="http://schemas.microsoft.com/office/drawing/2014/main" id="{721B373D-DB77-4E02-B0C9-40AC11F14B9B}"/>
              </a:ext>
            </a:extLst>
          </p:cNvPr>
          <p:cNvSpPr/>
          <p:nvPr/>
        </p:nvSpPr>
        <p:spPr>
          <a:xfrm>
            <a:off x="695738" y="2822380"/>
            <a:ext cx="1033671" cy="1789044"/>
          </a:xfrm>
          <a:prstGeom prst="curvedRightArrow">
            <a:avLst>
              <a:gd name="adj1" fmla="val 25000"/>
              <a:gd name="adj2" fmla="val 50000"/>
              <a:gd name="adj3" fmla="val 48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Rettangolo con angoli arrotondati 7">
            <a:extLst>
              <a:ext uri="{FF2B5EF4-FFF2-40B4-BE49-F238E27FC236}">
                <a16:creationId xmlns="" xmlns:a16="http://schemas.microsoft.com/office/drawing/2014/main" id="{B8D888EC-5BD3-495A-AEC0-6381511F3E41}"/>
              </a:ext>
            </a:extLst>
          </p:cNvPr>
          <p:cNvSpPr/>
          <p:nvPr/>
        </p:nvSpPr>
        <p:spPr>
          <a:xfrm>
            <a:off x="5914039" y="1819652"/>
            <a:ext cx="4979478" cy="113175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Ambito di applicazione – Art. 2</a:t>
            </a:r>
            <a:endParaRPr lang="it-IT"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5794923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79BBA9B4-8F10-4DA8-8458-303F1C52E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CD5EA920-7E84-403A-9DC7-FA0732F78B04}"/>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1DCED60A-29BC-4663-ABC2-0028DAD2CF3D}"/>
              </a:ext>
            </a:extLst>
          </p:cNvPr>
          <p:cNvSpPr/>
          <p:nvPr/>
        </p:nvSpPr>
        <p:spPr>
          <a:xfrm>
            <a:off x="1139688" y="1610279"/>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6" name="Rettangolo con angoli arrotondati 5">
            <a:extLst>
              <a:ext uri="{FF2B5EF4-FFF2-40B4-BE49-F238E27FC236}">
                <a16:creationId xmlns="" xmlns:a16="http://schemas.microsoft.com/office/drawing/2014/main" id="{A1B2FB8C-855B-4301-BB3D-683C5FB9EF37}"/>
              </a:ext>
            </a:extLst>
          </p:cNvPr>
          <p:cNvSpPr/>
          <p:nvPr/>
        </p:nvSpPr>
        <p:spPr>
          <a:xfrm>
            <a:off x="1729409" y="4179976"/>
            <a:ext cx="9508434" cy="2461639"/>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«5.   Fatte salve la direttiva 2006/87/CE e la direttiva 2009/45/CE, nessuna disposizione del presente regolamento è intesa come prescrizione tecnica che impone a vettori, operatori dei terminali o altri enti obblighi di modifica o sostituzione delle navi, delle infrastrutture, dei porti e dei terminali portuali»</a:t>
            </a:r>
          </a:p>
        </p:txBody>
      </p:sp>
      <p:sp>
        <p:nvSpPr>
          <p:cNvPr id="2" name="Freccia circolare a destra 1">
            <a:extLst>
              <a:ext uri="{FF2B5EF4-FFF2-40B4-BE49-F238E27FC236}">
                <a16:creationId xmlns="" xmlns:a16="http://schemas.microsoft.com/office/drawing/2014/main" id="{721B373D-DB77-4E02-B0C9-40AC11F14B9B}"/>
              </a:ext>
            </a:extLst>
          </p:cNvPr>
          <p:cNvSpPr/>
          <p:nvPr/>
        </p:nvSpPr>
        <p:spPr>
          <a:xfrm>
            <a:off x="695738" y="2822380"/>
            <a:ext cx="1033671" cy="1789044"/>
          </a:xfrm>
          <a:prstGeom prst="curvedRightArrow">
            <a:avLst>
              <a:gd name="adj1" fmla="val 25000"/>
              <a:gd name="adj2" fmla="val 50000"/>
              <a:gd name="adj3" fmla="val 48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Rettangolo con angoli arrotondati 7">
            <a:extLst>
              <a:ext uri="{FF2B5EF4-FFF2-40B4-BE49-F238E27FC236}">
                <a16:creationId xmlns="" xmlns:a16="http://schemas.microsoft.com/office/drawing/2014/main" id="{B8D888EC-5BD3-495A-AEC0-6381511F3E41}"/>
              </a:ext>
            </a:extLst>
          </p:cNvPr>
          <p:cNvSpPr/>
          <p:nvPr/>
        </p:nvSpPr>
        <p:spPr>
          <a:xfrm>
            <a:off x="5914039" y="1819652"/>
            <a:ext cx="4979478" cy="113175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Ambito di applicazione – Art. 2</a:t>
            </a:r>
            <a:endParaRPr lang="it-IT"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21396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79BBA9B4-8F10-4DA8-8458-303F1C52E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CD5EA920-7E84-403A-9DC7-FA0732F78B04}"/>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1DCED60A-29BC-4663-ABC2-0028DAD2CF3D}"/>
              </a:ext>
            </a:extLst>
          </p:cNvPr>
          <p:cNvSpPr/>
          <p:nvPr/>
        </p:nvSpPr>
        <p:spPr>
          <a:xfrm>
            <a:off x="1139688" y="1610279"/>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6" name="Rettangolo con angoli arrotondati 5">
            <a:extLst>
              <a:ext uri="{FF2B5EF4-FFF2-40B4-BE49-F238E27FC236}">
                <a16:creationId xmlns="" xmlns:a16="http://schemas.microsoft.com/office/drawing/2014/main" id="{A1B2FB8C-855B-4301-BB3D-683C5FB9EF37}"/>
              </a:ext>
            </a:extLst>
          </p:cNvPr>
          <p:cNvSpPr/>
          <p:nvPr/>
        </p:nvSpPr>
        <p:spPr>
          <a:xfrm>
            <a:off x="1729409" y="4179976"/>
            <a:ext cx="9508434" cy="2461639"/>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a:t>
            </a:r>
            <a:r>
              <a:rPr lang="it-IT" b="1" i="1" dirty="0">
                <a:solidFill>
                  <a:schemeClr val="tx1"/>
                </a:solidFill>
                <a:latin typeface="Times New Roman" panose="02020603050405020304" pitchFamily="18" charset="0"/>
                <a:cs typeface="Times New Roman" panose="02020603050405020304" pitchFamily="18" charset="0"/>
              </a:rPr>
              <a:t>vettore</a:t>
            </a:r>
            <a:r>
              <a:rPr lang="it-IT" i="1" dirty="0">
                <a:solidFill>
                  <a:schemeClr val="tx1"/>
                </a:solidFill>
                <a:latin typeface="Times New Roman" panose="02020603050405020304" pitchFamily="18" charset="0"/>
                <a:cs typeface="Times New Roman" panose="02020603050405020304" pitchFamily="18" charset="0"/>
              </a:rPr>
              <a:t>», una persona fisica o giuridica, diversa da un operatore turistico, un agente di viaggio o un venditore di biglietti, che offre servizi di trasporto passeggeri o crociere al pubblico»</a:t>
            </a:r>
          </a:p>
        </p:txBody>
      </p:sp>
      <p:sp>
        <p:nvSpPr>
          <p:cNvPr id="2" name="Freccia circolare a destra 1">
            <a:extLst>
              <a:ext uri="{FF2B5EF4-FFF2-40B4-BE49-F238E27FC236}">
                <a16:creationId xmlns="" xmlns:a16="http://schemas.microsoft.com/office/drawing/2014/main" id="{721B373D-DB77-4E02-B0C9-40AC11F14B9B}"/>
              </a:ext>
            </a:extLst>
          </p:cNvPr>
          <p:cNvSpPr/>
          <p:nvPr/>
        </p:nvSpPr>
        <p:spPr>
          <a:xfrm>
            <a:off x="695738" y="2822380"/>
            <a:ext cx="1033671" cy="1789044"/>
          </a:xfrm>
          <a:prstGeom prst="curvedRightArrow">
            <a:avLst>
              <a:gd name="adj1" fmla="val 25000"/>
              <a:gd name="adj2" fmla="val 50000"/>
              <a:gd name="adj3" fmla="val 48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Rettangolo con angoli arrotondati 7">
            <a:extLst>
              <a:ext uri="{FF2B5EF4-FFF2-40B4-BE49-F238E27FC236}">
                <a16:creationId xmlns="" xmlns:a16="http://schemas.microsoft.com/office/drawing/2014/main" id="{B8D888EC-5BD3-495A-AEC0-6381511F3E41}"/>
              </a:ext>
            </a:extLst>
          </p:cNvPr>
          <p:cNvSpPr/>
          <p:nvPr/>
        </p:nvSpPr>
        <p:spPr>
          <a:xfrm>
            <a:off x="6258365" y="1819652"/>
            <a:ext cx="4979478" cy="113175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Art. 3 – Definizioni</a:t>
            </a:r>
          </a:p>
          <a:p>
            <a:pPr algn="ctr"/>
            <a:r>
              <a:rPr lang="it-IT" sz="2400" b="1" dirty="0">
                <a:solidFill>
                  <a:schemeClr val="tx1"/>
                </a:solidFill>
                <a:latin typeface="Times New Roman" panose="02020603050405020304" pitchFamily="18" charset="0"/>
                <a:cs typeface="Times New Roman" panose="02020603050405020304" pitchFamily="18" charset="0"/>
              </a:rPr>
              <a:t>Soggetto che risponde degli obblighi del Regolamento </a:t>
            </a:r>
          </a:p>
        </p:txBody>
      </p:sp>
    </p:spTree>
    <p:extLst>
      <p:ext uri="{BB962C8B-B14F-4D97-AF65-F5344CB8AC3E}">
        <p14:creationId xmlns:p14="http://schemas.microsoft.com/office/powerpoint/2010/main" val="51338056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79BBA9B4-8F10-4DA8-8458-303F1C52E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CD5EA920-7E84-403A-9DC7-FA0732F78B04}"/>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1DCED60A-29BC-4663-ABC2-0028DAD2CF3D}"/>
              </a:ext>
            </a:extLst>
          </p:cNvPr>
          <p:cNvSpPr/>
          <p:nvPr/>
        </p:nvSpPr>
        <p:spPr>
          <a:xfrm>
            <a:off x="1139688" y="1610279"/>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6" name="Rettangolo con angoli arrotondati 5">
            <a:extLst>
              <a:ext uri="{FF2B5EF4-FFF2-40B4-BE49-F238E27FC236}">
                <a16:creationId xmlns="" xmlns:a16="http://schemas.microsoft.com/office/drawing/2014/main" id="{A1B2FB8C-855B-4301-BB3D-683C5FB9EF37}"/>
              </a:ext>
            </a:extLst>
          </p:cNvPr>
          <p:cNvSpPr/>
          <p:nvPr/>
        </p:nvSpPr>
        <p:spPr>
          <a:xfrm>
            <a:off x="1729409" y="4179976"/>
            <a:ext cx="9508434" cy="2461639"/>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«1.   I vettori emettono un biglietto ai passeggeri, a meno che la legislazione nazionale preveda altri documenti di trasporto. Il biglietto può essere emesso in formato elettronico.</a:t>
            </a:r>
          </a:p>
          <a:p>
            <a:pPr algn="ctr"/>
            <a:r>
              <a:rPr lang="it-IT" i="1" dirty="0">
                <a:solidFill>
                  <a:schemeClr val="tx1"/>
                </a:solidFill>
                <a:latin typeface="Times New Roman" panose="02020603050405020304" pitchFamily="18" charset="0"/>
                <a:cs typeface="Times New Roman" panose="02020603050405020304" pitchFamily="18" charset="0"/>
              </a:rPr>
              <a:t>2.   Fatte salve le tariffe sociali, le condizioni contrattuali e le tariffe applicate dai vettori o dai venditori di biglietti sono offerte al pubblico senza alcuna discriminazione diretta o indiretta in base alla nazionalità dell’acquirente finale o al luogo di stabilimento del vettore o del venditore di biglietti nell’Unione»</a:t>
            </a:r>
          </a:p>
        </p:txBody>
      </p:sp>
      <p:sp>
        <p:nvSpPr>
          <p:cNvPr id="2" name="Freccia circolare a destra 1">
            <a:extLst>
              <a:ext uri="{FF2B5EF4-FFF2-40B4-BE49-F238E27FC236}">
                <a16:creationId xmlns="" xmlns:a16="http://schemas.microsoft.com/office/drawing/2014/main" id="{721B373D-DB77-4E02-B0C9-40AC11F14B9B}"/>
              </a:ext>
            </a:extLst>
          </p:cNvPr>
          <p:cNvSpPr/>
          <p:nvPr/>
        </p:nvSpPr>
        <p:spPr>
          <a:xfrm>
            <a:off x="695738" y="2822380"/>
            <a:ext cx="1033671" cy="1789044"/>
          </a:xfrm>
          <a:prstGeom prst="curvedRightArrow">
            <a:avLst>
              <a:gd name="adj1" fmla="val 25000"/>
              <a:gd name="adj2" fmla="val 50000"/>
              <a:gd name="adj3" fmla="val 48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Rettangolo con angoli arrotondati 7">
            <a:extLst>
              <a:ext uri="{FF2B5EF4-FFF2-40B4-BE49-F238E27FC236}">
                <a16:creationId xmlns="" xmlns:a16="http://schemas.microsoft.com/office/drawing/2014/main" id="{B8D888EC-5BD3-495A-AEC0-6381511F3E41}"/>
              </a:ext>
            </a:extLst>
          </p:cNvPr>
          <p:cNvSpPr/>
          <p:nvPr/>
        </p:nvSpPr>
        <p:spPr>
          <a:xfrm>
            <a:off x="5914039" y="1819652"/>
            <a:ext cx="4979478" cy="113175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Art. 4</a:t>
            </a:r>
            <a:endParaRPr lang="it-IT"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1731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79BBA9B4-8F10-4DA8-8458-303F1C52E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CD5EA920-7E84-403A-9DC7-FA0732F78B04}"/>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1DCED60A-29BC-4663-ABC2-0028DAD2CF3D}"/>
              </a:ext>
            </a:extLst>
          </p:cNvPr>
          <p:cNvSpPr/>
          <p:nvPr/>
        </p:nvSpPr>
        <p:spPr>
          <a:xfrm>
            <a:off x="1139688" y="1610279"/>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6" name="Rettangolo con angoli arrotondati 5">
            <a:extLst>
              <a:ext uri="{FF2B5EF4-FFF2-40B4-BE49-F238E27FC236}">
                <a16:creationId xmlns="" xmlns:a16="http://schemas.microsoft.com/office/drawing/2014/main" id="{A1B2FB8C-855B-4301-BB3D-683C5FB9EF37}"/>
              </a:ext>
            </a:extLst>
          </p:cNvPr>
          <p:cNvSpPr/>
          <p:nvPr/>
        </p:nvSpPr>
        <p:spPr>
          <a:xfrm>
            <a:off x="1729409" y="4179976"/>
            <a:ext cx="9508434" cy="2461639"/>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«1.   Se l’adempimento degli obblighi derivanti dal presente regolamento è stato affidato a un vettore di fatto, venditore di biglietti o altra persona, il vettore, agente di viaggio, operatore turistico o operatore del terminale, che ha affidato tali obblighi, resta in ogni caso responsabile degli atti e delle omissioni compiuti da tale persona nell’esercizio delle sue funzioni.</a:t>
            </a:r>
          </a:p>
          <a:p>
            <a:pPr algn="ctr"/>
            <a:r>
              <a:rPr lang="it-IT" i="1" dirty="0">
                <a:solidFill>
                  <a:schemeClr val="tx1"/>
                </a:solidFill>
                <a:latin typeface="Times New Roman" panose="02020603050405020304" pitchFamily="18" charset="0"/>
                <a:cs typeface="Times New Roman" panose="02020603050405020304" pitchFamily="18" charset="0"/>
              </a:rPr>
              <a:t>2.   Oltre a quanto disposto al paragrafo 1, la persona cui il vettore, agente di viaggio, operatore turistico o operatore del terminale ha affidato l’adempimento di un obbligo è soggetta alle disposizioni del presente regolamento, incluse le disposizioni in materia di responsabilità e esonero, per quanto riguarda l’obbligo in questione»</a:t>
            </a:r>
          </a:p>
        </p:txBody>
      </p:sp>
      <p:sp>
        <p:nvSpPr>
          <p:cNvPr id="2" name="Freccia circolare a destra 1">
            <a:extLst>
              <a:ext uri="{FF2B5EF4-FFF2-40B4-BE49-F238E27FC236}">
                <a16:creationId xmlns="" xmlns:a16="http://schemas.microsoft.com/office/drawing/2014/main" id="{721B373D-DB77-4E02-B0C9-40AC11F14B9B}"/>
              </a:ext>
            </a:extLst>
          </p:cNvPr>
          <p:cNvSpPr/>
          <p:nvPr/>
        </p:nvSpPr>
        <p:spPr>
          <a:xfrm>
            <a:off x="695738" y="2822380"/>
            <a:ext cx="1033671" cy="1789044"/>
          </a:xfrm>
          <a:prstGeom prst="curvedRightArrow">
            <a:avLst>
              <a:gd name="adj1" fmla="val 25000"/>
              <a:gd name="adj2" fmla="val 50000"/>
              <a:gd name="adj3" fmla="val 48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Rettangolo con angoli arrotondati 7">
            <a:extLst>
              <a:ext uri="{FF2B5EF4-FFF2-40B4-BE49-F238E27FC236}">
                <a16:creationId xmlns="" xmlns:a16="http://schemas.microsoft.com/office/drawing/2014/main" id="{B8D888EC-5BD3-495A-AEC0-6381511F3E41}"/>
              </a:ext>
            </a:extLst>
          </p:cNvPr>
          <p:cNvSpPr/>
          <p:nvPr/>
        </p:nvSpPr>
        <p:spPr>
          <a:xfrm>
            <a:off x="5953796" y="1777843"/>
            <a:ext cx="4979478" cy="121537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Art. 5 – Altre parti</a:t>
            </a:r>
          </a:p>
          <a:p>
            <a:pPr algn="ctr"/>
            <a:r>
              <a:rPr lang="it-IT" sz="2400" b="1" dirty="0">
                <a:solidFill>
                  <a:schemeClr val="tx1"/>
                </a:solidFill>
                <a:latin typeface="Times New Roman" panose="02020603050405020304" pitchFamily="18" charset="0"/>
                <a:cs typeface="Times New Roman" panose="02020603050405020304" pitchFamily="18" charset="0"/>
              </a:rPr>
              <a:t>Soggetti che rispondono degli obblighi del Regolamento </a:t>
            </a:r>
          </a:p>
        </p:txBody>
      </p:sp>
    </p:spTree>
    <p:extLst>
      <p:ext uri="{BB962C8B-B14F-4D97-AF65-F5344CB8AC3E}">
        <p14:creationId xmlns:p14="http://schemas.microsoft.com/office/powerpoint/2010/main" val="3350297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Bell\Desktop\teramo.jpg">
            <a:extLst>
              <a:ext uri="{FF2B5EF4-FFF2-40B4-BE49-F238E27FC236}">
                <a16:creationId xmlns="" xmlns:a16="http://schemas.microsoft.com/office/drawing/2014/main" id="{6E53ECA1-CC0E-4EC8-B3CE-497C4308C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con angoli arrotondati 2">
            <a:extLst>
              <a:ext uri="{FF2B5EF4-FFF2-40B4-BE49-F238E27FC236}">
                <a16:creationId xmlns="" xmlns:a16="http://schemas.microsoft.com/office/drawing/2014/main" id="{EC90ED14-F31C-4B14-8137-FC5FBABB0F3A}"/>
              </a:ext>
            </a:extLst>
          </p:cNvPr>
          <p:cNvSpPr/>
          <p:nvPr/>
        </p:nvSpPr>
        <p:spPr>
          <a:xfrm>
            <a:off x="3279204" y="1497496"/>
            <a:ext cx="8257522" cy="147099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Contratto avente ad oggetto il trasferimento per mare di persone da un luogo ad un altro.</a:t>
            </a:r>
          </a:p>
        </p:txBody>
      </p:sp>
      <p:sp>
        <p:nvSpPr>
          <p:cNvPr id="7" name="Freccia in giù 6">
            <a:extLst>
              <a:ext uri="{FF2B5EF4-FFF2-40B4-BE49-F238E27FC236}">
                <a16:creationId xmlns="" xmlns:a16="http://schemas.microsoft.com/office/drawing/2014/main" id="{45E310DB-79AE-43D5-8AFC-227C779FFEFA}"/>
              </a:ext>
            </a:extLst>
          </p:cNvPr>
          <p:cNvSpPr/>
          <p:nvPr/>
        </p:nvSpPr>
        <p:spPr>
          <a:xfrm>
            <a:off x="9297792" y="3160881"/>
            <a:ext cx="603186" cy="9075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dirty="0"/>
          </a:p>
        </p:txBody>
      </p:sp>
      <p:sp>
        <p:nvSpPr>
          <p:cNvPr id="8" name="Rettangolo con angoli arrotondati 7">
            <a:extLst>
              <a:ext uri="{FF2B5EF4-FFF2-40B4-BE49-F238E27FC236}">
                <a16:creationId xmlns="" xmlns:a16="http://schemas.microsoft.com/office/drawing/2014/main" id="{15A59A4C-75D5-47E1-B54C-00CAF5EDE446}"/>
              </a:ext>
            </a:extLst>
          </p:cNvPr>
          <p:cNvSpPr/>
          <p:nvPr/>
        </p:nvSpPr>
        <p:spPr>
          <a:xfrm>
            <a:off x="377900" y="2723323"/>
            <a:ext cx="5324167" cy="147099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 livello nazionale la disciplina è dettata dagli articoli 396-418 del Codice della Navigazione</a:t>
            </a:r>
          </a:p>
        </p:txBody>
      </p:sp>
      <p:sp>
        <p:nvSpPr>
          <p:cNvPr id="11" name="Titolo 1">
            <a:extLst>
              <a:ext uri="{FF2B5EF4-FFF2-40B4-BE49-F238E27FC236}">
                <a16:creationId xmlns="" xmlns:a16="http://schemas.microsoft.com/office/drawing/2014/main" id="{DFAFD79B-8AA1-4ECD-A6A7-14B8998D6360}"/>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12" name="Rettangolo con angoli arrotondati 11">
            <a:extLst>
              <a:ext uri="{FF2B5EF4-FFF2-40B4-BE49-F238E27FC236}">
                <a16:creationId xmlns="" xmlns:a16="http://schemas.microsoft.com/office/drawing/2014/main" id="{6633B73E-1CF0-42AD-BA91-11809D0FA762}"/>
              </a:ext>
            </a:extLst>
          </p:cNvPr>
          <p:cNvSpPr/>
          <p:nvPr/>
        </p:nvSpPr>
        <p:spPr>
          <a:xfrm>
            <a:off x="6635709" y="4194315"/>
            <a:ext cx="5324167" cy="147099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 livello internazionale: </a:t>
            </a:r>
            <a:r>
              <a:rPr lang="it-IT" sz="2400" b="1" dirty="0">
                <a:solidFill>
                  <a:schemeClr val="tx1"/>
                </a:solidFill>
                <a:latin typeface="Times New Roman" panose="02020603050405020304" pitchFamily="18" charset="0"/>
                <a:cs typeface="Times New Roman" panose="02020603050405020304" pitchFamily="18" charset="0"/>
              </a:rPr>
              <a:t>Convenzione di Atene del 1974</a:t>
            </a:r>
          </a:p>
        </p:txBody>
      </p:sp>
      <p:sp>
        <p:nvSpPr>
          <p:cNvPr id="13" name="Rettangolo con angoli arrotondati 12">
            <a:extLst>
              <a:ext uri="{FF2B5EF4-FFF2-40B4-BE49-F238E27FC236}">
                <a16:creationId xmlns="" xmlns:a16="http://schemas.microsoft.com/office/drawing/2014/main" id="{4660726C-02E5-4F08-A451-C8147F91091B}"/>
              </a:ext>
            </a:extLst>
          </p:cNvPr>
          <p:cNvSpPr/>
          <p:nvPr/>
        </p:nvSpPr>
        <p:spPr>
          <a:xfrm>
            <a:off x="1862081" y="5170624"/>
            <a:ext cx="5324167" cy="147099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Emendata dal</a:t>
            </a:r>
            <a:r>
              <a:rPr lang="it-IT" sz="2400" b="1" dirty="0">
                <a:solidFill>
                  <a:schemeClr val="tx1"/>
                </a:solidFill>
                <a:latin typeface="Times New Roman" panose="02020603050405020304" pitchFamily="18" charset="0"/>
                <a:cs typeface="Times New Roman" panose="02020603050405020304" pitchFamily="18" charset="0"/>
              </a:rPr>
              <a:t> Protocollo di Londra del 2002 («PAL 2002»)</a:t>
            </a:r>
          </a:p>
        </p:txBody>
      </p:sp>
    </p:spTree>
    <p:extLst>
      <p:ext uri="{BB962C8B-B14F-4D97-AF65-F5344CB8AC3E}">
        <p14:creationId xmlns:p14="http://schemas.microsoft.com/office/powerpoint/2010/main" val="274184779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79BBA9B4-8F10-4DA8-8458-303F1C52E02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CD5EA920-7E84-403A-9DC7-FA0732F78B04}"/>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1DCED60A-29BC-4663-ABC2-0028DAD2CF3D}"/>
              </a:ext>
            </a:extLst>
          </p:cNvPr>
          <p:cNvSpPr/>
          <p:nvPr/>
        </p:nvSpPr>
        <p:spPr>
          <a:xfrm>
            <a:off x="1139688" y="1610279"/>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6" name="Rettangolo con angoli arrotondati 5">
            <a:extLst>
              <a:ext uri="{FF2B5EF4-FFF2-40B4-BE49-F238E27FC236}">
                <a16:creationId xmlns="" xmlns:a16="http://schemas.microsoft.com/office/drawing/2014/main" id="{A1B2FB8C-855B-4301-BB3D-683C5FB9EF37}"/>
              </a:ext>
            </a:extLst>
          </p:cNvPr>
          <p:cNvSpPr/>
          <p:nvPr/>
        </p:nvSpPr>
        <p:spPr>
          <a:xfrm>
            <a:off x="1729409" y="4179976"/>
            <a:ext cx="9508434" cy="2461639"/>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«1.   Un vettore, un agente di viaggio e un operatore turistico non può rifiutarsi di accettare una prenotazione, emettere o fornire altrimenti un biglietto o imbarcare una persona unicamente per motivi di disabilità o di mobilità ridotta.</a:t>
            </a:r>
          </a:p>
          <a:p>
            <a:pPr algn="ctr"/>
            <a:endParaRPr lang="it-IT" i="1" dirty="0">
              <a:solidFill>
                <a:schemeClr val="tx1"/>
              </a:solidFill>
              <a:latin typeface="Times New Roman" panose="02020603050405020304" pitchFamily="18" charset="0"/>
              <a:cs typeface="Times New Roman" panose="02020603050405020304" pitchFamily="18" charset="0"/>
            </a:endParaRPr>
          </a:p>
          <a:p>
            <a:pPr algn="ctr"/>
            <a:r>
              <a:rPr lang="it-IT" i="1" dirty="0">
                <a:solidFill>
                  <a:schemeClr val="tx1"/>
                </a:solidFill>
                <a:latin typeface="Times New Roman" panose="02020603050405020304" pitchFamily="18" charset="0"/>
                <a:cs typeface="Times New Roman" panose="02020603050405020304" pitchFamily="18" charset="0"/>
              </a:rPr>
              <a:t>2.   Le prenotazioni e i biglietti sono offerti alle persone con disabilità e alle persone a mobilità ridotta senza costi aggiuntivi alle stesse condizioni applicabili a tutti gli altri passeggeri»</a:t>
            </a:r>
          </a:p>
        </p:txBody>
      </p:sp>
      <p:sp>
        <p:nvSpPr>
          <p:cNvPr id="2" name="Freccia circolare a destra 1">
            <a:extLst>
              <a:ext uri="{FF2B5EF4-FFF2-40B4-BE49-F238E27FC236}">
                <a16:creationId xmlns="" xmlns:a16="http://schemas.microsoft.com/office/drawing/2014/main" id="{721B373D-DB77-4E02-B0C9-40AC11F14B9B}"/>
              </a:ext>
            </a:extLst>
          </p:cNvPr>
          <p:cNvSpPr/>
          <p:nvPr/>
        </p:nvSpPr>
        <p:spPr>
          <a:xfrm>
            <a:off x="695738" y="2822380"/>
            <a:ext cx="1033671" cy="1789044"/>
          </a:xfrm>
          <a:prstGeom prst="curvedRightArrow">
            <a:avLst>
              <a:gd name="adj1" fmla="val 25000"/>
              <a:gd name="adj2" fmla="val 50000"/>
              <a:gd name="adj3" fmla="val 48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Rettangolo con angoli arrotondati 7">
            <a:extLst>
              <a:ext uri="{FF2B5EF4-FFF2-40B4-BE49-F238E27FC236}">
                <a16:creationId xmlns="" xmlns:a16="http://schemas.microsoft.com/office/drawing/2014/main" id="{B8D888EC-5BD3-495A-AEC0-6381511F3E41}"/>
              </a:ext>
            </a:extLst>
          </p:cNvPr>
          <p:cNvSpPr/>
          <p:nvPr/>
        </p:nvSpPr>
        <p:spPr>
          <a:xfrm>
            <a:off x="5914039" y="1819652"/>
            <a:ext cx="4979478" cy="113175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Art. 7</a:t>
            </a:r>
            <a:endParaRPr lang="it-IT"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54927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 xmlns:a16="http://schemas.microsoft.com/office/drawing/2014/main" id="{01FC3F6C-7928-41C9-A3C6-084481964C36}"/>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4" name="Rettangolo con angoli arrotondati 3">
            <a:extLst>
              <a:ext uri="{FF2B5EF4-FFF2-40B4-BE49-F238E27FC236}">
                <a16:creationId xmlns="" xmlns:a16="http://schemas.microsoft.com/office/drawing/2014/main" id="{74812D8E-E6BB-42E1-B46A-9F2F01C58B07}"/>
              </a:ext>
            </a:extLst>
          </p:cNvPr>
          <p:cNvSpPr/>
          <p:nvPr/>
        </p:nvSpPr>
        <p:spPr>
          <a:xfrm>
            <a:off x="1139688" y="1610279"/>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5" name="Freccia circolare a destra 4">
            <a:extLst>
              <a:ext uri="{FF2B5EF4-FFF2-40B4-BE49-F238E27FC236}">
                <a16:creationId xmlns="" xmlns:a16="http://schemas.microsoft.com/office/drawing/2014/main" id="{8F77D79D-4238-482A-A058-7DB7E9AE52DD}"/>
              </a:ext>
            </a:extLst>
          </p:cNvPr>
          <p:cNvSpPr/>
          <p:nvPr/>
        </p:nvSpPr>
        <p:spPr>
          <a:xfrm>
            <a:off x="695738" y="2822380"/>
            <a:ext cx="1033671" cy="1789044"/>
          </a:xfrm>
          <a:prstGeom prst="curvedRightArrow">
            <a:avLst>
              <a:gd name="adj1" fmla="val 25000"/>
              <a:gd name="adj2" fmla="val 50000"/>
              <a:gd name="adj3" fmla="val 48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6" name="Rettangolo con angoli arrotondati 5">
            <a:extLst>
              <a:ext uri="{FF2B5EF4-FFF2-40B4-BE49-F238E27FC236}">
                <a16:creationId xmlns="" xmlns:a16="http://schemas.microsoft.com/office/drawing/2014/main" id="{412F22DD-1EC3-43B0-872D-9696AEAF4E1B}"/>
              </a:ext>
            </a:extLst>
          </p:cNvPr>
          <p:cNvSpPr/>
          <p:nvPr/>
        </p:nvSpPr>
        <p:spPr>
          <a:xfrm>
            <a:off x="1729409" y="3697218"/>
            <a:ext cx="10369826" cy="294439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«1.   Il vettore e l’operatore del terminale sono responsabili del danno derivante dalla perdita o dal danneggiamento di attrezzature per la mobilità o altre attrezzature specifiche, usate da persone con disabilità o da persone a mobilità ridotta, se l’evento dannoso è imputabile a colpa o negligenza del vettore o dell’operatore del terminale. La colpa o la negligenza del vettore si presume quando i danni sono stati causati da un incidente marittimo.</a:t>
            </a:r>
          </a:p>
          <a:p>
            <a:pPr algn="ctr"/>
            <a:endParaRPr lang="it-IT" i="1" dirty="0">
              <a:solidFill>
                <a:schemeClr val="tx1"/>
              </a:solidFill>
              <a:latin typeface="Times New Roman" panose="02020603050405020304" pitchFamily="18" charset="0"/>
              <a:cs typeface="Times New Roman" panose="02020603050405020304" pitchFamily="18" charset="0"/>
            </a:endParaRPr>
          </a:p>
          <a:p>
            <a:pPr algn="ctr"/>
            <a:r>
              <a:rPr lang="it-IT" i="1" dirty="0">
                <a:solidFill>
                  <a:schemeClr val="tx1"/>
                </a:solidFill>
                <a:latin typeface="Times New Roman" panose="02020603050405020304" pitchFamily="18" charset="0"/>
                <a:cs typeface="Times New Roman" panose="02020603050405020304" pitchFamily="18" charset="0"/>
              </a:rPr>
              <a:t>2.   Il risarcimento di cui al paragrafo 1 corrisponde al valore di sostituzione dell’attrezzatura in questione o, se del caso, ai costi di riparazione»</a:t>
            </a:r>
          </a:p>
        </p:txBody>
      </p:sp>
      <p:sp>
        <p:nvSpPr>
          <p:cNvPr id="7" name="Rettangolo con angoli arrotondati 6">
            <a:extLst>
              <a:ext uri="{FF2B5EF4-FFF2-40B4-BE49-F238E27FC236}">
                <a16:creationId xmlns="" xmlns:a16="http://schemas.microsoft.com/office/drawing/2014/main" id="{A30161A8-3F41-4529-BFC5-74A1D414B66F}"/>
              </a:ext>
            </a:extLst>
          </p:cNvPr>
          <p:cNvSpPr/>
          <p:nvPr/>
        </p:nvSpPr>
        <p:spPr>
          <a:xfrm>
            <a:off x="5914039" y="1819652"/>
            <a:ext cx="4979478" cy="113175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Art. 15 - Risarcimento per le attrezzature per la mobilità o altre attrezzature specifiche</a:t>
            </a:r>
            <a:endParaRPr lang="it-IT"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24584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 xmlns:a16="http://schemas.microsoft.com/office/drawing/2014/main" id="{01FC3F6C-7928-41C9-A3C6-084481964C36}"/>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4" name="Rettangolo con angoli arrotondati 3">
            <a:extLst>
              <a:ext uri="{FF2B5EF4-FFF2-40B4-BE49-F238E27FC236}">
                <a16:creationId xmlns="" xmlns:a16="http://schemas.microsoft.com/office/drawing/2014/main" id="{74812D8E-E6BB-42E1-B46A-9F2F01C58B07}"/>
              </a:ext>
            </a:extLst>
          </p:cNvPr>
          <p:cNvSpPr/>
          <p:nvPr/>
        </p:nvSpPr>
        <p:spPr>
          <a:xfrm>
            <a:off x="1139688" y="1610279"/>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5" name="Freccia circolare a destra 4">
            <a:extLst>
              <a:ext uri="{FF2B5EF4-FFF2-40B4-BE49-F238E27FC236}">
                <a16:creationId xmlns="" xmlns:a16="http://schemas.microsoft.com/office/drawing/2014/main" id="{8F77D79D-4238-482A-A058-7DB7E9AE52DD}"/>
              </a:ext>
            </a:extLst>
          </p:cNvPr>
          <p:cNvSpPr/>
          <p:nvPr/>
        </p:nvSpPr>
        <p:spPr>
          <a:xfrm>
            <a:off x="695738" y="2822380"/>
            <a:ext cx="1033671" cy="1789044"/>
          </a:xfrm>
          <a:prstGeom prst="curvedRightArrow">
            <a:avLst>
              <a:gd name="adj1" fmla="val 25000"/>
              <a:gd name="adj2" fmla="val 50000"/>
              <a:gd name="adj3" fmla="val 48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6" name="Rettangolo con angoli arrotondati 5">
            <a:extLst>
              <a:ext uri="{FF2B5EF4-FFF2-40B4-BE49-F238E27FC236}">
                <a16:creationId xmlns="" xmlns:a16="http://schemas.microsoft.com/office/drawing/2014/main" id="{412F22DD-1EC3-43B0-872D-9696AEAF4E1B}"/>
              </a:ext>
            </a:extLst>
          </p:cNvPr>
          <p:cNvSpPr/>
          <p:nvPr/>
        </p:nvSpPr>
        <p:spPr>
          <a:xfrm>
            <a:off x="1729409" y="3697218"/>
            <a:ext cx="10369826" cy="294439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«3.   I paragrafi 1 e 2 non si applicano laddove si applichi l’articolo 4 del regolamento (CE) n. 392/2009 del Parlamento europeo e del Consiglio, del 23 aprile 2009, relativo alla responsabilità dei vettori che trasportano passeggeri via mare in caso di incidente (10).</a:t>
            </a:r>
          </a:p>
          <a:p>
            <a:pPr algn="ctr"/>
            <a:endParaRPr lang="it-IT" i="1" dirty="0">
              <a:solidFill>
                <a:schemeClr val="tx1"/>
              </a:solidFill>
              <a:latin typeface="Times New Roman" panose="02020603050405020304" pitchFamily="18" charset="0"/>
              <a:cs typeface="Times New Roman" panose="02020603050405020304" pitchFamily="18" charset="0"/>
            </a:endParaRPr>
          </a:p>
          <a:p>
            <a:pPr algn="ctr"/>
            <a:r>
              <a:rPr lang="it-IT" i="1" dirty="0">
                <a:solidFill>
                  <a:schemeClr val="tx1"/>
                </a:solidFill>
                <a:latin typeface="Times New Roman" panose="02020603050405020304" pitchFamily="18" charset="0"/>
                <a:cs typeface="Times New Roman" panose="02020603050405020304" pitchFamily="18" charset="0"/>
              </a:rPr>
              <a:t>4.   Va inoltre compiuto ogni sforzo per fornire rapidamente un’attrezzatura temporanea sostitutiva, che rappresenta un’alternativa adeguata»</a:t>
            </a:r>
          </a:p>
        </p:txBody>
      </p:sp>
      <p:sp>
        <p:nvSpPr>
          <p:cNvPr id="7" name="Rettangolo con angoli arrotondati 6">
            <a:extLst>
              <a:ext uri="{FF2B5EF4-FFF2-40B4-BE49-F238E27FC236}">
                <a16:creationId xmlns="" xmlns:a16="http://schemas.microsoft.com/office/drawing/2014/main" id="{A30161A8-3F41-4529-BFC5-74A1D414B66F}"/>
              </a:ext>
            </a:extLst>
          </p:cNvPr>
          <p:cNvSpPr/>
          <p:nvPr/>
        </p:nvSpPr>
        <p:spPr>
          <a:xfrm>
            <a:off x="5914039" y="1819652"/>
            <a:ext cx="4979478" cy="113175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Art. 15 - Risarcimento per le attrezzature per la mobilità o altre attrezzature specifiche</a:t>
            </a:r>
            <a:endParaRPr lang="it-IT"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3798631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 xmlns:a16="http://schemas.microsoft.com/office/drawing/2014/main" id="{01FC3F6C-7928-41C9-A3C6-084481964C36}"/>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4" name="Rettangolo con angoli arrotondati 3">
            <a:extLst>
              <a:ext uri="{FF2B5EF4-FFF2-40B4-BE49-F238E27FC236}">
                <a16:creationId xmlns="" xmlns:a16="http://schemas.microsoft.com/office/drawing/2014/main" id="{74812D8E-E6BB-42E1-B46A-9F2F01C58B07}"/>
              </a:ext>
            </a:extLst>
          </p:cNvPr>
          <p:cNvSpPr/>
          <p:nvPr/>
        </p:nvSpPr>
        <p:spPr>
          <a:xfrm>
            <a:off x="1139688" y="1610279"/>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5" name="Freccia circolare a destra 4">
            <a:extLst>
              <a:ext uri="{FF2B5EF4-FFF2-40B4-BE49-F238E27FC236}">
                <a16:creationId xmlns="" xmlns:a16="http://schemas.microsoft.com/office/drawing/2014/main" id="{8F77D79D-4238-482A-A058-7DB7E9AE52DD}"/>
              </a:ext>
            </a:extLst>
          </p:cNvPr>
          <p:cNvSpPr/>
          <p:nvPr/>
        </p:nvSpPr>
        <p:spPr>
          <a:xfrm>
            <a:off x="695738" y="2822380"/>
            <a:ext cx="1033671" cy="1789044"/>
          </a:xfrm>
          <a:prstGeom prst="curvedRightArrow">
            <a:avLst>
              <a:gd name="adj1" fmla="val 25000"/>
              <a:gd name="adj2" fmla="val 50000"/>
              <a:gd name="adj3" fmla="val 48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6" name="Rettangolo con angoli arrotondati 5">
            <a:extLst>
              <a:ext uri="{FF2B5EF4-FFF2-40B4-BE49-F238E27FC236}">
                <a16:creationId xmlns="" xmlns:a16="http://schemas.microsoft.com/office/drawing/2014/main" id="{412F22DD-1EC3-43B0-872D-9696AEAF4E1B}"/>
              </a:ext>
            </a:extLst>
          </p:cNvPr>
          <p:cNvSpPr/>
          <p:nvPr/>
        </p:nvSpPr>
        <p:spPr>
          <a:xfrm>
            <a:off x="1729409" y="3697218"/>
            <a:ext cx="10369826" cy="294439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i="1" dirty="0">
                <a:solidFill>
                  <a:schemeClr val="tx1"/>
                </a:solidFill>
                <a:latin typeface="Times New Roman" panose="02020603050405020304" pitchFamily="18" charset="0"/>
                <a:cs typeface="Times New Roman" panose="02020603050405020304" pitchFamily="18" charset="0"/>
              </a:rPr>
              <a:t>«1.   In caso di cancellazione o ritardo alla partenza di un servizio passeggeri o di una crociera, il vettore o, se opportuno, l’operatore del terminale informa i passeggeri in partenza dai terminali portuali o, se possibile, i passeggeri in partenza dai porti, quanto prima e comunque non oltre trenta minuti dopo l’orario di partenza previsto, della situazione, dell’orario di partenza e dell’orario di arrivo previsti non appena tale informazione è disponibile.</a:t>
            </a:r>
          </a:p>
          <a:p>
            <a:pPr algn="ctr"/>
            <a:r>
              <a:rPr lang="it-IT" i="1" dirty="0">
                <a:solidFill>
                  <a:schemeClr val="tx1"/>
                </a:solidFill>
                <a:latin typeface="Times New Roman" panose="02020603050405020304" pitchFamily="18" charset="0"/>
                <a:cs typeface="Times New Roman" panose="02020603050405020304" pitchFamily="18" charset="0"/>
              </a:rPr>
              <a:t>2.   Se i passeggeri perdono un servizio di trasporto in coincidenza a causa di una cancellazione o di un ritardo, il vettore e, se opportuno, l’operatore del terminale compiono sforzi ragionevoli per informare i passeggeri interessati in merito a collegamenti alternativi.</a:t>
            </a:r>
          </a:p>
          <a:p>
            <a:pPr algn="ctr"/>
            <a:r>
              <a:rPr lang="it-IT" i="1" dirty="0">
                <a:solidFill>
                  <a:schemeClr val="tx1"/>
                </a:solidFill>
                <a:latin typeface="Times New Roman" panose="02020603050405020304" pitchFamily="18" charset="0"/>
                <a:cs typeface="Times New Roman" panose="02020603050405020304" pitchFamily="18" charset="0"/>
              </a:rPr>
              <a:t>3.   Il vettore o, se opportuno, l’operatore del terminale assicura che le persone con disabilità o le persone a mobilità ridotta ricevano le informazioni necessarie di cui ai paragrafi 1 e 2 in formati accessibili»</a:t>
            </a:r>
          </a:p>
        </p:txBody>
      </p:sp>
      <p:sp>
        <p:nvSpPr>
          <p:cNvPr id="7" name="Rettangolo con angoli arrotondati 6">
            <a:extLst>
              <a:ext uri="{FF2B5EF4-FFF2-40B4-BE49-F238E27FC236}">
                <a16:creationId xmlns="" xmlns:a16="http://schemas.microsoft.com/office/drawing/2014/main" id="{A30161A8-3F41-4529-BFC5-74A1D414B66F}"/>
              </a:ext>
            </a:extLst>
          </p:cNvPr>
          <p:cNvSpPr/>
          <p:nvPr/>
        </p:nvSpPr>
        <p:spPr>
          <a:xfrm>
            <a:off x="5914039" y="1819652"/>
            <a:ext cx="4979478" cy="113175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Art. 16 - Informazioni in caso di cancellazioni o partenze ritardate</a:t>
            </a:r>
            <a:endParaRPr lang="it-IT"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2409460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 xmlns:a16="http://schemas.microsoft.com/office/drawing/2014/main" id="{01FC3F6C-7928-41C9-A3C6-084481964C36}"/>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4" name="Rettangolo con angoli arrotondati 3">
            <a:extLst>
              <a:ext uri="{FF2B5EF4-FFF2-40B4-BE49-F238E27FC236}">
                <a16:creationId xmlns="" xmlns:a16="http://schemas.microsoft.com/office/drawing/2014/main" id="{74812D8E-E6BB-42E1-B46A-9F2F01C58B07}"/>
              </a:ext>
            </a:extLst>
          </p:cNvPr>
          <p:cNvSpPr/>
          <p:nvPr/>
        </p:nvSpPr>
        <p:spPr>
          <a:xfrm>
            <a:off x="1139688" y="1610279"/>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5" name="Freccia circolare a destra 4">
            <a:extLst>
              <a:ext uri="{FF2B5EF4-FFF2-40B4-BE49-F238E27FC236}">
                <a16:creationId xmlns="" xmlns:a16="http://schemas.microsoft.com/office/drawing/2014/main" id="{8F77D79D-4238-482A-A058-7DB7E9AE52DD}"/>
              </a:ext>
            </a:extLst>
          </p:cNvPr>
          <p:cNvSpPr/>
          <p:nvPr/>
        </p:nvSpPr>
        <p:spPr>
          <a:xfrm>
            <a:off x="695738" y="2822380"/>
            <a:ext cx="1033671" cy="1789044"/>
          </a:xfrm>
          <a:prstGeom prst="curvedRightArrow">
            <a:avLst>
              <a:gd name="adj1" fmla="val 25000"/>
              <a:gd name="adj2" fmla="val 50000"/>
              <a:gd name="adj3" fmla="val 48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6" name="Rettangolo con angoli arrotondati 5">
            <a:extLst>
              <a:ext uri="{FF2B5EF4-FFF2-40B4-BE49-F238E27FC236}">
                <a16:creationId xmlns="" xmlns:a16="http://schemas.microsoft.com/office/drawing/2014/main" id="{412F22DD-1EC3-43B0-872D-9696AEAF4E1B}"/>
              </a:ext>
            </a:extLst>
          </p:cNvPr>
          <p:cNvSpPr/>
          <p:nvPr/>
        </p:nvSpPr>
        <p:spPr>
          <a:xfrm>
            <a:off x="1729409" y="3429000"/>
            <a:ext cx="10369826" cy="321261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i="1" dirty="0">
                <a:solidFill>
                  <a:schemeClr val="tx1"/>
                </a:solidFill>
                <a:latin typeface="Times New Roman" panose="02020603050405020304" pitchFamily="18" charset="0"/>
                <a:cs typeface="Times New Roman" panose="02020603050405020304" pitchFamily="18" charset="0"/>
              </a:rPr>
              <a:t>«1.   Quando un vettore prevede ragionevolmente che la partenza di un servizio passeggeri o di una crociera sia cancellata o subisca un ritardo superiore a novanta minuti rispetto all’orario previsto di partenza, offre gratuitamente ai passeggeri in partenza dai terminali portuali spuntini, pasti o bevande in congrua relazione alla durata dell’attesa, purché siano disponibili o possano essere ragionevolmente forniti.</a:t>
            </a:r>
          </a:p>
          <a:p>
            <a:pPr algn="ctr"/>
            <a:r>
              <a:rPr lang="it-IT" sz="1600" i="1" dirty="0">
                <a:solidFill>
                  <a:schemeClr val="tx1"/>
                </a:solidFill>
                <a:latin typeface="Times New Roman" panose="02020603050405020304" pitchFamily="18" charset="0"/>
                <a:cs typeface="Times New Roman" panose="02020603050405020304" pitchFamily="18" charset="0"/>
              </a:rPr>
              <a:t>2.   In caso di cancellazione o ritardo alla partenza che renda necessario un soggiorno di una o più notti o un soggiorno supplementare rispetto a quello previsto dal passeggero, ove e allorché sia fisicamente possibile, il vettore offre gratuitamente ai passeggeri in partenza dai terminali portuali una sistemazione adeguata, a bordo o a terra, e il trasporto tra il terminale portuale e il luogo di sistemazione, oltre agli spuntini, ai pasti o alle bevande di cui al paragrafo 1. Per ciascun passeggero, il vettore può limitare il costo complessivo della sistemazione a terra, escluso il trasporto tra il terminale portuale e il luogo di sistemazione, a 80 EUR a notte, per un massimo di tre notti.</a:t>
            </a:r>
          </a:p>
          <a:p>
            <a:pPr algn="ctr"/>
            <a:r>
              <a:rPr lang="it-IT" sz="1600" i="1" dirty="0">
                <a:solidFill>
                  <a:schemeClr val="tx1"/>
                </a:solidFill>
                <a:latin typeface="Times New Roman" panose="02020603050405020304" pitchFamily="18" charset="0"/>
                <a:cs typeface="Times New Roman" panose="02020603050405020304" pitchFamily="18" charset="0"/>
              </a:rPr>
              <a:t>3.   In applicazione dei paragrafi 1 e 2, il vettore presta particolare attenzione alle esigenze delle persone con disabilità e delle persone a mobilità ridotta e dei loro accompagnatori»</a:t>
            </a:r>
          </a:p>
        </p:txBody>
      </p:sp>
      <p:sp>
        <p:nvSpPr>
          <p:cNvPr id="7" name="Rettangolo con angoli arrotondati 6">
            <a:extLst>
              <a:ext uri="{FF2B5EF4-FFF2-40B4-BE49-F238E27FC236}">
                <a16:creationId xmlns="" xmlns:a16="http://schemas.microsoft.com/office/drawing/2014/main" id="{A30161A8-3F41-4529-BFC5-74A1D414B66F}"/>
              </a:ext>
            </a:extLst>
          </p:cNvPr>
          <p:cNvSpPr/>
          <p:nvPr/>
        </p:nvSpPr>
        <p:spPr>
          <a:xfrm>
            <a:off x="5914039" y="1819652"/>
            <a:ext cx="4979478" cy="113175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Art. 17 - Assistenza in caso di partenze cancellate o ritardate</a:t>
            </a:r>
            <a:endParaRPr lang="it-IT"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27659794"/>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 xmlns:a16="http://schemas.microsoft.com/office/drawing/2014/main" id="{01FC3F6C-7928-41C9-A3C6-084481964C36}"/>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4" name="Rettangolo con angoli arrotondati 3">
            <a:extLst>
              <a:ext uri="{FF2B5EF4-FFF2-40B4-BE49-F238E27FC236}">
                <a16:creationId xmlns="" xmlns:a16="http://schemas.microsoft.com/office/drawing/2014/main" id="{74812D8E-E6BB-42E1-B46A-9F2F01C58B07}"/>
              </a:ext>
            </a:extLst>
          </p:cNvPr>
          <p:cNvSpPr/>
          <p:nvPr/>
        </p:nvSpPr>
        <p:spPr>
          <a:xfrm>
            <a:off x="1139688" y="1610279"/>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5" name="Freccia circolare a destra 4">
            <a:extLst>
              <a:ext uri="{FF2B5EF4-FFF2-40B4-BE49-F238E27FC236}">
                <a16:creationId xmlns="" xmlns:a16="http://schemas.microsoft.com/office/drawing/2014/main" id="{8F77D79D-4238-482A-A058-7DB7E9AE52DD}"/>
              </a:ext>
            </a:extLst>
          </p:cNvPr>
          <p:cNvSpPr/>
          <p:nvPr/>
        </p:nvSpPr>
        <p:spPr>
          <a:xfrm>
            <a:off x="695738" y="2822380"/>
            <a:ext cx="1033671" cy="1789044"/>
          </a:xfrm>
          <a:prstGeom prst="curvedRightArrow">
            <a:avLst>
              <a:gd name="adj1" fmla="val 25000"/>
              <a:gd name="adj2" fmla="val 50000"/>
              <a:gd name="adj3" fmla="val 48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6" name="Rettangolo con angoli arrotondati 5">
            <a:extLst>
              <a:ext uri="{FF2B5EF4-FFF2-40B4-BE49-F238E27FC236}">
                <a16:creationId xmlns="" xmlns:a16="http://schemas.microsoft.com/office/drawing/2014/main" id="{412F22DD-1EC3-43B0-872D-9696AEAF4E1B}"/>
              </a:ext>
            </a:extLst>
          </p:cNvPr>
          <p:cNvSpPr/>
          <p:nvPr/>
        </p:nvSpPr>
        <p:spPr>
          <a:xfrm>
            <a:off x="1729409" y="3429000"/>
            <a:ext cx="10369826" cy="321261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«1.   Quando prevede ragionevolmente che un servizio passeggeri subisca una cancellazione o un ritardo alla partenza dal terminale portuale superiore a novanta minuti il vettore offre immediatamente al passeggero la scelta tra:</a:t>
            </a:r>
          </a:p>
          <a:p>
            <a:pPr algn="ctr"/>
            <a:r>
              <a:rPr lang="it-IT" sz="2000" i="1" dirty="0">
                <a:solidFill>
                  <a:schemeClr val="tx1"/>
                </a:solidFill>
                <a:latin typeface="Times New Roman" panose="02020603050405020304" pitchFamily="18" charset="0"/>
                <a:cs typeface="Times New Roman" panose="02020603050405020304" pitchFamily="18" charset="0"/>
              </a:rPr>
              <a:t>a)il trasporto alternativo verso la destinazione finale a condizioni simili, come indicato nel contratto di trasporto, non appena possibile e senza alcun supplemento;</a:t>
            </a:r>
          </a:p>
          <a:p>
            <a:pPr algn="ctr"/>
            <a:r>
              <a:rPr lang="it-IT" sz="2000" i="1" dirty="0">
                <a:solidFill>
                  <a:schemeClr val="tx1"/>
                </a:solidFill>
                <a:latin typeface="Times New Roman" panose="02020603050405020304" pitchFamily="18" charset="0"/>
                <a:cs typeface="Times New Roman" panose="02020603050405020304" pitchFamily="18" charset="0"/>
              </a:rPr>
              <a:t>b)il rimborso del prezzo del biglietto e, ove opportuno, il ritorno gratuito al primo punto di partenza, come indicato nel contratto di trasporto, non appena possibile»</a:t>
            </a:r>
          </a:p>
        </p:txBody>
      </p:sp>
      <p:sp>
        <p:nvSpPr>
          <p:cNvPr id="7" name="Rettangolo con angoli arrotondati 6">
            <a:extLst>
              <a:ext uri="{FF2B5EF4-FFF2-40B4-BE49-F238E27FC236}">
                <a16:creationId xmlns="" xmlns:a16="http://schemas.microsoft.com/office/drawing/2014/main" id="{A30161A8-3F41-4529-BFC5-74A1D414B66F}"/>
              </a:ext>
            </a:extLst>
          </p:cNvPr>
          <p:cNvSpPr/>
          <p:nvPr/>
        </p:nvSpPr>
        <p:spPr>
          <a:xfrm>
            <a:off x="5914039" y="1819652"/>
            <a:ext cx="4979478" cy="113175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Art. 18 - Trasporto alternativo e rimborso in caso di partenze cancellate o ritardate</a:t>
            </a:r>
            <a:endParaRPr lang="it-IT"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066659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 xmlns:a16="http://schemas.microsoft.com/office/drawing/2014/main" id="{01FC3F6C-7928-41C9-A3C6-084481964C36}"/>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4" name="Rettangolo con angoli arrotondati 3">
            <a:extLst>
              <a:ext uri="{FF2B5EF4-FFF2-40B4-BE49-F238E27FC236}">
                <a16:creationId xmlns="" xmlns:a16="http://schemas.microsoft.com/office/drawing/2014/main" id="{74812D8E-E6BB-42E1-B46A-9F2F01C58B07}"/>
              </a:ext>
            </a:extLst>
          </p:cNvPr>
          <p:cNvSpPr/>
          <p:nvPr/>
        </p:nvSpPr>
        <p:spPr>
          <a:xfrm>
            <a:off x="1139688" y="1610279"/>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5" name="Freccia circolare a destra 4">
            <a:extLst>
              <a:ext uri="{FF2B5EF4-FFF2-40B4-BE49-F238E27FC236}">
                <a16:creationId xmlns="" xmlns:a16="http://schemas.microsoft.com/office/drawing/2014/main" id="{8F77D79D-4238-482A-A058-7DB7E9AE52DD}"/>
              </a:ext>
            </a:extLst>
          </p:cNvPr>
          <p:cNvSpPr/>
          <p:nvPr/>
        </p:nvSpPr>
        <p:spPr>
          <a:xfrm>
            <a:off x="695738" y="2822380"/>
            <a:ext cx="1033671" cy="1789044"/>
          </a:xfrm>
          <a:prstGeom prst="curvedRightArrow">
            <a:avLst>
              <a:gd name="adj1" fmla="val 25000"/>
              <a:gd name="adj2" fmla="val 50000"/>
              <a:gd name="adj3" fmla="val 48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6" name="Rettangolo con angoli arrotondati 5">
            <a:extLst>
              <a:ext uri="{FF2B5EF4-FFF2-40B4-BE49-F238E27FC236}">
                <a16:creationId xmlns="" xmlns:a16="http://schemas.microsoft.com/office/drawing/2014/main" id="{412F22DD-1EC3-43B0-872D-9696AEAF4E1B}"/>
              </a:ext>
            </a:extLst>
          </p:cNvPr>
          <p:cNvSpPr/>
          <p:nvPr/>
        </p:nvSpPr>
        <p:spPr>
          <a:xfrm>
            <a:off x="1729409" y="3429000"/>
            <a:ext cx="10369826" cy="321261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«2.   Quando un servizio passeggeri subisce una cancellazione o un ritardo alla partenza dal porto superiore a novanta minuti, i passeggeri hanno diritto al trasporto alternativo o al rimborso del prezzo del biglietto da parte del vettore»</a:t>
            </a:r>
          </a:p>
        </p:txBody>
      </p:sp>
      <p:sp>
        <p:nvSpPr>
          <p:cNvPr id="7" name="Rettangolo con angoli arrotondati 6">
            <a:extLst>
              <a:ext uri="{FF2B5EF4-FFF2-40B4-BE49-F238E27FC236}">
                <a16:creationId xmlns="" xmlns:a16="http://schemas.microsoft.com/office/drawing/2014/main" id="{A30161A8-3F41-4529-BFC5-74A1D414B66F}"/>
              </a:ext>
            </a:extLst>
          </p:cNvPr>
          <p:cNvSpPr/>
          <p:nvPr/>
        </p:nvSpPr>
        <p:spPr>
          <a:xfrm>
            <a:off x="5914039" y="1819652"/>
            <a:ext cx="4979478" cy="113175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Art. 18 - Trasporto alternativo e rimborso in caso di partenze cancellate o ritardate</a:t>
            </a:r>
            <a:endParaRPr lang="it-IT"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30059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 xmlns:a16="http://schemas.microsoft.com/office/drawing/2014/main" id="{01FC3F6C-7928-41C9-A3C6-084481964C36}"/>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4" name="Rettangolo con angoli arrotondati 3">
            <a:extLst>
              <a:ext uri="{FF2B5EF4-FFF2-40B4-BE49-F238E27FC236}">
                <a16:creationId xmlns="" xmlns:a16="http://schemas.microsoft.com/office/drawing/2014/main" id="{74812D8E-E6BB-42E1-B46A-9F2F01C58B07}"/>
              </a:ext>
            </a:extLst>
          </p:cNvPr>
          <p:cNvSpPr/>
          <p:nvPr/>
        </p:nvSpPr>
        <p:spPr>
          <a:xfrm>
            <a:off x="1139688" y="1610279"/>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5" name="Freccia circolare a destra 4">
            <a:extLst>
              <a:ext uri="{FF2B5EF4-FFF2-40B4-BE49-F238E27FC236}">
                <a16:creationId xmlns="" xmlns:a16="http://schemas.microsoft.com/office/drawing/2014/main" id="{8F77D79D-4238-482A-A058-7DB7E9AE52DD}"/>
              </a:ext>
            </a:extLst>
          </p:cNvPr>
          <p:cNvSpPr/>
          <p:nvPr/>
        </p:nvSpPr>
        <p:spPr>
          <a:xfrm>
            <a:off x="695738" y="2822380"/>
            <a:ext cx="1033671" cy="1789044"/>
          </a:xfrm>
          <a:prstGeom prst="curvedRightArrow">
            <a:avLst>
              <a:gd name="adj1" fmla="val 25000"/>
              <a:gd name="adj2" fmla="val 50000"/>
              <a:gd name="adj3" fmla="val 48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6" name="Rettangolo con angoli arrotondati 5">
            <a:extLst>
              <a:ext uri="{FF2B5EF4-FFF2-40B4-BE49-F238E27FC236}">
                <a16:creationId xmlns="" xmlns:a16="http://schemas.microsoft.com/office/drawing/2014/main" id="{412F22DD-1EC3-43B0-872D-9696AEAF4E1B}"/>
              </a:ext>
            </a:extLst>
          </p:cNvPr>
          <p:cNvSpPr/>
          <p:nvPr/>
        </p:nvSpPr>
        <p:spPr>
          <a:xfrm>
            <a:off x="1729409" y="3429000"/>
            <a:ext cx="10369826" cy="321261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«3.   Il rimborso di cui al paragrafo 1, lettera b), e al paragrafo 2 del costo completo del biglietto al prezzo a cui era stato acquistato, per la parte o le parti del viaggio non effettuate, e per la parte o le parti già effettuate se il viaggio non serve più allo scopo originario del passeggero è effettuato entro sette giorni, in contanti, mediante bonifico bancario elettronico, versamento o assegno bancario. Con il consenso del passeggero, il rimborso integrale del biglietto può avvenire sotto forma di buono e/o altri servizi per un importo equivalente alla tariffa di acquisto, purché le condizioni siano flessibili, segnatamente per quanto riguarda il periodo di validità e la destinazione»</a:t>
            </a:r>
          </a:p>
        </p:txBody>
      </p:sp>
      <p:sp>
        <p:nvSpPr>
          <p:cNvPr id="7" name="Rettangolo con angoli arrotondati 6">
            <a:extLst>
              <a:ext uri="{FF2B5EF4-FFF2-40B4-BE49-F238E27FC236}">
                <a16:creationId xmlns="" xmlns:a16="http://schemas.microsoft.com/office/drawing/2014/main" id="{A30161A8-3F41-4529-BFC5-74A1D414B66F}"/>
              </a:ext>
            </a:extLst>
          </p:cNvPr>
          <p:cNvSpPr/>
          <p:nvPr/>
        </p:nvSpPr>
        <p:spPr>
          <a:xfrm>
            <a:off x="5914039" y="1819652"/>
            <a:ext cx="4979478" cy="113175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Art. 18 - Trasporto alternativo e rimborso in caso di partenze cancellate o ritardate</a:t>
            </a:r>
            <a:endParaRPr lang="it-IT"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8028608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ttangolo con angoli arrotondati 5">
            <a:extLst>
              <a:ext uri="{FF2B5EF4-FFF2-40B4-BE49-F238E27FC236}">
                <a16:creationId xmlns="" xmlns:a16="http://schemas.microsoft.com/office/drawing/2014/main" id="{412F22DD-1EC3-43B0-872D-9696AEAF4E1B}"/>
              </a:ext>
            </a:extLst>
          </p:cNvPr>
          <p:cNvSpPr/>
          <p:nvPr/>
        </p:nvSpPr>
        <p:spPr>
          <a:xfrm>
            <a:off x="1623392" y="1144037"/>
            <a:ext cx="10369826" cy="5634450"/>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400" i="1" dirty="0">
                <a:solidFill>
                  <a:schemeClr val="tx1"/>
                </a:solidFill>
                <a:latin typeface="Times New Roman" panose="02020603050405020304" pitchFamily="18" charset="0"/>
                <a:cs typeface="Times New Roman" panose="02020603050405020304" pitchFamily="18" charset="0"/>
              </a:rPr>
              <a:t>1.   Fermo restando il diritto al trasporto, i passeggeri possono chiedere al vettore una compensazione economica in caso di ritardo all’arrivo alla destinazione finale, come indicato nel contratto di trasporto. Il livello minimo di compensazione economica è pari al 25 % del prezzo del biglietto per un ritardo di almeno:</a:t>
            </a:r>
          </a:p>
          <a:p>
            <a:pPr algn="ctr"/>
            <a:r>
              <a:rPr lang="it-IT" sz="1400" i="1" dirty="0">
                <a:solidFill>
                  <a:schemeClr val="tx1"/>
                </a:solidFill>
                <a:latin typeface="Times New Roman" panose="02020603050405020304" pitchFamily="18" charset="0"/>
                <a:cs typeface="Times New Roman" panose="02020603050405020304" pitchFamily="18" charset="0"/>
              </a:rPr>
              <a:t>a)un’ora in un servizio regolare fino a quattro ore;</a:t>
            </a:r>
          </a:p>
          <a:p>
            <a:pPr algn="ctr"/>
            <a:r>
              <a:rPr lang="it-IT" sz="1400" i="1" dirty="0">
                <a:solidFill>
                  <a:schemeClr val="tx1"/>
                </a:solidFill>
                <a:latin typeface="Times New Roman" panose="02020603050405020304" pitchFamily="18" charset="0"/>
                <a:cs typeface="Times New Roman" panose="02020603050405020304" pitchFamily="18" charset="0"/>
              </a:rPr>
              <a:t>b)due ore in un servizio regolare di più di quattro ore ma non superiore a otto ore;</a:t>
            </a:r>
          </a:p>
          <a:p>
            <a:pPr algn="ctr"/>
            <a:r>
              <a:rPr lang="it-IT" sz="1400" i="1" dirty="0">
                <a:solidFill>
                  <a:schemeClr val="tx1"/>
                </a:solidFill>
                <a:latin typeface="Times New Roman" panose="02020603050405020304" pitchFamily="18" charset="0"/>
                <a:cs typeface="Times New Roman" panose="02020603050405020304" pitchFamily="18" charset="0"/>
              </a:rPr>
              <a:t>c)tre ore in un servizio regolare di più di otto ore ma non superiore a ventiquattro ore; oppure</a:t>
            </a:r>
          </a:p>
          <a:p>
            <a:pPr algn="ctr"/>
            <a:r>
              <a:rPr lang="it-IT" sz="1400" i="1" dirty="0">
                <a:solidFill>
                  <a:schemeClr val="tx1"/>
                </a:solidFill>
                <a:latin typeface="Times New Roman" panose="02020603050405020304" pitchFamily="18" charset="0"/>
                <a:cs typeface="Times New Roman" panose="02020603050405020304" pitchFamily="18" charset="0"/>
              </a:rPr>
              <a:t>d)sei ore in un servizio regolare superiore a ventiquattro ore.</a:t>
            </a:r>
          </a:p>
          <a:p>
            <a:pPr algn="ctr"/>
            <a:r>
              <a:rPr lang="it-IT" sz="1400" i="1" dirty="0">
                <a:solidFill>
                  <a:schemeClr val="tx1"/>
                </a:solidFill>
                <a:latin typeface="Times New Roman" panose="02020603050405020304" pitchFamily="18" charset="0"/>
                <a:cs typeface="Times New Roman" panose="02020603050405020304" pitchFamily="18" charset="0"/>
              </a:rPr>
              <a:t>Se il ritardo supera il doppio del tempo indicato alle lettere da a) a d) la compensazione economica è pari al 50 % del prezzo del biglietto.</a:t>
            </a:r>
          </a:p>
          <a:p>
            <a:pPr algn="ctr"/>
            <a:r>
              <a:rPr lang="it-IT" sz="1400" i="1" dirty="0">
                <a:solidFill>
                  <a:schemeClr val="tx1"/>
                </a:solidFill>
                <a:latin typeface="Times New Roman" panose="02020603050405020304" pitchFamily="18" charset="0"/>
                <a:cs typeface="Times New Roman" panose="02020603050405020304" pitchFamily="18" charset="0"/>
              </a:rPr>
              <a:t>2.   I passeggeri in possesso di un titolo di viaggio o di un abbonamento che subiscono ritardi ricorrenti all’arrivo durante il periodo di validità dello stesso possono richiedere una compensazione economica adeguata secondo le modalità di indennizzo del vettore. Tali modalità enunciano i criteri per la determinazione del ritardo all’arrivo e il calcolo della compensazione.</a:t>
            </a:r>
          </a:p>
          <a:p>
            <a:pPr algn="ctr"/>
            <a:r>
              <a:rPr lang="it-IT" sz="1400" i="1" dirty="0">
                <a:solidFill>
                  <a:schemeClr val="tx1"/>
                </a:solidFill>
                <a:latin typeface="Times New Roman" panose="02020603050405020304" pitchFamily="18" charset="0"/>
                <a:cs typeface="Times New Roman" panose="02020603050405020304" pitchFamily="18" charset="0"/>
              </a:rPr>
              <a:t>3.   La compensazione economica è calcolata in relazione al prezzo effettivamente pagato dal passeggero per il servizio passeggeri in ritardo.</a:t>
            </a:r>
          </a:p>
          <a:p>
            <a:pPr algn="ctr"/>
            <a:r>
              <a:rPr lang="it-IT" sz="1400" i="1" dirty="0">
                <a:solidFill>
                  <a:schemeClr val="tx1"/>
                </a:solidFill>
                <a:latin typeface="Times New Roman" panose="02020603050405020304" pitchFamily="18" charset="0"/>
                <a:cs typeface="Times New Roman" panose="02020603050405020304" pitchFamily="18" charset="0"/>
              </a:rPr>
              <a:t>4.   Qualora il contratto di trasporto riguardi un viaggio di andata e ritorno, la compensazione economica in caso di ritardo all’arrivo nella tratta di andata o in quella di ritorno è calcolata sulla base della metà del prezzo del trasporto tramite tale servizio passeggeri.</a:t>
            </a:r>
          </a:p>
          <a:p>
            <a:pPr algn="ctr"/>
            <a:r>
              <a:rPr lang="it-IT" sz="1400" i="1" dirty="0">
                <a:solidFill>
                  <a:schemeClr val="tx1"/>
                </a:solidFill>
                <a:latin typeface="Times New Roman" panose="02020603050405020304" pitchFamily="18" charset="0"/>
                <a:cs typeface="Times New Roman" panose="02020603050405020304" pitchFamily="18" charset="0"/>
              </a:rPr>
              <a:t>5.   La compensazione economica è effettuata entro un mese dalla presentazione della relativa domanda. La compensazione economica può essere effettuata mediante buoni e/o altri servizi se le condizioni sono flessibili, in particolare per quanto riguarda il periodo di validità e la destinazione. La compensazione economica è effettuata in denaro su richiesta del passeggero.</a:t>
            </a:r>
          </a:p>
          <a:p>
            <a:pPr algn="ctr"/>
            <a:r>
              <a:rPr lang="it-IT" sz="1400" i="1" dirty="0">
                <a:solidFill>
                  <a:schemeClr val="tx1"/>
                </a:solidFill>
                <a:latin typeface="Times New Roman" panose="02020603050405020304" pitchFamily="18" charset="0"/>
                <a:cs typeface="Times New Roman" panose="02020603050405020304" pitchFamily="18" charset="0"/>
              </a:rPr>
              <a:t>6.   La compensazione economica connessa al prezzo del biglietto non è soggetta a detrazioni per i costi legati alla transazione finanziaria quali tasse, spese telefoniche o valori bollati. I vettori possono introdurre una soglia minima al di sotto della quale la compensazione economica non è prevista. Detta soglia non può superare 6 EUR.</a:t>
            </a:r>
          </a:p>
        </p:txBody>
      </p:sp>
      <p:sp>
        <p:nvSpPr>
          <p:cNvPr id="7" name="Rettangolo con angoli arrotondati 6">
            <a:extLst>
              <a:ext uri="{FF2B5EF4-FFF2-40B4-BE49-F238E27FC236}">
                <a16:creationId xmlns="" xmlns:a16="http://schemas.microsoft.com/office/drawing/2014/main" id="{A30161A8-3F41-4529-BFC5-74A1D414B66F}"/>
              </a:ext>
            </a:extLst>
          </p:cNvPr>
          <p:cNvSpPr/>
          <p:nvPr/>
        </p:nvSpPr>
        <p:spPr>
          <a:xfrm>
            <a:off x="318052" y="253965"/>
            <a:ext cx="4979478" cy="113175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Art. 19- </a:t>
            </a:r>
            <a:r>
              <a:rPr lang="it-IT" sz="2400" dirty="0">
                <a:solidFill>
                  <a:schemeClr val="tx1"/>
                </a:solidFill>
                <a:latin typeface="Times New Roman" panose="02020603050405020304" pitchFamily="18" charset="0"/>
                <a:cs typeface="Times New Roman" panose="02020603050405020304" pitchFamily="18" charset="0"/>
              </a:rPr>
              <a:t>Diritto a compensazione economica connessa al prezzo del biglietto in caso di ritardo all’arrivo</a:t>
            </a:r>
            <a:endParaRPr lang="it-IT"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996140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 xmlns:a16="http://schemas.microsoft.com/office/drawing/2014/main" id="{01FC3F6C-7928-41C9-A3C6-084481964C36}"/>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4" name="Rettangolo con angoli arrotondati 3">
            <a:extLst>
              <a:ext uri="{FF2B5EF4-FFF2-40B4-BE49-F238E27FC236}">
                <a16:creationId xmlns="" xmlns:a16="http://schemas.microsoft.com/office/drawing/2014/main" id="{74812D8E-E6BB-42E1-B46A-9F2F01C58B07}"/>
              </a:ext>
            </a:extLst>
          </p:cNvPr>
          <p:cNvSpPr/>
          <p:nvPr/>
        </p:nvSpPr>
        <p:spPr>
          <a:xfrm>
            <a:off x="1139688" y="1610279"/>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5" name="Freccia circolare a destra 4">
            <a:extLst>
              <a:ext uri="{FF2B5EF4-FFF2-40B4-BE49-F238E27FC236}">
                <a16:creationId xmlns="" xmlns:a16="http://schemas.microsoft.com/office/drawing/2014/main" id="{8F77D79D-4238-482A-A058-7DB7E9AE52DD}"/>
              </a:ext>
            </a:extLst>
          </p:cNvPr>
          <p:cNvSpPr/>
          <p:nvPr/>
        </p:nvSpPr>
        <p:spPr>
          <a:xfrm>
            <a:off x="695738" y="2822380"/>
            <a:ext cx="1033671" cy="1789044"/>
          </a:xfrm>
          <a:prstGeom prst="curvedRightArrow">
            <a:avLst>
              <a:gd name="adj1" fmla="val 25000"/>
              <a:gd name="adj2" fmla="val 50000"/>
              <a:gd name="adj3" fmla="val 48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6" name="Rettangolo con angoli arrotondati 5">
            <a:extLst>
              <a:ext uri="{FF2B5EF4-FFF2-40B4-BE49-F238E27FC236}">
                <a16:creationId xmlns="" xmlns:a16="http://schemas.microsoft.com/office/drawing/2014/main" id="{412F22DD-1EC3-43B0-872D-9696AEAF4E1B}"/>
              </a:ext>
            </a:extLst>
          </p:cNvPr>
          <p:cNvSpPr/>
          <p:nvPr/>
        </p:nvSpPr>
        <p:spPr>
          <a:xfrm>
            <a:off x="1729409" y="3429000"/>
            <a:ext cx="10369826" cy="321261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i="1" dirty="0">
                <a:solidFill>
                  <a:schemeClr val="tx1"/>
                </a:solidFill>
                <a:latin typeface="Times New Roman" panose="02020603050405020304" pitchFamily="18" charset="0"/>
                <a:cs typeface="Times New Roman" panose="02020603050405020304" pitchFamily="18" charset="0"/>
              </a:rPr>
              <a:t>«1.   Gli articoli 17, 18 e 19 non si applicano ai passeggeri con biglietti aperti finché l’orario di partenza non è specificato, salvo per i passeggeri in possesso di un titolo di viaggio o di un abbonamento.</a:t>
            </a:r>
          </a:p>
          <a:p>
            <a:pPr algn="ctr"/>
            <a:endParaRPr lang="it-IT" sz="1600" i="1" dirty="0">
              <a:solidFill>
                <a:schemeClr val="tx1"/>
              </a:solidFill>
              <a:latin typeface="Times New Roman" panose="02020603050405020304" pitchFamily="18" charset="0"/>
              <a:cs typeface="Times New Roman" panose="02020603050405020304" pitchFamily="18" charset="0"/>
            </a:endParaRPr>
          </a:p>
          <a:p>
            <a:pPr algn="ctr"/>
            <a:r>
              <a:rPr lang="it-IT" sz="1600" i="1" dirty="0">
                <a:solidFill>
                  <a:schemeClr val="tx1"/>
                </a:solidFill>
                <a:latin typeface="Times New Roman" panose="02020603050405020304" pitchFamily="18" charset="0"/>
                <a:cs typeface="Times New Roman" panose="02020603050405020304" pitchFamily="18" charset="0"/>
              </a:rPr>
              <a:t>2.   Gli articoli 17 e 19 non si applicano se il passeggero è informato della cancellazione o del ritardo prima dell’acquisto del biglietto ovvero se la cancellazione o il ritardo sono causati dal passeggero stesso.</a:t>
            </a:r>
          </a:p>
          <a:p>
            <a:pPr algn="ctr"/>
            <a:endParaRPr lang="it-IT" sz="1600" i="1" dirty="0">
              <a:solidFill>
                <a:schemeClr val="tx1"/>
              </a:solidFill>
              <a:latin typeface="Times New Roman" panose="02020603050405020304" pitchFamily="18" charset="0"/>
              <a:cs typeface="Times New Roman" panose="02020603050405020304" pitchFamily="18" charset="0"/>
            </a:endParaRPr>
          </a:p>
          <a:p>
            <a:pPr algn="ctr"/>
            <a:r>
              <a:rPr lang="it-IT" sz="1600" i="1" dirty="0">
                <a:solidFill>
                  <a:schemeClr val="tx1"/>
                </a:solidFill>
                <a:latin typeface="Times New Roman" panose="02020603050405020304" pitchFamily="18" charset="0"/>
                <a:cs typeface="Times New Roman" panose="02020603050405020304" pitchFamily="18" charset="0"/>
              </a:rPr>
              <a:t>3.   L’articolo 17, paragrafo 2, non si applica se il vettore prova che la cancellazione o il ritardo è provocato da condizioni meteorologiche che mettono a rischio il funzionamento sicuro della nave.</a:t>
            </a:r>
          </a:p>
          <a:p>
            <a:pPr algn="ctr"/>
            <a:endParaRPr lang="it-IT" sz="1600" i="1" dirty="0">
              <a:solidFill>
                <a:schemeClr val="tx1"/>
              </a:solidFill>
              <a:latin typeface="Times New Roman" panose="02020603050405020304" pitchFamily="18" charset="0"/>
              <a:cs typeface="Times New Roman" panose="02020603050405020304" pitchFamily="18" charset="0"/>
            </a:endParaRPr>
          </a:p>
          <a:p>
            <a:pPr algn="ctr"/>
            <a:r>
              <a:rPr lang="it-IT" sz="1600" i="1" dirty="0">
                <a:solidFill>
                  <a:schemeClr val="tx1"/>
                </a:solidFill>
                <a:latin typeface="Times New Roman" panose="02020603050405020304" pitchFamily="18" charset="0"/>
                <a:cs typeface="Times New Roman" panose="02020603050405020304" pitchFamily="18" charset="0"/>
              </a:rPr>
              <a:t>4.   L’articolo 19 non si applica se il vettore prova che la cancellazione o il ritardo è provocato da condizioni meteorologiche che mettono a rischio il funzionamento sicuro della nave o da circostanze straordinarie che ostacolano l’esecuzione del servizio passeggeri, le quali non potevano essere evitate anche adottando tutte le misure ragionevoli»</a:t>
            </a:r>
          </a:p>
        </p:txBody>
      </p:sp>
      <p:sp>
        <p:nvSpPr>
          <p:cNvPr id="7" name="Rettangolo con angoli arrotondati 6">
            <a:extLst>
              <a:ext uri="{FF2B5EF4-FFF2-40B4-BE49-F238E27FC236}">
                <a16:creationId xmlns="" xmlns:a16="http://schemas.microsoft.com/office/drawing/2014/main" id="{A30161A8-3F41-4529-BFC5-74A1D414B66F}"/>
              </a:ext>
            </a:extLst>
          </p:cNvPr>
          <p:cNvSpPr/>
          <p:nvPr/>
        </p:nvSpPr>
        <p:spPr>
          <a:xfrm>
            <a:off x="5914039" y="1819652"/>
            <a:ext cx="4979478" cy="113175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Art. </a:t>
            </a:r>
            <a:r>
              <a:rPr lang="it-IT" sz="2400" dirty="0" smtClean="0">
                <a:solidFill>
                  <a:schemeClr val="tx1"/>
                </a:solidFill>
                <a:latin typeface="Times New Roman" panose="02020603050405020304" pitchFamily="18" charset="0"/>
                <a:cs typeface="Times New Roman" panose="02020603050405020304" pitchFamily="18" charset="0"/>
              </a:rPr>
              <a:t>20 - </a:t>
            </a:r>
            <a:r>
              <a:rPr lang="it-IT" sz="2400" dirty="0">
                <a:solidFill>
                  <a:schemeClr val="tx1"/>
                </a:solidFill>
                <a:latin typeface="Times New Roman" panose="02020603050405020304" pitchFamily="18" charset="0"/>
                <a:cs typeface="Times New Roman" panose="02020603050405020304" pitchFamily="18" charset="0"/>
              </a:rPr>
              <a:t>Esenzioni</a:t>
            </a:r>
            <a:endParaRPr lang="it-IT"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679862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AB22B093-7398-492A-A6CB-804752393B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36E7992C-3259-42A0-96E6-9D135F2732DA}"/>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5FD5861A-CB46-4039-8D9D-09123991C7B5}"/>
              </a:ext>
            </a:extLst>
          </p:cNvPr>
          <p:cNvSpPr/>
          <p:nvPr/>
        </p:nvSpPr>
        <p:spPr>
          <a:xfrm>
            <a:off x="470896" y="1628585"/>
            <a:ext cx="4697818" cy="157700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a:solidFill>
                  <a:schemeClr val="tx1"/>
                </a:solidFill>
                <a:latin typeface="Times New Roman" panose="02020603050405020304" pitchFamily="18" charset="0"/>
                <a:cs typeface="Times New Roman" panose="02020603050405020304" pitchFamily="18" charset="0"/>
              </a:rPr>
              <a:t>Protocollo di Londra del 2002 («PAL 2002»)</a:t>
            </a:r>
            <a:endParaRPr lang="it-IT" sz="3200" b="1" dirty="0">
              <a:solidFill>
                <a:schemeClr val="tx1"/>
              </a:solidFill>
              <a:latin typeface="Times New Roman" panose="02020603050405020304" pitchFamily="18" charset="0"/>
              <a:cs typeface="Times New Roman" panose="02020603050405020304" pitchFamily="18" charset="0"/>
            </a:endParaRPr>
          </a:p>
        </p:txBody>
      </p:sp>
      <p:sp>
        <p:nvSpPr>
          <p:cNvPr id="6" name="Rettangolo con angoli arrotondati 5">
            <a:extLst>
              <a:ext uri="{FF2B5EF4-FFF2-40B4-BE49-F238E27FC236}">
                <a16:creationId xmlns="" xmlns:a16="http://schemas.microsoft.com/office/drawing/2014/main" id="{79E68B8D-4E3D-4993-BC2F-D394CD2511BC}"/>
              </a:ext>
            </a:extLst>
          </p:cNvPr>
          <p:cNvSpPr/>
          <p:nvPr/>
        </p:nvSpPr>
        <p:spPr>
          <a:xfrm>
            <a:off x="6175393" y="1364778"/>
            <a:ext cx="5638707" cy="4662289"/>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La Convenzione si applica ai trasporti internazionali laddove, alternativamente, ricorra una delle seguenti ipotesi:</a:t>
            </a:r>
          </a:p>
          <a:p>
            <a:pPr marL="457200" indent="-457200" algn="ctr">
              <a:buAutoNum type="alphaLcParenR"/>
            </a:pPr>
            <a:r>
              <a:rPr lang="it-IT" sz="2000" dirty="0">
                <a:solidFill>
                  <a:schemeClr val="tx1"/>
                </a:solidFill>
                <a:latin typeface="Times New Roman" panose="02020603050405020304" pitchFamily="18" charset="0"/>
                <a:cs typeface="Times New Roman" panose="02020603050405020304" pitchFamily="18" charset="0"/>
              </a:rPr>
              <a:t>la nave batta bandiera di uno degli Stati facenti parte delle Convenzione o sia iscritta ad uno dei registri dei suddetti;</a:t>
            </a:r>
          </a:p>
          <a:p>
            <a:pPr marL="457200" indent="-457200" algn="ctr">
              <a:buAutoNum type="alphaLcParenR"/>
            </a:pPr>
            <a:r>
              <a:rPr lang="it-IT" sz="2000" dirty="0">
                <a:solidFill>
                  <a:schemeClr val="tx1"/>
                </a:solidFill>
                <a:latin typeface="Times New Roman" panose="02020603050405020304" pitchFamily="18" charset="0"/>
                <a:cs typeface="Times New Roman" panose="02020603050405020304" pitchFamily="18" charset="0"/>
              </a:rPr>
              <a:t>il contratto di trasporto sia stato concluso da uno degli Stati parte della Convenzione;</a:t>
            </a:r>
          </a:p>
          <a:p>
            <a:pPr marL="457200" indent="-457200" algn="ctr">
              <a:buAutoNum type="alphaLcParenR"/>
            </a:pPr>
            <a:r>
              <a:rPr lang="it-IT" sz="2000" dirty="0">
                <a:solidFill>
                  <a:schemeClr val="tx1"/>
                </a:solidFill>
                <a:latin typeface="Times New Roman" panose="02020603050405020304" pitchFamily="18" charset="0"/>
                <a:cs typeface="Times New Roman" panose="02020603050405020304" pitchFamily="18" charset="0"/>
              </a:rPr>
              <a:t>per quanto disposto nel contratto di trasporto, luogo di partenza o destinazione siano in uno degli Stati parte della Convenzione</a:t>
            </a:r>
          </a:p>
        </p:txBody>
      </p:sp>
      <p:sp>
        <p:nvSpPr>
          <p:cNvPr id="7" name="Rettangolo con angoli arrotondati 6">
            <a:extLst>
              <a:ext uri="{FF2B5EF4-FFF2-40B4-BE49-F238E27FC236}">
                <a16:creationId xmlns="" xmlns:a16="http://schemas.microsoft.com/office/drawing/2014/main" id="{F41B7639-D910-443B-B567-C658E3210C59}"/>
              </a:ext>
            </a:extLst>
          </p:cNvPr>
          <p:cNvSpPr/>
          <p:nvPr/>
        </p:nvSpPr>
        <p:spPr>
          <a:xfrm>
            <a:off x="946662" y="3695923"/>
            <a:ext cx="4697818" cy="3024615"/>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Recepita nell’ordinamento comunitario ad opera del Regolamento (CE) n. 392/2009 del Parlamento Europeo e del Consiglio, del 23 aprile 2009, inerente alla responsabilità dei vettori che trasportano passeggeri via mare in caso di incidente</a:t>
            </a:r>
          </a:p>
        </p:txBody>
      </p:sp>
      <p:sp>
        <p:nvSpPr>
          <p:cNvPr id="8" name="Freccia circolare a sinistra 7">
            <a:extLst>
              <a:ext uri="{FF2B5EF4-FFF2-40B4-BE49-F238E27FC236}">
                <a16:creationId xmlns="" xmlns:a16="http://schemas.microsoft.com/office/drawing/2014/main" id="{828491E5-3198-440A-AFDF-971C60906335}"/>
              </a:ext>
            </a:extLst>
          </p:cNvPr>
          <p:cNvSpPr/>
          <p:nvPr/>
        </p:nvSpPr>
        <p:spPr>
          <a:xfrm rot="17141793">
            <a:off x="5461620" y="751591"/>
            <a:ext cx="900322" cy="1689096"/>
          </a:xfrm>
          <a:prstGeom prst="curvedLeftArrow">
            <a:avLst>
              <a:gd name="adj1" fmla="val 24001"/>
              <a:gd name="adj2" fmla="val 50000"/>
              <a:gd name="adj3" fmla="val 418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62347567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olo 1">
            <a:extLst>
              <a:ext uri="{FF2B5EF4-FFF2-40B4-BE49-F238E27FC236}">
                <a16:creationId xmlns="" xmlns:a16="http://schemas.microsoft.com/office/drawing/2014/main" id="{01FC3F6C-7928-41C9-A3C6-084481964C36}"/>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4" name="Rettangolo con angoli arrotondati 3">
            <a:extLst>
              <a:ext uri="{FF2B5EF4-FFF2-40B4-BE49-F238E27FC236}">
                <a16:creationId xmlns="" xmlns:a16="http://schemas.microsoft.com/office/drawing/2014/main" id="{74812D8E-E6BB-42E1-B46A-9F2F01C58B07}"/>
              </a:ext>
            </a:extLst>
          </p:cNvPr>
          <p:cNvSpPr/>
          <p:nvPr/>
        </p:nvSpPr>
        <p:spPr>
          <a:xfrm>
            <a:off x="1139688" y="1610279"/>
            <a:ext cx="5406886"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Regolamento (UE) n. 1177/2010</a:t>
            </a:r>
          </a:p>
        </p:txBody>
      </p:sp>
      <p:sp>
        <p:nvSpPr>
          <p:cNvPr id="5" name="Freccia circolare a destra 4">
            <a:extLst>
              <a:ext uri="{FF2B5EF4-FFF2-40B4-BE49-F238E27FC236}">
                <a16:creationId xmlns="" xmlns:a16="http://schemas.microsoft.com/office/drawing/2014/main" id="{8F77D79D-4238-482A-A058-7DB7E9AE52DD}"/>
              </a:ext>
            </a:extLst>
          </p:cNvPr>
          <p:cNvSpPr/>
          <p:nvPr/>
        </p:nvSpPr>
        <p:spPr>
          <a:xfrm>
            <a:off x="695738" y="2822380"/>
            <a:ext cx="1033671" cy="1789044"/>
          </a:xfrm>
          <a:prstGeom prst="curvedRightArrow">
            <a:avLst>
              <a:gd name="adj1" fmla="val 25000"/>
              <a:gd name="adj2" fmla="val 50000"/>
              <a:gd name="adj3" fmla="val 480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6" name="Rettangolo con angoli arrotondati 5">
            <a:extLst>
              <a:ext uri="{FF2B5EF4-FFF2-40B4-BE49-F238E27FC236}">
                <a16:creationId xmlns="" xmlns:a16="http://schemas.microsoft.com/office/drawing/2014/main" id="{412F22DD-1EC3-43B0-872D-9696AEAF4E1B}"/>
              </a:ext>
            </a:extLst>
          </p:cNvPr>
          <p:cNvSpPr/>
          <p:nvPr/>
        </p:nvSpPr>
        <p:spPr>
          <a:xfrm>
            <a:off x="1636644" y="3986384"/>
            <a:ext cx="10369826" cy="2394525"/>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«Le disposizioni del presente regolamento lasciano impregiudicato il diritto dei passeggeri di rivolgersi ai tribunali nazionali, secondo la legislazione nazionale, per ottenere risarcimenti connessi a perdite dovute a cancellazione o ritardo dei servizi di trasporto, anche a norma della direttiva </a:t>
            </a:r>
            <a:r>
              <a:rPr lang="it-IT" sz="2000" i="1" dirty="0" smtClean="0">
                <a:solidFill>
                  <a:schemeClr val="tx1"/>
                </a:solidFill>
                <a:latin typeface="Times New Roman" panose="02020603050405020304" pitchFamily="18" charset="0"/>
                <a:cs typeface="Times New Roman" panose="02020603050405020304" pitchFamily="18" charset="0"/>
              </a:rPr>
              <a:t>90/314/CEE»</a:t>
            </a:r>
            <a:endParaRPr lang="it-IT" sz="2000" i="1" dirty="0">
              <a:solidFill>
                <a:schemeClr val="tx1"/>
              </a:solidFill>
              <a:latin typeface="Times New Roman" panose="02020603050405020304" pitchFamily="18" charset="0"/>
              <a:cs typeface="Times New Roman" panose="02020603050405020304" pitchFamily="18" charset="0"/>
            </a:endParaRPr>
          </a:p>
        </p:txBody>
      </p:sp>
      <p:sp>
        <p:nvSpPr>
          <p:cNvPr id="7" name="Rettangolo con angoli arrotondati 6">
            <a:extLst>
              <a:ext uri="{FF2B5EF4-FFF2-40B4-BE49-F238E27FC236}">
                <a16:creationId xmlns="" xmlns:a16="http://schemas.microsoft.com/office/drawing/2014/main" id="{A30161A8-3F41-4529-BFC5-74A1D414B66F}"/>
              </a:ext>
            </a:extLst>
          </p:cNvPr>
          <p:cNvSpPr/>
          <p:nvPr/>
        </p:nvSpPr>
        <p:spPr>
          <a:xfrm>
            <a:off x="5914039" y="1819652"/>
            <a:ext cx="4979478" cy="113175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Art. 21- Ulteriori azioni risarcitorie</a:t>
            </a:r>
            <a:endParaRPr lang="it-IT" sz="2400"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599242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EE398AEC-3BD5-485E-9DE7-CCAEC2D4398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BD3FBE66-738C-4D84-BEDC-71C1D7748979}"/>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DF07EA1F-37AC-4C9E-B5B9-8C519F5628D4}"/>
              </a:ext>
            </a:extLst>
          </p:cNvPr>
          <p:cNvSpPr/>
          <p:nvPr/>
        </p:nvSpPr>
        <p:spPr>
          <a:xfrm>
            <a:off x="453710" y="1757052"/>
            <a:ext cx="6543438" cy="155050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Responsabilità del vettore per inadempimento e per danni alle persone </a:t>
            </a:r>
          </a:p>
        </p:txBody>
      </p:sp>
      <p:sp>
        <p:nvSpPr>
          <p:cNvPr id="6" name="Rettangolo con angoli arrotondati 5">
            <a:extLst>
              <a:ext uri="{FF2B5EF4-FFF2-40B4-BE49-F238E27FC236}">
                <a16:creationId xmlns="" xmlns:a16="http://schemas.microsoft.com/office/drawing/2014/main" id="{72291ADB-AC94-4BBB-B55F-B921045277DA}"/>
              </a:ext>
            </a:extLst>
          </p:cNvPr>
          <p:cNvSpPr/>
          <p:nvPr/>
        </p:nvSpPr>
        <p:spPr>
          <a:xfrm>
            <a:off x="6745357" y="3837474"/>
            <a:ext cx="5314351" cy="168336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Ipotesi disciplinate agli </a:t>
            </a:r>
            <a:r>
              <a:rPr lang="it-IT" sz="2400" b="1" dirty="0">
                <a:solidFill>
                  <a:schemeClr val="tx1"/>
                </a:solidFill>
                <a:latin typeface="Times New Roman" panose="02020603050405020304" pitchFamily="18" charset="0"/>
                <a:cs typeface="Times New Roman" panose="02020603050405020304" pitchFamily="18" charset="0"/>
              </a:rPr>
              <a:t>articoli 408 e 409</a:t>
            </a:r>
            <a:r>
              <a:rPr lang="it-IT" sz="2400" dirty="0">
                <a:solidFill>
                  <a:schemeClr val="tx1"/>
                </a:solidFill>
                <a:latin typeface="Times New Roman" panose="02020603050405020304" pitchFamily="18" charset="0"/>
                <a:cs typeface="Times New Roman" panose="02020603050405020304" pitchFamily="18" charset="0"/>
              </a:rPr>
              <a:t> del </a:t>
            </a:r>
            <a:r>
              <a:rPr lang="it-IT" sz="2400" b="1" dirty="0">
                <a:solidFill>
                  <a:schemeClr val="tx1"/>
                </a:solidFill>
                <a:latin typeface="Times New Roman" panose="02020603050405020304" pitchFamily="18" charset="0"/>
                <a:cs typeface="Times New Roman" panose="02020603050405020304" pitchFamily="18" charset="0"/>
              </a:rPr>
              <a:t>Codice della Navigazione</a:t>
            </a:r>
          </a:p>
        </p:txBody>
      </p:sp>
      <p:sp>
        <p:nvSpPr>
          <p:cNvPr id="7" name="Freccia circolare a sinistra 6">
            <a:extLst>
              <a:ext uri="{FF2B5EF4-FFF2-40B4-BE49-F238E27FC236}">
                <a16:creationId xmlns="" xmlns:a16="http://schemas.microsoft.com/office/drawing/2014/main" id="{1CA64C1B-F6E2-48FE-8D5F-0BD72E455608}"/>
              </a:ext>
            </a:extLst>
          </p:cNvPr>
          <p:cNvSpPr/>
          <p:nvPr/>
        </p:nvSpPr>
        <p:spPr>
          <a:xfrm rot="20514195">
            <a:off x="7080230" y="2532304"/>
            <a:ext cx="1139687" cy="1550504"/>
          </a:xfrm>
          <a:prstGeom prst="curvedLeftArrow">
            <a:avLst>
              <a:gd name="adj1" fmla="val 25000"/>
              <a:gd name="adj2" fmla="val 50000"/>
              <a:gd name="adj3" fmla="val 4327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Rettangolo con angoli arrotondati 7">
            <a:extLst>
              <a:ext uri="{FF2B5EF4-FFF2-40B4-BE49-F238E27FC236}">
                <a16:creationId xmlns="" xmlns:a16="http://schemas.microsoft.com/office/drawing/2014/main" id="{A0D7ECFE-30F4-48BE-8D98-5CF8187EE837}"/>
              </a:ext>
            </a:extLst>
          </p:cNvPr>
          <p:cNvSpPr/>
          <p:nvPr/>
        </p:nvSpPr>
        <p:spPr>
          <a:xfrm>
            <a:off x="1068253" y="4958253"/>
            <a:ext cx="5314351" cy="168336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La prova liberatoria richiesta al vettore è la stessa per entrambe le ipotesi: </a:t>
            </a:r>
            <a:r>
              <a:rPr lang="it-IT" sz="2400" i="1" dirty="0">
                <a:solidFill>
                  <a:schemeClr val="tx1"/>
                </a:solidFill>
                <a:latin typeface="Times New Roman" panose="02020603050405020304" pitchFamily="18" charset="0"/>
                <a:cs typeface="Times New Roman" panose="02020603050405020304" pitchFamily="18" charset="0"/>
              </a:rPr>
              <a:t>«se non prova che l’evento è derivato da causa a lui non imputabile»</a:t>
            </a:r>
            <a:endParaRPr lang="it-IT" sz="2400" b="1" i="1" dirty="0">
              <a:solidFill>
                <a:schemeClr val="tx1"/>
              </a:solidFill>
              <a:latin typeface="Times New Roman" panose="02020603050405020304" pitchFamily="18" charset="0"/>
              <a:cs typeface="Times New Roman" panose="02020603050405020304" pitchFamily="18" charset="0"/>
            </a:endParaRPr>
          </a:p>
        </p:txBody>
      </p:sp>
      <p:sp>
        <p:nvSpPr>
          <p:cNvPr id="9" name="Freccia in giù 8">
            <a:extLst>
              <a:ext uri="{FF2B5EF4-FFF2-40B4-BE49-F238E27FC236}">
                <a16:creationId xmlns="" xmlns:a16="http://schemas.microsoft.com/office/drawing/2014/main" id="{4E12E03E-3AD7-4619-8B51-BCA3E01871E5}"/>
              </a:ext>
            </a:extLst>
          </p:cNvPr>
          <p:cNvSpPr/>
          <p:nvPr/>
        </p:nvSpPr>
        <p:spPr>
          <a:xfrm>
            <a:off x="3420628" y="3473210"/>
            <a:ext cx="609600" cy="1260094"/>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263958779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809F98EB-D521-47BB-B904-EF07A0A983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EFEABB45-15BA-4998-BDD7-236520E719C1}"/>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44713F85-820A-416B-92C3-AA9B001A5724}"/>
              </a:ext>
            </a:extLst>
          </p:cNvPr>
          <p:cNvSpPr/>
          <p:nvPr/>
        </p:nvSpPr>
        <p:spPr>
          <a:xfrm>
            <a:off x="1335508" y="1893870"/>
            <a:ext cx="6105913"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408 </a:t>
            </a:r>
          </a:p>
          <a:p>
            <a:pPr algn="ctr"/>
            <a:r>
              <a:rPr lang="it-IT" sz="3200" b="1" dirty="0">
                <a:solidFill>
                  <a:schemeClr val="tx1"/>
                </a:solidFill>
                <a:latin typeface="Times New Roman" panose="02020603050405020304" pitchFamily="18" charset="0"/>
                <a:cs typeface="Times New Roman" panose="02020603050405020304" pitchFamily="18" charset="0"/>
              </a:rPr>
              <a:t>Codice della Navigazione </a:t>
            </a:r>
          </a:p>
        </p:txBody>
      </p:sp>
      <p:sp>
        <p:nvSpPr>
          <p:cNvPr id="6" name="Rettangolo con angoli arrotondati 5">
            <a:extLst>
              <a:ext uri="{FF2B5EF4-FFF2-40B4-BE49-F238E27FC236}">
                <a16:creationId xmlns="" xmlns:a16="http://schemas.microsoft.com/office/drawing/2014/main" id="{72B72F5C-EEB6-41F9-BD55-DD7E29DEB0C0}"/>
              </a:ext>
            </a:extLst>
          </p:cNvPr>
          <p:cNvSpPr/>
          <p:nvPr/>
        </p:nvSpPr>
        <p:spPr>
          <a:xfrm>
            <a:off x="1335508" y="4192036"/>
            <a:ext cx="10200835" cy="1827999"/>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«Il vettore è responsabile dei danni derivati al passeggero da ritardo o da mancata esecuzione del trasporto, se non prova che </a:t>
            </a:r>
            <a:r>
              <a:rPr lang="it-IT" sz="2000" i="1" u="sng" dirty="0">
                <a:solidFill>
                  <a:schemeClr val="tx1"/>
                </a:solidFill>
                <a:latin typeface="Times New Roman" panose="02020603050405020304" pitchFamily="18" charset="0"/>
                <a:cs typeface="Times New Roman" panose="02020603050405020304" pitchFamily="18" charset="0"/>
              </a:rPr>
              <a:t>l’evento è derivato da causa a lui non imputabile</a:t>
            </a:r>
            <a:r>
              <a:rPr lang="it-IT" sz="2000" i="1" dirty="0">
                <a:solidFill>
                  <a:schemeClr val="tx1"/>
                </a:solidFill>
                <a:latin typeface="Times New Roman" panose="02020603050405020304" pitchFamily="18" charset="0"/>
                <a:cs typeface="Times New Roman" panose="02020603050405020304" pitchFamily="18" charset="0"/>
              </a:rPr>
              <a:t>»</a:t>
            </a:r>
          </a:p>
        </p:txBody>
      </p:sp>
      <p:sp>
        <p:nvSpPr>
          <p:cNvPr id="7" name="Freccia circolare a destra 6">
            <a:extLst>
              <a:ext uri="{FF2B5EF4-FFF2-40B4-BE49-F238E27FC236}">
                <a16:creationId xmlns="" xmlns:a16="http://schemas.microsoft.com/office/drawing/2014/main" id="{F5D06C5B-0466-4276-846A-57D41FE867BE}"/>
              </a:ext>
            </a:extLst>
          </p:cNvPr>
          <p:cNvSpPr/>
          <p:nvPr/>
        </p:nvSpPr>
        <p:spPr>
          <a:xfrm>
            <a:off x="351395" y="2663687"/>
            <a:ext cx="1179444" cy="2080591"/>
          </a:xfrm>
          <a:prstGeom prst="curvedRightArrow">
            <a:avLst>
              <a:gd name="adj1" fmla="val 25000"/>
              <a:gd name="adj2" fmla="val 50000"/>
              <a:gd name="adj3" fmla="val 441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Rettangolo con angoli arrotondati 6">
            <a:extLst>
              <a:ext uri="{FF2B5EF4-FFF2-40B4-BE49-F238E27FC236}">
                <a16:creationId xmlns="" xmlns:a16="http://schemas.microsoft.com/office/drawing/2014/main" id="{BDAEC0A6-AC30-49FA-B916-BE3966814A77}"/>
              </a:ext>
            </a:extLst>
          </p:cNvPr>
          <p:cNvSpPr/>
          <p:nvPr/>
        </p:nvSpPr>
        <p:spPr>
          <a:xfrm>
            <a:off x="7054636" y="2009131"/>
            <a:ext cx="3563166" cy="928844"/>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la norma ha valore dispositivo</a:t>
            </a:r>
            <a:endParaRPr lang="it-IT" sz="2000"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476024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DC90D680-0ABB-4763-840D-D34AABD006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F2D6C2F2-68F2-4991-BA99-3A61B1039D29}"/>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FC16CA3D-B544-4BD2-ADA6-F981CB981645}"/>
              </a:ext>
            </a:extLst>
          </p:cNvPr>
          <p:cNvSpPr/>
          <p:nvPr/>
        </p:nvSpPr>
        <p:spPr>
          <a:xfrm>
            <a:off x="1335508" y="1893870"/>
            <a:ext cx="6105913"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409 </a:t>
            </a:r>
          </a:p>
          <a:p>
            <a:pPr algn="ctr"/>
            <a:r>
              <a:rPr lang="it-IT" sz="3200" b="1" dirty="0">
                <a:solidFill>
                  <a:schemeClr val="tx1"/>
                </a:solidFill>
                <a:latin typeface="Times New Roman" panose="02020603050405020304" pitchFamily="18" charset="0"/>
                <a:cs typeface="Times New Roman" panose="02020603050405020304" pitchFamily="18" charset="0"/>
              </a:rPr>
              <a:t>Codice della Navigazione </a:t>
            </a:r>
          </a:p>
        </p:txBody>
      </p:sp>
      <p:sp>
        <p:nvSpPr>
          <p:cNvPr id="6" name="Rettangolo con angoli arrotondati 5">
            <a:extLst>
              <a:ext uri="{FF2B5EF4-FFF2-40B4-BE49-F238E27FC236}">
                <a16:creationId xmlns="" xmlns:a16="http://schemas.microsoft.com/office/drawing/2014/main" id="{6FC34D9F-FBD5-494D-8372-40126EE2703C}"/>
              </a:ext>
            </a:extLst>
          </p:cNvPr>
          <p:cNvSpPr/>
          <p:nvPr/>
        </p:nvSpPr>
        <p:spPr>
          <a:xfrm>
            <a:off x="1335508" y="4192036"/>
            <a:ext cx="10200835" cy="1827999"/>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«Il vettore è responsabile per i sinistri che colpiscono la persona del passeggero, dipendenti da fatti verificatisi dall'inizio dell'imbarco sino al compimento dello sbarco, se non prova che l'evento è derivato da causa a lui non imputabile»</a:t>
            </a:r>
          </a:p>
        </p:txBody>
      </p:sp>
      <p:sp>
        <p:nvSpPr>
          <p:cNvPr id="7" name="Freccia circolare a destra 6">
            <a:extLst>
              <a:ext uri="{FF2B5EF4-FFF2-40B4-BE49-F238E27FC236}">
                <a16:creationId xmlns="" xmlns:a16="http://schemas.microsoft.com/office/drawing/2014/main" id="{D5180440-C626-4A4D-9E5C-CA62C566D03B}"/>
              </a:ext>
            </a:extLst>
          </p:cNvPr>
          <p:cNvSpPr/>
          <p:nvPr/>
        </p:nvSpPr>
        <p:spPr>
          <a:xfrm>
            <a:off x="351395" y="2663687"/>
            <a:ext cx="1179444" cy="2080591"/>
          </a:xfrm>
          <a:prstGeom prst="curvedRightArrow">
            <a:avLst>
              <a:gd name="adj1" fmla="val 25000"/>
              <a:gd name="adj2" fmla="val 50000"/>
              <a:gd name="adj3" fmla="val 441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34457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DC90D680-0ABB-4763-840D-D34AABD006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F2D6C2F2-68F2-4991-BA99-3A61B1039D29}"/>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FC16CA3D-B544-4BD2-ADA6-F981CB981645}"/>
              </a:ext>
            </a:extLst>
          </p:cNvPr>
          <p:cNvSpPr/>
          <p:nvPr/>
        </p:nvSpPr>
        <p:spPr>
          <a:xfrm>
            <a:off x="1335508" y="1893870"/>
            <a:ext cx="6105913"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409 </a:t>
            </a:r>
          </a:p>
          <a:p>
            <a:pPr algn="ctr"/>
            <a:r>
              <a:rPr lang="it-IT" sz="3200" b="1" dirty="0">
                <a:solidFill>
                  <a:schemeClr val="tx1"/>
                </a:solidFill>
                <a:latin typeface="Times New Roman" panose="02020603050405020304" pitchFamily="18" charset="0"/>
                <a:cs typeface="Times New Roman" panose="02020603050405020304" pitchFamily="18" charset="0"/>
              </a:rPr>
              <a:t>Codice della Navigazione </a:t>
            </a:r>
          </a:p>
        </p:txBody>
      </p:sp>
      <p:sp>
        <p:nvSpPr>
          <p:cNvPr id="6" name="Rettangolo con angoli arrotondati 5">
            <a:extLst>
              <a:ext uri="{FF2B5EF4-FFF2-40B4-BE49-F238E27FC236}">
                <a16:creationId xmlns="" xmlns:a16="http://schemas.microsoft.com/office/drawing/2014/main" id="{6FC34D9F-FBD5-494D-8372-40126EE2703C}"/>
              </a:ext>
            </a:extLst>
          </p:cNvPr>
          <p:cNvSpPr/>
          <p:nvPr/>
        </p:nvSpPr>
        <p:spPr>
          <a:xfrm>
            <a:off x="1335508" y="4192036"/>
            <a:ext cx="10200835" cy="1827999"/>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A livello generale, la giurisprudenza ha esteso il regime di responsabilità vettoriale alle ipotesi di sinistri occorsi al passeggero nel corso delle operazioni strettamente </a:t>
            </a:r>
          </a:p>
          <a:p>
            <a:pPr algn="ctr"/>
            <a:r>
              <a:rPr lang="it-IT" sz="2000" dirty="0">
                <a:solidFill>
                  <a:schemeClr val="tx1"/>
                </a:solidFill>
                <a:latin typeface="Times New Roman" panose="02020603050405020304" pitchFamily="18" charset="0"/>
                <a:cs typeface="Times New Roman" panose="02020603050405020304" pitchFamily="18" charset="0"/>
              </a:rPr>
              <a:t>preparatorie ed accessorie alla fase di imbarco.</a:t>
            </a:r>
          </a:p>
          <a:p>
            <a:pPr algn="ctr"/>
            <a:r>
              <a:rPr lang="it-IT" sz="2000" dirty="0">
                <a:solidFill>
                  <a:schemeClr val="tx1"/>
                </a:solidFill>
                <a:latin typeface="Times New Roman" panose="02020603050405020304" pitchFamily="18" charset="0"/>
                <a:cs typeface="Times New Roman" panose="02020603050405020304" pitchFamily="18" charset="0"/>
              </a:rPr>
              <a:t>Il concetto di «viaggio» ricomprende anche le operazioni propedeutiche </a:t>
            </a:r>
          </a:p>
          <a:p>
            <a:pPr algn="ctr"/>
            <a:r>
              <a:rPr lang="it-IT" sz="2000" dirty="0">
                <a:solidFill>
                  <a:schemeClr val="tx1"/>
                </a:solidFill>
                <a:latin typeface="Times New Roman" panose="02020603050405020304" pitchFamily="18" charset="0"/>
                <a:cs typeface="Times New Roman" panose="02020603050405020304" pitchFamily="18" charset="0"/>
              </a:rPr>
              <a:t>e strumentali allo stesso.</a:t>
            </a:r>
          </a:p>
        </p:txBody>
      </p:sp>
      <p:sp>
        <p:nvSpPr>
          <p:cNvPr id="7" name="Freccia circolare a destra 6">
            <a:extLst>
              <a:ext uri="{FF2B5EF4-FFF2-40B4-BE49-F238E27FC236}">
                <a16:creationId xmlns="" xmlns:a16="http://schemas.microsoft.com/office/drawing/2014/main" id="{D5180440-C626-4A4D-9E5C-CA62C566D03B}"/>
              </a:ext>
            </a:extLst>
          </p:cNvPr>
          <p:cNvSpPr/>
          <p:nvPr/>
        </p:nvSpPr>
        <p:spPr>
          <a:xfrm>
            <a:off x="351395" y="2663687"/>
            <a:ext cx="1179444" cy="2080591"/>
          </a:xfrm>
          <a:prstGeom prst="curvedRightArrow">
            <a:avLst>
              <a:gd name="adj1" fmla="val 25000"/>
              <a:gd name="adj2" fmla="val 50000"/>
              <a:gd name="adj3" fmla="val 441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Rettangolo con angoli arrotondati 6">
            <a:extLst>
              <a:ext uri="{FF2B5EF4-FFF2-40B4-BE49-F238E27FC236}">
                <a16:creationId xmlns="" xmlns:a16="http://schemas.microsoft.com/office/drawing/2014/main" id="{BDAEC0A6-AC30-49FA-B916-BE3966814A77}"/>
              </a:ext>
            </a:extLst>
          </p:cNvPr>
          <p:cNvSpPr/>
          <p:nvPr/>
        </p:nvSpPr>
        <p:spPr>
          <a:xfrm>
            <a:off x="7054635" y="1894295"/>
            <a:ext cx="4869510" cy="115894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La giurisprudenza è intervenuta in materia di definizione dei limiti operativi della disciplina prevista da tale articolo</a:t>
            </a:r>
            <a:endParaRPr lang="it-IT" sz="2000"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688773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DC90D680-0ABB-4763-840D-D34AABD006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F2D6C2F2-68F2-4991-BA99-3A61B1039D29}"/>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FC16CA3D-B544-4BD2-ADA6-F981CB981645}"/>
              </a:ext>
            </a:extLst>
          </p:cNvPr>
          <p:cNvSpPr/>
          <p:nvPr/>
        </p:nvSpPr>
        <p:spPr>
          <a:xfrm>
            <a:off x="1474504" y="1626015"/>
            <a:ext cx="8057423"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409 </a:t>
            </a:r>
          </a:p>
          <a:p>
            <a:pPr algn="ctr"/>
            <a:r>
              <a:rPr lang="it-IT" sz="3200" b="1" dirty="0">
                <a:solidFill>
                  <a:schemeClr val="tx1"/>
                </a:solidFill>
                <a:latin typeface="Times New Roman" panose="02020603050405020304" pitchFamily="18" charset="0"/>
                <a:cs typeface="Times New Roman" panose="02020603050405020304" pitchFamily="18" charset="0"/>
              </a:rPr>
              <a:t>Codice della navigazione </a:t>
            </a:r>
          </a:p>
        </p:txBody>
      </p:sp>
      <p:sp>
        <p:nvSpPr>
          <p:cNvPr id="6" name="Rettangolo con angoli arrotondati 5">
            <a:extLst>
              <a:ext uri="{FF2B5EF4-FFF2-40B4-BE49-F238E27FC236}">
                <a16:creationId xmlns="" xmlns:a16="http://schemas.microsoft.com/office/drawing/2014/main" id="{6FC34D9F-FBD5-494D-8372-40126EE2703C}"/>
              </a:ext>
            </a:extLst>
          </p:cNvPr>
          <p:cNvSpPr/>
          <p:nvPr/>
        </p:nvSpPr>
        <p:spPr>
          <a:xfrm>
            <a:off x="1335508" y="4192036"/>
            <a:ext cx="10200835" cy="1827999"/>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Il passeggero</a:t>
            </a:r>
            <a:r>
              <a:rPr lang="it-IT" sz="2000" dirty="0">
                <a:solidFill>
                  <a:schemeClr val="tx1"/>
                </a:solidFill>
                <a:latin typeface="Times New Roman" panose="02020603050405020304" pitchFamily="18" charset="0"/>
                <a:cs typeface="Times New Roman" panose="02020603050405020304" pitchFamily="18" charset="0"/>
              </a:rPr>
              <a:t>, come fondamento della sua richiesta risarcitoria, deve dimostrare la sussistenza del rapporto negoziale, il verificarsi del sinistro nel corso del viaggio marittimo, nonché l’ammontare dei danni subiti</a:t>
            </a:r>
          </a:p>
        </p:txBody>
      </p:sp>
      <p:sp>
        <p:nvSpPr>
          <p:cNvPr id="7" name="Freccia circolare a destra 6">
            <a:extLst>
              <a:ext uri="{FF2B5EF4-FFF2-40B4-BE49-F238E27FC236}">
                <a16:creationId xmlns="" xmlns:a16="http://schemas.microsoft.com/office/drawing/2014/main" id="{D5180440-C626-4A4D-9E5C-CA62C566D03B}"/>
              </a:ext>
            </a:extLst>
          </p:cNvPr>
          <p:cNvSpPr/>
          <p:nvPr/>
        </p:nvSpPr>
        <p:spPr>
          <a:xfrm>
            <a:off x="351395" y="2663687"/>
            <a:ext cx="1179444" cy="2080591"/>
          </a:xfrm>
          <a:prstGeom prst="curvedRightArrow">
            <a:avLst>
              <a:gd name="adj1" fmla="val 25000"/>
              <a:gd name="adj2" fmla="val 50000"/>
              <a:gd name="adj3" fmla="val 441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42610806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DC90D680-0ABB-4763-840D-D34AABD006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F2D6C2F2-68F2-4991-BA99-3A61B1039D29}"/>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FC16CA3D-B544-4BD2-ADA6-F981CB981645}"/>
              </a:ext>
            </a:extLst>
          </p:cNvPr>
          <p:cNvSpPr/>
          <p:nvPr/>
        </p:nvSpPr>
        <p:spPr>
          <a:xfrm>
            <a:off x="1335508" y="1893870"/>
            <a:ext cx="6105913"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409 </a:t>
            </a:r>
          </a:p>
          <a:p>
            <a:pPr algn="ctr"/>
            <a:r>
              <a:rPr lang="it-IT" sz="3200" b="1" dirty="0">
                <a:solidFill>
                  <a:schemeClr val="tx1"/>
                </a:solidFill>
                <a:latin typeface="Times New Roman" panose="02020603050405020304" pitchFamily="18" charset="0"/>
                <a:cs typeface="Times New Roman" panose="02020603050405020304" pitchFamily="18" charset="0"/>
              </a:rPr>
              <a:t>Codice della Navigazione </a:t>
            </a:r>
          </a:p>
        </p:txBody>
      </p:sp>
      <p:sp>
        <p:nvSpPr>
          <p:cNvPr id="6" name="Rettangolo con angoli arrotondati 5">
            <a:extLst>
              <a:ext uri="{FF2B5EF4-FFF2-40B4-BE49-F238E27FC236}">
                <a16:creationId xmlns="" xmlns:a16="http://schemas.microsoft.com/office/drawing/2014/main" id="{6FC34D9F-FBD5-494D-8372-40126EE2703C}"/>
              </a:ext>
            </a:extLst>
          </p:cNvPr>
          <p:cNvSpPr/>
          <p:nvPr/>
        </p:nvSpPr>
        <p:spPr>
          <a:xfrm>
            <a:off x="1335508" y="4192036"/>
            <a:ext cx="10200835" cy="1827999"/>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Il vettore marittimo di persone</a:t>
            </a:r>
            <a:r>
              <a:rPr lang="it-IT" sz="2000" dirty="0">
                <a:solidFill>
                  <a:schemeClr val="tx1"/>
                </a:solidFill>
                <a:latin typeface="Times New Roman" panose="02020603050405020304" pitchFamily="18" charset="0"/>
                <a:cs typeface="Times New Roman" panose="02020603050405020304" pitchFamily="18" charset="0"/>
              </a:rPr>
              <a:t>, per potersi sottrarre dal regime di responsabilità soggettiva per colpa presunta, deve dimostrare che l’evento dannoso </a:t>
            </a:r>
          </a:p>
          <a:p>
            <a:pPr algn="ctr"/>
            <a:r>
              <a:rPr lang="it-IT" sz="2000" dirty="0">
                <a:solidFill>
                  <a:schemeClr val="tx1"/>
                </a:solidFill>
                <a:latin typeface="Times New Roman" panose="02020603050405020304" pitchFamily="18" charset="0"/>
                <a:cs typeface="Times New Roman" panose="02020603050405020304" pitchFamily="18" charset="0"/>
              </a:rPr>
              <a:t>è scaturito da un fatto a lui non imputabile</a:t>
            </a:r>
          </a:p>
        </p:txBody>
      </p:sp>
      <p:sp>
        <p:nvSpPr>
          <p:cNvPr id="7" name="Freccia circolare a destra 6">
            <a:extLst>
              <a:ext uri="{FF2B5EF4-FFF2-40B4-BE49-F238E27FC236}">
                <a16:creationId xmlns="" xmlns:a16="http://schemas.microsoft.com/office/drawing/2014/main" id="{D5180440-C626-4A4D-9E5C-CA62C566D03B}"/>
              </a:ext>
            </a:extLst>
          </p:cNvPr>
          <p:cNvSpPr/>
          <p:nvPr/>
        </p:nvSpPr>
        <p:spPr>
          <a:xfrm>
            <a:off x="351395" y="2663687"/>
            <a:ext cx="1179444" cy="2080591"/>
          </a:xfrm>
          <a:prstGeom prst="curvedRightArrow">
            <a:avLst>
              <a:gd name="adj1" fmla="val 25000"/>
              <a:gd name="adj2" fmla="val 50000"/>
              <a:gd name="adj3" fmla="val 441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Rettangolo con angoli arrotondati 6">
            <a:extLst>
              <a:ext uri="{FF2B5EF4-FFF2-40B4-BE49-F238E27FC236}">
                <a16:creationId xmlns="" xmlns:a16="http://schemas.microsoft.com/office/drawing/2014/main" id="{BDAEC0A6-AC30-49FA-B916-BE3966814A77}"/>
              </a:ext>
            </a:extLst>
          </p:cNvPr>
          <p:cNvSpPr/>
          <p:nvPr/>
        </p:nvSpPr>
        <p:spPr>
          <a:xfrm>
            <a:off x="7119290" y="2088857"/>
            <a:ext cx="3410165" cy="76939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Prova liberatoria </a:t>
            </a:r>
            <a:endParaRPr lang="it-IT" sz="2000"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146986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DC90D680-0ABB-4763-840D-D34AABD006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F2D6C2F2-68F2-4991-BA99-3A61B1039D29}"/>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FC16CA3D-B544-4BD2-ADA6-F981CB981645}"/>
              </a:ext>
            </a:extLst>
          </p:cNvPr>
          <p:cNvSpPr/>
          <p:nvPr/>
        </p:nvSpPr>
        <p:spPr>
          <a:xfrm>
            <a:off x="1335508" y="1893870"/>
            <a:ext cx="6105913"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409 </a:t>
            </a:r>
          </a:p>
          <a:p>
            <a:pPr algn="ctr"/>
            <a:r>
              <a:rPr lang="it-IT" sz="3200" b="1" dirty="0">
                <a:solidFill>
                  <a:schemeClr val="tx1"/>
                </a:solidFill>
                <a:latin typeface="Times New Roman" panose="02020603050405020304" pitchFamily="18" charset="0"/>
                <a:cs typeface="Times New Roman" panose="02020603050405020304" pitchFamily="18" charset="0"/>
              </a:rPr>
              <a:t>Codice della Navigazione </a:t>
            </a:r>
          </a:p>
        </p:txBody>
      </p:sp>
      <p:sp>
        <p:nvSpPr>
          <p:cNvPr id="6" name="Rettangolo con angoli arrotondati 5">
            <a:extLst>
              <a:ext uri="{FF2B5EF4-FFF2-40B4-BE49-F238E27FC236}">
                <a16:creationId xmlns="" xmlns:a16="http://schemas.microsoft.com/office/drawing/2014/main" id="{6FC34D9F-FBD5-494D-8372-40126EE2703C}"/>
              </a:ext>
            </a:extLst>
          </p:cNvPr>
          <p:cNvSpPr/>
          <p:nvPr/>
        </p:nvSpPr>
        <p:spPr>
          <a:xfrm>
            <a:off x="1335508" y="4192036"/>
            <a:ext cx="10200835" cy="1827999"/>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La giurisprudenza è concorde sul definire il «caso fortuito» e la «forza maggiore» quali eventi idonei ad esonerare il vettore dalla responsabilità per colpa presunta (Corte di Cassazione, 7 Luglio 1972, n. 2264.)</a:t>
            </a:r>
          </a:p>
        </p:txBody>
      </p:sp>
      <p:sp>
        <p:nvSpPr>
          <p:cNvPr id="7" name="Freccia circolare a destra 6">
            <a:extLst>
              <a:ext uri="{FF2B5EF4-FFF2-40B4-BE49-F238E27FC236}">
                <a16:creationId xmlns="" xmlns:a16="http://schemas.microsoft.com/office/drawing/2014/main" id="{D5180440-C626-4A4D-9E5C-CA62C566D03B}"/>
              </a:ext>
            </a:extLst>
          </p:cNvPr>
          <p:cNvSpPr/>
          <p:nvPr/>
        </p:nvSpPr>
        <p:spPr>
          <a:xfrm>
            <a:off x="351395" y="2663687"/>
            <a:ext cx="1179444" cy="2080591"/>
          </a:xfrm>
          <a:prstGeom prst="curvedRightArrow">
            <a:avLst>
              <a:gd name="adj1" fmla="val 25000"/>
              <a:gd name="adj2" fmla="val 50000"/>
              <a:gd name="adj3" fmla="val 441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186625938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DC90D680-0ABB-4763-840D-D34AABD0061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F2D6C2F2-68F2-4991-BA99-3A61B1039D29}"/>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FC16CA3D-B544-4BD2-ADA6-F981CB981645}"/>
              </a:ext>
            </a:extLst>
          </p:cNvPr>
          <p:cNvSpPr/>
          <p:nvPr/>
        </p:nvSpPr>
        <p:spPr>
          <a:xfrm>
            <a:off x="1335508" y="1893870"/>
            <a:ext cx="6105913"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Condotta colposa del passeggero</a:t>
            </a:r>
          </a:p>
        </p:txBody>
      </p:sp>
      <p:sp>
        <p:nvSpPr>
          <p:cNvPr id="6" name="Rettangolo con angoli arrotondati 5">
            <a:extLst>
              <a:ext uri="{FF2B5EF4-FFF2-40B4-BE49-F238E27FC236}">
                <a16:creationId xmlns="" xmlns:a16="http://schemas.microsoft.com/office/drawing/2014/main" id="{6FC34D9F-FBD5-494D-8372-40126EE2703C}"/>
              </a:ext>
            </a:extLst>
          </p:cNvPr>
          <p:cNvSpPr/>
          <p:nvPr/>
        </p:nvSpPr>
        <p:spPr>
          <a:xfrm>
            <a:off x="1335508" y="4192036"/>
            <a:ext cx="10200835" cy="1827999"/>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La giurisprudenza è concorde sul ritenere che l’ipotesi di colpa esclusiva del passeggero danneggiato sia evento idoneo a interrompere il nesso di causalità tra l’impresa del trasporto e il pregiudizio verificatosi (Corte di Cassazione, 5 novembre 2001, n. 13635)</a:t>
            </a:r>
            <a:endParaRPr lang="it-IT" sz="2000" b="1" dirty="0">
              <a:solidFill>
                <a:srgbClr val="FF0000"/>
              </a:solidFill>
              <a:latin typeface="Times New Roman" panose="02020603050405020304" pitchFamily="18" charset="0"/>
              <a:cs typeface="Times New Roman" panose="02020603050405020304" pitchFamily="18" charset="0"/>
            </a:endParaRPr>
          </a:p>
        </p:txBody>
      </p:sp>
      <p:sp>
        <p:nvSpPr>
          <p:cNvPr id="7" name="Freccia circolare a destra 6">
            <a:extLst>
              <a:ext uri="{FF2B5EF4-FFF2-40B4-BE49-F238E27FC236}">
                <a16:creationId xmlns="" xmlns:a16="http://schemas.microsoft.com/office/drawing/2014/main" id="{D5180440-C626-4A4D-9E5C-CA62C566D03B}"/>
              </a:ext>
            </a:extLst>
          </p:cNvPr>
          <p:cNvSpPr/>
          <p:nvPr/>
        </p:nvSpPr>
        <p:spPr>
          <a:xfrm>
            <a:off x="351395" y="2663687"/>
            <a:ext cx="1179444" cy="2080591"/>
          </a:xfrm>
          <a:prstGeom prst="curvedRightArrow">
            <a:avLst>
              <a:gd name="adj1" fmla="val 25000"/>
              <a:gd name="adj2" fmla="val 50000"/>
              <a:gd name="adj3" fmla="val 44101"/>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Rettangolo con angoli arrotondati 6">
            <a:extLst>
              <a:ext uri="{FF2B5EF4-FFF2-40B4-BE49-F238E27FC236}">
                <a16:creationId xmlns="" xmlns:a16="http://schemas.microsoft.com/office/drawing/2014/main" id="{BDAEC0A6-AC30-49FA-B916-BE3966814A77}"/>
              </a:ext>
            </a:extLst>
          </p:cNvPr>
          <p:cNvSpPr/>
          <p:nvPr/>
        </p:nvSpPr>
        <p:spPr>
          <a:xfrm>
            <a:off x="7265929" y="1991363"/>
            <a:ext cx="3410165" cy="96438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è tenuto ad un «comportamento ispirato alla comune diligenza»</a:t>
            </a:r>
            <a:endParaRPr lang="it-IT" sz="2000" i="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100750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9115A1CB-7483-4AB3-A8CD-9A7955C238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52DEFC40-4F93-423B-9B30-1B68381E23D6}"/>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C236BB53-AE12-4C9B-B429-7A80CD38DB23}"/>
              </a:ext>
            </a:extLst>
          </p:cNvPr>
          <p:cNvSpPr/>
          <p:nvPr/>
        </p:nvSpPr>
        <p:spPr>
          <a:xfrm>
            <a:off x="1362012" y="1655330"/>
            <a:ext cx="6105913"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Trasporto del bagaglio </a:t>
            </a:r>
          </a:p>
        </p:txBody>
      </p:sp>
      <p:pic>
        <p:nvPicPr>
          <p:cNvPr id="3074" name="Picture 2" descr="Risultati immagini per bagagli">
            <a:extLst>
              <a:ext uri="{FF2B5EF4-FFF2-40B4-BE49-F238E27FC236}">
                <a16:creationId xmlns="" xmlns:a16="http://schemas.microsoft.com/office/drawing/2014/main" id="{7346417B-990A-43CC-8FF2-D2E8EF9FA243}"/>
              </a:ext>
            </a:extLst>
          </p:cNvPr>
          <p:cNvPicPr>
            <a:picLocks noChangeAspect="1" noChangeArrowheads="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7991060" y="2642419"/>
            <a:ext cx="3744065" cy="19958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7" name="Rettangolo con angoli arrotondati 6">
            <a:extLst>
              <a:ext uri="{FF2B5EF4-FFF2-40B4-BE49-F238E27FC236}">
                <a16:creationId xmlns="" xmlns:a16="http://schemas.microsoft.com/office/drawing/2014/main" id="{033A042E-5C45-4C62-8A23-3C82E72ED3F5}"/>
              </a:ext>
            </a:extLst>
          </p:cNvPr>
          <p:cNvSpPr/>
          <p:nvPr/>
        </p:nvSpPr>
        <p:spPr>
          <a:xfrm>
            <a:off x="1110221" y="5114148"/>
            <a:ext cx="10200835" cy="1159367"/>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Il corrispettivo per il trasporto del bagaglio del passeggero è compreso, nei limiti di peso e di volume, nel prezzo di passaggio</a:t>
            </a:r>
          </a:p>
          <a:p>
            <a:pPr algn="ctr"/>
            <a:endParaRPr lang="it-IT" sz="2000" dirty="0">
              <a:solidFill>
                <a:schemeClr val="tx1"/>
              </a:solidFill>
              <a:latin typeface="Times New Roman" panose="02020603050405020304" pitchFamily="18" charset="0"/>
              <a:cs typeface="Times New Roman" panose="02020603050405020304" pitchFamily="18" charset="0"/>
            </a:endParaRPr>
          </a:p>
        </p:txBody>
      </p:sp>
      <p:sp>
        <p:nvSpPr>
          <p:cNvPr id="6" name="Freccia in giù 5">
            <a:extLst>
              <a:ext uri="{FF2B5EF4-FFF2-40B4-BE49-F238E27FC236}">
                <a16:creationId xmlns="" xmlns:a16="http://schemas.microsoft.com/office/drawing/2014/main" id="{7D09314A-A26B-4777-B3C6-F69E2DE8E63E}"/>
              </a:ext>
            </a:extLst>
          </p:cNvPr>
          <p:cNvSpPr/>
          <p:nvPr/>
        </p:nvSpPr>
        <p:spPr>
          <a:xfrm>
            <a:off x="4130046" y="3075581"/>
            <a:ext cx="569844" cy="169312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722237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4EB9DE3E-5D6B-4EEC-974E-3FD8C7D7BA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2658265D-246B-480D-9BA0-805CA7E7120E}"/>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691F903B-3814-4408-BB19-61F1E1A456F4}"/>
              </a:ext>
            </a:extLst>
          </p:cNvPr>
          <p:cNvSpPr/>
          <p:nvPr/>
        </p:nvSpPr>
        <p:spPr>
          <a:xfrm>
            <a:off x="775465" y="1619241"/>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Forma del contratto </a:t>
            </a:r>
          </a:p>
        </p:txBody>
      </p:sp>
      <p:sp>
        <p:nvSpPr>
          <p:cNvPr id="6" name="Rettangolo con angoli arrotondati 5">
            <a:extLst>
              <a:ext uri="{FF2B5EF4-FFF2-40B4-BE49-F238E27FC236}">
                <a16:creationId xmlns="" xmlns:a16="http://schemas.microsoft.com/office/drawing/2014/main" id="{2D2E491E-C30C-4D1D-9A02-7E02F42AFD2F}"/>
              </a:ext>
            </a:extLst>
          </p:cNvPr>
          <p:cNvSpPr/>
          <p:nvPr/>
        </p:nvSpPr>
        <p:spPr>
          <a:xfrm>
            <a:off x="6175393" y="1364778"/>
            <a:ext cx="5638707" cy="4662289"/>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i="1" dirty="0">
                <a:solidFill>
                  <a:schemeClr val="tx1"/>
                </a:solidFill>
                <a:latin typeface="Times New Roman" panose="02020603050405020304" pitchFamily="18" charset="0"/>
                <a:cs typeface="Times New Roman" panose="02020603050405020304" pitchFamily="18" charset="0"/>
              </a:rPr>
              <a:t>«Il contratto di trasporto di persone deve essere </a:t>
            </a:r>
            <a:r>
              <a:rPr lang="it-IT" sz="2400" i="1" u="sng" dirty="0">
                <a:solidFill>
                  <a:schemeClr val="tx1"/>
                </a:solidFill>
                <a:latin typeface="Times New Roman" panose="02020603050405020304" pitchFamily="18" charset="0"/>
                <a:cs typeface="Times New Roman" panose="02020603050405020304" pitchFamily="18" charset="0"/>
              </a:rPr>
              <a:t>provato per iscritto</a:t>
            </a:r>
            <a:r>
              <a:rPr lang="it-IT" sz="2400" i="1" dirty="0">
                <a:solidFill>
                  <a:schemeClr val="tx1"/>
                </a:solidFill>
                <a:latin typeface="Times New Roman" panose="02020603050405020304" pitchFamily="18" charset="0"/>
                <a:cs typeface="Times New Roman" panose="02020603050405020304" pitchFamily="18" charset="0"/>
              </a:rPr>
              <a:t>, tranne che si tratti di trasporto su navi minori di stazza lorda non superiore alle dieci tonnellate, se a propulsione meccanica, o alle venticinque in ogni altro caso.</a:t>
            </a:r>
          </a:p>
          <a:p>
            <a:pPr algn="ctr"/>
            <a:endParaRPr lang="it-IT" sz="2400" i="1" dirty="0">
              <a:solidFill>
                <a:schemeClr val="tx1"/>
              </a:solidFill>
              <a:latin typeface="Times New Roman" panose="02020603050405020304" pitchFamily="18" charset="0"/>
              <a:cs typeface="Times New Roman" panose="02020603050405020304" pitchFamily="18" charset="0"/>
            </a:endParaRPr>
          </a:p>
          <a:p>
            <a:pPr algn="ctr"/>
            <a:r>
              <a:rPr lang="it-IT" sz="2400" i="1" u="sng" dirty="0">
                <a:solidFill>
                  <a:schemeClr val="tx1"/>
                </a:solidFill>
                <a:latin typeface="Times New Roman" panose="02020603050405020304" pitchFamily="18" charset="0"/>
                <a:cs typeface="Times New Roman" panose="02020603050405020304" pitchFamily="18" charset="0"/>
              </a:rPr>
              <a:t>Tuttavia il biglietto di passaggio rilasciato dal vettore fa prova della conclusione del contratto per il viaggio indicato nel biglietto stesso</a:t>
            </a:r>
            <a:r>
              <a:rPr lang="it-IT" sz="2400" i="1" dirty="0">
                <a:solidFill>
                  <a:schemeClr val="tx1"/>
                </a:solidFill>
                <a:latin typeface="Times New Roman" panose="02020603050405020304" pitchFamily="18" charset="0"/>
                <a:cs typeface="Times New Roman" panose="02020603050405020304" pitchFamily="18" charset="0"/>
              </a:rPr>
              <a:t>»</a:t>
            </a:r>
          </a:p>
        </p:txBody>
      </p:sp>
      <p:sp>
        <p:nvSpPr>
          <p:cNvPr id="7" name="Rettangolo con angoli arrotondati 6">
            <a:extLst>
              <a:ext uri="{FF2B5EF4-FFF2-40B4-BE49-F238E27FC236}">
                <a16:creationId xmlns="" xmlns:a16="http://schemas.microsoft.com/office/drawing/2014/main" id="{B22A8A39-6C45-4BB8-A451-4023A4D9C096}"/>
              </a:ext>
            </a:extLst>
          </p:cNvPr>
          <p:cNvSpPr/>
          <p:nvPr/>
        </p:nvSpPr>
        <p:spPr>
          <a:xfrm>
            <a:off x="1424856" y="2599904"/>
            <a:ext cx="2974900" cy="146436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Art. 396 del Codice della Navigazione </a:t>
            </a:r>
          </a:p>
        </p:txBody>
      </p:sp>
      <p:pic>
        <p:nvPicPr>
          <p:cNvPr id="1026" name="Picture 2" descr="Risultati immagini per penna stilografica">
            <a:extLst>
              <a:ext uri="{FF2B5EF4-FFF2-40B4-BE49-F238E27FC236}">
                <a16:creationId xmlns="" xmlns:a16="http://schemas.microsoft.com/office/drawing/2014/main" id="{87AC259D-4CA7-436A-BBB7-A450DA18D9F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31166" y="4326213"/>
            <a:ext cx="2569092" cy="2315403"/>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409413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2FBCBBF1-A585-4552-AC77-CB43DA680E0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AB2B7535-93F8-4D71-AD98-0197B6BF3BA8}"/>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18C18B85-6F33-46E7-8EE6-E38DF75AF809}"/>
              </a:ext>
            </a:extLst>
          </p:cNvPr>
          <p:cNvSpPr/>
          <p:nvPr/>
        </p:nvSpPr>
        <p:spPr>
          <a:xfrm>
            <a:off x="3546625" y="1362696"/>
            <a:ext cx="6105913" cy="1073425"/>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411: trasporto del bagaglio registrato </a:t>
            </a:r>
          </a:p>
        </p:txBody>
      </p:sp>
      <p:sp>
        <p:nvSpPr>
          <p:cNvPr id="6" name="Rettangolo con angoli arrotondati 5">
            <a:extLst>
              <a:ext uri="{FF2B5EF4-FFF2-40B4-BE49-F238E27FC236}">
                <a16:creationId xmlns="" xmlns:a16="http://schemas.microsoft.com/office/drawing/2014/main" id="{95DAEDE4-841E-47A4-914F-4511413D0636}"/>
              </a:ext>
            </a:extLst>
          </p:cNvPr>
          <p:cNvSpPr/>
          <p:nvPr/>
        </p:nvSpPr>
        <p:spPr>
          <a:xfrm>
            <a:off x="1307006" y="4682368"/>
            <a:ext cx="10200835" cy="199223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«Per il bagaglio eccedente i limiti previsti dall'articolo precedente il vettore, su richiesta del passeggero, è tenuto a compilare, in duplice esemplare, un bollettino con l'indicazione del luogo e della data di emissione, del luogo di partenza e di quello di destinazione, del proprio nome e domicilio, del numero e del peso dei colli, dell'eventuale valore </a:t>
            </a:r>
          </a:p>
          <a:p>
            <a:pPr algn="ctr"/>
            <a:r>
              <a:rPr lang="it-IT" sz="2000" i="1" dirty="0">
                <a:solidFill>
                  <a:schemeClr val="tx1"/>
                </a:solidFill>
                <a:latin typeface="Times New Roman" panose="02020603050405020304" pitchFamily="18" charset="0"/>
                <a:cs typeface="Times New Roman" panose="02020603050405020304" pitchFamily="18" charset="0"/>
              </a:rPr>
              <a:t>dichiarato e del prezzo di trasporto. </a:t>
            </a:r>
          </a:p>
          <a:p>
            <a:pPr algn="ctr"/>
            <a:r>
              <a:rPr lang="it-IT" sz="2000" i="1" dirty="0">
                <a:solidFill>
                  <a:schemeClr val="tx1"/>
                </a:solidFill>
                <a:latin typeface="Times New Roman" panose="02020603050405020304" pitchFamily="18" charset="0"/>
                <a:cs typeface="Times New Roman" panose="02020603050405020304" pitchFamily="18" charset="0"/>
              </a:rPr>
              <a:t>Un esemplare del bollettino firmato dal vettore è consegnato al passeggero»</a:t>
            </a:r>
          </a:p>
        </p:txBody>
      </p:sp>
      <p:pic>
        <p:nvPicPr>
          <p:cNvPr id="7" name="Picture 2" descr="Risultati immagini per bagagli">
            <a:extLst>
              <a:ext uri="{FF2B5EF4-FFF2-40B4-BE49-F238E27FC236}">
                <a16:creationId xmlns="" xmlns:a16="http://schemas.microsoft.com/office/drawing/2014/main" id="{A62DF964-F1EC-482B-9F4A-A7A486CB8BA7}"/>
              </a:ext>
            </a:extLst>
          </p:cNvPr>
          <p:cNvPicPr>
            <a:picLocks noChangeAspect="1" noChangeArrowheads="1"/>
          </p:cNvPicPr>
          <p:nvPr/>
        </p:nvPicPr>
        <p:blipFill>
          <a:blip r:embed="rId3">
            <a:duotone>
              <a:prstClr val="black"/>
              <a:schemeClr val="accent2">
                <a:tint val="45000"/>
                <a:satMod val="400000"/>
              </a:schemeClr>
            </a:duotone>
            <a:extLst>
              <a:ext uri="{28A0092B-C50C-407E-A947-70E740481C1C}">
                <a14:useLocalDpi xmlns:a14="http://schemas.microsoft.com/office/drawing/2010/main" val="0"/>
              </a:ext>
            </a:extLst>
          </a:blip>
          <a:srcRect/>
          <a:stretch>
            <a:fillRect/>
          </a:stretch>
        </p:blipFill>
        <p:spPr bwMode="auto">
          <a:xfrm>
            <a:off x="948295" y="2330995"/>
            <a:ext cx="3744065" cy="199584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Freccia circolare a sinistra 1">
            <a:extLst>
              <a:ext uri="{FF2B5EF4-FFF2-40B4-BE49-F238E27FC236}">
                <a16:creationId xmlns="" xmlns:a16="http://schemas.microsoft.com/office/drawing/2014/main" id="{256D9D80-B0D9-4ECD-A151-A05BB22A98EC}"/>
              </a:ext>
            </a:extLst>
          </p:cNvPr>
          <p:cNvSpPr/>
          <p:nvPr/>
        </p:nvSpPr>
        <p:spPr>
          <a:xfrm rot="20828580">
            <a:off x="9248653" y="2082057"/>
            <a:ext cx="1176692" cy="2909119"/>
          </a:xfrm>
          <a:prstGeom prst="curvedLeftArrow">
            <a:avLst>
              <a:gd name="adj1" fmla="val 25000"/>
              <a:gd name="adj2" fmla="val 50000"/>
              <a:gd name="adj3" fmla="val 583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358459759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F664FE7B-0315-4084-B850-617DEAE3372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64F96D79-5D38-4783-9D76-452DDBC71D45}"/>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9A2B4192-DEB1-4E66-B827-4DB08660BB7A}"/>
              </a:ext>
            </a:extLst>
          </p:cNvPr>
          <p:cNvSpPr/>
          <p:nvPr/>
        </p:nvSpPr>
        <p:spPr>
          <a:xfrm>
            <a:off x="3043042" y="1524887"/>
            <a:ext cx="6105913" cy="1073425"/>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Art. 412: responsabilità del vettore</a:t>
            </a:r>
          </a:p>
        </p:txBody>
      </p:sp>
      <p:sp>
        <p:nvSpPr>
          <p:cNvPr id="6" name="Rettangolo con angoli arrotondati 5">
            <a:extLst>
              <a:ext uri="{FF2B5EF4-FFF2-40B4-BE49-F238E27FC236}">
                <a16:creationId xmlns="" xmlns:a16="http://schemas.microsoft.com/office/drawing/2014/main" id="{174D8F68-C7CC-42A8-AF72-7D6C1BB67280}"/>
              </a:ext>
            </a:extLst>
          </p:cNvPr>
          <p:cNvSpPr/>
          <p:nvPr/>
        </p:nvSpPr>
        <p:spPr>
          <a:xfrm>
            <a:off x="830254" y="3717412"/>
            <a:ext cx="10706089" cy="3024684"/>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«Il vettore è responsabile, entro il limite massimo di lire dodicimila per chilogrammo o della maggiore cifra risultante dalla dichiarazione di valore, della perdita e delle avarie del bagaglio, che gli è stato consegnato chiuso, se non prova che la perdita o le avarie sono derivate da causa a lui non imputabile. </a:t>
            </a:r>
          </a:p>
          <a:p>
            <a:pPr algn="ctr"/>
            <a:r>
              <a:rPr lang="it-IT" sz="2000" i="1" dirty="0">
                <a:solidFill>
                  <a:schemeClr val="tx1"/>
                </a:solidFill>
                <a:latin typeface="Times New Roman" panose="02020603050405020304" pitchFamily="18" charset="0"/>
                <a:cs typeface="Times New Roman" panose="02020603050405020304" pitchFamily="18" charset="0"/>
              </a:rPr>
              <a:t>La perdita o le avarie devono essere fatte constatare, a pena di decadenza, al momento della riconsegna, se trattasi di perdita o di avarie apparenti, ovvero entro tre giorni, se trattasi di perdita o di avarie non apparenti. </a:t>
            </a:r>
          </a:p>
          <a:p>
            <a:pPr algn="ctr"/>
            <a:r>
              <a:rPr lang="it-IT" sz="2000" i="1" dirty="0">
                <a:solidFill>
                  <a:schemeClr val="tx1"/>
                </a:solidFill>
                <a:latin typeface="Times New Roman" panose="02020603050405020304" pitchFamily="18" charset="0"/>
                <a:cs typeface="Times New Roman" panose="02020603050405020304" pitchFamily="18" charset="0"/>
              </a:rPr>
              <a:t>Per i bagagli e gli oggetti non consegnati al vettore, questi non è responsabile della perdita o delle avarie, se non quando il passeggero provi che le stesse sono state determinate da causa imputabile al vettore»</a:t>
            </a:r>
          </a:p>
        </p:txBody>
      </p:sp>
      <p:sp>
        <p:nvSpPr>
          <p:cNvPr id="7" name="Freccia in giù 6">
            <a:extLst>
              <a:ext uri="{FF2B5EF4-FFF2-40B4-BE49-F238E27FC236}">
                <a16:creationId xmlns="" xmlns:a16="http://schemas.microsoft.com/office/drawing/2014/main" id="{C29831F9-785E-4A3E-8D1B-A48C928C9597}"/>
              </a:ext>
            </a:extLst>
          </p:cNvPr>
          <p:cNvSpPr/>
          <p:nvPr/>
        </p:nvSpPr>
        <p:spPr>
          <a:xfrm>
            <a:off x="5784572" y="2737637"/>
            <a:ext cx="622852" cy="84045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3669252557"/>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5B661C1E-08FA-424D-9583-48627397ABC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EA80DECB-05CF-4C9A-9A4D-BC38506BDEED}"/>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6" name="Rettangolo con angoli arrotondati 5">
            <a:extLst>
              <a:ext uri="{FF2B5EF4-FFF2-40B4-BE49-F238E27FC236}">
                <a16:creationId xmlns="" xmlns:a16="http://schemas.microsoft.com/office/drawing/2014/main" id="{792267F3-DA46-43AE-9C79-54A78D75B5AE}"/>
              </a:ext>
            </a:extLst>
          </p:cNvPr>
          <p:cNvSpPr/>
          <p:nvPr/>
        </p:nvSpPr>
        <p:spPr>
          <a:xfrm>
            <a:off x="843181" y="1661706"/>
            <a:ext cx="6105913" cy="92884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Trasporto gratuito ed amichevole</a:t>
            </a:r>
          </a:p>
        </p:txBody>
      </p:sp>
      <p:sp>
        <p:nvSpPr>
          <p:cNvPr id="7" name="Rettangolo con angoli arrotondati 6">
            <a:extLst>
              <a:ext uri="{FF2B5EF4-FFF2-40B4-BE49-F238E27FC236}">
                <a16:creationId xmlns="" xmlns:a16="http://schemas.microsoft.com/office/drawing/2014/main" id="{BDAEC0A6-AC30-49FA-B916-BE3966814A77}"/>
              </a:ext>
            </a:extLst>
          </p:cNvPr>
          <p:cNvSpPr/>
          <p:nvPr/>
        </p:nvSpPr>
        <p:spPr>
          <a:xfrm>
            <a:off x="8310781" y="1707059"/>
            <a:ext cx="3563166" cy="928844"/>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Art. 415 </a:t>
            </a:r>
            <a:r>
              <a:rPr lang="it-IT" sz="2000" i="1" dirty="0">
                <a:solidFill>
                  <a:schemeClr val="tx1"/>
                </a:solidFill>
                <a:latin typeface="Times New Roman" panose="02020603050405020304" pitchFamily="18" charset="0"/>
                <a:cs typeface="Times New Roman" panose="02020603050405020304" pitchFamily="18" charset="0"/>
              </a:rPr>
              <a:t>«Non sono derogabili a favore del vettore gli articoli 409; 412 a 414»</a:t>
            </a:r>
          </a:p>
        </p:txBody>
      </p:sp>
      <p:sp>
        <p:nvSpPr>
          <p:cNvPr id="8" name="Freccia in giù 7">
            <a:extLst>
              <a:ext uri="{FF2B5EF4-FFF2-40B4-BE49-F238E27FC236}">
                <a16:creationId xmlns="" xmlns:a16="http://schemas.microsoft.com/office/drawing/2014/main" id="{3347861D-8C47-4162-BAA2-319416645543}"/>
              </a:ext>
            </a:extLst>
          </p:cNvPr>
          <p:cNvSpPr/>
          <p:nvPr/>
        </p:nvSpPr>
        <p:spPr>
          <a:xfrm rot="16200000">
            <a:off x="7090170" y="1850115"/>
            <a:ext cx="622852" cy="6427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9" name="Rettangolo con angoli arrotondati 8">
            <a:extLst>
              <a:ext uri="{FF2B5EF4-FFF2-40B4-BE49-F238E27FC236}">
                <a16:creationId xmlns="" xmlns:a16="http://schemas.microsoft.com/office/drawing/2014/main" id="{517B24B7-F46C-4CD0-B491-BFDBF05BAB1A}"/>
              </a:ext>
            </a:extLst>
          </p:cNvPr>
          <p:cNvSpPr/>
          <p:nvPr/>
        </p:nvSpPr>
        <p:spPr>
          <a:xfrm>
            <a:off x="995582" y="4432560"/>
            <a:ext cx="10200835" cy="152746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Non sono derogabili a favore del vettore le disposizioni  in relazione alla responsabilità per morte e lesioni personali del passeggero, per perdita o avaria del bagaglio </a:t>
            </a:r>
          </a:p>
          <a:p>
            <a:pPr algn="ctr"/>
            <a:r>
              <a:rPr lang="it-IT" sz="2000" dirty="0">
                <a:solidFill>
                  <a:schemeClr val="tx1"/>
                </a:solidFill>
                <a:latin typeface="Times New Roman" panose="02020603050405020304" pitchFamily="18" charset="0"/>
                <a:cs typeface="Times New Roman" panose="02020603050405020304" pitchFamily="18" charset="0"/>
              </a:rPr>
              <a:t>e per danni derivati da trasporto amichevole</a:t>
            </a:r>
          </a:p>
        </p:txBody>
      </p:sp>
      <p:sp>
        <p:nvSpPr>
          <p:cNvPr id="10" name="Freccia in giù 9">
            <a:extLst>
              <a:ext uri="{FF2B5EF4-FFF2-40B4-BE49-F238E27FC236}">
                <a16:creationId xmlns="" xmlns:a16="http://schemas.microsoft.com/office/drawing/2014/main" id="{787F05BE-CF52-4496-B15F-2E0C41E3C01E}"/>
              </a:ext>
            </a:extLst>
          </p:cNvPr>
          <p:cNvSpPr/>
          <p:nvPr/>
        </p:nvSpPr>
        <p:spPr>
          <a:xfrm>
            <a:off x="3584711" y="2753013"/>
            <a:ext cx="622852" cy="135197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834328865"/>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ccia circolare a destra 1">
            <a:extLst>
              <a:ext uri="{FF2B5EF4-FFF2-40B4-BE49-F238E27FC236}">
                <a16:creationId xmlns="" xmlns:a16="http://schemas.microsoft.com/office/drawing/2014/main" id="{B2C7F32B-BF44-4FFF-B0C3-AF536055B22D}"/>
              </a:ext>
            </a:extLst>
          </p:cNvPr>
          <p:cNvSpPr/>
          <p:nvPr/>
        </p:nvSpPr>
        <p:spPr>
          <a:xfrm>
            <a:off x="604818" y="3528305"/>
            <a:ext cx="869686" cy="1926152"/>
          </a:xfrm>
          <a:prstGeom prst="curvedRightArrow">
            <a:avLst>
              <a:gd name="adj1" fmla="val 25000"/>
              <a:gd name="adj2" fmla="val 50000"/>
              <a:gd name="adj3" fmla="val 630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 xmlns:a16="http://schemas.microsoft.com/office/drawing/2014/main" id="{0F735A7D-B063-4A16-8862-BB3249629B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85F0BE8A-C5E5-4686-BFA4-4E61CC238311}"/>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87C0A99D-3DDB-4AF1-911E-BCF38E4AB3BD}"/>
              </a:ext>
            </a:extLst>
          </p:cNvPr>
          <p:cNvSpPr/>
          <p:nvPr/>
        </p:nvSpPr>
        <p:spPr>
          <a:xfrm>
            <a:off x="869686" y="1524888"/>
            <a:ext cx="6432262" cy="2141668"/>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Convenzione di Atene 1974</a:t>
            </a:r>
          </a:p>
          <a:p>
            <a:pPr algn="ctr"/>
            <a:r>
              <a:rPr lang="it-IT" sz="3200" b="1" dirty="0">
                <a:solidFill>
                  <a:schemeClr val="tx1"/>
                </a:solidFill>
                <a:latin typeface="Times New Roman" panose="02020603050405020304" pitchFamily="18" charset="0"/>
                <a:cs typeface="Times New Roman" panose="02020603050405020304" pitchFamily="18" charset="0"/>
              </a:rPr>
              <a:t>(PAL 1974) </a:t>
            </a:r>
          </a:p>
        </p:txBody>
      </p:sp>
      <p:sp>
        <p:nvSpPr>
          <p:cNvPr id="7" name="Rettangolo con angoli arrotondati 6">
            <a:extLst>
              <a:ext uri="{FF2B5EF4-FFF2-40B4-BE49-F238E27FC236}">
                <a16:creationId xmlns="" xmlns:a16="http://schemas.microsoft.com/office/drawing/2014/main" id="{53EBDC31-7BB7-44BD-81EB-930C365923B3}"/>
              </a:ext>
            </a:extLst>
          </p:cNvPr>
          <p:cNvSpPr/>
          <p:nvPr/>
        </p:nvSpPr>
        <p:spPr>
          <a:xfrm>
            <a:off x="1511356" y="4491381"/>
            <a:ext cx="10200835" cy="192615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Applicazione laddove si sia in presenza di un </a:t>
            </a:r>
            <a:r>
              <a:rPr lang="it-IT" sz="2000" i="1" dirty="0">
                <a:solidFill>
                  <a:schemeClr val="tx1"/>
                </a:solidFill>
                <a:latin typeface="Times New Roman" panose="02020603050405020304" pitchFamily="18" charset="0"/>
                <a:cs typeface="Times New Roman" panose="02020603050405020304" pitchFamily="18" charset="0"/>
              </a:rPr>
              <a:t>«</a:t>
            </a:r>
            <a:r>
              <a:rPr lang="it-IT" sz="2000" i="1" dirty="0" err="1">
                <a:solidFill>
                  <a:schemeClr val="tx1"/>
                </a:solidFill>
                <a:latin typeface="Times New Roman" panose="02020603050405020304" pitchFamily="18" charset="0"/>
                <a:cs typeface="Times New Roman" panose="02020603050405020304" pitchFamily="18" charset="0"/>
              </a:rPr>
              <a:t>contract</a:t>
            </a:r>
            <a:r>
              <a:rPr lang="it-IT" sz="2000" i="1" dirty="0">
                <a:solidFill>
                  <a:schemeClr val="tx1"/>
                </a:solidFill>
                <a:latin typeface="Times New Roman" panose="02020603050405020304" pitchFamily="18" charset="0"/>
                <a:cs typeface="Times New Roman" panose="02020603050405020304" pitchFamily="18" charset="0"/>
              </a:rPr>
              <a:t> of </a:t>
            </a:r>
            <a:r>
              <a:rPr lang="it-IT" sz="2000" i="1" dirty="0" err="1">
                <a:solidFill>
                  <a:schemeClr val="tx1"/>
                </a:solidFill>
                <a:latin typeface="Times New Roman" panose="02020603050405020304" pitchFamily="18" charset="0"/>
                <a:cs typeface="Times New Roman" panose="02020603050405020304" pitchFamily="18" charset="0"/>
              </a:rPr>
              <a:t>carriage</a:t>
            </a:r>
            <a:r>
              <a:rPr lang="it-IT" sz="2000" dirty="0">
                <a:solidFill>
                  <a:schemeClr val="tx1"/>
                </a:solidFill>
                <a:latin typeface="Times New Roman" panose="02020603050405020304" pitchFamily="18" charset="0"/>
                <a:cs typeface="Times New Roman" panose="02020603050405020304" pitchFamily="18" charset="0"/>
              </a:rPr>
              <a:t>», </a:t>
            </a:r>
          </a:p>
          <a:p>
            <a:pPr algn="ctr"/>
            <a:r>
              <a:rPr lang="it-IT" sz="2000" dirty="0">
                <a:solidFill>
                  <a:schemeClr val="tx1"/>
                </a:solidFill>
                <a:latin typeface="Times New Roman" panose="02020603050405020304" pitchFamily="18" charset="0"/>
                <a:cs typeface="Times New Roman" panose="02020603050405020304" pitchFamily="18" charset="0"/>
              </a:rPr>
              <a:t>in una fattispecie di «</a:t>
            </a:r>
            <a:r>
              <a:rPr lang="it-IT" sz="2000" i="1" dirty="0" err="1">
                <a:solidFill>
                  <a:schemeClr val="tx1"/>
                </a:solidFill>
                <a:latin typeface="Times New Roman" panose="02020603050405020304" pitchFamily="18" charset="0"/>
                <a:cs typeface="Times New Roman" panose="02020603050405020304" pitchFamily="18" charset="0"/>
              </a:rPr>
              <a:t>international</a:t>
            </a:r>
            <a:r>
              <a:rPr lang="it-IT" sz="2000" i="1" dirty="0">
                <a:solidFill>
                  <a:schemeClr val="tx1"/>
                </a:solidFill>
                <a:latin typeface="Times New Roman" panose="02020603050405020304" pitchFamily="18" charset="0"/>
                <a:cs typeface="Times New Roman" panose="02020603050405020304" pitchFamily="18" charset="0"/>
              </a:rPr>
              <a:t> </a:t>
            </a:r>
            <a:r>
              <a:rPr lang="it-IT" sz="2000" i="1" dirty="0" err="1">
                <a:solidFill>
                  <a:schemeClr val="tx1"/>
                </a:solidFill>
                <a:latin typeface="Times New Roman" panose="02020603050405020304" pitchFamily="18" charset="0"/>
                <a:cs typeface="Times New Roman" panose="02020603050405020304" pitchFamily="18" charset="0"/>
              </a:rPr>
              <a:t>carriage</a:t>
            </a:r>
            <a:r>
              <a:rPr lang="it-IT" sz="2000" dirty="0">
                <a:solidFill>
                  <a:schemeClr val="tx1"/>
                </a:solidFill>
                <a:latin typeface="Times New Roman" panose="02020603050405020304" pitchFamily="18" charset="0"/>
                <a:cs typeface="Times New Roman" panose="02020603050405020304" pitchFamily="18" charset="0"/>
              </a:rPr>
              <a:t>»</a:t>
            </a:r>
          </a:p>
        </p:txBody>
      </p:sp>
      <p:sp>
        <p:nvSpPr>
          <p:cNvPr id="8" name="Rettangolo con angoli arrotondati 5">
            <a:extLst>
              <a:ext uri="{FF2B5EF4-FFF2-40B4-BE49-F238E27FC236}">
                <a16:creationId xmlns="" xmlns:a16="http://schemas.microsoft.com/office/drawing/2014/main" id="{818B57A3-5DC0-4158-91EB-F704DDD600A5}"/>
              </a:ext>
            </a:extLst>
          </p:cNvPr>
          <p:cNvSpPr/>
          <p:nvPr/>
        </p:nvSpPr>
        <p:spPr>
          <a:xfrm>
            <a:off x="7039766" y="1984624"/>
            <a:ext cx="4133009" cy="104058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Convenzione relativa al trasporto dei passeggeri e del relativo bagaglio</a:t>
            </a:r>
          </a:p>
          <a:p>
            <a:pPr algn="ctr"/>
            <a:r>
              <a:rPr lang="it-IT" sz="2000" dirty="0">
                <a:solidFill>
                  <a:schemeClr val="tx1"/>
                </a:solidFill>
                <a:latin typeface="Times New Roman" panose="02020603050405020304" pitchFamily="18" charset="0"/>
                <a:cs typeface="Times New Roman" panose="02020603050405020304" pitchFamily="18" charset="0"/>
              </a:rPr>
              <a:t>via mare</a:t>
            </a:r>
          </a:p>
        </p:txBody>
      </p:sp>
    </p:spTree>
    <p:extLst>
      <p:ext uri="{BB962C8B-B14F-4D97-AF65-F5344CB8AC3E}">
        <p14:creationId xmlns:p14="http://schemas.microsoft.com/office/powerpoint/2010/main" val="62481847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ccia circolare a destra 1">
            <a:extLst>
              <a:ext uri="{FF2B5EF4-FFF2-40B4-BE49-F238E27FC236}">
                <a16:creationId xmlns="" xmlns:a16="http://schemas.microsoft.com/office/drawing/2014/main" id="{B2C7F32B-BF44-4FFF-B0C3-AF536055B22D}"/>
              </a:ext>
            </a:extLst>
          </p:cNvPr>
          <p:cNvSpPr/>
          <p:nvPr/>
        </p:nvSpPr>
        <p:spPr>
          <a:xfrm>
            <a:off x="604818" y="3528305"/>
            <a:ext cx="869686" cy="1926152"/>
          </a:xfrm>
          <a:prstGeom prst="curvedRightArrow">
            <a:avLst>
              <a:gd name="adj1" fmla="val 25000"/>
              <a:gd name="adj2" fmla="val 50000"/>
              <a:gd name="adj3" fmla="val 630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 xmlns:a16="http://schemas.microsoft.com/office/drawing/2014/main" id="{0F735A7D-B063-4A16-8862-BB3249629B4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85F0BE8A-C5E5-4686-BFA4-4E61CC238311}"/>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87C0A99D-3DDB-4AF1-911E-BCF38E4AB3BD}"/>
              </a:ext>
            </a:extLst>
          </p:cNvPr>
          <p:cNvSpPr/>
          <p:nvPr/>
        </p:nvSpPr>
        <p:spPr>
          <a:xfrm>
            <a:off x="869686" y="1524888"/>
            <a:ext cx="6432262" cy="2141668"/>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Il regime di responsabilità disposto nella Convenzione di Atene (Protocollo di Londra 2002) </a:t>
            </a:r>
          </a:p>
        </p:txBody>
      </p:sp>
      <p:sp>
        <p:nvSpPr>
          <p:cNvPr id="6" name="Rettangolo con angoli arrotondati 5">
            <a:extLst>
              <a:ext uri="{FF2B5EF4-FFF2-40B4-BE49-F238E27FC236}">
                <a16:creationId xmlns="" xmlns:a16="http://schemas.microsoft.com/office/drawing/2014/main" id="{818B57A3-5DC0-4158-91EB-F704DDD600A5}"/>
              </a:ext>
            </a:extLst>
          </p:cNvPr>
          <p:cNvSpPr/>
          <p:nvPr/>
        </p:nvSpPr>
        <p:spPr>
          <a:xfrm>
            <a:off x="7053620" y="1167206"/>
            <a:ext cx="4133009" cy="104058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mancata ratifica italiana del testo della Convenzione nella sua versione originaria</a:t>
            </a:r>
          </a:p>
        </p:txBody>
      </p:sp>
      <p:sp>
        <p:nvSpPr>
          <p:cNvPr id="7" name="Rettangolo con angoli arrotondati 6">
            <a:extLst>
              <a:ext uri="{FF2B5EF4-FFF2-40B4-BE49-F238E27FC236}">
                <a16:creationId xmlns="" xmlns:a16="http://schemas.microsoft.com/office/drawing/2014/main" id="{53EBDC31-7BB7-44BD-81EB-930C365923B3}"/>
              </a:ext>
            </a:extLst>
          </p:cNvPr>
          <p:cNvSpPr/>
          <p:nvPr/>
        </p:nvSpPr>
        <p:spPr>
          <a:xfrm>
            <a:off x="1511356" y="4491381"/>
            <a:ext cx="10200835" cy="192615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Ipotesi di responsabilità oggettiva</a:t>
            </a:r>
            <a:r>
              <a:rPr lang="it-IT" sz="2000" dirty="0">
                <a:solidFill>
                  <a:schemeClr val="tx1"/>
                </a:solidFill>
                <a:latin typeface="Times New Roman" panose="02020603050405020304" pitchFamily="18" charset="0"/>
                <a:cs typeface="Times New Roman" panose="02020603050405020304" pitchFamily="18" charset="0"/>
              </a:rPr>
              <a:t>, che opera fino alla concorrenza di un primo livello di limitazione del risarcimento. Il vettore può liberarsi solo dando la prova che l’incidente sia dovuto ad una delle cause di cui all’articolo 3: atti di guerra, ostilità, guerra civile, insurrezioni o fenomeni naturali, ovvero derivazione integrale da un atto od omissione finalizzati a provocare l’evento posto in essere da un terzo estraneo</a:t>
            </a:r>
          </a:p>
        </p:txBody>
      </p:sp>
    </p:spTree>
    <p:extLst>
      <p:ext uri="{BB962C8B-B14F-4D97-AF65-F5344CB8AC3E}">
        <p14:creationId xmlns:p14="http://schemas.microsoft.com/office/powerpoint/2010/main" val="234427357"/>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ccia circolare a destra 6">
            <a:extLst>
              <a:ext uri="{FF2B5EF4-FFF2-40B4-BE49-F238E27FC236}">
                <a16:creationId xmlns="" xmlns:a16="http://schemas.microsoft.com/office/drawing/2014/main" id="{B50905B5-0029-4C96-8AE9-C217913739C2}"/>
              </a:ext>
            </a:extLst>
          </p:cNvPr>
          <p:cNvSpPr/>
          <p:nvPr/>
        </p:nvSpPr>
        <p:spPr>
          <a:xfrm>
            <a:off x="604818" y="3528305"/>
            <a:ext cx="869686" cy="1926152"/>
          </a:xfrm>
          <a:prstGeom prst="curvedRightArrow">
            <a:avLst>
              <a:gd name="adj1" fmla="val 25000"/>
              <a:gd name="adj2" fmla="val 50000"/>
              <a:gd name="adj3" fmla="val 630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 xmlns:a16="http://schemas.microsoft.com/office/drawing/2014/main" id="{7FE77BDC-9EE4-47A2-B8C5-083B542490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8FE1AB4A-2890-4EAE-A2A0-3326FC6A3920}"/>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94C42CBA-9FCB-4790-81FD-C79243C934BD}"/>
              </a:ext>
            </a:extLst>
          </p:cNvPr>
          <p:cNvSpPr/>
          <p:nvPr/>
        </p:nvSpPr>
        <p:spPr>
          <a:xfrm>
            <a:off x="869686" y="1524888"/>
            <a:ext cx="6432262" cy="2141668"/>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Il regime di responsabilità disposto nella Convenzione di Atene (Protocollo di Londra 2002) </a:t>
            </a:r>
          </a:p>
        </p:txBody>
      </p:sp>
      <p:sp>
        <p:nvSpPr>
          <p:cNvPr id="6" name="Rettangolo con angoli arrotondati 5">
            <a:extLst>
              <a:ext uri="{FF2B5EF4-FFF2-40B4-BE49-F238E27FC236}">
                <a16:creationId xmlns="" xmlns:a16="http://schemas.microsoft.com/office/drawing/2014/main" id="{BA32E3B8-4ABF-4C40-9137-75976ABBAC5E}"/>
              </a:ext>
            </a:extLst>
          </p:cNvPr>
          <p:cNvSpPr/>
          <p:nvPr/>
        </p:nvSpPr>
        <p:spPr>
          <a:xfrm>
            <a:off x="1474504" y="4464877"/>
            <a:ext cx="10200835" cy="192615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Per danni ulteriori, e fino ad un limite di 400.00 DSP, </a:t>
            </a:r>
            <a:r>
              <a:rPr lang="it-IT" sz="2000" dirty="0">
                <a:solidFill>
                  <a:schemeClr val="tx1"/>
                </a:solidFill>
                <a:latin typeface="Times New Roman" panose="02020603050405020304" pitchFamily="18" charset="0"/>
                <a:cs typeface="Times New Roman" panose="02020603050405020304" pitchFamily="18" charset="0"/>
              </a:rPr>
              <a:t>il vettore può dare prova liberatoria dell’incidente all’origine del danno in assenza di condotta a lui riconducibile a livello di colpa o negligenza. Il medesimo regime è valido nei casi di responsabilità per i danni ai bagagli non consegnati che derivino da </a:t>
            </a:r>
            <a:r>
              <a:rPr lang="it-IT" sz="2000" i="1" dirty="0" err="1">
                <a:solidFill>
                  <a:schemeClr val="tx1"/>
                </a:solidFill>
                <a:latin typeface="Times New Roman" panose="02020603050405020304" pitchFamily="18" charset="0"/>
                <a:cs typeface="Times New Roman" panose="02020603050405020304" pitchFamily="18" charset="0"/>
              </a:rPr>
              <a:t>shipping</a:t>
            </a:r>
            <a:r>
              <a:rPr lang="it-IT" sz="2000" i="1" dirty="0">
                <a:solidFill>
                  <a:schemeClr val="tx1"/>
                </a:solidFill>
                <a:latin typeface="Times New Roman" panose="02020603050405020304" pitchFamily="18" charset="0"/>
                <a:cs typeface="Times New Roman" panose="02020603050405020304" pitchFamily="18" charset="0"/>
              </a:rPr>
              <a:t> </a:t>
            </a:r>
            <a:r>
              <a:rPr lang="it-IT" sz="2000" i="1" dirty="0" err="1">
                <a:solidFill>
                  <a:schemeClr val="tx1"/>
                </a:solidFill>
                <a:latin typeface="Times New Roman" panose="02020603050405020304" pitchFamily="18" charset="0"/>
                <a:cs typeface="Times New Roman" panose="02020603050405020304" pitchFamily="18" charset="0"/>
              </a:rPr>
              <a:t>incident</a:t>
            </a:r>
            <a:endParaRPr lang="it-IT" sz="2000" i="1" dirty="0">
              <a:solidFill>
                <a:schemeClr val="tx1"/>
              </a:solidFill>
              <a:latin typeface="Times New Roman" panose="02020603050405020304" pitchFamily="18" charset="0"/>
              <a:cs typeface="Times New Roman" panose="02020603050405020304" pitchFamily="18" charset="0"/>
            </a:endParaRPr>
          </a:p>
        </p:txBody>
      </p:sp>
      <p:sp>
        <p:nvSpPr>
          <p:cNvPr id="8" name="Rettangolo con angoli arrotondati 5">
            <a:extLst>
              <a:ext uri="{FF2B5EF4-FFF2-40B4-BE49-F238E27FC236}">
                <a16:creationId xmlns="" xmlns:a16="http://schemas.microsoft.com/office/drawing/2014/main" id="{818B57A3-5DC0-4158-91EB-F704DDD600A5}"/>
              </a:ext>
            </a:extLst>
          </p:cNvPr>
          <p:cNvSpPr/>
          <p:nvPr/>
        </p:nvSpPr>
        <p:spPr>
          <a:xfrm>
            <a:off x="7542330" y="3609944"/>
            <a:ext cx="4133009" cy="104058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La dottrina ritiene che il passeggero danneggiato debba dimostrare la natura dell’accadimento lesivo</a:t>
            </a:r>
          </a:p>
        </p:txBody>
      </p:sp>
    </p:spTree>
    <p:extLst>
      <p:ext uri="{BB962C8B-B14F-4D97-AF65-F5344CB8AC3E}">
        <p14:creationId xmlns:p14="http://schemas.microsoft.com/office/powerpoint/2010/main" val="1980947561"/>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ccia circolare a destra 6">
            <a:extLst>
              <a:ext uri="{FF2B5EF4-FFF2-40B4-BE49-F238E27FC236}">
                <a16:creationId xmlns="" xmlns:a16="http://schemas.microsoft.com/office/drawing/2014/main" id="{9A98533E-5846-4114-B938-4877C52ECBC1}"/>
              </a:ext>
            </a:extLst>
          </p:cNvPr>
          <p:cNvSpPr/>
          <p:nvPr/>
        </p:nvSpPr>
        <p:spPr>
          <a:xfrm>
            <a:off x="604818" y="3528305"/>
            <a:ext cx="869686" cy="1926152"/>
          </a:xfrm>
          <a:prstGeom prst="curvedRightArrow">
            <a:avLst>
              <a:gd name="adj1" fmla="val 25000"/>
              <a:gd name="adj2" fmla="val 50000"/>
              <a:gd name="adj3" fmla="val 630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 xmlns:a16="http://schemas.microsoft.com/office/drawing/2014/main" id="{D0A77821-D1B2-4C56-A793-A74954A830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D51BED32-24A8-4EEF-AC19-6E3288CA4397}"/>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E986E3BD-2BF7-4EF7-86FD-E0C5A29E11BE}"/>
              </a:ext>
            </a:extLst>
          </p:cNvPr>
          <p:cNvSpPr/>
          <p:nvPr/>
        </p:nvSpPr>
        <p:spPr>
          <a:xfrm>
            <a:off x="869686" y="1524888"/>
            <a:ext cx="6432262" cy="2141668"/>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Il regime di responsabilità disposto nella Convenzione di Atene (Protocollo di Londra 2002) </a:t>
            </a:r>
          </a:p>
        </p:txBody>
      </p:sp>
      <p:sp>
        <p:nvSpPr>
          <p:cNvPr id="6" name="Rettangolo con angoli arrotondati 5">
            <a:extLst>
              <a:ext uri="{FF2B5EF4-FFF2-40B4-BE49-F238E27FC236}">
                <a16:creationId xmlns="" xmlns:a16="http://schemas.microsoft.com/office/drawing/2014/main" id="{E0581B85-F8B8-4C1D-8268-A5CF0248EE52}"/>
              </a:ext>
            </a:extLst>
          </p:cNvPr>
          <p:cNvSpPr/>
          <p:nvPr/>
        </p:nvSpPr>
        <p:spPr>
          <a:xfrm>
            <a:off x="1567269" y="4566327"/>
            <a:ext cx="10200835" cy="192615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Il Protocollo del 2002 ha, comunque, elevato </a:t>
            </a:r>
          </a:p>
          <a:p>
            <a:pPr algn="ctr"/>
            <a:r>
              <a:rPr lang="it-IT" sz="2000" dirty="0">
                <a:solidFill>
                  <a:schemeClr val="tx1"/>
                </a:solidFill>
                <a:latin typeface="Times New Roman" panose="02020603050405020304" pitchFamily="18" charset="0"/>
                <a:cs typeface="Times New Roman" panose="02020603050405020304" pitchFamily="18" charset="0"/>
              </a:rPr>
              <a:t>il limite per i danni alle persone a 400.000 DSP</a:t>
            </a:r>
          </a:p>
        </p:txBody>
      </p:sp>
    </p:spTree>
    <p:extLst>
      <p:ext uri="{BB962C8B-B14F-4D97-AF65-F5344CB8AC3E}">
        <p14:creationId xmlns:p14="http://schemas.microsoft.com/office/powerpoint/2010/main" val="30506101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ccia circolare a destra 6">
            <a:extLst>
              <a:ext uri="{FF2B5EF4-FFF2-40B4-BE49-F238E27FC236}">
                <a16:creationId xmlns="" xmlns:a16="http://schemas.microsoft.com/office/drawing/2014/main" id="{9A98533E-5846-4114-B938-4877C52ECBC1}"/>
              </a:ext>
            </a:extLst>
          </p:cNvPr>
          <p:cNvSpPr/>
          <p:nvPr/>
        </p:nvSpPr>
        <p:spPr>
          <a:xfrm>
            <a:off x="604818" y="3528305"/>
            <a:ext cx="869686" cy="1926152"/>
          </a:xfrm>
          <a:prstGeom prst="curvedRightArrow">
            <a:avLst>
              <a:gd name="adj1" fmla="val 25000"/>
              <a:gd name="adj2" fmla="val 50000"/>
              <a:gd name="adj3" fmla="val 630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 xmlns:a16="http://schemas.microsoft.com/office/drawing/2014/main" id="{D0A77821-D1B2-4C56-A793-A74954A830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D51BED32-24A8-4EEF-AC19-6E3288CA4397}"/>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E986E3BD-2BF7-4EF7-86FD-E0C5A29E11BE}"/>
              </a:ext>
            </a:extLst>
          </p:cNvPr>
          <p:cNvSpPr/>
          <p:nvPr/>
        </p:nvSpPr>
        <p:spPr>
          <a:xfrm>
            <a:off x="869686" y="1524888"/>
            <a:ext cx="6432262" cy="2141668"/>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Il regime di responsabilità disposto nella Convenzione di Atene (Protocollo di Londra 2002) </a:t>
            </a:r>
          </a:p>
        </p:txBody>
      </p:sp>
      <p:sp>
        <p:nvSpPr>
          <p:cNvPr id="6" name="Rettangolo con angoli arrotondati 5">
            <a:extLst>
              <a:ext uri="{FF2B5EF4-FFF2-40B4-BE49-F238E27FC236}">
                <a16:creationId xmlns="" xmlns:a16="http://schemas.microsoft.com/office/drawing/2014/main" id="{E0581B85-F8B8-4C1D-8268-A5CF0248EE52}"/>
              </a:ext>
            </a:extLst>
          </p:cNvPr>
          <p:cNvSpPr/>
          <p:nvPr/>
        </p:nvSpPr>
        <p:spPr>
          <a:xfrm>
            <a:off x="1567269" y="4566327"/>
            <a:ext cx="10200835" cy="192615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Clausola di non partecipazione: con riferimento alla responsabilità del vettore per i danni da morte o lesioni personali del passeggero, gli Stati contraenti possono introdurre limiti più elevati, oppure un regime di responsabilità illimitato</a:t>
            </a:r>
          </a:p>
        </p:txBody>
      </p:sp>
    </p:spTree>
    <p:extLst>
      <p:ext uri="{BB962C8B-B14F-4D97-AF65-F5344CB8AC3E}">
        <p14:creationId xmlns:p14="http://schemas.microsoft.com/office/powerpoint/2010/main" val="13281018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ccia circolare a destra 6">
            <a:extLst>
              <a:ext uri="{FF2B5EF4-FFF2-40B4-BE49-F238E27FC236}">
                <a16:creationId xmlns="" xmlns:a16="http://schemas.microsoft.com/office/drawing/2014/main" id="{D5273C2D-8C16-4D56-8047-0E3BF414EA38}"/>
              </a:ext>
            </a:extLst>
          </p:cNvPr>
          <p:cNvSpPr/>
          <p:nvPr/>
        </p:nvSpPr>
        <p:spPr>
          <a:xfrm>
            <a:off x="604818" y="3528305"/>
            <a:ext cx="869686" cy="1926152"/>
          </a:xfrm>
          <a:prstGeom prst="curvedRightArrow">
            <a:avLst>
              <a:gd name="adj1" fmla="val 25000"/>
              <a:gd name="adj2" fmla="val 50000"/>
              <a:gd name="adj3" fmla="val 630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 xmlns:a16="http://schemas.microsoft.com/office/drawing/2014/main" id="{0E9A0669-A2E6-40D3-8404-E0A1F663E9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AF704DAB-E99B-4742-8670-2103363AD32B}"/>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9DC797F6-12B6-42BA-B320-9C2D6207F55C}"/>
              </a:ext>
            </a:extLst>
          </p:cNvPr>
          <p:cNvSpPr/>
          <p:nvPr/>
        </p:nvSpPr>
        <p:spPr>
          <a:xfrm>
            <a:off x="869686" y="1524888"/>
            <a:ext cx="6432262" cy="2141668"/>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Il regime di responsabilità disposto nella Convenzione di Atene (Protocollo di Londra 2002) </a:t>
            </a:r>
          </a:p>
        </p:txBody>
      </p:sp>
      <p:sp>
        <p:nvSpPr>
          <p:cNvPr id="6" name="Rettangolo con angoli arrotondati 5">
            <a:extLst>
              <a:ext uri="{FF2B5EF4-FFF2-40B4-BE49-F238E27FC236}">
                <a16:creationId xmlns="" xmlns:a16="http://schemas.microsoft.com/office/drawing/2014/main" id="{B9D6334D-5DB1-46BF-833B-6A56CCB513E8}"/>
              </a:ext>
            </a:extLst>
          </p:cNvPr>
          <p:cNvSpPr/>
          <p:nvPr/>
        </p:nvSpPr>
        <p:spPr>
          <a:xfrm>
            <a:off x="1580521" y="4370036"/>
            <a:ext cx="10200835" cy="192615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La Convenzione prevede che il </a:t>
            </a:r>
            <a:r>
              <a:rPr lang="it-IT" sz="2000">
                <a:solidFill>
                  <a:schemeClr val="tx1"/>
                </a:solidFill>
                <a:latin typeface="Times New Roman" panose="02020603050405020304" pitchFamily="18" charset="0"/>
                <a:cs typeface="Times New Roman" panose="02020603050405020304" pitchFamily="18" charset="0"/>
              </a:rPr>
              <a:t>vettore decada </a:t>
            </a:r>
            <a:r>
              <a:rPr lang="it-IT" sz="2000" dirty="0">
                <a:solidFill>
                  <a:schemeClr val="tx1"/>
                </a:solidFill>
                <a:latin typeface="Times New Roman" panose="02020603050405020304" pitchFamily="18" charset="0"/>
                <a:cs typeface="Times New Roman" panose="02020603050405020304" pitchFamily="18" charset="0"/>
              </a:rPr>
              <a:t>dalla limitazione della propria responsabilità laddove sia provato che il danno è stato determinato da un atto o da un comportamento omissivo posto in essere dal vettore stesso ai fini di causare lo stesso danno, ovvero temerariamente essendo consapevole del danno che ne </a:t>
            </a:r>
            <a:r>
              <a:rPr lang="it-IT" sz="2000">
                <a:solidFill>
                  <a:schemeClr val="tx1"/>
                </a:solidFill>
                <a:latin typeface="Times New Roman" panose="02020603050405020304" pitchFamily="18" charset="0"/>
                <a:cs typeface="Times New Roman" panose="02020603050405020304" pitchFamily="18" charset="0"/>
              </a:rPr>
              <a:t>sarebbe derivato</a:t>
            </a:r>
            <a:endParaRPr lang="it-IT"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5990193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ccia circolare a destra 6">
            <a:extLst>
              <a:ext uri="{FF2B5EF4-FFF2-40B4-BE49-F238E27FC236}">
                <a16:creationId xmlns="" xmlns:a16="http://schemas.microsoft.com/office/drawing/2014/main" id="{D5273C2D-8C16-4D56-8047-0E3BF414EA38}"/>
              </a:ext>
            </a:extLst>
          </p:cNvPr>
          <p:cNvSpPr/>
          <p:nvPr/>
        </p:nvSpPr>
        <p:spPr>
          <a:xfrm>
            <a:off x="604818" y="3528305"/>
            <a:ext cx="869686" cy="1926152"/>
          </a:xfrm>
          <a:prstGeom prst="curvedRightArrow">
            <a:avLst>
              <a:gd name="adj1" fmla="val 25000"/>
              <a:gd name="adj2" fmla="val 50000"/>
              <a:gd name="adj3" fmla="val 630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 xmlns:a16="http://schemas.microsoft.com/office/drawing/2014/main" id="{0E9A0669-A2E6-40D3-8404-E0A1F663E9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AF704DAB-E99B-4742-8670-2103363AD32B}"/>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9DC797F6-12B6-42BA-B320-9C2D6207F55C}"/>
              </a:ext>
            </a:extLst>
          </p:cNvPr>
          <p:cNvSpPr/>
          <p:nvPr/>
        </p:nvSpPr>
        <p:spPr>
          <a:xfrm>
            <a:off x="869685" y="1524888"/>
            <a:ext cx="7571949" cy="2141668"/>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Assicurazione o garanzia obbligatoria per i danni derivanti da morte o lesioni personali del passeggero - Convenzione di Atene (Protocollo di Londra 2002) </a:t>
            </a:r>
          </a:p>
        </p:txBody>
      </p:sp>
      <p:sp>
        <p:nvSpPr>
          <p:cNvPr id="6" name="Rettangolo con angoli arrotondati 5">
            <a:extLst>
              <a:ext uri="{FF2B5EF4-FFF2-40B4-BE49-F238E27FC236}">
                <a16:creationId xmlns="" xmlns:a16="http://schemas.microsoft.com/office/drawing/2014/main" id="{B9D6334D-5DB1-46BF-833B-6A56CCB513E8}"/>
              </a:ext>
            </a:extLst>
          </p:cNvPr>
          <p:cNvSpPr/>
          <p:nvPr/>
        </p:nvSpPr>
        <p:spPr>
          <a:xfrm>
            <a:off x="1580521" y="4370036"/>
            <a:ext cx="10200835" cy="192615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dirty="0">
                <a:solidFill>
                  <a:schemeClr val="tx1"/>
                </a:solidFill>
                <a:latin typeface="Times New Roman" panose="02020603050405020304" pitchFamily="18" charset="0"/>
                <a:cs typeface="Times New Roman" panose="02020603050405020304" pitchFamily="18" charset="0"/>
              </a:rPr>
              <a:t>Elemento di novità!</a:t>
            </a:r>
          </a:p>
        </p:txBody>
      </p:sp>
    </p:spTree>
    <p:extLst>
      <p:ext uri="{BB962C8B-B14F-4D97-AF65-F5344CB8AC3E}">
        <p14:creationId xmlns:p14="http://schemas.microsoft.com/office/powerpoint/2010/main" val="24487922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93FD505C-EED8-4CC8-9A45-F6DB80A9153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74682683-6EBC-4DE4-A2A0-F297E5E68DE7}"/>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9CB3C909-87B3-4AF3-806A-3CEFAABCC82C}"/>
              </a:ext>
            </a:extLst>
          </p:cNvPr>
          <p:cNvSpPr/>
          <p:nvPr/>
        </p:nvSpPr>
        <p:spPr>
          <a:xfrm>
            <a:off x="775465" y="1619241"/>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Il vettore </a:t>
            </a:r>
          </a:p>
        </p:txBody>
      </p:sp>
      <p:sp>
        <p:nvSpPr>
          <p:cNvPr id="6" name="Rettangolo con angoli arrotondati 5">
            <a:extLst>
              <a:ext uri="{FF2B5EF4-FFF2-40B4-BE49-F238E27FC236}">
                <a16:creationId xmlns="" xmlns:a16="http://schemas.microsoft.com/office/drawing/2014/main" id="{7E52C742-7E11-4C72-8858-091F71544994}"/>
              </a:ext>
            </a:extLst>
          </p:cNvPr>
          <p:cNvSpPr/>
          <p:nvPr/>
        </p:nvSpPr>
        <p:spPr>
          <a:xfrm>
            <a:off x="6281410" y="1619241"/>
            <a:ext cx="5638707" cy="3644544"/>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È tenuto a predisporre la nave in </a:t>
            </a:r>
            <a:r>
              <a:rPr lang="it-IT" sz="2000" u="sng" dirty="0">
                <a:solidFill>
                  <a:schemeClr val="tx1"/>
                </a:solidFill>
                <a:latin typeface="Times New Roman" panose="02020603050405020304" pitchFamily="18" charset="0"/>
                <a:cs typeface="Times New Roman" panose="02020603050405020304" pitchFamily="18" charset="0"/>
              </a:rPr>
              <a:t>condizione di navigabilità e di fornirla di tutto quanto necessario al trasferimento</a:t>
            </a:r>
            <a:r>
              <a:rPr lang="it-IT" sz="2000" dirty="0">
                <a:solidFill>
                  <a:schemeClr val="tx1"/>
                </a:solidFill>
                <a:latin typeface="Times New Roman" panose="02020603050405020304" pitchFamily="18" charset="0"/>
                <a:cs typeface="Times New Roman" panose="02020603050405020304" pitchFamily="18" charset="0"/>
              </a:rPr>
              <a:t>. Oltre al trasferimento dello stesso passeggero, egli deve </a:t>
            </a:r>
            <a:r>
              <a:rPr lang="it-IT" sz="2000" u="sng" dirty="0">
                <a:solidFill>
                  <a:schemeClr val="tx1"/>
                </a:solidFill>
                <a:latin typeface="Times New Roman" panose="02020603050405020304" pitchFamily="18" charset="0"/>
                <a:cs typeface="Times New Roman" panose="02020603050405020304" pitchFamily="18" charset="0"/>
              </a:rPr>
              <a:t>curare l’incolumità del soggetto</a:t>
            </a:r>
            <a:r>
              <a:rPr lang="it-IT" sz="2000" dirty="0">
                <a:solidFill>
                  <a:schemeClr val="tx1"/>
                </a:solidFill>
                <a:latin typeface="Times New Roman" panose="02020603050405020304" pitchFamily="18" charset="0"/>
                <a:cs typeface="Times New Roman" panose="02020603050405020304" pitchFamily="18" charset="0"/>
              </a:rPr>
              <a:t>, facendo sì che arrivi a destinazione sano e salvo. Inoltre, </a:t>
            </a:r>
            <a:r>
              <a:rPr lang="it-IT" sz="2000" u="sng" dirty="0">
                <a:solidFill>
                  <a:schemeClr val="tx1"/>
                </a:solidFill>
                <a:latin typeface="Times New Roman" panose="02020603050405020304" pitchFamily="18" charset="0"/>
                <a:cs typeface="Times New Roman" panose="02020603050405020304" pitchFamily="18" charset="0"/>
              </a:rPr>
              <a:t>il vettore assume l’obbligazione di trasportare il bagaglio compreso nel prezzo del passaggio</a:t>
            </a:r>
            <a:r>
              <a:rPr lang="it-IT" sz="2000" dirty="0">
                <a:solidFill>
                  <a:schemeClr val="tx1"/>
                </a:solidFill>
                <a:latin typeface="Times New Roman" panose="02020603050405020304" pitchFamily="18" charset="0"/>
                <a:cs typeface="Times New Roman" panose="02020603050405020304" pitchFamily="18" charset="0"/>
              </a:rPr>
              <a:t> («bagaglio non registrato»). </a:t>
            </a:r>
          </a:p>
        </p:txBody>
      </p:sp>
      <p:sp>
        <p:nvSpPr>
          <p:cNvPr id="8" name="Rettangolo con angoli arrotondati 7">
            <a:extLst>
              <a:ext uri="{FF2B5EF4-FFF2-40B4-BE49-F238E27FC236}">
                <a16:creationId xmlns="" xmlns:a16="http://schemas.microsoft.com/office/drawing/2014/main" id="{51ACACDB-3A88-48F6-ADCC-BD3CA90BB23A}"/>
              </a:ext>
            </a:extLst>
          </p:cNvPr>
          <p:cNvSpPr/>
          <p:nvPr/>
        </p:nvSpPr>
        <p:spPr>
          <a:xfrm>
            <a:off x="5473283" y="5004973"/>
            <a:ext cx="4379476" cy="163664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Diverso è il «bagaglio registrato», quello che eccede la franchigia e per il quale il passeggero è tenuto a pagare un corrispettivo</a:t>
            </a:r>
          </a:p>
        </p:txBody>
      </p:sp>
      <p:sp>
        <p:nvSpPr>
          <p:cNvPr id="9" name="Rettangolo con angoli arrotondati 8">
            <a:extLst>
              <a:ext uri="{FF2B5EF4-FFF2-40B4-BE49-F238E27FC236}">
                <a16:creationId xmlns="" xmlns:a16="http://schemas.microsoft.com/office/drawing/2014/main" id="{E436932C-2DBA-420B-816B-8E5C3E697AC4}"/>
              </a:ext>
            </a:extLst>
          </p:cNvPr>
          <p:cNvSpPr/>
          <p:nvPr/>
        </p:nvSpPr>
        <p:spPr>
          <a:xfrm>
            <a:off x="1093807" y="3858661"/>
            <a:ext cx="4379476" cy="1636643"/>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È tenuto ad una serie di </a:t>
            </a:r>
            <a:r>
              <a:rPr lang="it-IT" sz="2000" u="sng" dirty="0">
                <a:solidFill>
                  <a:schemeClr val="tx1"/>
                </a:solidFill>
                <a:latin typeface="Times New Roman" panose="02020603050405020304" pitchFamily="18" charset="0"/>
                <a:cs typeface="Times New Roman" panose="02020603050405020304" pitchFamily="18" charset="0"/>
              </a:rPr>
              <a:t>prestazioni accessorie rilevanti</a:t>
            </a:r>
            <a:r>
              <a:rPr lang="it-IT" sz="2000" dirty="0">
                <a:solidFill>
                  <a:schemeClr val="tx1"/>
                </a:solidFill>
                <a:latin typeface="Times New Roman" panose="02020603050405020304" pitchFamily="18" charset="0"/>
                <a:cs typeface="Times New Roman" panose="02020603050405020304" pitchFamily="18" charset="0"/>
              </a:rPr>
              <a:t>. Nei viaggi di una certa durata deve offrire al passeggero vitto e spazio adeguato nel quale lo stesso possa soggiornare</a:t>
            </a:r>
          </a:p>
        </p:txBody>
      </p:sp>
      <p:sp>
        <p:nvSpPr>
          <p:cNvPr id="2" name="Freccia circolare a destra 1">
            <a:extLst>
              <a:ext uri="{FF2B5EF4-FFF2-40B4-BE49-F238E27FC236}">
                <a16:creationId xmlns="" xmlns:a16="http://schemas.microsoft.com/office/drawing/2014/main" id="{54F2BD9F-F128-4064-B5C4-BFFDA174662C}"/>
              </a:ext>
            </a:extLst>
          </p:cNvPr>
          <p:cNvSpPr/>
          <p:nvPr/>
        </p:nvSpPr>
        <p:spPr>
          <a:xfrm>
            <a:off x="298386" y="2643074"/>
            <a:ext cx="954157" cy="1495219"/>
          </a:xfrm>
          <a:prstGeom prst="curvedRightArrow">
            <a:avLst>
              <a:gd name="adj1" fmla="val 25000"/>
              <a:gd name="adj2" fmla="val 50000"/>
              <a:gd name="adj3" fmla="val 6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7" name="Freccia circolare in giù 6">
            <a:extLst>
              <a:ext uri="{FF2B5EF4-FFF2-40B4-BE49-F238E27FC236}">
                <a16:creationId xmlns="" xmlns:a16="http://schemas.microsoft.com/office/drawing/2014/main" id="{397B8B3F-5D21-489D-B911-71E01785D0C6}"/>
              </a:ext>
            </a:extLst>
          </p:cNvPr>
          <p:cNvSpPr/>
          <p:nvPr/>
        </p:nvSpPr>
        <p:spPr>
          <a:xfrm>
            <a:off x="5244551" y="1221374"/>
            <a:ext cx="1702897" cy="715618"/>
          </a:xfrm>
          <a:prstGeom prst="curvedDownArrow">
            <a:avLst>
              <a:gd name="adj1" fmla="val 25000"/>
              <a:gd name="adj2" fmla="val 50000"/>
              <a:gd name="adj3" fmla="val 5833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75270678"/>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ccia circolare a destra 6">
            <a:extLst>
              <a:ext uri="{FF2B5EF4-FFF2-40B4-BE49-F238E27FC236}">
                <a16:creationId xmlns="" xmlns:a16="http://schemas.microsoft.com/office/drawing/2014/main" id="{D5273C2D-8C16-4D56-8047-0E3BF414EA38}"/>
              </a:ext>
            </a:extLst>
          </p:cNvPr>
          <p:cNvSpPr/>
          <p:nvPr/>
        </p:nvSpPr>
        <p:spPr>
          <a:xfrm>
            <a:off x="604818" y="3528305"/>
            <a:ext cx="869686" cy="1926152"/>
          </a:xfrm>
          <a:prstGeom prst="curvedRightArrow">
            <a:avLst>
              <a:gd name="adj1" fmla="val 25000"/>
              <a:gd name="adj2" fmla="val 50000"/>
              <a:gd name="adj3" fmla="val 630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 xmlns:a16="http://schemas.microsoft.com/office/drawing/2014/main" id="{0E9A0669-A2E6-40D3-8404-E0A1F663E9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AF704DAB-E99B-4742-8670-2103363AD32B}"/>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9DC797F6-12B6-42BA-B320-9C2D6207F55C}"/>
              </a:ext>
            </a:extLst>
          </p:cNvPr>
          <p:cNvSpPr/>
          <p:nvPr/>
        </p:nvSpPr>
        <p:spPr>
          <a:xfrm>
            <a:off x="869685" y="1524888"/>
            <a:ext cx="10666657" cy="148569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Assicurazione o garanzia obbligatoria per i danni derivanti da morte o lesioni personali del passeggero - Convenzione di Atene (Protocollo di Londra 2002) </a:t>
            </a:r>
          </a:p>
        </p:txBody>
      </p:sp>
      <p:sp>
        <p:nvSpPr>
          <p:cNvPr id="6" name="Rettangolo con angoli arrotondati 5">
            <a:extLst>
              <a:ext uri="{FF2B5EF4-FFF2-40B4-BE49-F238E27FC236}">
                <a16:creationId xmlns="" xmlns:a16="http://schemas.microsoft.com/office/drawing/2014/main" id="{B9D6334D-5DB1-46BF-833B-6A56CCB513E8}"/>
              </a:ext>
            </a:extLst>
          </p:cNvPr>
          <p:cNvSpPr/>
          <p:nvPr/>
        </p:nvSpPr>
        <p:spPr>
          <a:xfrm>
            <a:off x="1580521" y="3528305"/>
            <a:ext cx="10200835" cy="2842591"/>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b="1" dirty="0">
                <a:solidFill>
                  <a:schemeClr val="tx1"/>
                </a:solidFill>
                <a:latin typeface="Times New Roman" panose="02020603050405020304" pitchFamily="18" charset="0"/>
                <a:cs typeface="Times New Roman" panose="02020603050405020304" pitchFamily="18" charset="0"/>
              </a:rPr>
              <a:t>Articolo 4 </a:t>
            </a:r>
            <a:r>
              <a:rPr lang="it-IT" sz="2000" b="1" i="1" dirty="0">
                <a:solidFill>
                  <a:schemeClr val="tx1"/>
                </a:solidFill>
                <a:latin typeface="Times New Roman" panose="02020603050405020304" pitchFamily="18" charset="0"/>
                <a:cs typeface="Times New Roman" panose="02020603050405020304" pitchFamily="18" charset="0"/>
              </a:rPr>
              <a:t>bis</a:t>
            </a:r>
            <a:r>
              <a:rPr lang="it-IT" sz="2000" b="1" dirty="0">
                <a:solidFill>
                  <a:schemeClr val="tx1"/>
                </a:solidFill>
                <a:latin typeface="Times New Roman" panose="02020603050405020304" pitchFamily="18" charset="0"/>
                <a:cs typeface="Times New Roman" panose="02020603050405020304" pitchFamily="18" charset="0"/>
              </a:rPr>
              <a:t> - Assicurazione obbligatoria</a:t>
            </a:r>
          </a:p>
          <a:p>
            <a:pPr algn="ctr"/>
            <a:r>
              <a:rPr lang="it-IT" sz="2000" b="1" i="1" dirty="0">
                <a:solidFill>
                  <a:schemeClr val="tx1"/>
                </a:solidFill>
                <a:latin typeface="Times New Roman" panose="02020603050405020304" pitchFamily="18" charset="0"/>
                <a:cs typeface="Times New Roman" panose="02020603050405020304" pitchFamily="18" charset="0"/>
              </a:rPr>
              <a:t>«1. In caso di trasporto di passeggeri a bordo di una nave registrata in</a:t>
            </a:r>
            <a:r>
              <a:rPr lang="it-IT" sz="2000" i="1" dirty="0">
                <a:solidFill>
                  <a:schemeClr val="tx1"/>
                </a:solidFill>
                <a:latin typeface="Times New Roman" panose="02020603050405020304" pitchFamily="18" charset="0"/>
                <a:cs typeface="Times New Roman" panose="02020603050405020304" pitchFamily="18" charset="0"/>
              </a:rPr>
              <a:t> uno Stato contraente e abilitata a trasportare più di dodici passeggeri, e qualora si applichi la presente convenzione, il vettore che esegue realmente la totalità o parte del trasporto è tenuto a sottoscrivere un'assicurazione o altra garanzia finanziaria, quale la garanzia di una banca o di analogo istituto finanziario, a copertura della responsabilità prevista dalla presente convenzione per morte o lesioni personali dei passeggeri. Il limite dell'assicurazione obbligatoria o della garanzia finanziaria non deve essere inferiore a 250 000 unità di conto per passeggero per ogni singolo evento»</a:t>
            </a:r>
          </a:p>
        </p:txBody>
      </p:sp>
    </p:spTree>
    <p:extLst>
      <p:ext uri="{BB962C8B-B14F-4D97-AF65-F5344CB8AC3E}">
        <p14:creationId xmlns:p14="http://schemas.microsoft.com/office/powerpoint/2010/main" val="108556250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ccia circolare a destra 6">
            <a:extLst>
              <a:ext uri="{FF2B5EF4-FFF2-40B4-BE49-F238E27FC236}">
                <a16:creationId xmlns="" xmlns:a16="http://schemas.microsoft.com/office/drawing/2014/main" id="{D5273C2D-8C16-4D56-8047-0E3BF414EA38}"/>
              </a:ext>
            </a:extLst>
          </p:cNvPr>
          <p:cNvSpPr/>
          <p:nvPr/>
        </p:nvSpPr>
        <p:spPr>
          <a:xfrm>
            <a:off x="498801" y="2466038"/>
            <a:ext cx="869686" cy="1926152"/>
          </a:xfrm>
          <a:prstGeom prst="curvedRightArrow">
            <a:avLst>
              <a:gd name="adj1" fmla="val 25000"/>
              <a:gd name="adj2" fmla="val 50000"/>
              <a:gd name="adj3" fmla="val 630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 xmlns:a16="http://schemas.microsoft.com/office/drawing/2014/main" id="{0E9A0669-A2E6-40D3-8404-E0A1F663E9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AF704DAB-E99B-4742-8670-2103363AD32B}"/>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9DC797F6-12B6-42BA-B320-9C2D6207F55C}"/>
              </a:ext>
            </a:extLst>
          </p:cNvPr>
          <p:cNvSpPr/>
          <p:nvPr/>
        </p:nvSpPr>
        <p:spPr>
          <a:xfrm>
            <a:off x="1173948" y="1306671"/>
            <a:ext cx="10666657" cy="148569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Assicurazione o garanzia obbligatoria per i danni derivanti da morte o lesioni personali del passeggero - Convenzione di Atene (Protocollo di Londra 2002) </a:t>
            </a:r>
          </a:p>
        </p:txBody>
      </p:sp>
      <p:sp>
        <p:nvSpPr>
          <p:cNvPr id="6" name="Rettangolo con angoli arrotondati 5">
            <a:extLst>
              <a:ext uri="{FF2B5EF4-FFF2-40B4-BE49-F238E27FC236}">
                <a16:creationId xmlns="" xmlns:a16="http://schemas.microsoft.com/office/drawing/2014/main" id="{B9D6334D-5DB1-46BF-833B-6A56CCB513E8}"/>
              </a:ext>
            </a:extLst>
          </p:cNvPr>
          <p:cNvSpPr/>
          <p:nvPr/>
        </p:nvSpPr>
        <p:spPr>
          <a:xfrm>
            <a:off x="1368487" y="2941502"/>
            <a:ext cx="10666657" cy="3700114"/>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600" dirty="0">
                <a:solidFill>
                  <a:schemeClr val="tx1"/>
                </a:solidFill>
                <a:latin typeface="Times New Roman" panose="02020603050405020304" pitchFamily="18" charset="0"/>
                <a:cs typeface="Times New Roman" panose="02020603050405020304" pitchFamily="18" charset="0"/>
              </a:rPr>
              <a:t>Articolo 4 </a:t>
            </a:r>
            <a:r>
              <a:rPr lang="it-IT" sz="1600" i="1" dirty="0">
                <a:solidFill>
                  <a:schemeClr val="tx1"/>
                </a:solidFill>
                <a:latin typeface="Times New Roman" panose="02020603050405020304" pitchFamily="18" charset="0"/>
                <a:cs typeface="Times New Roman" panose="02020603050405020304" pitchFamily="18" charset="0"/>
              </a:rPr>
              <a:t>bis</a:t>
            </a:r>
            <a:r>
              <a:rPr lang="it-IT" sz="1600" dirty="0">
                <a:solidFill>
                  <a:schemeClr val="tx1"/>
                </a:solidFill>
                <a:latin typeface="Times New Roman" panose="02020603050405020304" pitchFamily="18" charset="0"/>
                <a:cs typeface="Times New Roman" panose="02020603050405020304" pitchFamily="18" charset="0"/>
              </a:rPr>
              <a:t> - Assicurazione obbligatoria</a:t>
            </a:r>
          </a:p>
          <a:p>
            <a:pPr algn="ctr"/>
            <a:r>
              <a:rPr lang="it-IT" sz="1600" i="1" dirty="0">
                <a:solidFill>
                  <a:schemeClr val="tx1"/>
                </a:solidFill>
                <a:latin typeface="Times New Roman" panose="02020603050405020304" pitchFamily="18" charset="0"/>
                <a:cs typeface="Times New Roman" panose="02020603050405020304" pitchFamily="18" charset="0"/>
              </a:rPr>
              <a:t>«2. Una volta che l'autorità competente di uno Stato contraente abbia accertato il rispetto dei requisiti di cui al</a:t>
            </a:r>
          </a:p>
          <a:p>
            <a:pPr algn="ctr"/>
            <a:r>
              <a:rPr lang="it-IT" sz="1600" i="1" dirty="0">
                <a:solidFill>
                  <a:schemeClr val="tx1"/>
                </a:solidFill>
                <a:latin typeface="Times New Roman" panose="02020603050405020304" pitchFamily="18" charset="0"/>
                <a:cs typeface="Times New Roman" panose="02020603050405020304" pitchFamily="18" charset="0"/>
              </a:rPr>
              <a:t>paragrafo 1, ad ogni nave è rilasciato un certificato attestante l'esistenza di un'assicurazione o di una garanzia finanziaria in corso di validità conformemente al disposto della presente convenzione. </a:t>
            </a:r>
          </a:p>
          <a:p>
            <a:pPr algn="ctr"/>
            <a:r>
              <a:rPr lang="it-IT" sz="1600" i="1" dirty="0">
                <a:solidFill>
                  <a:schemeClr val="tx1"/>
                </a:solidFill>
                <a:latin typeface="Times New Roman" panose="02020603050405020304" pitchFamily="18" charset="0"/>
                <a:cs typeface="Times New Roman" panose="02020603050405020304" pitchFamily="18" charset="0"/>
              </a:rPr>
              <a:t>Qualora si tratti di una nave registrata in uno Stato contraente, il certificato è rilasciato o autenticato dall'autorità competente dello Stato di registrazione della nave; qualora si tratti di una nave non registrata in uno Stato contraente, il certificato può essere rilasciato o autenticato dall'autorità competente di qualsiasi Stato contraente. Il certificato deve essere conforme al modello allegato alla presente convenzione e contenere le seguenti informazioni:</a:t>
            </a:r>
          </a:p>
          <a:p>
            <a:pPr algn="ctr"/>
            <a:r>
              <a:rPr lang="it-IT" sz="1600" i="1" dirty="0">
                <a:solidFill>
                  <a:schemeClr val="tx1"/>
                </a:solidFill>
                <a:latin typeface="Times New Roman" panose="02020603050405020304" pitchFamily="18" charset="0"/>
                <a:cs typeface="Times New Roman" panose="02020603050405020304" pitchFamily="18" charset="0"/>
              </a:rPr>
              <a:t>a) nome della nave, lettere o numero di identificazione e porto di registrazione;</a:t>
            </a:r>
          </a:p>
          <a:p>
            <a:pPr algn="ctr"/>
            <a:r>
              <a:rPr lang="it-IT" sz="1600" i="1" dirty="0">
                <a:solidFill>
                  <a:schemeClr val="tx1"/>
                </a:solidFill>
                <a:latin typeface="Times New Roman" panose="02020603050405020304" pitchFamily="18" charset="0"/>
                <a:cs typeface="Times New Roman" panose="02020603050405020304" pitchFamily="18" charset="0"/>
              </a:rPr>
              <a:t>b) nome e sede principale del vettore che esegue realmente la totalità o parte del trasporto;</a:t>
            </a:r>
          </a:p>
          <a:p>
            <a:pPr algn="ctr"/>
            <a:r>
              <a:rPr lang="it-IT" sz="1600" i="1" dirty="0">
                <a:solidFill>
                  <a:schemeClr val="tx1"/>
                </a:solidFill>
                <a:latin typeface="Times New Roman" panose="02020603050405020304" pitchFamily="18" charset="0"/>
                <a:cs typeface="Times New Roman" panose="02020603050405020304" pitchFamily="18" charset="0"/>
              </a:rPr>
              <a:t>c) numero IMO di identificazione della nave;</a:t>
            </a:r>
          </a:p>
          <a:p>
            <a:pPr algn="ctr"/>
            <a:r>
              <a:rPr lang="it-IT" sz="1600" i="1" dirty="0">
                <a:solidFill>
                  <a:schemeClr val="tx1"/>
                </a:solidFill>
                <a:latin typeface="Times New Roman" panose="02020603050405020304" pitchFamily="18" charset="0"/>
                <a:cs typeface="Times New Roman" panose="02020603050405020304" pitchFamily="18" charset="0"/>
              </a:rPr>
              <a:t>d) tipo e durata della garanzia;</a:t>
            </a:r>
          </a:p>
          <a:p>
            <a:pPr algn="ctr"/>
            <a:r>
              <a:rPr lang="it-IT" sz="1600" i="1" dirty="0">
                <a:solidFill>
                  <a:schemeClr val="tx1"/>
                </a:solidFill>
                <a:latin typeface="Times New Roman" panose="02020603050405020304" pitchFamily="18" charset="0"/>
                <a:cs typeface="Times New Roman" panose="02020603050405020304" pitchFamily="18" charset="0"/>
              </a:rPr>
              <a:t>e) nome e luogo della sede principale dell'assicuratore o del garante, ed eventualmente sede presso la quale è stata stipulata l'assicurazione o concessa la garanzia;</a:t>
            </a:r>
          </a:p>
          <a:p>
            <a:pPr algn="ctr"/>
            <a:r>
              <a:rPr lang="it-IT" sz="1600" i="1" dirty="0">
                <a:solidFill>
                  <a:schemeClr val="tx1"/>
                </a:solidFill>
                <a:latin typeface="Times New Roman" panose="02020603050405020304" pitchFamily="18" charset="0"/>
                <a:cs typeface="Times New Roman" panose="02020603050405020304" pitchFamily="18" charset="0"/>
              </a:rPr>
              <a:t>f) periodo di validità del certificato, che non deve superare quello dell'assicurazione o della garanzia»</a:t>
            </a:r>
          </a:p>
        </p:txBody>
      </p:sp>
    </p:spTree>
    <p:extLst>
      <p:ext uri="{BB962C8B-B14F-4D97-AF65-F5344CB8AC3E}">
        <p14:creationId xmlns:p14="http://schemas.microsoft.com/office/powerpoint/2010/main" val="2192792391"/>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ccia circolare a destra 6">
            <a:extLst>
              <a:ext uri="{FF2B5EF4-FFF2-40B4-BE49-F238E27FC236}">
                <a16:creationId xmlns="" xmlns:a16="http://schemas.microsoft.com/office/drawing/2014/main" id="{D5273C2D-8C16-4D56-8047-0E3BF414EA38}"/>
              </a:ext>
            </a:extLst>
          </p:cNvPr>
          <p:cNvSpPr/>
          <p:nvPr/>
        </p:nvSpPr>
        <p:spPr>
          <a:xfrm>
            <a:off x="604818" y="3528305"/>
            <a:ext cx="869686" cy="1926152"/>
          </a:xfrm>
          <a:prstGeom prst="curvedRightArrow">
            <a:avLst>
              <a:gd name="adj1" fmla="val 25000"/>
              <a:gd name="adj2" fmla="val 50000"/>
              <a:gd name="adj3" fmla="val 630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 xmlns:a16="http://schemas.microsoft.com/office/drawing/2014/main" id="{0E9A0669-A2E6-40D3-8404-E0A1F663E9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AF704DAB-E99B-4742-8670-2103363AD32B}"/>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9DC797F6-12B6-42BA-B320-9C2D6207F55C}"/>
              </a:ext>
            </a:extLst>
          </p:cNvPr>
          <p:cNvSpPr/>
          <p:nvPr/>
        </p:nvSpPr>
        <p:spPr>
          <a:xfrm>
            <a:off x="869685" y="1524888"/>
            <a:ext cx="10666657" cy="148569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Assicurazione o garanzia obbligatoria per i danni derivanti da morte o lesioni personali del passeggero - Convenzione di Atene (Protocollo di Londra 2002) </a:t>
            </a:r>
          </a:p>
        </p:txBody>
      </p:sp>
      <p:sp>
        <p:nvSpPr>
          <p:cNvPr id="6" name="Rettangolo con angoli arrotondati 5">
            <a:extLst>
              <a:ext uri="{FF2B5EF4-FFF2-40B4-BE49-F238E27FC236}">
                <a16:creationId xmlns="" xmlns:a16="http://schemas.microsoft.com/office/drawing/2014/main" id="{B9D6334D-5DB1-46BF-833B-6A56CCB513E8}"/>
              </a:ext>
            </a:extLst>
          </p:cNvPr>
          <p:cNvSpPr/>
          <p:nvPr/>
        </p:nvSpPr>
        <p:spPr>
          <a:xfrm>
            <a:off x="1580521" y="3528305"/>
            <a:ext cx="10412696" cy="2842591"/>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Articolo 4 </a:t>
            </a:r>
            <a:r>
              <a:rPr lang="it-IT" sz="2000" i="1" dirty="0">
                <a:solidFill>
                  <a:schemeClr val="tx1"/>
                </a:solidFill>
                <a:latin typeface="Times New Roman" panose="02020603050405020304" pitchFamily="18" charset="0"/>
                <a:cs typeface="Times New Roman" panose="02020603050405020304" pitchFamily="18" charset="0"/>
              </a:rPr>
              <a:t>bis</a:t>
            </a:r>
            <a:r>
              <a:rPr lang="it-IT" sz="2000" dirty="0">
                <a:solidFill>
                  <a:schemeClr val="tx1"/>
                </a:solidFill>
                <a:latin typeface="Times New Roman" panose="02020603050405020304" pitchFamily="18" charset="0"/>
                <a:cs typeface="Times New Roman" panose="02020603050405020304" pitchFamily="18" charset="0"/>
              </a:rPr>
              <a:t> - Assicurazione obbligatoria</a:t>
            </a:r>
          </a:p>
          <a:p>
            <a:pPr algn="ctr"/>
            <a:r>
              <a:rPr lang="it-IT" i="1" dirty="0">
                <a:solidFill>
                  <a:schemeClr val="tx1"/>
                </a:solidFill>
                <a:latin typeface="Times New Roman" panose="02020603050405020304" pitchFamily="18" charset="0"/>
                <a:cs typeface="Times New Roman" panose="02020603050405020304" pitchFamily="18" charset="0"/>
              </a:rPr>
              <a:t>«Le richieste di risarcimento dei danni coperti da assicurazione o altra garanzia finanziaria in virtù del presente articolo possono essere proposte direttamente nei confronti dell'assicuratore o del garante. In questo caso, il limite di responsabilità dell'assicuratore o del garante è l'importo di cui al paragrafo 1, anche qualora il vettore o il vettore di fatto non abbiano diritto alla limitazione della responsabilità. Il convenuto può sollevare le eccezioni (diverse dal fallimento o dalla messa in liquidazione) che sarebbero invocabili dal vettore di cui al paragrafo 1, ai sensi della presente convenzione.</a:t>
            </a:r>
          </a:p>
          <a:p>
            <a:pPr algn="ctr"/>
            <a:r>
              <a:rPr lang="it-IT" i="1" dirty="0">
                <a:solidFill>
                  <a:schemeClr val="tx1"/>
                </a:solidFill>
                <a:latin typeface="Times New Roman" panose="02020603050405020304" pitchFamily="18" charset="0"/>
                <a:cs typeface="Times New Roman" panose="02020603050405020304" pitchFamily="18" charset="0"/>
              </a:rPr>
              <a:t>Il convenuto può inoltre eccepire che il danno è imputabile al comportamento doloso dell'assicurato, ma non può avvalersi di alcun'altra eccezione che sarebbe invocabile nel caso di un'azione dell'assicurato nei suoi confronti. In ogni caso il convenuto ha il diritto di chiamare in giudizio il vettore e il vettore di fatto»</a:t>
            </a:r>
          </a:p>
        </p:txBody>
      </p:sp>
    </p:spTree>
    <p:extLst>
      <p:ext uri="{BB962C8B-B14F-4D97-AF65-F5344CB8AC3E}">
        <p14:creationId xmlns:p14="http://schemas.microsoft.com/office/powerpoint/2010/main" val="561906536"/>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reccia circolare a destra 6">
            <a:extLst>
              <a:ext uri="{FF2B5EF4-FFF2-40B4-BE49-F238E27FC236}">
                <a16:creationId xmlns="" xmlns:a16="http://schemas.microsoft.com/office/drawing/2014/main" id="{D5273C2D-8C16-4D56-8047-0E3BF414EA38}"/>
              </a:ext>
            </a:extLst>
          </p:cNvPr>
          <p:cNvSpPr/>
          <p:nvPr/>
        </p:nvSpPr>
        <p:spPr>
          <a:xfrm>
            <a:off x="604818" y="3528305"/>
            <a:ext cx="869686" cy="1926152"/>
          </a:xfrm>
          <a:prstGeom prst="curvedRightArrow">
            <a:avLst>
              <a:gd name="adj1" fmla="val 25000"/>
              <a:gd name="adj2" fmla="val 50000"/>
              <a:gd name="adj3" fmla="val 6309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3" name="Picture 2" descr="C:\Users\PBell\Desktop\teramo.jpg">
            <a:extLst>
              <a:ext uri="{FF2B5EF4-FFF2-40B4-BE49-F238E27FC236}">
                <a16:creationId xmlns="" xmlns:a16="http://schemas.microsoft.com/office/drawing/2014/main" id="{0E9A0669-A2E6-40D3-8404-E0A1F663E9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AF704DAB-E99B-4742-8670-2103363AD32B}"/>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9DC797F6-12B6-42BA-B320-9C2D6207F55C}"/>
              </a:ext>
            </a:extLst>
          </p:cNvPr>
          <p:cNvSpPr/>
          <p:nvPr/>
        </p:nvSpPr>
        <p:spPr>
          <a:xfrm>
            <a:off x="869685" y="1524888"/>
            <a:ext cx="10666657" cy="148569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Assicurazione o garanzia obbligatoria per i danni derivanti da morte o lesioni personali del passeggero - Convenzione di Atene (Protocollo di Londra 2002) </a:t>
            </a:r>
          </a:p>
        </p:txBody>
      </p:sp>
      <p:sp>
        <p:nvSpPr>
          <p:cNvPr id="6" name="Rettangolo con angoli arrotondati 5">
            <a:extLst>
              <a:ext uri="{FF2B5EF4-FFF2-40B4-BE49-F238E27FC236}">
                <a16:creationId xmlns="" xmlns:a16="http://schemas.microsoft.com/office/drawing/2014/main" id="{B9D6334D-5DB1-46BF-833B-6A56CCB513E8}"/>
              </a:ext>
            </a:extLst>
          </p:cNvPr>
          <p:cNvSpPr/>
          <p:nvPr/>
        </p:nvSpPr>
        <p:spPr>
          <a:xfrm>
            <a:off x="1580521" y="3528305"/>
            <a:ext cx="10200835" cy="2842591"/>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Articolo 4 </a:t>
            </a:r>
            <a:r>
              <a:rPr lang="it-IT" sz="2000" i="1" dirty="0">
                <a:solidFill>
                  <a:schemeClr val="tx1"/>
                </a:solidFill>
                <a:latin typeface="Times New Roman" panose="02020603050405020304" pitchFamily="18" charset="0"/>
                <a:cs typeface="Times New Roman" panose="02020603050405020304" pitchFamily="18" charset="0"/>
              </a:rPr>
              <a:t>bis</a:t>
            </a:r>
            <a:r>
              <a:rPr lang="it-IT" sz="2000" dirty="0">
                <a:solidFill>
                  <a:schemeClr val="tx1"/>
                </a:solidFill>
                <a:latin typeface="Times New Roman" panose="02020603050405020304" pitchFamily="18" charset="0"/>
                <a:cs typeface="Times New Roman" panose="02020603050405020304" pitchFamily="18" charset="0"/>
              </a:rPr>
              <a:t> - Assicurazione obbligatoria</a:t>
            </a:r>
          </a:p>
          <a:p>
            <a:pPr algn="ctr"/>
            <a:r>
              <a:rPr lang="it-IT" sz="2000" i="1" dirty="0">
                <a:solidFill>
                  <a:schemeClr val="tx1"/>
                </a:solidFill>
                <a:latin typeface="Times New Roman" panose="02020603050405020304" pitchFamily="18" charset="0"/>
                <a:cs typeface="Times New Roman" panose="02020603050405020304" pitchFamily="18" charset="0"/>
              </a:rPr>
              <a:t>«Le somme previste a titolo di assicurazione o altra garanzia finanziaria sottoscritta a norma del paragrafo 1 sono destinate esclusivamente a soddisfare le richieste di risarcimento promosse in virtù della presente convenzione; il pagamento di tali somme libera da qualsiasi responsabilità derivante dalla presente convenzione a concorrenza dell'importo corrisposto»</a:t>
            </a:r>
          </a:p>
        </p:txBody>
      </p:sp>
    </p:spTree>
    <p:extLst>
      <p:ext uri="{BB962C8B-B14F-4D97-AF65-F5344CB8AC3E}">
        <p14:creationId xmlns:p14="http://schemas.microsoft.com/office/powerpoint/2010/main" val="2333633240"/>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586DFA5A-60D1-4146-884F-29E443A026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82E0F640-4988-4250-A491-263F70D626BC}"/>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7D0593DB-51EA-4EA7-A69B-28170F6207E3}"/>
              </a:ext>
            </a:extLst>
          </p:cNvPr>
          <p:cNvSpPr/>
          <p:nvPr/>
        </p:nvSpPr>
        <p:spPr>
          <a:xfrm>
            <a:off x="869685" y="1524888"/>
            <a:ext cx="10666657" cy="148569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Il Regolamento (Ce) n. 392/2009</a:t>
            </a:r>
          </a:p>
        </p:txBody>
      </p:sp>
      <p:sp>
        <p:nvSpPr>
          <p:cNvPr id="6" name="Rettangolo con angoli arrotondati 5">
            <a:extLst>
              <a:ext uri="{FF2B5EF4-FFF2-40B4-BE49-F238E27FC236}">
                <a16:creationId xmlns="" xmlns:a16="http://schemas.microsoft.com/office/drawing/2014/main" id="{E713869D-D056-44D4-9BE1-5157D27B20DD}"/>
              </a:ext>
            </a:extLst>
          </p:cNvPr>
          <p:cNvSpPr/>
          <p:nvPr/>
        </p:nvSpPr>
        <p:spPr>
          <a:xfrm>
            <a:off x="1580521" y="3528305"/>
            <a:ext cx="10200835" cy="2842591"/>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smtClean="0">
                <a:solidFill>
                  <a:schemeClr val="tx1"/>
                </a:solidFill>
                <a:latin typeface="Times New Roman" panose="02020603050405020304" pitchFamily="18" charset="0"/>
                <a:cs typeface="Times New Roman" panose="02020603050405020304" pitchFamily="18" charset="0"/>
              </a:rPr>
              <a:t>Ambito di applicazione della Convenzione di Atene, a seguito delle modifiche, si applica:</a:t>
            </a:r>
          </a:p>
          <a:p>
            <a:pPr algn="ctr"/>
            <a:endParaRPr lang="it-IT" sz="2000" dirty="0" smtClean="0">
              <a:solidFill>
                <a:schemeClr val="tx1"/>
              </a:solidFill>
              <a:latin typeface="Times New Roman" panose="02020603050405020304" pitchFamily="18" charset="0"/>
              <a:cs typeface="Times New Roman" panose="02020603050405020304" pitchFamily="18" charset="0"/>
            </a:endParaRPr>
          </a:p>
          <a:p>
            <a:pPr marL="342900" indent="-342900" algn="just">
              <a:buFontTx/>
              <a:buChar char="-"/>
            </a:pPr>
            <a:r>
              <a:rPr lang="it-IT" sz="2000" dirty="0" smtClean="0">
                <a:solidFill>
                  <a:schemeClr val="tx1"/>
                </a:solidFill>
                <a:latin typeface="Times New Roman" panose="02020603050405020304" pitchFamily="18" charset="0"/>
                <a:cs typeface="Times New Roman" panose="02020603050405020304" pitchFamily="18" charset="0"/>
              </a:rPr>
              <a:t>alle navi battenti bandiera di un paese dell’Ue, il cui luogo di partenza o di destinazione sia un porto europeo, o con contratto di trasporto europeo </a:t>
            </a:r>
          </a:p>
          <a:p>
            <a:pPr marL="342900" indent="-342900" algn="just">
              <a:buFontTx/>
              <a:buChar char="-"/>
            </a:pPr>
            <a:r>
              <a:rPr lang="it-IT" sz="2000" dirty="0" smtClean="0">
                <a:solidFill>
                  <a:schemeClr val="tx1"/>
                </a:solidFill>
                <a:latin typeface="Times New Roman" panose="02020603050405020304" pitchFamily="18" charset="0"/>
                <a:cs typeface="Times New Roman" panose="02020603050405020304" pitchFamily="18" charset="0"/>
              </a:rPr>
              <a:t>ai viaggi internazionali ed ai viaggi nazionali, con esclusione di quelli nei quali la nave si trovi a meno di 5 miglia dalla costa</a:t>
            </a:r>
          </a:p>
          <a:p>
            <a:pPr marL="342900" indent="-342900" algn="just">
              <a:buFontTx/>
              <a:buChar char="-"/>
            </a:pPr>
            <a:r>
              <a:rPr lang="it-IT" sz="2000" dirty="0" smtClean="0">
                <a:solidFill>
                  <a:schemeClr val="tx1"/>
                </a:solidFill>
                <a:latin typeface="Times New Roman" panose="02020603050405020304" pitchFamily="18" charset="0"/>
                <a:cs typeface="Times New Roman" panose="02020603050405020304" pitchFamily="18" charset="0"/>
              </a:rPr>
              <a:t>alle ipotesi di responsabilità dei vettori per i passeggeri, ai bagagli ed ai veicoli, agli ausili alla mobilità per soggetti che l’abbiano ridotta. </a:t>
            </a:r>
            <a:endParaRPr lang="it-IT" sz="20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9324847"/>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4D29CCC4-9E91-414C-9745-8529E54186F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4990E2D4-6EE9-4D41-B827-E9E1FD4ABDD6}"/>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6AA0AC96-4912-41C3-8786-AF1BAAA1C478}"/>
              </a:ext>
            </a:extLst>
          </p:cNvPr>
          <p:cNvSpPr/>
          <p:nvPr/>
        </p:nvSpPr>
        <p:spPr>
          <a:xfrm>
            <a:off x="869685" y="1524888"/>
            <a:ext cx="10666657" cy="148569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Il Regolamento (Ce) n. 392/2009</a:t>
            </a:r>
          </a:p>
        </p:txBody>
      </p:sp>
      <p:sp>
        <p:nvSpPr>
          <p:cNvPr id="6" name="Rettangolo con angoli arrotondati 5">
            <a:extLst>
              <a:ext uri="{FF2B5EF4-FFF2-40B4-BE49-F238E27FC236}">
                <a16:creationId xmlns="" xmlns:a16="http://schemas.microsoft.com/office/drawing/2014/main" id="{8104AFCA-E9E8-4CE8-8AF5-1776C08C4813}"/>
              </a:ext>
            </a:extLst>
          </p:cNvPr>
          <p:cNvSpPr/>
          <p:nvPr/>
        </p:nvSpPr>
        <p:spPr>
          <a:xfrm>
            <a:off x="1474504" y="3528305"/>
            <a:ext cx="10200835" cy="2842591"/>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Articolo 2</a:t>
            </a:r>
          </a:p>
          <a:p>
            <a:pPr algn="ctr"/>
            <a:r>
              <a:rPr lang="it-IT" b="1" dirty="0">
                <a:solidFill>
                  <a:schemeClr val="tx1"/>
                </a:solidFill>
                <a:latin typeface="Times New Roman" panose="02020603050405020304" pitchFamily="18" charset="0"/>
                <a:cs typeface="Times New Roman" panose="02020603050405020304" pitchFamily="18" charset="0"/>
              </a:rPr>
              <a:t>Ambito di applicazione</a:t>
            </a:r>
          </a:p>
          <a:p>
            <a:pPr algn="ctr"/>
            <a:r>
              <a:rPr lang="it-IT" i="1" dirty="0">
                <a:solidFill>
                  <a:schemeClr val="tx1"/>
                </a:solidFill>
                <a:latin typeface="Times New Roman" panose="02020603050405020304" pitchFamily="18" charset="0"/>
                <a:cs typeface="Times New Roman" panose="02020603050405020304" pitchFamily="18" charset="0"/>
              </a:rPr>
              <a:t>«Il presente regolamento si applica a qualsiasi trasporto internazionale ai sensi dell'articolo 1, punto 9, della Convenzione di Atene e al trasporto via mare effettuato all'interno di un singolo Stato membro a bordo di navi appartenenti alle classi A e B ai sensi dell'articolo 4 della direttiva 98/18/CE, se:</a:t>
            </a:r>
          </a:p>
          <a:p>
            <a:pPr algn="ctr"/>
            <a:r>
              <a:rPr lang="it-IT" i="1" dirty="0">
                <a:solidFill>
                  <a:schemeClr val="tx1"/>
                </a:solidFill>
                <a:latin typeface="Times New Roman" panose="02020603050405020304" pitchFamily="18" charset="0"/>
                <a:cs typeface="Times New Roman" panose="02020603050405020304" pitchFamily="18" charset="0"/>
              </a:rPr>
              <a:t>a)la nave batte bandiera di uno Stato membro o è registrata in uno Stato membro;</a:t>
            </a:r>
          </a:p>
          <a:p>
            <a:pPr algn="ctr"/>
            <a:r>
              <a:rPr lang="it-IT" i="1" dirty="0">
                <a:solidFill>
                  <a:schemeClr val="tx1"/>
                </a:solidFill>
                <a:latin typeface="Times New Roman" panose="02020603050405020304" pitchFamily="18" charset="0"/>
                <a:cs typeface="Times New Roman" panose="02020603050405020304" pitchFamily="18" charset="0"/>
              </a:rPr>
              <a:t>b)il contratto di trasporto è stato concluso in uno Stato membro; o</a:t>
            </a:r>
          </a:p>
          <a:p>
            <a:pPr algn="ctr"/>
            <a:r>
              <a:rPr lang="it-IT" i="1" dirty="0">
                <a:solidFill>
                  <a:schemeClr val="tx1"/>
                </a:solidFill>
                <a:latin typeface="Times New Roman" panose="02020603050405020304" pitchFamily="18" charset="0"/>
                <a:cs typeface="Times New Roman" panose="02020603050405020304" pitchFamily="18" charset="0"/>
              </a:rPr>
              <a:t>c)il luogo di partenza o di destinazione, in base al contratto di trasporto, è situato in uno Stato membro.</a:t>
            </a:r>
          </a:p>
          <a:p>
            <a:pPr algn="ctr"/>
            <a:r>
              <a:rPr lang="it-IT" i="1" dirty="0">
                <a:solidFill>
                  <a:schemeClr val="tx1"/>
                </a:solidFill>
                <a:latin typeface="Times New Roman" panose="02020603050405020304" pitchFamily="18" charset="0"/>
                <a:cs typeface="Times New Roman" panose="02020603050405020304" pitchFamily="18" charset="0"/>
              </a:rPr>
              <a:t>Gli Stati membri possono applicare il presente regolamento a ogni trasporto via mare effettuato all'interno di un singolo Stato membro»</a:t>
            </a:r>
          </a:p>
        </p:txBody>
      </p:sp>
    </p:spTree>
    <p:extLst>
      <p:ext uri="{BB962C8B-B14F-4D97-AF65-F5344CB8AC3E}">
        <p14:creationId xmlns:p14="http://schemas.microsoft.com/office/powerpoint/2010/main" val="313511984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6C41D4DC-82E1-484E-9B1C-4557D833D53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C9269FA5-0DB3-4B0B-9DB6-8FFF9E76E25A}"/>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8591E412-B38F-4877-8DED-F1CBE541746F}"/>
              </a:ext>
            </a:extLst>
          </p:cNvPr>
          <p:cNvSpPr/>
          <p:nvPr/>
        </p:nvSpPr>
        <p:spPr>
          <a:xfrm>
            <a:off x="869685" y="1524888"/>
            <a:ext cx="10666657" cy="148569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Il Regolamento (Ce) n. 392/2009</a:t>
            </a:r>
          </a:p>
        </p:txBody>
      </p:sp>
      <p:sp>
        <p:nvSpPr>
          <p:cNvPr id="6" name="Rettangolo con angoli arrotondati 5">
            <a:extLst>
              <a:ext uri="{FF2B5EF4-FFF2-40B4-BE49-F238E27FC236}">
                <a16:creationId xmlns="" xmlns:a16="http://schemas.microsoft.com/office/drawing/2014/main" id="{5768D394-177C-4EDB-BEEC-25AB29B4A4D4}"/>
              </a:ext>
            </a:extLst>
          </p:cNvPr>
          <p:cNvSpPr/>
          <p:nvPr/>
        </p:nvSpPr>
        <p:spPr>
          <a:xfrm>
            <a:off x="1335507" y="3649888"/>
            <a:ext cx="10200835" cy="2842591"/>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Articolo 3</a:t>
            </a:r>
          </a:p>
          <a:p>
            <a:pPr algn="ctr"/>
            <a:r>
              <a:rPr lang="it-IT" b="1" dirty="0">
                <a:solidFill>
                  <a:schemeClr val="tx1"/>
                </a:solidFill>
                <a:latin typeface="Times New Roman" panose="02020603050405020304" pitchFamily="18" charset="0"/>
                <a:cs typeface="Times New Roman" panose="02020603050405020304" pitchFamily="18" charset="0"/>
              </a:rPr>
              <a:t>Responsabilità e assicurazione</a:t>
            </a:r>
          </a:p>
          <a:p>
            <a:pPr algn="ctr"/>
            <a:r>
              <a:rPr lang="it-IT" i="1" dirty="0">
                <a:solidFill>
                  <a:schemeClr val="tx1"/>
                </a:solidFill>
                <a:latin typeface="Times New Roman" panose="02020603050405020304" pitchFamily="18" charset="0"/>
                <a:cs typeface="Times New Roman" panose="02020603050405020304" pitchFamily="18" charset="0"/>
              </a:rPr>
              <a:t>«1.   Il regime di responsabilità nei confronti dei passeggeri, del loro bagaglio e dei loro veicoli e le norme in materia di assicurazione e altre garanzie finanziarie sono disciplinate dal presente regolamento, dagli articoli 1 e 1 bis, dall'articolo 2, paragrafo 2, dagli articoli da 3 a 16 e dagli articoli 18, 20 e 21 della Convenzione di Atene figurante nell'allegato I e dalle disposizioni degli orientamenti IMO figuranti nell'allegato II.</a:t>
            </a:r>
          </a:p>
          <a:p>
            <a:pPr algn="ctr"/>
            <a:r>
              <a:rPr lang="it-IT" i="1" dirty="0">
                <a:solidFill>
                  <a:schemeClr val="tx1"/>
                </a:solidFill>
                <a:latin typeface="Times New Roman" panose="02020603050405020304" pitchFamily="18" charset="0"/>
                <a:cs typeface="Times New Roman" panose="02020603050405020304" pitchFamily="18" charset="0"/>
              </a:rPr>
              <a:t>2.   Gli orientamenti IMO figuranti nell'allegato II sono vincolanti»</a:t>
            </a:r>
          </a:p>
          <a:p>
            <a:pPr algn="ctr"/>
            <a:endParaRPr lang="it-IT"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46720713"/>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71DA4A18-AB66-4EE8-A8FD-313DABCA95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B34AC001-549D-4869-B7B5-8EF9AD7E1498}"/>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077D416F-B634-41B8-9F36-D3B496E8A612}"/>
              </a:ext>
            </a:extLst>
          </p:cNvPr>
          <p:cNvSpPr/>
          <p:nvPr/>
        </p:nvSpPr>
        <p:spPr>
          <a:xfrm>
            <a:off x="869685" y="1524888"/>
            <a:ext cx="10666657" cy="148569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Il Regolamento (Ce) n. 392/2009</a:t>
            </a:r>
          </a:p>
        </p:txBody>
      </p:sp>
      <p:sp>
        <p:nvSpPr>
          <p:cNvPr id="6" name="Rettangolo con angoli arrotondati 5">
            <a:extLst>
              <a:ext uri="{FF2B5EF4-FFF2-40B4-BE49-F238E27FC236}">
                <a16:creationId xmlns="" xmlns:a16="http://schemas.microsoft.com/office/drawing/2014/main" id="{455D574C-BE0D-41C2-BB3C-1377F845F333}"/>
              </a:ext>
            </a:extLst>
          </p:cNvPr>
          <p:cNvSpPr/>
          <p:nvPr/>
        </p:nvSpPr>
        <p:spPr>
          <a:xfrm>
            <a:off x="1335507" y="3649888"/>
            <a:ext cx="10200835" cy="2842591"/>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Articolo 4</a:t>
            </a:r>
          </a:p>
          <a:p>
            <a:pPr algn="ctr"/>
            <a:r>
              <a:rPr lang="it-IT" b="1" dirty="0">
                <a:solidFill>
                  <a:schemeClr val="tx1"/>
                </a:solidFill>
                <a:latin typeface="Times New Roman" panose="02020603050405020304" pitchFamily="18" charset="0"/>
                <a:cs typeface="Times New Roman" panose="02020603050405020304" pitchFamily="18" charset="0"/>
              </a:rPr>
              <a:t>Risarcimento per ausili alla mobilità o altre apparecchiature specifiche</a:t>
            </a:r>
          </a:p>
          <a:p>
            <a:pPr algn="ctr"/>
            <a:r>
              <a:rPr lang="it-IT" i="1" dirty="0">
                <a:solidFill>
                  <a:schemeClr val="tx1"/>
                </a:solidFill>
                <a:latin typeface="Times New Roman" panose="02020603050405020304" pitchFamily="18" charset="0"/>
                <a:cs typeface="Times New Roman" panose="02020603050405020304" pitchFamily="18" charset="0"/>
              </a:rPr>
              <a:t>«In caso di perdita o di danni ad ausili alla mobilità o ad altre apparecchiature specifiche utilizzate da un passeggero a mobilità ridotta, la responsabilità del vettore è disciplinata dall'articolo 3, paragrafo 3, della Convenzione di Atene. Il risarcimento corrisponde al valore di sostituzione dell'apparecchiatura in questione o, se del caso, ai costi di riparazione»</a:t>
            </a:r>
          </a:p>
        </p:txBody>
      </p:sp>
    </p:spTree>
    <p:extLst>
      <p:ext uri="{BB962C8B-B14F-4D97-AF65-F5344CB8AC3E}">
        <p14:creationId xmlns:p14="http://schemas.microsoft.com/office/powerpoint/2010/main" val="1080993163"/>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49C72B60-7F35-4046-B40B-667AF33BF31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7CCA3F50-3002-4A45-8B72-DF72599D1155}"/>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C7175DBB-BBDE-4D63-A315-33261639B855}"/>
              </a:ext>
            </a:extLst>
          </p:cNvPr>
          <p:cNvSpPr/>
          <p:nvPr/>
        </p:nvSpPr>
        <p:spPr>
          <a:xfrm>
            <a:off x="869685" y="1524888"/>
            <a:ext cx="10666657" cy="148569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Il Regolamento (Ce) n. 392/2009</a:t>
            </a:r>
          </a:p>
        </p:txBody>
      </p:sp>
      <p:sp>
        <p:nvSpPr>
          <p:cNvPr id="6" name="Rettangolo con angoli arrotondati 5">
            <a:extLst>
              <a:ext uri="{FF2B5EF4-FFF2-40B4-BE49-F238E27FC236}">
                <a16:creationId xmlns="" xmlns:a16="http://schemas.microsoft.com/office/drawing/2014/main" id="{68A40059-B34C-445C-929F-92F3827A5DFD}"/>
              </a:ext>
            </a:extLst>
          </p:cNvPr>
          <p:cNvSpPr/>
          <p:nvPr/>
        </p:nvSpPr>
        <p:spPr>
          <a:xfrm>
            <a:off x="1335507" y="3311921"/>
            <a:ext cx="10200835" cy="3329695"/>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Articolo 5</a:t>
            </a:r>
          </a:p>
          <a:p>
            <a:pPr algn="ctr"/>
            <a:r>
              <a:rPr lang="it-IT" b="1" dirty="0">
                <a:solidFill>
                  <a:schemeClr val="tx1"/>
                </a:solidFill>
                <a:latin typeface="Times New Roman" panose="02020603050405020304" pitchFamily="18" charset="0"/>
                <a:cs typeface="Times New Roman" panose="02020603050405020304" pitchFamily="18" charset="0"/>
              </a:rPr>
              <a:t>Limitazione globale della responsabilità</a:t>
            </a:r>
          </a:p>
          <a:p>
            <a:pPr algn="ctr"/>
            <a:r>
              <a:rPr lang="it-IT" i="1" dirty="0">
                <a:solidFill>
                  <a:schemeClr val="tx1"/>
                </a:solidFill>
                <a:latin typeface="Times New Roman" panose="02020603050405020304" pitchFamily="18" charset="0"/>
                <a:cs typeface="Times New Roman" panose="02020603050405020304" pitchFamily="18" charset="0"/>
              </a:rPr>
              <a:t>«1.   Il presente regolamento non modifica i diritti o gli obblighi del vettore o del vettore di fatto ai sensi della legislazione nazionale di attuazione della convenzione internazionale del 1976 sulla limitazione della responsabilità per crediti marittimi, come modificata dal protocollo del 1996, inclusa ogni sua futura modifica.</a:t>
            </a:r>
          </a:p>
          <a:p>
            <a:pPr algn="ctr"/>
            <a:r>
              <a:rPr lang="it-IT" i="1" dirty="0">
                <a:solidFill>
                  <a:schemeClr val="tx1"/>
                </a:solidFill>
                <a:latin typeface="Times New Roman" panose="02020603050405020304" pitchFamily="18" charset="0"/>
                <a:cs typeface="Times New Roman" panose="02020603050405020304" pitchFamily="18" charset="0"/>
              </a:rPr>
              <a:t>Nell'assenza di una normativa nazionale applicabile in tal senso, la responsabilità del vettore o del vettore di fatto è disciplinata solo dall'articolo 3 del presente regolamento.</a:t>
            </a:r>
          </a:p>
          <a:p>
            <a:pPr algn="ctr"/>
            <a:r>
              <a:rPr lang="it-IT" i="1" dirty="0">
                <a:solidFill>
                  <a:schemeClr val="tx1"/>
                </a:solidFill>
                <a:latin typeface="Times New Roman" panose="02020603050405020304" pitchFamily="18" charset="0"/>
                <a:cs typeface="Times New Roman" panose="02020603050405020304" pitchFamily="18" charset="0"/>
              </a:rPr>
              <a:t>2.   Riguardo alle richieste di risarcimento per morte o lesioni personali di un passeggero causate da uno dei rischi di cui al punto 2.2 degli orientamenti IMO, il vettore e il vettore di fatto possono limitare la propria responsabilità conformemente alle disposizioni di cui al paragrafo 1 del presente articolo»</a:t>
            </a:r>
          </a:p>
          <a:p>
            <a:pPr algn="ctr"/>
            <a:endParaRPr lang="it-IT" b="1"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97747647"/>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52153E71-D0B7-4C45-B978-510D1284EE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598F36F6-3859-4CC7-ACA0-E3F1DFD8D53D}"/>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9A916DE5-6DFD-4767-86BF-49E0178267CB}"/>
              </a:ext>
            </a:extLst>
          </p:cNvPr>
          <p:cNvSpPr/>
          <p:nvPr/>
        </p:nvSpPr>
        <p:spPr>
          <a:xfrm>
            <a:off x="869685" y="1524888"/>
            <a:ext cx="10666657" cy="148569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Il Regolamento (Ce) n. 392/2009</a:t>
            </a:r>
          </a:p>
        </p:txBody>
      </p:sp>
      <p:sp>
        <p:nvSpPr>
          <p:cNvPr id="6" name="Rettangolo con angoli arrotondati 5">
            <a:extLst>
              <a:ext uri="{FF2B5EF4-FFF2-40B4-BE49-F238E27FC236}">
                <a16:creationId xmlns="" xmlns:a16="http://schemas.microsoft.com/office/drawing/2014/main" id="{6E075F70-04D8-49EA-8F85-04C3AF58B15E}"/>
              </a:ext>
            </a:extLst>
          </p:cNvPr>
          <p:cNvSpPr/>
          <p:nvPr/>
        </p:nvSpPr>
        <p:spPr>
          <a:xfrm>
            <a:off x="1335507" y="3311921"/>
            <a:ext cx="10200835" cy="3329695"/>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Articolo 6</a:t>
            </a:r>
          </a:p>
          <a:p>
            <a:pPr algn="ctr"/>
            <a:r>
              <a:rPr lang="it-IT" b="1" dirty="0">
                <a:solidFill>
                  <a:schemeClr val="tx1"/>
                </a:solidFill>
                <a:latin typeface="Times New Roman" panose="02020603050405020304" pitchFamily="18" charset="0"/>
                <a:cs typeface="Times New Roman" panose="02020603050405020304" pitchFamily="18" charset="0"/>
              </a:rPr>
              <a:t>Anticipo di pagamento</a:t>
            </a:r>
          </a:p>
          <a:p>
            <a:pPr algn="ctr"/>
            <a:r>
              <a:rPr lang="it-IT" i="1" dirty="0">
                <a:solidFill>
                  <a:schemeClr val="tx1"/>
                </a:solidFill>
                <a:latin typeface="Times New Roman" panose="02020603050405020304" pitchFamily="18" charset="0"/>
                <a:cs typeface="Times New Roman" panose="02020603050405020304" pitchFamily="18" charset="0"/>
              </a:rPr>
              <a:t>«1.   Quando la morte o le lesioni personali di un passeggero sono causate da un incidente marittimo, il vettore che ha realmente effettuato per intero o in parte il trasporto durante il quale il sinistro marittimo è avvenuto procede a un anticipo di pagamento sufficiente a coprire le necessità economiche immediate, proporzionalmente al danno subito, entro quindici giorni dall'identificazione della persona che ha titolo al risarcimento. In caso di morte, il pagamento non può essere inferiore a 21 000 EUR.</a:t>
            </a:r>
          </a:p>
          <a:p>
            <a:pPr algn="ctr"/>
            <a:r>
              <a:rPr lang="it-IT" i="1" dirty="0">
                <a:solidFill>
                  <a:schemeClr val="tx1"/>
                </a:solidFill>
                <a:latin typeface="Times New Roman" panose="02020603050405020304" pitchFamily="18" charset="0"/>
                <a:cs typeface="Times New Roman" panose="02020603050405020304" pitchFamily="18" charset="0"/>
              </a:rPr>
              <a:t>La presente disposizione si applica anche allorché il vettore è stabilito all'interno della Comunità.</a:t>
            </a:r>
          </a:p>
          <a:p>
            <a:pPr algn="ctr"/>
            <a:r>
              <a:rPr lang="it-IT" i="1" dirty="0">
                <a:solidFill>
                  <a:schemeClr val="tx1"/>
                </a:solidFill>
                <a:latin typeface="Times New Roman" panose="02020603050405020304" pitchFamily="18" charset="0"/>
                <a:cs typeface="Times New Roman" panose="02020603050405020304" pitchFamily="18" charset="0"/>
              </a:rPr>
              <a:t>2.   Un anticipo di pagamento non costituisce riconoscimento di responsabilità e può essere detratto da qualsiasi ulteriore importo dovuto sulla base del presente regolamento. Esso non è rimborsabile, salvo nei casi di cui all'articolo 3, paragrafo 1, e all'articolo 6 della Convenzione di Atene e all'appendice A degli orientamenti IMO, oppure quando il beneficiario non è la persona che ha titolo al risarcimento»</a:t>
            </a:r>
          </a:p>
        </p:txBody>
      </p:sp>
    </p:spTree>
    <p:extLst>
      <p:ext uri="{BB962C8B-B14F-4D97-AF65-F5344CB8AC3E}">
        <p14:creationId xmlns:p14="http://schemas.microsoft.com/office/powerpoint/2010/main" val="6602736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61A5D290-9252-4A4A-B3B2-2B05AAD57A0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34439AAF-0A19-4B89-B7C1-D9563B166C9C}"/>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8BCA1C2D-54E9-446A-B358-30D8C593EDF1}"/>
              </a:ext>
            </a:extLst>
          </p:cNvPr>
          <p:cNvSpPr/>
          <p:nvPr/>
        </p:nvSpPr>
        <p:spPr>
          <a:xfrm>
            <a:off x="960995" y="1529889"/>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Il vettore </a:t>
            </a:r>
          </a:p>
        </p:txBody>
      </p:sp>
      <p:sp>
        <p:nvSpPr>
          <p:cNvPr id="6" name="Rettangolo con angoli arrotondati 5">
            <a:extLst>
              <a:ext uri="{FF2B5EF4-FFF2-40B4-BE49-F238E27FC236}">
                <a16:creationId xmlns="" xmlns:a16="http://schemas.microsoft.com/office/drawing/2014/main" id="{E426FEB5-8745-4212-929C-95B8BF92B250}"/>
              </a:ext>
            </a:extLst>
          </p:cNvPr>
          <p:cNvSpPr/>
          <p:nvPr/>
        </p:nvSpPr>
        <p:spPr>
          <a:xfrm>
            <a:off x="1822454" y="2556737"/>
            <a:ext cx="2974900" cy="146436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Art. 408 del Codice della Navigazione </a:t>
            </a:r>
          </a:p>
        </p:txBody>
      </p:sp>
      <p:sp>
        <p:nvSpPr>
          <p:cNvPr id="7" name="Rettangolo con angoli arrotondati 6">
            <a:extLst>
              <a:ext uri="{FF2B5EF4-FFF2-40B4-BE49-F238E27FC236}">
                <a16:creationId xmlns="" xmlns:a16="http://schemas.microsoft.com/office/drawing/2014/main" id="{17021C31-A1A4-4590-AF43-6DC59C5BDE62}"/>
              </a:ext>
            </a:extLst>
          </p:cNvPr>
          <p:cNvSpPr/>
          <p:nvPr/>
        </p:nvSpPr>
        <p:spPr>
          <a:xfrm>
            <a:off x="6018425" y="2350366"/>
            <a:ext cx="5895279" cy="1670735"/>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«Il vettore è responsabile dei danni derivati al passeggero da ritardo o da mancata esecuzione del trasporto, se non prova che l’evento è derivato da causa a lui non imputabile»</a:t>
            </a:r>
          </a:p>
        </p:txBody>
      </p:sp>
      <p:sp>
        <p:nvSpPr>
          <p:cNvPr id="2" name="Freccia a destra 1">
            <a:extLst>
              <a:ext uri="{FF2B5EF4-FFF2-40B4-BE49-F238E27FC236}">
                <a16:creationId xmlns="" xmlns:a16="http://schemas.microsoft.com/office/drawing/2014/main" id="{7A742458-1134-4AF0-90BB-87EB19554558}"/>
              </a:ext>
            </a:extLst>
          </p:cNvPr>
          <p:cNvSpPr/>
          <p:nvPr/>
        </p:nvSpPr>
        <p:spPr>
          <a:xfrm>
            <a:off x="5048890" y="3057533"/>
            <a:ext cx="848139" cy="4588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7">
            <a:extLst>
              <a:ext uri="{FF2B5EF4-FFF2-40B4-BE49-F238E27FC236}">
                <a16:creationId xmlns="" xmlns:a16="http://schemas.microsoft.com/office/drawing/2014/main" id="{4F7E28D8-8666-45C4-97C8-2128EFAF289F}"/>
              </a:ext>
            </a:extLst>
          </p:cNvPr>
          <p:cNvSpPr/>
          <p:nvPr/>
        </p:nvSpPr>
        <p:spPr>
          <a:xfrm>
            <a:off x="726561" y="4525619"/>
            <a:ext cx="2974900" cy="1464364"/>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b="1" dirty="0">
                <a:solidFill>
                  <a:schemeClr val="tx1"/>
                </a:solidFill>
                <a:latin typeface="Times New Roman" panose="02020603050405020304" pitchFamily="18" charset="0"/>
                <a:cs typeface="Times New Roman" panose="02020603050405020304" pitchFamily="18" charset="0"/>
              </a:rPr>
              <a:t>Art. 409 del Codice della Navigazione </a:t>
            </a:r>
          </a:p>
        </p:txBody>
      </p:sp>
      <p:sp>
        <p:nvSpPr>
          <p:cNvPr id="9" name="Rettangolo con angoli arrotondati 8">
            <a:extLst>
              <a:ext uri="{FF2B5EF4-FFF2-40B4-BE49-F238E27FC236}">
                <a16:creationId xmlns="" xmlns:a16="http://schemas.microsoft.com/office/drawing/2014/main" id="{A2696DE3-AF7F-406A-81E8-6A6C4AF67C4F}"/>
              </a:ext>
            </a:extLst>
          </p:cNvPr>
          <p:cNvSpPr/>
          <p:nvPr/>
        </p:nvSpPr>
        <p:spPr>
          <a:xfrm>
            <a:off x="5592245" y="4456523"/>
            <a:ext cx="6491069" cy="1602556"/>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«Il vettore è responsabile per i sinistri che colpiscono la persona del passeggero, dipendenti da fatti verificatisi dall'inizio dell'imbarco sino al compimento dello sbarco, se non prova che l'evento è derivato da causa a lui non imputabile»</a:t>
            </a:r>
          </a:p>
        </p:txBody>
      </p:sp>
      <p:sp>
        <p:nvSpPr>
          <p:cNvPr id="10" name="Freccia a destra 9">
            <a:extLst>
              <a:ext uri="{FF2B5EF4-FFF2-40B4-BE49-F238E27FC236}">
                <a16:creationId xmlns="" xmlns:a16="http://schemas.microsoft.com/office/drawing/2014/main" id="{30D28A37-C9F7-49C9-9E6C-8607B1D622BB}"/>
              </a:ext>
            </a:extLst>
          </p:cNvPr>
          <p:cNvSpPr/>
          <p:nvPr/>
        </p:nvSpPr>
        <p:spPr>
          <a:xfrm>
            <a:off x="3896139" y="5028365"/>
            <a:ext cx="1391171" cy="45887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Tree>
    <p:extLst>
      <p:ext uri="{BB962C8B-B14F-4D97-AF65-F5344CB8AC3E}">
        <p14:creationId xmlns:p14="http://schemas.microsoft.com/office/powerpoint/2010/main" val="1619708108"/>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52153E71-D0B7-4C45-B978-510D1284EE9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1395" y="365521"/>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598F36F6-3859-4CC7-ACA0-E3F1DFD8D53D}"/>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9A916DE5-6DFD-4767-86BF-49E0178267CB}"/>
              </a:ext>
            </a:extLst>
          </p:cNvPr>
          <p:cNvSpPr/>
          <p:nvPr/>
        </p:nvSpPr>
        <p:spPr>
          <a:xfrm>
            <a:off x="869685" y="1524888"/>
            <a:ext cx="10666657" cy="148569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Il Regolamento (Ce) n. 392/2009</a:t>
            </a:r>
          </a:p>
        </p:txBody>
      </p:sp>
      <p:sp>
        <p:nvSpPr>
          <p:cNvPr id="6" name="Rettangolo con angoli arrotondati 5">
            <a:extLst>
              <a:ext uri="{FF2B5EF4-FFF2-40B4-BE49-F238E27FC236}">
                <a16:creationId xmlns="" xmlns:a16="http://schemas.microsoft.com/office/drawing/2014/main" id="{6E075F70-04D8-49EA-8F85-04C3AF58B15E}"/>
              </a:ext>
            </a:extLst>
          </p:cNvPr>
          <p:cNvSpPr/>
          <p:nvPr/>
        </p:nvSpPr>
        <p:spPr>
          <a:xfrm>
            <a:off x="869685" y="3311921"/>
            <a:ext cx="11070524" cy="3433436"/>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Articolo 7</a:t>
            </a:r>
          </a:p>
          <a:p>
            <a:pPr algn="ctr"/>
            <a:r>
              <a:rPr lang="it-IT" b="1" dirty="0">
                <a:solidFill>
                  <a:schemeClr val="tx1"/>
                </a:solidFill>
                <a:latin typeface="Times New Roman" panose="02020603050405020304" pitchFamily="18" charset="0"/>
                <a:cs typeface="Times New Roman" panose="02020603050405020304" pitchFamily="18" charset="0"/>
              </a:rPr>
              <a:t>Informazione ai passeggeri</a:t>
            </a:r>
          </a:p>
          <a:p>
            <a:pPr algn="ctr"/>
            <a:r>
              <a:rPr lang="it-IT" sz="1700" i="1" dirty="0">
                <a:solidFill>
                  <a:schemeClr val="tx1"/>
                </a:solidFill>
                <a:latin typeface="Times New Roman" panose="02020603050405020304" pitchFamily="18" charset="0"/>
                <a:cs typeface="Times New Roman" panose="02020603050405020304" pitchFamily="18" charset="0"/>
              </a:rPr>
              <a:t>«Fatti salvi gli obblighi degli operatori turistici di cui alla direttiva 90/314/CEE del Consiglio, del 13 giugno 1990, concernente i viaggi, le vacanze ed i circuiti «tutto compreso» (8), il vettore o il vettore di fatto provvedono affinché i passeggeri dispongano di informazioni appropriate e comprensibili sui loro diritti a norma del presente regolamento.</a:t>
            </a:r>
          </a:p>
          <a:p>
            <a:pPr algn="ctr"/>
            <a:r>
              <a:rPr lang="it-IT" sz="1700" i="1" dirty="0">
                <a:solidFill>
                  <a:schemeClr val="tx1"/>
                </a:solidFill>
                <a:latin typeface="Times New Roman" panose="02020603050405020304" pitchFamily="18" charset="0"/>
                <a:cs typeface="Times New Roman" panose="02020603050405020304" pitchFamily="18" charset="0"/>
              </a:rPr>
              <a:t>Quando il contratto di trasporto è siglato in uno Stato membro, tali informazioni sono fornite in tutti i punti vendita, incluse la vendita via telefono e via Internet. Quando il luogo di partenza è situato in uno Stato membro, tali informazioni sono fornite prima della partenza. In tutti gli altri casi esse sono fornite al più tardi al momento della partenza. Nella misura in cui le informazioni richieste ai sensi del presente articolo siano state fornite dal vettore o dal vettore di fatto, l'altro non è tenuto a fornirle. Le informazioni sono fornite nel formato più opportuno.</a:t>
            </a:r>
          </a:p>
          <a:p>
            <a:pPr algn="ctr"/>
            <a:r>
              <a:rPr lang="it-IT" sz="1700" i="1" dirty="0">
                <a:solidFill>
                  <a:schemeClr val="tx1"/>
                </a:solidFill>
                <a:latin typeface="Times New Roman" panose="02020603050405020304" pitchFamily="18" charset="0"/>
                <a:cs typeface="Times New Roman" panose="02020603050405020304" pitchFamily="18" charset="0"/>
              </a:rPr>
              <a:t>Per assolvere l'obbligo di informazione ai sensi del presente articolo, il vettore o il vettore di fatto forniscono ai passeggeri almeno le informazioni contenute in una sintesi delle disposizioni del presente regolamento preparata dalla Commissione e resa pubblica»</a:t>
            </a:r>
          </a:p>
        </p:txBody>
      </p:sp>
    </p:spTree>
    <p:extLst>
      <p:ext uri="{BB962C8B-B14F-4D97-AF65-F5344CB8AC3E}">
        <p14:creationId xmlns:p14="http://schemas.microsoft.com/office/powerpoint/2010/main" val="417915144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D423CC6E-A9AE-48D0-95F8-D7AB8CBBDE6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BE5D43A0-AA92-4C2F-92D2-5021E6424697}"/>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1B0499FE-526E-40B7-B971-5545DFF2748B}"/>
              </a:ext>
            </a:extLst>
          </p:cNvPr>
          <p:cNvSpPr/>
          <p:nvPr/>
        </p:nvSpPr>
        <p:spPr>
          <a:xfrm>
            <a:off x="1143026" y="1648485"/>
            <a:ext cx="4697818"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Il passeggero </a:t>
            </a:r>
          </a:p>
        </p:txBody>
      </p:sp>
      <p:sp>
        <p:nvSpPr>
          <p:cNvPr id="6" name="Rettangolo con angoli arrotondati 5">
            <a:extLst>
              <a:ext uri="{FF2B5EF4-FFF2-40B4-BE49-F238E27FC236}">
                <a16:creationId xmlns="" xmlns:a16="http://schemas.microsoft.com/office/drawing/2014/main" id="{C31C7BEB-B04D-4945-A6DB-C29F3E76D217}"/>
              </a:ext>
            </a:extLst>
          </p:cNvPr>
          <p:cNvSpPr/>
          <p:nvPr/>
        </p:nvSpPr>
        <p:spPr>
          <a:xfrm>
            <a:off x="1501009" y="2958842"/>
            <a:ext cx="6026226" cy="136643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La sua obbligazione principale è quella relativa al </a:t>
            </a:r>
            <a:r>
              <a:rPr lang="it-IT" sz="2400" u="sng" dirty="0">
                <a:solidFill>
                  <a:schemeClr val="tx1"/>
                </a:solidFill>
                <a:latin typeface="Times New Roman" panose="02020603050405020304" pitchFamily="18" charset="0"/>
                <a:cs typeface="Times New Roman" panose="02020603050405020304" pitchFamily="18" charset="0"/>
              </a:rPr>
              <a:t>pagamento del prezzo del trasporto</a:t>
            </a:r>
            <a:r>
              <a:rPr lang="it-IT" sz="2400" dirty="0">
                <a:solidFill>
                  <a:schemeClr val="tx1"/>
                </a:solidFill>
                <a:latin typeface="Times New Roman" panose="02020603050405020304" pitchFamily="18" charset="0"/>
                <a:cs typeface="Times New Roman" panose="02020603050405020304" pitchFamily="18" charset="0"/>
              </a:rPr>
              <a:t>.</a:t>
            </a:r>
          </a:p>
        </p:txBody>
      </p:sp>
      <p:pic>
        <p:nvPicPr>
          <p:cNvPr id="2050" name="Picture 2" descr="Risultati immagini per pagamento">
            <a:extLst>
              <a:ext uri="{FF2B5EF4-FFF2-40B4-BE49-F238E27FC236}">
                <a16:creationId xmlns="" xmlns:a16="http://schemas.microsoft.com/office/drawing/2014/main" id="{00E03BC6-949D-40EB-AAE9-A5A66E59AD7A}"/>
              </a:ext>
            </a:extLst>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70135" y="1007165"/>
            <a:ext cx="4051719" cy="308775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2" name="Freccia circolare a destra 1">
            <a:extLst>
              <a:ext uri="{FF2B5EF4-FFF2-40B4-BE49-F238E27FC236}">
                <a16:creationId xmlns="" xmlns:a16="http://schemas.microsoft.com/office/drawing/2014/main" id="{D8B88EE0-987C-4830-9DCC-3F3C0B01F475}"/>
              </a:ext>
            </a:extLst>
          </p:cNvPr>
          <p:cNvSpPr/>
          <p:nvPr/>
        </p:nvSpPr>
        <p:spPr>
          <a:xfrm>
            <a:off x="270146" y="2079973"/>
            <a:ext cx="1305126" cy="1662829"/>
          </a:xfrm>
          <a:prstGeom prst="curvedRightArrow">
            <a:avLst>
              <a:gd name="adj1" fmla="val 25000"/>
              <a:gd name="adj2" fmla="val 50000"/>
              <a:gd name="adj3" fmla="val 3921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8" name="Rettangolo con angoli arrotondati 7">
            <a:extLst>
              <a:ext uri="{FF2B5EF4-FFF2-40B4-BE49-F238E27FC236}">
                <a16:creationId xmlns="" xmlns:a16="http://schemas.microsoft.com/office/drawing/2014/main" id="{8B2F77F1-ECCA-45FC-8CDB-4D98E8824A6D}"/>
              </a:ext>
            </a:extLst>
          </p:cNvPr>
          <p:cNvSpPr/>
          <p:nvPr/>
        </p:nvSpPr>
        <p:spPr>
          <a:xfrm>
            <a:off x="4514122" y="4626107"/>
            <a:ext cx="7487291" cy="131326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Art. 399 Codice della Navigazione</a:t>
            </a:r>
            <a:r>
              <a:rPr lang="it-IT" dirty="0">
                <a:solidFill>
                  <a:schemeClr val="tx1"/>
                </a:solidFill>
                <a:latin typeface="Times New Roman" panose="02020603050405020304" pitchFamily="18" charset="0"/>
                <a:cs typeface="Times New Roman" panose="02020603050405020304" pitchFamily="18" charset="0"/>
              </a:rPr>
              <a:t> </a:t>
            </a:r>
            <a:r>
              <a:rPr lang="it-IT" i="1" dirty="0">
                <a:solidFill>
                  <a:schemeClr val="tx1"/>
                </a:solidFill>
                <a:latin typeface="Times New Roman" panose="02020603050405020304" pitchFamily="18" charset="0"/>
                <a:cs typeface="Times New Roman" panose="02020603050405020304" pitchFamily="18" charset="0"/>
              </a:rPr>
              <a:t>«</a:t>
            </a:r>
            <a:r>
              <a:rPr lang="it-IT" i="1" u="sng" dirty="0">
                <a:solidFill>
                  <a:schemeClr val="tx1"/>
                </a:solidFill>
                <a:latin typeface="Times New Roman" panose="02020603050405020304" pitchFamily="18" charset="0"/>
                <a:cs typeface="Times New Roman" panose="02020603050405020304" pitchFamily="18" charset="0"/>
              </a:rPr>
              <a:t>Chi si imbarca senza biglietto</a:t>
            </a:r>
            <a:r>
              <a:rPr lang="it-IT" i="1" dirty="0">
                <a:solidFill>
                  <a:schemeClr val="tx1"/>
                </a:solidFill>
                <a:latin typeface="Times New Roman" panose="02020603050405020304" pitchFamily="18" charset="0"/>
                <a:cs typeface="Times New Roman" panose="02020603050405020304" pitchFamily="18" charset="0"/>
              </a:rPr>
              <a:t> deve darne immediato avviso al comandante o al commissario di bordo. In difetto, è tenuto a pagare il doppio del prezzo di passaggio sino al porto verso cui è diretto o in cui è sbarcato, salvo in ogni caso il risarcimento dei danni»</a:t>
            </a:r>
          </a:p>
        </p:txBody>
      </p:sp>
      <p:sp>
        <p:nvSpPr>
          <p:cNvPr id="9" name="Rettangolo con angoli arrotondati 8">
            <a:extLst>
              <a:ext uri="{FF2B5EF4-FFF2-40B4-BE49-F238E27FC236}">
                <a16:creationId xmlns="" xmlns:a16="http://schemas.microsoft.com/office/drawing/2014/main" id="{E1914C54-6CE8-45CC-96EA-4C9D4EA2DEF2}"/>
              </a:ext>
            </a:extLst>
          </p:cNvPr>
          <p:cNvSpPr/>
          <p:nvPr/>
        </p:nvSpPr>
        <p:spPr>
          <a:xfrm>
            <a:off x="323342" y="5328356"/>
            <a:ext cx="4356626" cy="131326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b="1" dirty="0">
                <a:solidFill>
                  <a:schemeClr val="tx1"/>
                </a:solidFill>
                <a:latin typeface="Times New Roman" panose="02020603050405020304" pitchFamily="18" charset="0"/>
                <a:cs typeface="Times New Roman" panose="02020603050405020304" pitchFamily="18" charset="0"/>
              </a:rPr>
              <a:t>Art. 186 Codice della Navigazione</a:t>
            </a:r>
            <a:r>
              <a:rPr lang="it-IT" dirty="0">
                <a:solidFill>
                  <a:schemeClr val="tx1"/>
                </a:solidFill>
                <a:latin typeface="Times New Roman" panose="02020603050405020304" pitchFamily="18" charset="0"/>
                <a:cs typeface="Times New Roman" panose="02020603050405020304" pitchFamily="18" charset="0"/>
              </a:rPr>
              <a:t> </a:t>
            </a:r>
            <a:r>
              <a:rPr lang="it-IT" i="1" dirty="0">
                <a:solidFill>
                  <a:schemeClr val="tx1"/>
                </a:solidFill>
                <a:latin typeface="Times New Roman" panose="02020603050405020304" pitchFamily="18" charset="0"/>
                <a:cs typeface="Times New Roman" panose="02020603050405020304" pitchFamily="18" charset="0"/>
              </a:rPr>
              <a:t>«Tutte le persone che si trovano a bordo sono soggette all’autorità del comandante della nave»</a:t>
            </a:r>
          </a:p>
        </p:txBody>
      </p:sp>
    </p:spTree>
    <p:extLst>
      <p:ext uri="{BB962C8B-B14F-4D97-AF65-F5344CB8AC3E}">
        <p14:creationId xmlns:p14="http://schemas.microsoft.com/office/powerpoint/2010/main" val="569691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 xmlns:a16="http://schemas.microsoft.com/office/drawing/2014/main" id="{3036A0D6-7226-4767-9E1A-38B739122EC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 xmlns:a16="http://schemas.microsoft.com/office/drawing/2014/main" id="{E1379C12-2210-44B3-8067-7E3B91135776}"/>
              </a:ext>
            </a:extLst>
          </p:cNvPr>
          <p:cNvSpPr>
            <a:spLocks noGrp="1"/>
          </p:cNvSpPr>
          <p:nvPr>
            <p:ph type="title"/>
          </p:nvPr>
        </p:nvSpPr>
        <p:spPr>
          <a:xfrm>
            <a:off x="2624118" y="216384"/>
            <a:ext cx="8912225" cy="790781"/>
          </a:xfrm>
        </p:spPr>
        <p:txBody>
          <a:bodyPr>
            <a:noAutofit/>
          </a:bodyPr>
          <a:lstStyle/>
          <a:p>
            <a:pPr algn="ctr"/>
            <a:r>
              <a:rPr lang="it-IT" sz="4000" b="1" dirty="0">
                <a:latin typeface="Times New Roman" panose="02020603050405020304" pitchFamily="18" charset="0"/>
                <a:cs typeface="Times New Roman" panose="02020603050405020304" pitchFamily="18" charset="0"/>
              </a:rPr>
              <a:t>Trasporto marittimo di persone </a:t>
            </a:r>
          </a:p>
        </p:txBody>
      </p:sp>
      <p:sp>
        <p:nvSpPr>
          <p:cNvPr id="5" name="Rettangolo con angoli arrotondati 4">
            <a:extLst>
              <a:ext uri="{FF2B5EF4-FFF2-40B4-BE49-F238E27FC236}">
                <a16:creationId xmlns="" xmlns:a16="http://schemas.microsoft.com/office/drawing/2014/main" id="{170B5E3A-4E07-41A8-9162-05D2F5E8E8A9}"/>
              </a:ext>
            </a:extLst>
          </p:cNvPr>
          <p:cNvSpPr/>
          <p:nvPr/>
        </p:nvSpPr>
        <p:spPr>
          <a:xfrm>
            <a:off x="2998561" y="1466291"/>
            <a:ext cx="7222434" cy="88442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Impedimenti e ritardo della partenza </a:t>
            </a:r>
          </a:p>
        </p:txBody>
      </p:sp>
      <p:sp>
        <p:nvSpPr>
          <p:cNvPr id="6" name="Rettangolo con angoli arrotondati 5">
            <a:extLst>
              <a:ext uri="{FF2B5EF4-FFF2-40B4-BE49-F238E27FC236}">
                <a16:creationId xmlns="" xmlns:a16="http://schemas.microsoft.com/office/drawing/2014/main" id="{7C6CEB68-EEF4-45F6-8D73-1A4C81618016}"/>
              </a:ext>
            </a:extLst>
          </p:cNvPr>
          <p:cNvSpPr/>
          <p:nvPr/>
        </p:nvSpPr>
        <p:spPr>
          <a:xfrm>
            <a:off x="919755" y="4050567"/>
            <a:ext cx="4157612" cy="1159367"/>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Ipotesi la cui causa non sia imputabile al vettore</a:t>
            </a:r>
          </a:p>
        </p:txBody>
      </p:sp>
      <p:sp>
        <p:nvSpPr>
          <p:cNvPr id="7" name="Rettangolo con angoli arrotondati 6">
            <a:extLst>
              <a:ext uri="{FF2B5EF4-FFF2-40B4-BE49-F238E27FC236}">
                <a16:creationId xmlns="" xmlns:a16="http://schemas.microsoft.com/office/drawing/2014/main" id="{63DC2DCC-0E12-4284-8195-B122EA0D72E2}"/>
              </a:ext>
            </a:extLst>
          </p:cNvPr>
          <p:cNvSpPr/>
          <p:nvPr/>
        </p:nvSpPr>
        <p:spPr>
          <a:xfrm>
            <a:off x="7438039" y="4050567"/>
            <a:ext cx="3322727" cy="203438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Ipotesi la cui causa risulti addebitabile al vettore</a:t>
            </a:r>
          </a:p>
        </p:txBody>
      </p:sp>
      <p:sp>
        <p:nvSpPr>
          <p:cNvPr id="2" name="Freccia circolare a destra 1">
            <a:extLst>
              <a:ext uri="{FF2B5EF4-FFF2-40B4-BE49-F238E27FC236}">
                <a16:creationId xmlns="" xmlns:a16="http://schemas.microsoft.com/office/drawing/2014/main" id="{FC62C54D-B17C-44C8-B03A-F255665BFCE0}"/>
              </a:ext>
            </a:extLst>
          </p:cNvPr>
          <p:cNvSpPr/>
          <p:nvPr/>
        </p:nvSpPr>
        <p:spPr>
          <a:xfrm rot="1461867">
            <a:off x="1783784" y="1750178"/>
            <a:ext cx="1027556" cy="2466688"/>
          </a:xfrm>
          <a:prstGeom prst="curvedRightArrow">
            <a:avLst>
              <a:gd name="adj1" fmla="val 25000"/>
              <a:gd name="adj2" fmla="val 50000"/>
              <a:gd name="adj3" fmla="val 848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10" name="Freccia circolare a destra 9">
            <a:extLst>
              <a:ext uri="{FF2B5EF4-FFF2-40B4-BE49-F238E27FC236}">
                <a16:creationId xmlns="" xmlns:a16="http://schemas.microsoft.com/office/drawing/2014/main" id="{E99162DE-9C2C-4B1B-8490-E06CBF516DF5}"/>
              </a:ext>
            </a:extLst>
          </p:cNvPr>
          <p:cNvSpPr/>
          <p:nvPr/>
        </p:nvSpPr>
        <p:spPr>
          <a:xfrm rot="20556489" flipH="1">
            <a:off x="9901304" y="1958019"/>
            <a:ext cx="1296011" cy="2466688"/>
          </a:xfrm>
          <a:prstGeom prst="curvedRightArrow">
            <a:avLst>
              <a:gd name="adj1" fmla="val 25000"/>
              <a:gd name="adj2" fmla="val 50000"/>
              <a:gd name="adj3" fmla="val 8487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4026583655"/>
      </p:ext>
    </p:extLst>
  </p:cSld>
  <p:clrMapOvr>
    <a:masterClrMapping/>
  </p:clrMapOvr>
</p:sld>
</file>

<file path=ppt/theme/theme1.xml><?xml version="1.0" encoding="utf-8"?>
<a:theme xmlns:a="http://schemas.openxmlformats.org/drawingml/2006/main" name="Filo">
  <a:themeElements>
    <a:clrScheme name="Personalizzato 6">
      <a:dk1>
        <a:srgbClr val="2392AC"/>
      </a:dk1>
      <a:lt1>
        <a:sysClr val="window" lastClr="FFFFFF"/>
      </a:lt1>
      <a:dk2>
        <a:srgbClr val="2E5369"/>
      </a:dk2>
      <a:lt2>
        <a:srgbClr val="CBECF4"/>
      </a:lt2>
      <a:accent1>
        <a:srgbClr val="B1E3EF"/>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990</TotalTime>
  <Words>7077</Words>
  <Application>Microsoft Office PowerPoint</Application>
  <PresentationFormat>Widescreen</PresentationFormat>
  <Paragraphs>377</Paragraphs>
  <Slides>70</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70</vt:i4>
      </vt:variant>
    </vt:vector>
  </HeadingPairs>
  <TitlesOfParts>
    <vt:vector size="75" baseType="lpstr">
      <vt:lpstr>Arial</vt:lpstr>
      <vt:lpstr>Century Gothic</vt:lpstr>
      <vt:lpstr>Times New Roman</vt:lpstr>
      <vt:lpstr>Wingdings 3</vt:lpstr>
      <vt:lpstr>Filo</vt:lpstr>
      <vt:lpstr>Presentazione standard di PowerPoint</vt:lpstr>
      <vt:lpstr>Presentazione standard di PowerPoint</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Presentazione standard di PowerPoint</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lpstr>Trasporto marittimo di persone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Zunarelli</dc:creator>
  <cp:lastModifiedBy>massimiliano musi</cp:lastModifiedBy>
  <cp:revision>131</cp:revision>
  <dcterms:created xsi:type="dcterms:W3CDTF">2019-06-28T16:40:01Z</dcterms:created>
  <dcterms:modified xsi:type="dcterms:W3CDTF">2020-11-25T09:11:50Z</dcterms:modified>
</cp:coreProperties>
</file>